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1" r:id="rId23"/>
    <p:sldId id="278" r:id="rId24"/>
    <p:sldId id="280" r:id="rId25"/>
    <p:sldId id="279" r:id="rId26"/>
    <p:sldId id="281" r:id="rId27"/>
    <p:sldId id="283" r:id="rId28"/>
    <p:sldId id="282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81E2-1A6C-45FB-A36C-F61DCF7F674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3410-D192-4469-A841-848160CD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894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81E2-1A6C-45FB-A36C-F61DCF7F674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3410-D192-4469-A841-848160CD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522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81E2-1A6C-45FB-A36C-F61DCF7F674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3410-D192-4469-A841-848160CD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81E2-1A6C-45FB-A36C-F61DCF7F674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3410-D192-4469-A841-848160CD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41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81E2-1A6C-45FB-A36C-F61DCF7F674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3410-D192-4469-A841-848160CD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636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81E2-1A6C-45FB-A36C-F61DCF7F674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3410-D192-4469-A841-848160CD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52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81E2-1A6C-45FB-A36C-F61DCF7F674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3410-D192-4469-A841-848160CD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774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81E2-1A6C-45FB-A36C-F61DCF7F674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3410-D192-4469-A841-848160CD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30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81E2-1A6C-45FB-A36C-F61DCF7F674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3410-D192-4469-A841-848160CD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902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81E2-1A6C-45FB-A36C-F61DCF7F674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3410-D192-4469-A841-848160CD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220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981E2-1A6C-45FB-A36C-F61DCF7F674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83410-D192-4469-A841-848160CD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73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981E2-1A6C-45FB-A36C-F61DCF7F6743}" type="datetimeFigureOut">
              <a:rPr lang="ru-RU" smtClean="0"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83410-D192-4469-A841-848160CD154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4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meister.com/" TargetMode="External"/><Relationship Id="rId7" Type="http://schemas.openxmlformats.org/officeDocument/2006/relationships/image" Target="../media/image8.jpeg"/><Relationship Id="rId2" Type="http://schemas.openxmlformats.org/officeDocument/2006/relationships/hyperlink" Target="http://www.draw.io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www.xmind.net/" TargetMode="External"/><Relationship Id="rId5" Type="http://schemas.openxmlformats.org/officeDocument/2006/relationships/hyperlink" Target="http://www.miro.com/" TargetMode="External"/><Relationship Id="rId4" Type="http://schemas.openxmlformats.org/officeDocument/2006/relationships/hyperlink" Target="http://www.mind42.com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rgbClr val="7030A0"/>
          </a:solidFill>
        </p:spPr>
        <p:txBody>
          <a:bodyPr/>
          <a:lstStyle/>
          <a:p>
            <a:r>
              <a:rPr lang="ru-RU" b="1" dirty="0" err="1">
                <a:solidFill>
                  <a:schemeClr val="bg1"/>
                </a:solidFill>
              </a:rPr>
              <a:t>Управління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ризиками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в </a:t>
            </a:r>
            <a:r>
              <a:rPr lang="ru-RU" b="1" dirty="0" err="1" smtClean="0">
                <a:solidFill>
                  <a:schemeClr val="bg1"/>
                </a:solidFill>
              </a:rPr>
              <a:t>рекламних</a:t>
            </a:r>
            <a:r>
              <a:rPr lang="ru-RU" b="1" dirty="0" smtClean="0">
                <a:solidFill>
                  <a:schemeClr val="bg1"/>
                </a:solidFill>
              </a:rPr>
              <a:t> / ПР-проектах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FF0000"/>
                </a:solidFill>
              </a:rPr>
              <a:t>Тема 3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0246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Планування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управління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ризиками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</a:rPr>
              <a:t>Управління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ризиками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070C0"/>
                </a:solidFill>
              </a:rPr>
              <a:t>– </a:t>
            </a:r>
            <a:r>
              <a:rPr lang="ru-RU" dirty="0" err="1">
                <a:solidFill>
                  <a:srgbClr val="0070C0"/>
                </a:solidFill>
              </a:rPr>
              <a:t>це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процеси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пов'язані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err="1">
                <a:solidFill>
                  <a:srgbClr val="0070C0"/>
                </a:solidFill>
              </a:rPr>
              <a:t>ідентифікацією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аналізом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ризиків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прийняттям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рішень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які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включають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максимізацію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позитивних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мінімізацію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негативних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наслідків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настання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ризикових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подій</a:t>
            </a:r>
            <a:r>
              <a:rPr lang="ru-RU" dirty="0">
                <a:solidFill>
                  <a:srgbClr val="0070C0"/>
                </a:solidFill>
              </a:rPr>
              <a:t>; </a:t>
            </a:r>
            <a:r>
              <a:rPr lang="ru-RU" dirty="0" err="1">
                <a:solidFill>
                  <a:srgbClr val="0070C0"/>
                </a:solidFill>
              </a:rPr>
              <a:t>включає</a:t>
            </a:r>
            <a:r>
              <a:rPr lang="ru-RU" dirty="0">
                <a:solidFill>
                  <a:srgbClr val="0070C0"/>
                </a:solidFill>
              </a:rPr>
              <a:t> в себе </a:t>
            </a:r>
            <a:r>
              <a:rPr lang="ru-RU" dirty="0" err="1">
                <a:solidFill>
                  <a:srgbClr val="0070C0"/>
                </a:solidFill>
              </a:rPr>
              <a:t>процеси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пов'язані</a:t>
            </a:r>
            <a:r>
              <a:rPr lang="ru-RU" dirty="0">
                <a:solidFill>
                  <a:srgbClr val="0070C0"/>
                </a:solidFill>
              </a:rPr>
              <a:t> з </a:t>
            </a:r>
            <a:r>
              <a:rPr lang="ru-RU" dirty="0" err="1">
                <a:solidFill>
                  <a:srgbClr val="0070C0"/>
                </a:solidFill>
              </a:rPr>
              <a:t>плануванням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управління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ризиками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їх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ідентифікацією</a:t>
            </a:r>
            <a:r>
              <a:rPr lang="ru-RU" dirty="0">
                <a:solidFill>
                  <a:srgbClr val="0070C0"/>
                </a:solidFill>
              </a:rPr>
              <a:t> та </a:t>
            </a:r>
            <a:r>
              <a:rPr lang="ru-RU" dirty="0" err="1">
                <a:solidFill>
                  <a:srgbClr val="0070C0"/>
                </a:solidFill>
              </a:rPr>
              <a:t>аналізом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err="1">
                <a:solidFill>
                  <a:srgbClr val="0070C0"/>
                </a:solidFill>
              </a:rPr>
              <a:t>реагування</a:t>
            </a:r>
            <a:r>
              <a:rPr lang="ru-RU" dirty="0">
                <a:solidFill>
                  <a:srgbClr val="0070C0"/>
                </a:solidFill>
              </a:rPr>
              <a:t> на </a:t>
            </a:r>
            <a:r>
              <a:rPr lang="ru-RU" dirty="0" err="1">
                <a:solidFill>
                  <a:srgbClr val="0070C0"/>
                </a:solidFill>
              </a:rPr>
              <a:t>ризики</a:t>
            </a:r>
            <a:r>
              <a:rPr lang="ru-RU" dirty="0">
                <a:solidFill>
                  <a:srgbClr val="0070C0"/>
                </a:solidFill>
              </a:rPr>
              <a:t>, а </a:t>
            </a:r>
            <a:r>
              <a:rPr lang="ru-RU" dirty="0" err="1">
                <a:solidFill>
                  <a:srgbClr val="0070C0"/>
                </a:solidFill>
              </a:rPr>
              <a:t>також</a:t>
            </a:r>
            <a:r>
              <a:rPr lang="ru-RU" dirty="0">
                <a:solidFill>
                  <a:srgbClr val="0070C0"/>
                </a:solidFill>
              </a:rPr>
              <a:t> контролю та </a:t>
            </a:r>
            <a:r>
              <a:rPr lang="ru-RU" dirty="0" err="1">
                <a:solidFill>
                  <a:srgbClr val="0070C0"/>
                </a:solidFill>
              </a:rPr>
              <a:t>управління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ризиками</a:t>
            </a:r>
            <a:r>
              <a:rPr lang="ru-RU" dirty="0">
                <a:solidFill>
                  <a:srgbClr val="0070C0"/>
                </a:solidFill>
              </a:rPr>
              <a:t> в рамках проекту.</a:t>
            </a:r>
          </a:p>
          <a:p>
            <a:r>
              <a:rPr lang="ru-RU" b="1" i="1" dirty="0" err="1">
                <a:solidFill>
                  <a:srgbClr val="FF0000"/>
                </a:solidFill>
              </a:rPr>
              <a:t>Ціль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управління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проектними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ризиками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>
                <a:solidFill>
                  <a:srgbClr val="0070C0"/>
                </a:solidFill>
              </a:rPr>
              <a:t>– </a:t>
            </a:r>
            <a:r>
              <a:rPr lang="ru-RU" dirty="0" err="1">
                <a:solidFill>
                  <a:srgbClr val="0070C0"/>
                </a:solidFill>
              </a:rPr>
              <a:t>підвищення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ймовірності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позитивних</a:t>
            </a:r>
            <a:r>
              <a:rPr lang="ru-RU" dirty="0">
                <a:solidFill>
                  <a:srgbClr val="0070C0"/>
                </a:solidFill>
              </a:rPr>
              <a:t> для </a:t>
            </a:r>
            <a:r>
              <a:rPr lang="ru-RU" dirty="0" err="1">
                <a:solidFill>
                  <a:srgbClr val="0070C0"/>
                </a:solidFill>
              </a:rPr>
              <a:t>цілей</a:t>
            </a:r>
            <a:r>
              <a:rPr lang="ru-RU" dirty="0">
                <a:solidFill>
                  <a:srgbClr val="0070C0"/>
                </a:solidFill>
              </a:rPr>
              <a:t> проекту </a:t>
            </a:r>
            <a:r>
              <a:rPr lang="ru-RU" dirty="0" err="1">
                <a:solidFill>
                  <a:srgbClr val="0070C0"/>
                </a:solidFill>
              </a:rPr>
              <a:t>подій</a:t>
            </a:r>
            <a:r>
              <a:rPr lang="ru-RU" dirty="0">
                <a:solidFill>
                  <a:srgbClr val="0070C0"/>
                </a:solidFill>
              </a:rPr>
              <a:t> і </a:t>
            </a:r>
            <a:r>
              <a:rPr lang="ru-RU" dirty="0" err="1">
                <a:solidFill>
                  <a:srgbClr val="0070C0"/>
                </a:solidFill>
              </a:rPr>
              <a:t>зниження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ймовірності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несприятливих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 err="1">
                <a:solidFill>
                  <a:srgbClr val="0070C0"/>
                </a:solidFill>
              </a:rPr>
              <a:t>подій</a:t>
            </a:r>
            <a:r>
              <a:rPr lang="ru-RU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8000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Згідно</a:t>
            </a:r>
            <a:r>
              <a:rPr lang="ru-RU" b="1" dirty="0">
                <a:solidFill>
                  <a:srgbClr val="FF0000"/>
                </a:solidFill>
              </a:rPr>
              <a:t> з РМВОК </a:t>
            </a:r>
            <a:r>
              <a:rPr lang="ru-RU" b="1" dirty="0" err="1">
                <a:solidFill>
                  <a:srgbClr val="FF0000"/>
                </a:solidFill>
              </a:rPr>
              <a:t>виділяють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наступні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процеси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управління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проектними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ризиками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1. </a:t>
            </a:r>
            <a:r>
              <a:rPr lang="ru-RU" b="1" dirty="0" err="1">
                <a:solidFill>
                  <a:srgbClr val="002060"/>
                </a:solidFill>
              </a:rPr>
              <a:t>Планування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управління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ризиками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– </a:t>
            </a:r>
            <a:r>
              <a:rPr lang="ru-RU" dirty="0" err="1">
                <a:solidFill>
                  <a:srgbClr val="002060"/>
                </a:solidFill>
              </a:rPr>
              <a:t>вибір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підходів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планування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діяльності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щодо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управління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ризиками</a:t>
            </a:r>
            <a:r>
              <a:rPr lang="ru-RU" dirty="0">
                <a:solidFill>
                  <a:srgbClr val="002060"/>
                </a:solidFill>
              </a:rPr>
              <a:t> проекту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2. </a:t>
            </a:r>
            <a:r>
              <a:rPr lang="ru-RU" b="1" dirty="0" err="1">
                <a:solidFill>
                  <a:srgbClr val="002060"/>
                </a:solidFill>
              </a:rPr>
              <a:t>Ідентифікація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ризиків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– </a:t>
            </a:r>
            <a:r>
              <a:rPr lang="ru-RU" dirty="0" err="1">
                <a:solidFill>
                  <a:srgbClr val="002060"/>
                </a:solidFill>
              </a:rPr>
              <a:t>визначення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здатні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вплинути</a:t>
            </a:r>
            <a:r>
              <a:rPr lang="ru-RU" dirty="0">
                <a:solidFill>
                  <a:srgbClr val="002060"/>
                </a:solidFill>
              </a:rPr>
              <a:t> на проект, і </a:t>
            </a:r>
            <a:r>
              <a:rPr lang="ru-RU" dirty="0" err="1">
                <a:solidFill>
                  <a:srgbClr val="002060"/>
                </a:solidFill>
              </a:rPr>
              <a:t>документування</a:t>
            </a:r>
            <a:r>
              <a:rPr lang="ru-RU" dirty="0">
                <a:solidFill>
                  <a:srgbClr val="002060"/>
                </a:solidFill>
              </a:rPr>
              <a:t> характеристик </a:t>
            </a:r>
            <a:r>
              <a:rPr lang="ru-RU" dirty="0" err="1">
                <a:solidFill>
                  <a:srgbClr val="002060"/>
                </a:solidFill>
              </a:rPr>
              <a:t>цих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3. </a:t>
            </a:r>
            <a:r>
              <a:rPr lang="ru-RU" b="1" dirty="0" err="1">
                <a:solidFill>
                  <a:srgbClr val="002060"/>
                </a:solidFill>
              </a:rPr>
              <a:t>Якісний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аналіз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ризиків</a:t>
            </a:r>
            <a:r>
              <a:rPr lang="ru-RU" b="1" dirty="0">
                <a:solidFill>
                  <a:srgbClr val="002060"/>
                </a:solidFill>
              </a:rPr>
              <a:t> - </a:t>
            </a:r>
            <a:r>
              <a:rPr lang="ru-RU" dirty="0" err="1">
                <a:solidFill>
                  <a:srgbClr val="002060"/>
                </a:solidFill>
              </a:rPr>
              <a:t>процес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розстановки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пріоритетів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щодо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 для </a:t>
            </a:r>
            <a:r>
              <a:rPr lang="ru-RU" dirty="0" err="1">
                <a:solidFill>
                  <a:srgbClr val="002060"/>
                </a:solidFill>
              </a:rPr>
              <a:t>їх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подальшого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аналізу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виконується</a:t>
            </a:r>
            <a:r>
              <a:rPr lang="ru-RU" dirty="0">
                <a:solidFill>
                  <a:srgbClr val="002060"/>
                </a:solidFill>
              </a:rPr>
              <a:t> шляхом </a:t>
            </a:r>
            <a:r>
              <a:rPr lang="ru-RU" dirty="0" err="1">
                <a:solidFill>
                  <a:srgbClr val="002060"/>
                </a:solidFill>
              </a:rPr>
              <a:t>оцінки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зіставлення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впливу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ймовірності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виникнення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4. </a:t>
            </a:r>
            <a:r>
              <a:rPr lang="ru-RU" b="1" dirty="0" err="1">
                <a:solidFill>
                  <a:srgbClr val="002060"/>
                </a:solidFill>
              </a:rPr>
              <a:t>Кількісний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аналіз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ризиків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процес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чисельного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аналізу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впливу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ідентифікованих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цілі</a:t>
            </a:r>
            <a:r>
              <a:rPr lang="ru-RU" dirty="0">
                <a:solidFill>
                  <a:srgbClr val="002060"/>
                </a:solidFill>
              </a:rPr>
              <a:t> проекту в </a:t>
            </a:r>
            <a:r>
              <a:rPr lang="ru-RU" dirty="0" err="1">
                <a:solidFill>
                  <a:srgbClr val="002060"/>
                </a:solidFill>
              </a:rPr>
              <a:t>цілому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5. </a:t>
            </a:r>
            <a:r>
              <a:rPr lang="ru-RU" b="1" dirty="0" err="1">
                <a:solidFill>
                  <a:srgbClr val="002060"/>
                </a:solidFill>
              </a:rPr>
              <a:t>Планування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реагування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ризики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– </a:t>
            </a:r>
            <a:r>
              <a:rPr lang="ru-RU" dirty="0" err="1">
                <a:solidFill>
                  <a:srgbClr val="002060"/>
                </a:solidFill>
              </a:rPr>
              <a:t>розробка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можливих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варіантів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дій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сприяють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підвищенню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сприятливих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можливостей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зниженню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загроз</a:t>
            </a:r>
            <a:r>
              <a:rPr lang="ru-RU" dirty="0">
                <a:solidFill>
                  <a:srgbClr val="002060"/>
                </a:solidFill>
              </a:rPr>
              <a:t> для </a:t>
            </a:r>
            <a:r>
              <a:rPr lang="ru-RU" dirty="0" err="1">
                <a:solidFill>
                  <a:srgbClr val="002060"/>
                </a:solidFill>
              </a:rPr>
              <a:t>досягнення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цілей</a:t>
            </a:r>
            <a:r>
              <a:rPr lang="ru-RU" dirty="0">
                <a:solidFill>
                  <a:srgbClr val="002060"/>
                </a:solidFill>
              </a:rPr>
              <a:t> проекту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6. </a:t>
            </a:r>
            <a:r>
              <a:rPr lang="ru-RU" b="1" dirty="0" err="1">
                <a:solidFill>
                  <a:srgbClr val="002060"/>
                </a:solidFill>
              </a:rPr>
              <a:t>Моніторинг</a:t>
            </a:r>
            <a:r>
              <a:rPr lang="ru-RU" b="1" dirty="0">
                <a:solidFill>
                  <a:srgbClr val="002060"/>
                </a:solidFill>
              </a:rPr>
              <a:t> і контроль </a:t>
            </a:r>
            <a:r>
              <a:rPr lang="ru-RU" b="1" dirty="0" err="1">
                <a:solidFill>
                  <a:srgbClr val="002060"/>
                </a:solidFill>
              </a:rPr>
              <a:t>ризиків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моніторинг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визначення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залишилися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виконання</a:t>
            </a:r>
            <a:r>
              <a:rPr lang="ru-RU" dirty="0">
                <a:solidFill>
                  <a:srgbClr val="002060"/>
                </a:solidFill>
              </a:rPr>
              <a:t> плану </a:t>
            </a:r>
            <a:r>
              <a:rPr lang="ru-RU" dirty="0" err="1">
                <a:solidFill>
                  <a:srgbClr val="002060"/>
                </a:solidFill>
              </a:rPr>
              <a:t>управління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ризиками</a:t>
            </a:r>
            <a:r>
              <a:rPr lang="ru-RU" dirty="0">
                <a:solidFill>
                  <a:srgbClr val="002060"/>
                </a:solidFill>
              </a:rPr>
              <a:t> проекту й </a:t>
            </a:r>
            <a:r>
              <a:rPr lang="ru-RU" dirty="0" err="1">
                <a:solidFill>
                  <a:srgbClr val="002060"/>
                </a:solidFill>
              </a:rPr>
              <a:t>оцінка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ефективності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дій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мінімізації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9719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Планування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управління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ризиками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>
                <a:solidFill>
                  <a:srgbClr val="FF0000"/>
                </a:solidFill>
              </a:rPr>
              <a:t>Планування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управління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ризиками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процес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прийняття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рішень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застосуванню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й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плануванню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управління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ризиками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для конкретного проекту.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Цей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процес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може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включати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в себе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рішення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кадровому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забезпеченню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процедур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управління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ризиками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проекту,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вибору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кращої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методології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джерел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даних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ідентифікації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ризику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часового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інтервалу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аналізу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ситуації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Важливо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спланувати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управління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ризиками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адекватне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як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рівню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й типу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ризику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так і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важливості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проекту для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організації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074" name="Picture 2" descr="Управління ризиками на фондовому ринку удосконалиться - FinPo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133600"/>
            <a:ext cx="5181600" cy="394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914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План </a:t>
            </a:r>
            <a:r>
              <a:rPr lang="ru-RU" b="1" dirty="0" err="1">
                <a:solidFill>
                  <a:srgbClr val="FF0000"/>
                </a:solidFill>
              </a:rPr>
              <a:t>управління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ризиками</a:t>
            </a:r>
            <a:r>
              <a:rPr lang="ru-RU" b="1" dirty="0">
                <a:solidFill>
                  <a:srgbClr val="FF0000"/>
                </a:solidFill>
              </a:rPr>
              <a:t> є </a:t>
            </a:r>
            <a:r>
              <a:rPr lang="ru-RU" b="1" dirty="0" err="1">
                <a:solidFill>
                  <a:srgbClr val="FF0000"/>
                </a:solidFill>
              </a:rPr>
              <a:t>складовою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частиною</a:t>
            </a:r>
            <a:r>
              <a:rPr lang="ru-RU" b="1" dirty="0">
                <a:solidFill>
                  <a:srgbClr val="FF0000"/>
                </a:solidFill>
              </a:rPr>
              <a:t> плану </a:t>
            </a:r>
            <a:r>
              <a:rPr lang="ru-RU" b="1" dirty="0" err="1">
                <a:solidFill>
                  <a:srgbClr val="FF0000"/>
                </a:solidFill>
              </a:rPr>
              <a:t>управління</a:t>
            </a:r>
            <a:r>
              <a:rPr lang="ru-RU" b="1" dirty="0">
                <a:solidFill>
                  <a:srgbClr val="FF0000"/>
                </a:solidFill>
              </a:rPr>
              <a:t> проектом.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План </a:t>
            </a:r>
            <a:r>
              <a:rPr lang="ru-RU" b="1" dirty="0" err="1">
                <a:solidFill>
                  <a:srgbClr val="0070C0"/>
                </a:solidFill>
              </a:rPr>
              <a:t>управління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err="1">
                <a:solidFill>
                  <a:srgbClr val="0070C0"/>
                </a:solidFill>
              </a:rPr>
              <a:t>ризиками</a:t>
            </a: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dirty="0"/>
              <a:t>є </a:t>
            </a:r>
            <a:r>
              <a:rPr lang="ru-RU" dirty="0" err="1"/>
              <a:t>елементом</a:t>
            </a:r>
            <a:r>
              <a:rPr lang="ru-RU" dirty="0"/>
              <a:t> плану </a:t>
            </a:r>
            <a:r>
              <a:rPr lang="ru-RU" dirty="0" err="1"/>
              <a:t>управління</a:t>
            </a:r>
            <a:r>
              <a:rPr lang="ru-RU" dirty="0"/>
              <a:t> проектом і </a:t>
            </a:r>
            <a:r>
              <a:rPr lang="ru-RU" dirty="0" err="1"/>
              <a:t>включає</a:t>
            </a:r>
            <a:r>
              <a:rPr lang="ru-RU" dirty="0"/>
              <a:t>:</a:t>
            </a:r>
          </a:p>
          <a:p>
            <a:r>
              <a:rPr lang="ru-RU" b="1" i="1" dirty="0" err="1" smtClean="0">
                <a:solidFill>
                  <a:srgbClr val="FF0000"/>
                </a:solidFill>
              </a:rPr>
              <a:t>методологію</a:t>
            </a:r>
            <a:r>
              <a:rPr lang="ru-RU" i="1" dirty="0" smtClean="0"/>
              <a:t> </a:t>
            </a:r>
            <a:r>
              <a:rPr lang="ru-RU" dirty="0"/>
              <a:t>(</a:t>
            </a:r>
            <a:r>
              <a:rPr lang="ru-RU" dirty="0" err="1"/>
              <a:t>ідентифікує</a:t>
            </a:r>
            <a:r>
              <a:rPr lang="ru-RU" dirty="0"/>
              <a:t> і </a:t>
            </a:r>
            <a:r>
              <a:rPr lang="ru-RU" dirty="0" err="1"/>
              <a:t>описує</a:t>
            </a:r>
            <a:r>
              <a:rPr lang="ru-RU" dirty="0"/>
              <a:t> </a:t>
            </a:r>
            <a:r>
              <a:rPr lang="ru-RU" dirty="0" err="1"/>
              <a:t>підходи</a:t>
            </a:r>
            <a:r>
              <a:rPr lang="ru-RU" dirty="0"/>
              <a:t>, </a:t>
            </a:r>
            <a:r>
              <a:rPr lang="ru-RU" dirty="0" err="1"/>
              <a:t>інструменти</a:t>
            </a:r>
            <a:r>
              <a:rPr lang="ru-RU" dirty="0"/>
              <a:t> і </a:t>
            </a:r>
            <a:r>
              <a:rPr lang="ru-RU" dirty="0" err="1"/>
              <a:t>джерела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ризиками</a:t>
            </a:r>
            <a:r>
              <a:rPr lang="ru-RU" dirty="0"/>
              <a:t>);</a:t>
            </a:r>
          </a:p>
          <a:p>
            <a:r>
              <a:rPr lang="ru-RU" b="1" i="1" dirty="0" err="1" smtClean="0">
                <a:solidFill>
                  <a:srgbClr val="FF0000"/>
                </a:solidFill>
              </a:rPr>
              <a:t>ролі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>
                <a:solidFill>
                  <a:srgbClr val="FF0000"/>
                </a:solidFill>
              </a:rPr>
              <a:t>і </a:t>
            </a:r>
            <a:r>
              <a:rPr lang="ru-RU" b="1" i="1" dirty="0" err="1">
                <a:solidFill>
                  <a:srgbClr val="FF0000"/>
                </a:solidFill>
              </a:rPr>
              <a:t>обов’язки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визначає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і яку роботу </a:t>
            </a:r>
            <a:r>
              <a:rPr lang="ru-RU" dirty="0" err="1"/>
              <a:t>виконує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ризиками</a:t>
            </a:r>
            <a:r>
              <a:rPr lang="ru-RU" dirty="0"/>
              <a:t> проекту);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бюджет </a:t>
            </a:r>
            <a:r>
              <a:rPr lang="ru-RU" b="1" i="1" dirty="0">
                <a:solidFill>
                  <a:srgbClr val="FF0000"/>
                </a:solidFill>
              </a:rPr>
              <a:t>і строки </a:t>
            </a:r>
            <a:r>
              <a:rPr lang="ru-RU" dirty="0"/>
              <a:t>(</a:t>
            </a:r>
            <a:r>
              <a:rPr lang="ru-RU" dirty="0" err="1"/>
              <a:t>встановлює</a:t>
            </a:r>
            <a:r>
              <a:rPr lang="ru-RU" dirty="0"/>
              <a:t> бюджет для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ризиками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частоту </a:t>
            </a:r>
            <a:r>
              <a:rPr lang="ru-RU" dirty="0" err="1"/>
              <a:t>процесів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ризиками</a:t>
            </a:r>
            <a:r>
              <a:rPr lang="ru-RU" dirty="0"/>
              <a:t>);</a:t>
            </a:r>
          </a:p>
          <a:p>
            <a:r>
              <a:rPr lang="ru-RU" b="1" i="1" dirty="0" err="1" smtClean="0">
                <a:solidFill>
                  <a:srgbClr val="FF0000"/>
                </a:solidFill>
              </a:rPr>
              <a:t>інструменти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описує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контрольні</a:t>
            </a:r>
            <a:r>
              <a:rPr lang="ru-RU" dirty="0"/>
              <a:t> заходи </a:t>
            </a:r>
            <a:r>
              <a:rPr lang="ru-RU" dirty="0" err="1"/>
              <a:t>якісного</a:t>
            </a:r>
            <a:r>
              <a:rPr lang="ru-RU" dirty="0"/>
              <a:t> і </a:t>
            </a:r>
            <a:r>
              <a:rPr lang="ru-RU" dirty="0" err="1"/>
              <a:t>кількісного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 треба </a:t>
            </a:r>
            <a:r>
              <a:rPr lang="ru-RU" dirty="0" err="1"/>
              <a:t>застосувати</a:t>
            </a:r>
            <a:r>
              <a:rPr lang="ru-RU" dirty="0"/>
              <a:t>);</a:t>
            </a:r>
          </a:p>
          <a:p>
            <a:r>
              <a:rPr lang="ru-RU" dirty="0" smtClean="0"/>
              <a:t> </a:t>
            </a:r>
            <a:r>
              <a:rPr lang="ru-RU" b="1" i="1" dirty="0" err="1">
                <a:solidFill>
                  <a:srgbClr val="FF0000"/>
                </a:solidFill>
              </a:rPr>
              <a:t>звітність</a:t>
            </a:r>
            <a:r>
              <a:rPr lang="ru-RU" b="1" i="1" dirty="0">
                <a:solidFill>
                  <a:srgbClr val="FF0000"/>
                </a:solidFill>
              </a:rPr>
              <a:t> і </a:t>
            </a:r>
            <a:r>
              <a:rPr lang="ru-RU" b="1" i="1" dirty="0" err="1">
                <a:solidFill>
                  <a:srgbClr val="FF0000"/>
                </a:solidFill>
              </a:rPr>
              <a:t>простеження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ru-RU" dirty="0" err="1"/>
              <a:t>визначає</a:t>
            </a:r>
            <a:r>
              <a:rPr lang="ru-RU" dirty="0"/>
              <a:t> формат плану </a:t>
            </a:r>
            <a:r>
              <a:rPr lang="ru-RU" dirty="0" err="1"/>
              <a:t>реагування</a:t>
            </a:r>
            <a:r>
              <a:rPr lang="ru-RU" dirty="0"/>
              <a:t> на </a:t>
            </a:r>
            <a:r>
              <a:rPr lang="ru-RU" dirty="0" err="1"/>
              <a:t>ризики</a:t>
            </a:r>
            <a:r>
              <a:rPr lang="ru-RU" dirty="0"/>
              <a:t> і </a:t>
            </a:r>
            <a:r>
              <a:rPr lang="ru-RU" dirty="0" err="1"/>
              <a:t>звіту</a:t>
            </a:r>
            <a:r>
              <a:rPr lang="ru-RU" dirty="0"/>
              <a:t>, </a:t>
            </a:r>
            <a:r>
              <a:rPr lang="ru-RU" dirty="0" err="1"/>
              <a:t>способи</a:t>
            </a:r>
            <a:r>
              <a:rPr lang="ru-RU" dirty="0"/>
              <a:t> </a:t>
            </a:r>
            <a:r>
              <a:rPr lang="ru-RU" dirty="0" err="1"/>
              <a:t>документування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дій</a:t>
            </a:r>
            <a:r>
              <a:rPr lang="ru-RU" dirty="0"/>
              <a:t> з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ризиками</a:t>
            </a:r>
            <a:r>
              <a:rPr lang="ru-RU" dirty="0"/>
              <a:t>, </a:t>
            </a:r>
            <a:r>
              <a:rPr lang="ru-RU" dirty="0" err="1"/>
              <a:t>доведення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про них </a:t>
            </a:r>
            <a:r>
              <a:rPr lang="ru-RU" dirty="0" err="1"/>
              <a:t>зацікавленим</a:t>
            </a:r>
            <a:r>
              <a:rPr lang="ru-RU" dirty="0"/>
              <a:t> сторонам.</a:t>
            </a:r>
          </a:p>
        </p:txBody>
      </p:sp>
      <p:pic>
        <p:nvPicPr>
          <p:cNvPr id="4098" name="Picture 2" descr="Система управління ризиками: кому і коли це потрібно [Management.com.ua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5625"/>
            <a:ext cx="5181600" cy="415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431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0070C0"/>
                </a:solidFill>
              </a:rPr>
              <a:t>Ідентифікація</a:t>
            </a:r>
            <a:r>
              <a:rPr lang="ru-RU" sz="4000" b="1" dirty="0" smtClean="0">
                <a:solidFill>
                  <a:srgbClr val="0070C0"/>
                </a:solidFill>
              </a:rPr>
              <a:t> </a:t>
            </a:r>
            <a:r>
              <a:rPr lang="ru-RU" sz="4000" b="1" dirty="0" err="1" smtClean="0">
                <a:solidFill>
                  <a:srgbClr val="0070C0"/>
                </a:solidFill>
              </a:rPr>
              <a:t>ризиків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3600" dirty="0" err="1" smtClean="0">
                <a:solidFill>
                  <a:srgbClr val="002060"/>
                </a:solidFill>
              </a:rPr>
              <a:t>визначає</a:t>
            </a:r>
            <a:r>
              <a:rPr lang="ru-RU" sz="3600" dirty="0">
                <a:solidFill>
                  <a:srgbClr val="002060"/>
                </a:solidFill>
              </a:rPr>
              <a:t>, </a:t>
            </a:r>
            <a:r>
              <a:rPr lang="ru-RU" sz="3600" dirty="0" err="1">
                <a:solidFill>
                  <a:srgbClr val="002060"/>
                </a:solidFill>
              </a:rPr>
              <a:t>які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ризики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здатні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вплинути</a:t>
            </a:r>
            <a:r>
              <a:rPr lang="ru-RU" sz="3600" dirty="0">
                <a:solidFill>
                  <a:srgbClr val="002060"/>
                </a:solidFill>
              </a:rPr>
              <a:t> на проект, і </a:t>
            </a:r>
            <a:r>
              <a:rPr lang="ru-RU" sz="3600" dirty="0" err="1">
                <a:solidFill>
                  <a:srgbClr val="002060"/>
                </a:solidFill>
              </a:rPr>
              <a:t>документує</a:t>
            </a:r>
            <a:r>
              <a:rPr lang="ru-RU" sz="3600" dirty="0">
                <a:solidFill>
                  <a:srgbClr val="002060"/>
                </a:solidFill>
              </a:rPr>
              <a:t> характеристики </a:t>
            </a:r>
            <a:r>
              <a:rPr lang="ru-RU" sz="3600" dirty="0" err="1">
                <a:solidFill>
                  <a:srgbClr val="002060"/>
                </a:solidFill>
              </a:rPr>
              <a:t>цих</a:t>
            </a:r>
            <a:r>
              <a:rPr lang="ru-RU" sz="3600" dirty="0">
                <a:solidFill>
                  <a:srgbClr val="002060"/>
                </a:solidFill>
              </a:rPr>
              <a:t> </a:t>
            </a:r>
            <a:r>
              <a:rPr lang="ru-RU" sz="3600" dirty="0" err="1">
                <a:solidFill>
                  <a:srgbClr val="002060"/>
                </a:solidFill>
              </a:rPr>
              <a:t>ризиків</a:t>
            </a:r>
            <a:r>
              <a:rPr lang="ru-RU" dirty="0"/>
              <a:t>.</a:t>
            </a:r>
          </a:p>
        </p:txBody>
      </p:sp>
      <p:pic>
        <p:nvPicPr>
          <p:cNvPr id="5124" name="Picture 4" descr="Ідентифікація ризиків - Проектний менеджмент - Навчальні матеріали онлайн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4" r="5994"/>
          <a:stretch>
            <a:fillRect/>
          </a:stretch>
        </p:blipFill>
        <p:spPr bwMode="auto">
          <a:xfrm>
            <a:off x="5183188" y="987425"/>
            <a:ext cx="6409044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829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Методи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ідентифікації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ризиків</a:t>
            </a:r>
            <a:r>
              <a:rPr lang="ru-RU" b="1" dirty="0" smtClean="0">
                <a:solidFill>
                  <a:srgbClr val="C00000"/>
                </a:solidFill>
              </a:rPr>
              <a:t> в </a:t>
            </a:r>
            <a:r>
              <a:rPr lang="ru-RU" b="1" dirty="0" err="1" smtClean="0">
                <a:solidFill>
                  <a:srgbClr val="C00000"/>
                </a:solidFill>
              </a:rPr>
              <a:t>рекламних</a:t>
            </a:r>
            <a:r>
              <a:rPr lang="ru-RU" b="1" dirty="0" smtClean="0">
                <a:solidFill>
                  <a:srgbClr val="C00000"/>
                </a:solidFill>
              </a:rPr>
              <a:t> / ПР-проектах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dirty="0" err="1">
                <a:solidFill>
                  <a:srgbClr val="002060"/>
                </a:solidFill>
              </a:rPr>
              <a:t>Аналіз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документації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плани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архіви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попередніх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проектів</a:t>
            </a:r>
            <a:r>
              <a:rPr lang="ru-RU" dirty="0">
                <a:solidFill>
                  <a:srgbClr val="002060"/>
                </a:solidFill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2. </a:t>
            </a:r>
            <a:r>
              <a:rPr lang="ru-RU" dirty="0" err="1">
                <a:solidFill>
                  <a:srgbClr val="002060"/>
                </a:solidFill>
              </a:rPr>
              <a:t>Досвід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експертів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3. </a:t>
            </a:r>
            <a:r>
              <a:rPr lang="ru-RU" dirty="0" err="1">
                <a:solidFill>
                  <a:srgbClr val="002060"/>
                </a:solidFill>
              </a:rPr>
              <a:t>Аналіз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контрольних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списків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4. </a:t>
            </a:r>
            <a:r>
              <a:rPr lang="ru-RU" dirty="0" err="1">
                <a:solidFill>
                  <a:srgbClr val="002060"/>
                </a:solidFill>
              </a:rPr>
              <a:t>Аналіз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припущень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2060"/>
                </a:solidFill>
              </a:rPr>
              <a:t>6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Аналіз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сильних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слабких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сторін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можливостей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загроз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7. </a:t>
            </a:r>
            <a:r>
              <a:rPr lang="ru-RU" dirty="0" err="1">
                <a:solidFill>
                  <a:srgbClr val="002060"/>
                </a:solidFill>
              </a:rPr>
              <a:t>Методи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творчої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генерації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ідей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– «</a:t>
            </a:r>
            <a:r>
              <a:rPr lang="ru-RU" dirty="0" err="1">
                <a:solidFill>
                  <a:srgbClr val="002060"/>
                </a:solidFill>
              </a:rPr>
              <a:t>мозковий</a:t>
            </a:r>
            <a:r>
              <a:rPr lang="ru-RU" dirty="0">
                <a:solidFill>
                  <a:srgbClr val="002060"/>
                </a:solidFill>
              </a:rPr>
              <a:t> штурм» (10–15 </a:t>
            </a:r>
            <a:r>
              <a:rPr lang="ru-RU" dirty="0" err="1">
                <a:solidFill>
                  <a:srgbClr val="002060"/>
                </a:solidFill>
              </a:rPr>
              <a:t>чол</a:t>
            </a:r>
            <a:r>
              <a:rPr lang="ru-RU" dirty="0">
                <a:solidFill>
                  <a:srgbClr val="002060"/>
                </a:solidFill>
              </a:rPr>
              <a:t>., 2 </a:t>
            </a:r>
            <a:r>
              <a:rPr lang="ru-RU" dirty="0" err="1">
                <a:solidFill>
                  <a:srgbClr val="002060"/>
                </a:solidFill>
              </a:rPr>
              <a:t>години</a:t>
            </a:r>
            <a:r>
              <a:rPr lang="ru-RU" dirty="0">
                <a:solidFill>
                  <a:srgbClr val="002060"/>
                </a:solidFill>
              </a:rPr>
              <a:t>) (</a:t>
            </a:r>
            <a:r>
              <a:rPr lang="ru-RU" dirty="0" err="1">
                <a:solidFill>
                  <a:srgbClr val="002060"/>
                </a:solidFill>
              </a:rPr>
              <a:t>декілька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зборів</a:t>
            </a:r>
            <a:r>
              <a:rPr lang="ru-RU" dirty="0">
                <a:solidFill>
                  <a:srgbClr val="002060"/>
                </a:solidFill>
              </a:rPr>
              <a:t> при </a:t>
            </a:r>
            <a:r>
              <a:rPr lang="ru-RU" dirty="0" err="1">
                <a:solidFill>
                  <a:srgbClr val="002060"/>
                </a:solidFill>
              </a:rPr>
              <a:t>розділенні</a:t>
            </a:r>
            <a:r>
              <a:rPr lang="ru-RU" dirty="0">
                <a:solidFill>
                  <a:srgbClr val="002060"/>
                </a:solidFill>
              </a:rPr>
              <a:t> проекту на </a:t>
            </a:r>
            <a:r>
              <a:rPr lang="ru-RU" dirty="0" err="1">
                <a:solidFill>
                  <a:srgbClr val="002060"/>
                </a:solidFill>
              </a:rPr>
              <a:t>частини</a:t>
            </a:r>
            <a:r>
              <a:rPr lang="ru-RU" dirty="0">
                <a:solidFill>
                  <a:srgbClr val="002060"/>
                </a:solidFill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– метод </a:t>
            </a:r>
            <a:r>
              <a:rPr lang="ru-RU" dirty="0" err="1">
                <a:solidFill>
                  <a:srgbClr val="002060"/>
                </a:solidFill>
              </a:rPr>
              <a:t>Delphi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учасники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спілкуються</a:t>
            </a:r>
            <a:r>
              <a:rPr lang="ru-RU" dirty="0">
                <a:solidFill>
                  <a:srgbClr val="002060"/>
                </a:solidFill>
              </a:rPr>
              <a:t>, списки </a:t>
            </a:r>
            <a:r>
              <a:rPr lang="ru-RU" dirty="0" err="1">
                <a:solidFill>
                  <a:srgbClr val="002060"/>
                </a:solidFill>
              </a:rPr>
              <a:t>питань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відповідей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складає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розсилає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ведучий</a:t>
            </a:r>
            <a:r>
              <a:rPr lang="ru-RU" dirty="0">
                <a:solidFill>
                  <a:srgbClr val="002060"/>
                </a:solidFill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– метод </a:t>
            </a:r>
            <a:r>
              <a:rPr lang="ru-RU" dirty="0" err="1">
                <a:solidFill>
                  <a:srgbClr val="002060"/>
                </a:solidFill>
              </a:rPr>
              <a:t>номінальної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групи</a:t>
            </a:r>
            <a:r>
              <a:rPr lang="ru-RU" dirty="0">
                <a:solidFill>
                  <a:srgbClr val="002060"/>
                </a:solidFill>
              </a:rPr>
              <a:t> (7–10 </a:t>
            </a:r>
            <a:r>
              <a:rPr lang="ru-RU" dirty="0" err="1">
                <a:solidFill>
                  <a:srgbClr val="002060"/>
                </a:solidFill>
              </a:rPr>
              <a:t>чол</a:t>
            </a:r>
            <a:r>
              <a:rPr lang="ru-RU" dirty="0">
                <a:solidFill>
                  <a:srgbClr val="002060"/>
                </a:solidFill>
              </a:rPr>
              <a:t>., </a:t>
            </a:r>
            <a:r>
              <a:rPr lang="ru-RU" dirty="0" err="1">
                <a:solidFill>
                  <a:srgbClr val="002060"/>
                </a:solidFill>
              </a:rPr>
              <a:t>анонімно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таємно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формуються</a:t>
            </a:r>
            <a:r>
              <a:rPr lang="ru-RU" dirty="0">
                <a:solidFill>
                  <a:srgbClr val="002060"/>
                </a:solidFill>
              </a:rPr>
              <a:t> списки, </a:t>
            </a:r>
            <a:r>
              <a:rPr lang="ru-RU" dirty="0" err="1">
                <a:solidFill>
                  <a:srgbClr val="002060"/>
                </a:solidFill>
              </a:rPr>
              <a:t>обговорюються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анонімно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таємно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ранжуються</a:t>
            </a:r>
            <a:r>
              <a:rPr lang="ru-RU" dirty="0">
                <a:solidFill>
                  <a:srgbClr val="002060"/>
                </a:solidFill>
              </a:rPr>
              <a:t>);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– </a:t>
            </a:r>
            <a:r>
              <a:rPr lang="ru-RU" dirty="0" err="1">
                <a:solidFill>
                  <a:srgbClr val="002060"/>
                </a:solidFill>
              </a:rPr>
              <a:t>картки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Кроуфорда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група</a:t>
            </a:r>
            <a:r>
              <a:rPr lang="ru-RU" dirty="0">
                <a:solidFill>
                  <a:srgbClr val="002060"/>
                </a:solidFill>
              </a:rPr>
              <a:t> 7–10 </a:t>
            </a:r>
            <a:r>
              <a:rPr lang="ru-RU" dirty="0" err="1">
                <a:solidFill>
                  <a:srgbClr val="002060"/>
                </a:solidFill>
              </a:rPr>
              <a:t>чол</a:t>
            </a:r>
            <a:r>
              <a:rPr lang="ru-RU" dirty="0">
                <a:solidFill>
                  <a:srgbClr val="002060"/>
                </a:solidFill>
              </a:rPr>
              <a:t>., 10 </a:t>
            </a:r>
            <a:r>
              <a:rPr lang="ru-RU" dirty="0" err="1">
                <a:solidFill>
                  <a:srgbClr val="002060"/>
                </a:solidFill>
              </a:rPr>
              <a:t>питань</a:t>
            </a:r>
            <a:r>
              <a:rPr lang="ru-RU" dirty="0">
                <a:solidFill>
                  <a:srgbClr val="002060"/>
                </a:solidFill>
              </a:rPr>
              <a:t>, на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кожен</a:t>
            </a:r>
            <a:r>
              <a:rPr lang="ru-RU" dirty="0">
                <a:solidFill>
                  <a:srgbClr val="002060"/>
                </a:solidFill>
              </a:rPr>
              <a:t> повинен </a:t>
            </a:r>
            <a:r>
              <a:rPr lang="ru-RU" dirty="0" err="1">
                <a:solidFill>
                  <a:srgbClr val="002060"/>
                </a:solidFill>
              </a:rPr>
              <a:t>дати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відповіді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розрізняються</a:t>
            </a:r>
            <a:r>
              <a:rPr lang="ru-RU" dirty="0">
                <a:solidFill>
                  <a:srgbClr val="002060"/>
                </a:solidFill>
              </a:rPr>
              <a:t>, 10 </a:t>
            </a:r>
            <a:r>
              <a:rPr lang="ru-RU" dirty="0" err="1">
                <a:solidFill>
                  <a:srgbClr val="002060"/>
                </a:solidFill>
              </a:rPr>
              <a:t>разів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задається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одне</a:t>
            </a:r>
            <a:r>
              <a:rPr lang="ru-RU" dirty="0">
                <a:solidFill>
                  <a:srgbClr val="002060"/>
                </a:solidFill>
              </a:rPr>
              <a:t> і те ж </a:t>
            </a:r>
            <a:r>
              <a:rPr lang="ru-RU" dirty="0" err="1">
                <a:solidFill>
                  <a:srgbClr val="002060"/>
                </a:solidFill>
              </a:rPr>
              <a:t>саме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питання</a:t>
            </a:r>
            <a:r>
              <a:rPr lang="ru-RU" dirty="0" smtClean="0">
                <a:solidFill>
                  <a:srgbClr val="002060"/>
                </a:solidFill>
              </a:rPr>
              <a:t>).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4506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C00000"/>
                </a:solidFill>
              </a:rPr>
              <a:t>Методи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ідентифікації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ризиків</a:t>
            </a:r>
            <a:r>
              <a:rPr lang="ru-RU" b="1" dirty="0" smtClean="0">
                <a:solidFill>
                  <a:srgbClr val="C00000"/>
                </a:solidFill>
              </a:rPr>
              <a:t> в </a:t>
            </a:r>
            <a:r>
              <a:rPr lang="ru-RU" b="1" dirty="0" err="1" smtClean="0">
                <a:solidFill>
                  <a:srgbClr val="C00000"/>
                </a:solidFill>
              </a:rPr>
              <a:t>рекламних</a:t>
            </a:r>
            <a:r>
              <a:rPr lang="ru-RU" b="1" dirty="0" smtClean="0">
                <a:solidFill>
                  <a:srgbClr val="C00000"/>
                </a:solidFill>
              </a:rPr>
              <a:t> / ПР-проектах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8135982"/>
              </p:ext>
            </p:extLst>
          </p:nvPr>
        </p:nvGraphicFramePr>
        <p:xfrm>
          <a:off x="838200" y="1825625"/>
          <a:ext cx="10515600" cy="5430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0303">
                  <a:extLst>
                    <a:ext uri="{9D8B030D-6E8A-4147-A177-3AD203B41FA5}">
                      <a16:colId xmlns:a16="http://schemas.microsoft.com/office/drawing/2014/main" val="3947892577"/>
                    </a:ext>
                  </a:extLst>
                </a:gridCol>
                <a:gridCol w="4830097">
                  <a:extLst>
                    <a:ext uri="{9D8B030D-6E8A-4147-A177-3AD203B41FA5}">
                      <a16:colId xmlns:a16="http://schemas.microsoft.com/office/drawing/2014/main" val="1486421804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4362231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Метод ідентифікації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Переваги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Недоліки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999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Мозковий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штурм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Сприяє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взаємодії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членів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Швидкий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Недорогий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Може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проявитися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переважання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однієї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особистості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Можна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зосереджуватися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тільки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конкретних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областях.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Для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оцінки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необхідно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контролювати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схильності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Можливий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відхід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реальних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ризиків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375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 </a:t>
                      </a:r>
                      <a:r>
                        <a:rPr lang="en-US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Delphi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Немає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домінування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однієї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особистості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Може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проводитися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дистанційно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через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електронну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пошту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Виключається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проблема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ранньої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оцінки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Вимагає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участі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кожного члена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групи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Займає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багато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часу.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Високе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завантаження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ведучого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7621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Опитування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експертів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Використовується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минулий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досвід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Експерт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може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бути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упередженим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Потребує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багато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часу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Субєктивність</a:t>
                      </a:r>
                      <a:endParaRPr lang="ru-RU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Труднощі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залучення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експертів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4946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Метод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аналогії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Використовує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минулий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досвід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виключення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проблем в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майбутньому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Подібні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містять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багато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схожих рис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Потребує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багато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часу.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Легко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отримати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підходять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даного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випадку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✓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Аналогія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може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бути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некоректною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9079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998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5586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М</a:t>
            </a:r>
            <a:r>
              <a:rPr lang="ru-RU" b="1" dirty="0" smtClean="0">
                <a:solidFill>
                  <a:srgbClr val="FF0000"/>
                </a:solidFill>
              </a:rPr>
              <a:t>етод </a:t>
            </a:r>
            <a:r>
              <a:rPr lang="ru-RU" b="1" dirty="0" err="1" smtClean="0">
                <a:solidFill>
                  <a:srgbClr val="FF0000"/>
                </a:solidFill>
              </a:rPr>
              <a:t>ментальних</a:t>
            </a:r>
            <a:r>
              <a:rPr lang="ru-RU" b="1" dirty="0" smtClean="0">
                <a:solidFill>
                  <a:srgbClr val="FF0000"/>
                </a:solidFill>
              </a:rPr>
              <a:t> карт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dirty="0"/>
              <a:t>Для </a:t>
            </a:r>
            <a:r>
              <a:rPr lang="ru-RU" dirty="0" err="1"/>
              <a:t>збереження</a:t>
            </a:r>
            <a:r>
              <a:rPr lang="ru-RU" dirty="0"/>
              <a:t> </a:t>
            </a:r>
            <a:r>
              <a:rPr lang="ru-RU" dirty="0" err="1"/>
              <a:t>ідей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виникли</a:t>
            </a:r>
            <a:r>
              <a:rPr lang="ru-RU" dirty="0"/>
              <a:t>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ідентифікації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, </a:t>
            </a:r>
            <a:r>
              <a:rPr lang="ru-RU" dirty="0" err="1"/>
              <a:t>варто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b="1" dirty="0">
                <a:solidFill>
                  <a:srgbClr val="FF0000"/>
                </a:solidFill>
              </a:rPr>
              <a:t>метод </a:t>
            </a:r>
            <a:r>
              <a:rPr lang="ru-RU" b="1" dirty="0" err="1">
                <a:solidFill>
                  <a:srgbClr val="FF0000"/>
                </a:solidFill>
              </a:rPr>
              <a:t>ментальних</a:t>
            </a:r>
            <a:r>
              <a:rPr lang="ru-RU" b="1" dirty="0">
                <a:solidFill>
                  <a:srgbClr val="FF0000"/>
                </a:solidFill>
              </a:rPr>
              <a:t> карт </a:t>
            </a:r>
            <a:r>
              <a:rPr lang="ru-RU" dirty="0">
                <a:solidFill>
                  <a:srgbClr val="FF0000"/>
                </a:solidFill>
              </a:rPr>
              <a:t>(М</a:t>
            </a:r>
            <a:r>
              <a:rPr lang="en-US" dirty="0" err="1">
                <a:solidFill>
                  <a:srgbClr val="FF0000"/>
                </a:solidFill>
              </a:rPr>
              <a:t>indMap</a:t>
            </a:r>
            <a:r>
              <a:rPr lang="en-US" dirty="0">
                <a:solidFill>
                  <a:srgbClr val="FF0000"/>
                </a:solidFill>
              </a:rPr>
              <a:t>)</a:t>
            </a:r>
            <a:r>
              <a:rPr lang="en-US" dirty="0"/>
              <a:t>(</a:t>
            </a:r>
            <a:r>
              <a:rPr lang="ru-RU" dirty="0"/>
              <a:t>з англ., </a:t>
            </a:r>
            <a:r>
              <a:rPr lang="en-US" i="1" dirty="0"/>
              <a:t>mind </a:t>
            </a:r>
            <a:r>
              <a:rPr lang="en-US" dirty="0"/>
              <a:t>— </a:t>
            </a:r>
            <a:r>
              <a:rPr lang="ru-RU" dirty="0" err="1"/>
              <a:t>розум</a:t>
            </a:r>
            <a:r>
              <a:rPr lang="ru-RU" dirty="0"/>
              <a:t>, </a:t>
            </a:r>
            <a:r>
              <a:rPr lang="en-US" i="1" dirty="0"/>
              <a:t>map </a:t>
            </a:r>
            <a:r>
              <a:rPr lang="en-US" dirty="0"/>
              <a:t>— </a:t>
            </a:r>
            <a:r>
              <a:rPr lang="ru-RU" dirty="0"/>
              <a:t>карта),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останніми</a:t>
            </a:r>
            <a:r>
              <a:rPr lang="ru-RU" dirty="0"/>
              <a:t> роками </a:t>
            </a:r>
            <a:r>
              <a:rPr lang="ru-RU" dirty="0" err="1"/>
              <a:t>набув</a:t>
            </a:r>
            <a:r>
              <a:rPr lang="ru-RU" dirty="0"/>
              <a:t> широкого </a:t>
            </a:r>
            <a:r>
              <a:rPr lang="ru-RU" dirty="0" err="1"/>
              <a:t>розповсюдження</a:t>
            </a:r>
            <a:r>
              <a:rPr lang="ru-RU" dirty="0"/>
              <a:t>. В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ментальних</a:t>
            </a:r>
            <a:r>
              <a:rPr lang="ru-RU" dirty="0"/>
              <a:t> карт (МК),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розроблених</a:t>
            </a:r>
            <a:r>
              <a:rPr lang="ru-RU" dirty="0"/>
              <a:t> </a:t>
            </a:r>
            <a:r>
              <a:rPr lang="ru-RU" dirty="0" err="1"/>
              <a:t>відомим</a:t>
            </a:r>
            <a:r>
              <a:rPr lang="ru-RU" dirty="0"/>
              <a:t> </a:t>
            </a:r>
            <a:r>
              <a:rPr lang="ru-RU" dirty="0" err="1"/>
              <a:t>англійським</a:t>
            </a:r>
            <a:r>
              <a:rPr lang="ru-RU" dirty="0"/>
              <a:t> психологом </a:t>
            </a:r>
            <a:r>
              <a:rPr lang="ru-RU" b="1" dirty="0" err="1"/>
              <a:t>Тоні</a:t>
            </a:r>
            <a:r>
              <a:rPr lang="ru-RU" b="1" dirty="0"/>
              <a:t> </a:t>
            </a:r>
            <a:r>
              <a:rPr lang="ru-RU" b="1" dirty="0" err="1"/>
              <a:t>Бузаном</a:t>
            </a:r>
            <a:r>
              <a:rPr lang="ru-RU" dirty="0"/>
              <a:t>, </a:t>
            </a:r>
            <a:r>
              <a:rPr lang="ru-RU" dirty="0" err="1"/>
              <a:t>лежить</a:t>
            </a:r>
            <a:r>
              <a:rPr lang="ru-RU" dirty="0"/>
              <a:t> </a:t>
            </a:r>
            <a:r>
              <a:rPr lang="ru-RU" dirty="0" err="1"/>
              <a:t>припущення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для </a:t>
            </a:r>
            <a:r>
              <a:rPr lang="ru-RU" dirty="0" err="1"/>
              <a:t>людського</a:t>
            </a:r>
            <a:r>
              <a:rPr lang="ru-RU" dirty="0"/>
              <a:t> </a:t>
            </a:r>
            <a:r>
              <a:rPr lang="ru-RU" dirty="0" err="1"/>
              <a:t>мозку</a:t>
            </a:r>
            <a:r>
              <a:rPr lang="ru-RU" dirty="0"/>
              <a:t> </a:t>
            </a:r>
            <a:r>
              <a:rPr lang="ru-RU" dirty="0" err="1"/>
              <a:t>природним</a:t>
            </a:r>
            <a:r>
              <a:rPr lang="ru-RU" dirty="0"/>
              <a:t> є: </a:t>
            </a:r>
            <a:r>
              <a:rPr lang="ru-RU" dirty="0" err="1">
                <a:solidFill>
                  <a:srgbClr val="FF0000"/>
                </a:solidFill>
              </a:rPr>
              <a:t>асоціативне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мислення</a:t>
            </a:r>
            <a:r>
              <a:rPr lang="ru-RU" dirty="0">
                <a:solidFill>
                  <a:srgbClr val="FF0000"/>
                </a:solidFill>
              </a:rPr>
              <a:t>, </a:t>
            </a:r>
            <a:r>
              <a:rPr lang="ru-RU" dirty="0" err="1">
                <a:solidFill>
                  <a:srgbClr val="FF0000"/>
                </a:solidFill>
              </a:rPr>
              <a:t>ієрархічне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 err="1">
                <a:solidFill>
                  <a:srgbClr val="FF0000"/>
                </a:solidFill>
              </a:rPr>
              <a:t>мислення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припущення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для </a:t>
            </a:r>
            <a:r>
              <a:rPr lang="ru-RU" dirty="0" err="1"/>
              <a:t>структуризації</a:t>
            </a:r>
            <a:r>
              <a:rPr lang="ru-RU" dirty="0"/>
              <a:t>, </a:t>
            </a:r>
            <a:r>
              <a:rPr lang="ru-RU" dirty="0" err="1"/>
              <a:t>розуміння</a:t>
            </a:r>
            <a:r>
              <a:rPr lang="ru-RU" dirty="0"/>
              <a:t>, </a:t>
            </a:r>
            <a:r>
              <a:rPr lang="ru-RU" dirty="0" err="1"/>
              <a:t>обробки</a:t>
            </a:r>
            <a:r>
              <a:rPr lang="ru-RU" dirty="0"/>
              <a:t> і </a:t>
            </a:r>
            <a:r>
              <a:rPr lang="ru-RU" dirty="0" err="1"/>
              <a:t>запам’ятовування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 </a:t>
            </a:r>
            <a:r>
              <a:rPr lang="ru-RU" dirty="0" err="1"/>
              <a:t>краще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підходить</a:t>
            </a:r>
            <a:r>
              <a:rPr lang="ru-RU" dirty="0"/>
              <a:t> </a:t>
            </a:r>
            <a:r>
              <a:rPr lang="ru-RU" i="1" dirty="0" err="1"/>
              <a:t>візуальне</a:t>
            </a:r>
            <a:r>
              <a:rPr lang="ru-RU" i="1" dirty="0"/>
              <a:t> </a:t>
            </a:r>
            <a:r>
              <a:rPr lang="ru-RU" i="1" dirty="0" err="1"/>
              <a:t>мислення</a:t>
            </a:r>
            <a:r>
              <a:rPr lang="ru-RU" dirty="0"/>
              <a:t>.</a:t>
            </a:r>
          </a:p>
        </p:txBody>
      </p:sp>
      <p:pic>
        <p:nvPicPr>
          <p:cNvPr id="6146" name="Picture 2" descr="Mind Maps для книг. Ментальні карти, карти розуму або карти… | by Tatyana  Verba | Medi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79762"/>
            <a:ext cx="5181600" cy="404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875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</a:rPr>
              <a:t>МК </a:t>
            </a:r>
            <a:r>
              <a:rPr lang="ru-RU" sz="3600" b="1" dirty="0" err="1">
                <a:solidFill>
                  <a:srgbClr val="FF0000"/>
                </a:solidFill>
              </a:rPr>
              <a:t>дозволяють</a:t>
            </a:r>
            <a:r>
              <a:rPr lang="ru-RU" sz="3600" b="1" dirty="0">
                <a:solidFill>
                  <a:srgbClr val="FF0000"/>
                </a:solidFill>
              </a:rPr>
              <a:t> так </a:t>
            </a:r>
            <a:r>
              <a:rPr lang="ru-RU" sz="3600" b="1" dirty="0" err="1">
                <a:solidFill>
                  <a:srgbClr val="FF0000"/>
                </a:solidFill>
              </a:rPr>
              <a:t>оформити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інформацію</a:t>
            </a:r>
            <a:r>
              <a:rPr lang="ru-RU" sz="3600" b="1" dirty="0">
                <a:solidFill>
                  <a:srgbClr val="FF0000"/>
                </a:solidFill>
              </a:rPr>
              <a:t>, </a:t>
            </a:r>
            <a:r>
              <a:rPr lang="ru-RU" sz="3600" b="1" dirty="0" err="1">
                <a:solidFill>
                  <a:srgbClr val="FF0000"/>
                </a:solidFill>
              </a:rPr>
              <a:t>що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мозок</a:t>
            </a:r>
            <a:r>
              <a:rPr lang="ru-RU" sz="3600" b="1" dirty="0">
                <a:solidFill>
                  <a:srgbClr val="FF0000"/>
                </a:solidFill>
              </a:rPr>
              <a:t> легко </a:t>
            </a:r>
            <a:r>
              <a:rPr lang="ru-RU" sz="3600" b="1" dirty="0" err="1">
                <a:solidFill>
                  <a:srgbClr val="FF0000"/>
                </a:solidFill>
              </a:rPr>
              <a:t>її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сприйме</a:t>
            </a:r>
            <a:r>
              <a:rPr lang="ru-RU" sz="3600" b="1" dirty="0">
                <a:solidFill>
                  <a:srgbClr val="FF0000"/>
                </a:solidFill>
              </a:rPr>
              <a:t>, </a:t>
            </a:r>
            <a:r>
              <a:rPr lang="ru-RU" sz="3600" b="1" dirty="0" err="1">
                <a:solidFill>
                  <a:srgbClr val="FF0000"/>
                </a:solidFill>
              </a:rPr>
              <a:t>бо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інформація</a:t>
            </a:r>
            <a:r>
              <a:rPr lang="ru-RU" sz="3600" b="1" dirty="0">
                <a:solidFill>
                  <a:srgbClr val="FF0000"/>
                </a:solidFill>
              </a:rPr>
              <a:t> записана на «</a:t>
            </a:r>
            <a:r>
              <a:rPr lang="ru-RU" sz="3600" b="1" dirty="0" err="1">
                <a:solidFill>
                  <a:srgbClr val="FF0000"/>
                </a:solidFill>
              </a:rPr>
              <a:t>мові</a:t>
            </a:r>
            <a:r>
              <a:rPr lang="ru-RU" sz="3600" b="1" dirty="0">
                <a:solidFill>
                  <a:srgbClr val="FF0000"/>
                </a:solidFill>
              </a:rPr>
              <a:t> </a:t>
            </a:r>
            <a:r>
              <a:rPr lang="ru-RU" sz="3600" b="1" dirty="0" err="1">
                <a:solidFill>
                  <a:srgbClr val="FF0000"/>
                </a:solidFill>
              </a:rPr>
              <a:t>мозку</a:t>
            </a:r>
            <a:r>
              <a:rPr lang="ru-RU" sz="3600" b="1" dirty="0">
                <a:solidFill>
                  <a:srgbClr val="FF0000"/>
                </a:solidFill>
              </a:rPr>
              <a:t>»</a:t>
            </a:r>
          </a:p>
        </p:txBody>
      </p:sp>
      <p:pic>
        <p:nvPicPr>
          <p:cNvPr id="7170" name="Picture 2" descr="Ментальні карти в початковій шко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76733"/>
            <a:ext cx="10272252" cy="498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2788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rgbClr val="7030A0"/>
                </a:solidFill>
              </a:rPr>
              <a:t>Що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таке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інтелект-карти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або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ментальні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карти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err="1">
                <a:solidFill>
                  <a:srgbClr val="00B050"/>
                </a:solidFill>
              </a:rPr>
              <a:t>Цей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інструмент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сьогодні</a:t>
            </a:r>
            <a:r>
              <a:rPr lang="ru-RU" dirty="0">
                <a:solidFill>
                  <a:srgbClr val="00B050"/>
                </a:solidFill>
              </a:rPr>
              <a:t> активно </a:t>
            </a:r>
            <a:r>
              <a:rPr lang="ru-RU" dirty="0" err="1">
                <a:solidFill>
                  <a:srgbClr val="00B050"/>
                </a:solidFill>
              </a:rPr>
              <a:t>використовують</a:t>
            </a:r>
            <a:r>
              <a:rPr lang="ru-RU" dirty="0">
                <a:solidFill>
                  <a:srgbClr val="00B050"/>
                </a:solidFill>
              </a:rPr>
              <a:t> і </a:t>
            </a:r>
            <a:r>
              <a:rPr lang="ru-RU" dirty="0" err="1">
                <a:solidFill>
                  <a:srgbClr val="00B050"/>
                </a:solidFill>
              </a:rPr>
              <a:t>рекомендують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експерти</a:t>
            </a:r>
            <a:r>
              <a:rPr lang="ru-RU" dirty="0">
                <a:solidFill>
                  <a:srgbClr val="00B050"/>
                </a:solidFill>
              </a:rPr>
              <a:t> з </a:t>
            </a:r>
            <a:r>
              <a:rPr lang="ru-RU" dirty="0" err="1">
                <a:solidFill>
                  <a:srgbClr val="00B050"/>
                </a:solidFill>
              </a:rPr>
              <a:t>розвитку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різних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напрямків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err="1">
                <a:solidFill>
                  <a:srgbClr val="00B050"/>
                </a:solidFill>
              </a:rPr>
              <a:t>Відноситься</a:t>
            </a:r>
            <a:r>
              <a:rPr lang="ru-RU" dirty="0">
                <a:solidFill>
                  <a:srgbClr val="00B050"/>
                </a:solidFill>
              </a:rPr>
              <a:t> до </a:t>
            </a:r>
            <a:r>
              <a:rPr lang="ru-RU" dirty="0" err="1">
                <a:solidFill>
                  <a:srgbClr val="00B050"/>
                </a:solidFill>
              </a:rPr>
              <a:t>розряду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нейро-візуального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планування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  <a:p>
            <a:r>
              <a:rPr lang="ru-RU" dirty="0">
                <a:solidFill>
                  <a:srgbClr val="00B050"/>
                </a:solidFill>
              </a:rPr>
              <a:t>Сама </a:t>
            </a:r>
            <a:r>
              <a:rPr lang="ru-RU" dirty="0" err="1">
                <a:solidFill>
                  <a:srgbClr val="00B050"/>
                </a:solidFill>
              </a:rPr>
              <a:t>ідея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виникла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ще</a:t>
            </a:r>
            <a:r>
              <a:rPr lang="ru-RU" dirty="0">
                <a:solidFill>
                  <a:srgbClr val="00B050"/>
                </a:solidFill>
              </a:rPr>
              <a:t> в 60 роки, і </a:t>
            </a:r>
            <a:r>
              <a:rPr lang="ru-RU" dirty="0" err="1">
                <a:solidFill>
                  <a:srgbClr val="00B050"/>
                </a:solidFill>
              </a:rPr>
              <a:t>її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батьком</a:t>
            </a:r>
            <a:r>
              <a:rPr lang="ru-RU" dirty="0">
                <a:solidFill>
                  <a:srgbClr val="00B050"/>
                </a:solidFill>
              </a:rPr>
              <a:t> став </a:t>
            </a:r>
            <a:r>
              <a:rPr lang="ru-RU" b="1" dirty="0" err="1">
                <a:solidFill>
                  <a:srgbClr val="00B050"/>
                </a:solidFill>
              </a:rPr>
              <a:t>Тоні</a:t>
            </a:r>
            <a:r>
              <a:rPr lang="ru-RU" b="1" dirty="0">
                <a:solidFill>
                  <a:srgbClr val="00B050"/>
                </a:solidFill>
              </a:rPr>
              <a:t> </a:t>
            </a:r>
            <a:r>
              <a:rPr lang="ru-RU" b="1" dirty="0" err="1">
                <a:solidFill>
                  <a:srgbClr val="00B050"/>
                </a:solidFill>
              </a:rPr>
              <a:t>Бьюзен</a:t>
            </a:r>
            <a:r>
              <a:rPr lang="ru-RU" dirty="0">
                <a:solidFill>
                  <a:srgbClr val="00B050"/>
                </a:solidFill>
              </a:rPr>
              <a:t>. За </a:t>
            </a:r>
            <a:r>
              <a:rPr lang="ru-RU" dirty="0" err="1">
                <a:solidFill>
                  <a:srgbClr val="00B050"/>
                </a:solidFill>
              </a:rPr>
              <a:t>концептуальну</a:t>
            </a:r>
            <a:r>
              <a:rPr lang="ru-RU" dirty="0">
                <a:solidFill>
                  <a:srgbClr val="00B050"/>
                </a:solidFill>
              </a:rPr>
              <a:t> основу взята структура </a:t>
            </a:r>
            <a:r>
              <a:rPr lang="ru-RU" dirty="0" err="1">
                <a:solidFill>
                  <a:srgbClr val="00B050"/>
                </a:solidFill>
              </a:rPr>
              <a:t>побудови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нейронних</a:t>
            </a:r>
            <a:r>
              <a:rPr lang="ru-RU" dirty="0">
                <a:solidFill>
                  <a:srgbClr val="00B050"/>
                </a:solidFill>
              </a:rPr>
              <a:t> мереж </a:t>
            </a:r>
            <a:r>
              <a:rPr lang="ru-RU" dirty="0" err="1">
                <a:solidFill>
                  <a:srgbClr val="00B050"/>
                </a:solidFill>
              </a:rPr>
              <a:t>мозку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її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досконала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ефективність</a:t>
            </a:r>
            <a:r>
              <a:rPr lang="ru-RU" dirty="0">
                <a:solidFill>
                  <a:srgbClr val="00B050"/>
                </a:solidFill>
              </a:rPr>
              <a:t> в </a:t>
            </a:r>
            <a:r>
              <a:rPr lang="ru-RU" dirty="0" err="1">
                <a:solidFill>
                  <a:srgbClr val="00B050"/>
                </a:solidFill>
              </a:rPr>
              <a:t>питанні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роботи</a:t>
            </a:r>
            <a:r>
              <a:rPr lang="ru-RU" dirty="0">
                <a:solidFill>
                  <a:srgbClr val="00B050"/>
                </a:solidFill>
              </a:rPr>
              <a:t> з </a:t>
            </a:r>
            <a:r>
              <a:rPr lang="ru-RU" dirty="0" err="1">
                <a:solidFill>
                  <a:srgbClr val="00B050"/>
                </a:solidFill>
              </a:rPr>
              <a:t>інформацією</a:t>
            </a:r>
            <a:r>
              <a:rPr lang="ru-RU" dirty="0">
                <a:solidFill>
                  <a:srgbClr val="00B050"/>
                </a:solidFill>
              </a:rPr>
              <a:t>. Коли передача </a:t>
            </a:r>
            <a:r>
              <a:rPr lang="ru-RU" dirty="0" err="1">
                <a:solidFill>
                  <a:srgbClr val="00B050"/>
                </a:solidFill>
              </a:rPr>
              <a:t>даних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йде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від</a:t>
            </a:r>
            <a:r>
              <a:rPr lang="ru-RU" dirty="0">
                <a:solidFill>
                  <a:srgbClr val="00B050"/>
                </a:solidFill>
              </a:rPr>
              <a:t> центрального </a:t>
            </a:r>
            <a:r>
              <a:rPr lang="ru-RU" dirty="0" err="1">
                <a:solidFill>
                  <a:srgbClr val="00B050"/>
                </a:solidFill>
              </a:rPr>
              <a:t>вузла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далі</a:t>
            </a:r>
            <a:r>
              <a:rPr lang="ru-RU" dirty="0">
                <a:solidFill>
                  <a:srgbClr val="00B050"/>
                </a:solidFill>
              </a:rPr>
              <a:t> по </a:t>
            </a:r>
            <a:r>
              <a:rPr lang="ru-RU" dirty="0" err="1">
                <a:solidFill>
                  <a:srgbClr val="00B050"/>
                </a:solidFill>
              </a:rPr>
              <a:t>мережі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побудованих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зв'язків</a:t>
            </a:r>
            <a:r>
              <a:rPr lang="ru-RU" dirty="0">
                <a:solidFill>
                  <a:srgbClr val="00B050"/>
                </a:solidFill>
              </a:rPr>
              <a:t>, і </a:t>
            </a:r>
            <a:r>
              <a:rPr lang="ru-RU" dirty="0" err="1">
                <a:solidFill>
                  <a:srgbClr val="00B050"/>
                </a:solidFill>
              </a:rPr>
              <a:t>кожна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порція</a:t>
            </a:r>
            <a:r>
              <a:rPr lang="ru-RU" dirty="0">
                <a:solidFill>
                  <a:srgbClr val="00B050"/>
                </a:solidFill>
              </a:rPr>
              <a:t> сигналу </a:t>
            </a:r>
            <a:r>
              <a:rPr lang="ru-RU" dirty="0" err="1">
                <a:solidFill>
                  <a:srgbClr val="00B050"/>
                </a:solidFill>
              </a:rPr>
              <a:t>надходить</a:t>
            </a:r>
            <a:r>
              <a:rPr lang="ru-RU" dirty="0">
                <a:solidFill>
                  <a:srgbClr val="00B050"/>
                </a:solidFill>
              </a:rPr>
              <a:t> у </a:t>
            </a:r>
            <a:r>
              <a:rPr lang="ru-RU" dirty="0" err="1">
                <a:solidFill>
                  <a:srgbClr val="00B050"/>
                </a:solidFill>
              </a:rPr>
              <a:t>потрібний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вузол</a:t>
            </a:r>
            <a:r>
              <a:rPr lang="ru-RU" dirty="0">
                <a:solidFill>
                  <a:srgbClr val="00B050"/>
                </a:solidFill>
              </a:rPr>
              <a:t>, для </a:t>
            </a:r>
            <a:r>
              <a:rPr lang="ru-RU" dirty="0" err="1">
                <a:solidFill>
                  <a:srgbClr val="00B050"/>
                </a:solidFill>
              </a:rPr>
              <a:t>остаточної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реакції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  <a:p>
            <a:r>
              <a:rPr lang="ru-RU" dirty="0" err="1">
                <a:solidFill>
                  <a:srgbClr val="00B050"/>
                </a:solidFill>
              </a:rPr>
              <a:t>Сьогодні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цей</a:t>
            </a:r>
            <a:r>
              <a:rPr lang="ru-RU" dirty="0">
                <a:solidFill>
                  <a:srgbClr val="00B050"/>
                </a:solidFill>
              </a:rPr>
              <a:t> принцип активно </a:t>
            </a:r>
            <a:r>
              <a:rPr lang="ru-RU" dirty="0" err="1">
                <a:solidFill>
                  <a:srgbClr val="00B050"/>
                </a:solidFill>
              </a:rPr>
              <a:t>використовується</a:t>
            </a:r>
            <a:r>
              <a:rPr lang="ru-RU" dirty="0">
                <a:solidFill>
                  <a:srgbClr val="00B050"/>
                </a:solidFill>
              </a:rPr>
              <a:t> в сферах </a:t>
            </a:r>
            <a:r>
              <a:rPr lang="ru-RU" dirty="0" err="1">
                <a:solidFill>
                  <a:srgbClr val="00B050"/>
                </a:solidFill>
              </a:rPr>
              <a:t>підвищення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ефективності</a:t>
            </a:r>
            <a:r>
              <a:rPr lang="ru-RU" dirty="0">
                <a:solidFill>
                  <a:srgbClr val="00B050"/>
                </a:solidFill>
              </a:rPr>
              <a:t> будь-</a:t>
            </a:r>
            <a:r>
              <a:rPr lang="ru-RU" dirty="0" err="1">
                <a:solidFill>
                  <a:srgbClr val="00B050"/>
                </a:solidFill>
              </a:rPr>
              <a:t>яких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дій</a:t>
            </a:r>
            <a:r>
              <a:rPr lang="ru-RU" dirty="0">
                <a:solidFill>
                  <a:srgbClr val="00B050"/>
                </a:solidFill>
              </a:rPr>
              <a:t>, в будь-</a:t>
            </a:r>
            <a:r>
              <a:rPr lang="ru-RU" dirty="0" err="1">
                <a:solidFill>
                  <a:srgbClr val="00B050"/>
                </a:solidFill>
              </a:rPr>
              <a:t>якій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сфері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від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управління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бізнесом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побудови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роботи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колективу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генерації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ідей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планування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івентів</a:t>
            </a:r>
            <a:r>
              <a:rPr lang="ru-RU" dirty="0">
                <a:solidFill>
                  <a:srgbClr val="00B050"/>
                </a:solidFill>
              </a:rPr>
              <a:t>, до </a:t>
            </a:r>
            <a:r>
              <a:rPr lang="ru-RU" dirty="0" err="1">
                <a:solidFill>
                  <a:srgbClr val="00B050"/>
                </a:solidFill>
              </a:rPr>
              <a:t>організації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домашніх</a:t>
            </a:r>
            <a:r>
              <a:rPr lang="ru-RU" dirty="0">
                <a:solidFill>
                  <a:srgbClr val="00B050"/>
                </a:solidFill>
              </a:rPr>
              <a:t> справ, </a:t>
            </a:r>
            <a:r>
              <a:rPr lang="ru-RU" dirty="0" err="1">
                <a:solidFill>
                  <a:srgbClr val="00B050"/>
                </a:solidFill>
              </a:rPr>
              <a:t>відпочинку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або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навчання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9218" name="Picture 2" descr="Ментальна карта на уроках мови та літератури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056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Управління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ризиками</a:t>
            </a:r>
            <a:r>
              <a:rPr lang="ru-RU" b="1" dirty="0" smtClean="0">
                <a:solidFill>
                  <a:schemeClr val="bg1"/>
                </a:solidFill>
              </a:rPr>
              <a:t> в </a:t>
            </a:r>
            <a:r>
              <a:rPr lang="ru-RU" b="1" dirty="0" err="1" smtClean="0">
                <a:solidFill>
                  <a:schemeClr val="bg1"/>
                </a:solidFill>
              </a:rPr>
              <a:t>рекламних</a:t>
            </a:r>
            <a:r>
              <a:rPr lang="ru-RU" b="1" dirty="0" smtClean="0">
                <a:solidFill>
                  <a:schemeClr val="bg1"/>
                </a:solidFill>
              </a:rPr>
              <a:t> / ПР-проектах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i="1" dirty="0" err="1" smtClean="0">
                <a:solidFill>
                  <a:srgbClr val="002060"/>
                </a:solidFill>
              </a:rPr>
              <a:t>Поняття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ризику</a:t>
            </a:r>
            <a:r>
              <a:rPr lang="ru-RU" i="1" dirty="0">
                <a:solidFill>
                  <a:srgbClr val="002060"/>
                </a:solidFill>
              </a:rPr>
              <a:t> та </a:t>
            </a:r>
            <a:r>
              <a:rPr lang="ru-RU" i="1" dirty="0" err="1">
                <a:solidFill>
                  <a:srgbClr val="002060"/>
                </a:solidFill>
              </a:rPr>
              <a:t>невизначеності</a:t>
            </a:r>
            <a:r>
              <a:rPr lang="ru-RU" i="1" dirty="0">
                <a:solidFill>
                  <a:srgbClr val="002060"/>
                </a:solidFill>
              </a:rPr>
              <a:t>. </a:t>
            </a:r>
            <a:endParaRPr lang="ru-RU" i="1" dirty="0" smtClean="0">
              <a:solidFill>
                <a:srgbClr val="00206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i="1" dirty="0" err="1" smtClean="0">
                <a:solidFill>
                  <a:srgbClr val="002060"/>
                </a:solidFill>
              </a:rPr>
              <a:t>Класифікація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проектних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ризиків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err="1" smtClean="0">
                <a:solidFill>
                  <a:srgbClr val="002060"/>
                </a:solidFill>
              </a:rPr>
              <a:t>Планування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управління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ризиками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Ідентифікація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ризиків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Аналіз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проектних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ризиків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 smtClean="0">
                <a:solidFill>
                  <a:srgbClr val="002060"/>
                </a:solidFill>
              </a:rPr>
              <a:t>Планування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заходів</a:t>
            </a:r>
            <a:r>
              <a:rPr lang="ru-RU" i="1" dirty="0">
                <a:solidFill>
                  <a:srgbClr val="002060"/>
                </a:solidFill>
              </a:rPr>
              <a:t> з </a:t>
            </a:r>
            <a:r>
              <a:rPr lang="ru-RU" i="1" dirty="0" err="1">
                <a:solidFill>
                  <a:srgbClr val="002060"/>
                </a:solidFill>
              </a:rPr>
              <a:t>реагування</a:t>
            </a:r>
            <a:r>
              <a:rPr lang="ru-RU" i="1" dirty="0">
                <a:solidFill>
                  <a:srgbClr val="002060"/>
                </a:solidFill>
              </a:rPr>
              <a:t> на </a:t>
            </a:r>
            <a:r>
              <a:rPr lang="ru-RU" i="1" dirty="0" err="1" smtClean="0">
                <a:solidFill>
                  <a:srgbClr val="002060"/>
                </a:solidFill>
              </a:rPr>
              <a:t>ризики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err="1" smtClean="0">
                <a:solidFill>
                  <a:srgbClr val="002060"/>
                </a:solidFill>
              </a:rPr>
              <a:t>Моніторинг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>
                <a:solidFill>
                  <a:srgbClr val="002060"/>
                </a:solidFill>
              </a:rPr>
              <a:t>і контроль </a:t>
            </a:r>
            <a:r>
              <a:rPr lang="ru-RU" i="1" dirty="0" err="1" smtClean="0">
                <a:solidFill>
                  <a:srgbClr val="002060"/>
                </a:solidFill>
              </a:rPr>
              <a:t>ризиків</a:t>
            </a:r>
            <a:r>
              <a:rPr lang="ru-RU" i="1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871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Будуємо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ментальну</a:t>
            </a:r>
            <a:r>
              <a:rPr lang="ru-RU" b="1" dirty="0" smtClean="0">
                <a:solidFill>
                  <a:schemeClr val="bg1"/>
                </a:solidFill>
              </a:rPr>
              <a:t> карту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sz="3800" dirty="0">
                <a:solidFill>
                  <a:srgbClr val="0070C0"/>
                </a:solidFill>
              </a:rPr>
              <a:t>Перед початком </a:t>
            </a:r>
            <a:r>
              <a:rPr lang="ru-RU" sz="3800" dirty="0" err="1">
                <a:solidFill>
                  <a:srgbClr val="0070C0"/>
                </a:solidFill>
              </a:rPr>
              <a:t>роботи</a:t>
            </a:r>
            <a:r>
              <a:rPr lang="ru-RU" sz="3800" dirty="0">
                <a:solidFill>
                  <a:srgbClr val="0070C0"/>
                </a:solidFill>
              </a:rPr>
              <a:t> </a:t>
            </a:r>
            <a:r>
              <a:rPr lang="ru-RU" sz="3800" dirty="0" err="1">
                <a:solidFill>
                  <a:srgbClr val="0070C0"/>
                </a:solidFill>
              </a:rPr>
              <a:t>обов'язково</a:t>
            </a:r>
            <a:r>
              <a:rPr lang="ru-RU" sz="3800" dirty="0">
                <a:solidFill>
                  <a:srgbClr val="0070C0"/>
                </a:solidFill>
              </a:rPr>
              <a:t> </a:t>
            </a:r>
            <a:r>
              <a:rPr lang="ru-RU" sz="3800" dirty="0" err="1">
                <a:solidFill>
                  <a:srgbClr val="0070C0"/>
                </a:solidFill>
              </a:rPr>
              <a:t>визначтеся</a:t>
            </a:r>
            <a:r>
              <a:rPr lang="ru-RU" sz="3800" dirty="0">
                <a:solidFill>
                  <a:srgbClr val="0070C0"/>
                </a:solidFill>
              </a:rPr>
              <a:t>: яка мета </a:t>
            </a:r>
            <a:r>
              <a:rPr lang="ru-RU" sz="3800" dirty="0" err="1">
                <a:solidFill>
                  <a:srgbClr val="0070C0"/>
                </a:solidFill>
              </a:rPr>
              <a:t>побудови</a:t>
            </a:r>
            <a:r>
              <a:rPr lang="ru-RU" sz="3800" dirty="0">
                <a:solidFill>
                  <a:srgbClr val="0070C0"/>
                </a:solidFill>
              </a:rPr>
              <a:t> </a:t>
            </a:r>
            <a:r>
              <a:rPr lang="ru-RU" sz="3800" dirty="0" err="1">
                <a:solidFill>
                  <a:srgbClr val="0070C0"/>
                </a:solidFill>
              </a:rPr>
              <a:t>карти</a:t>
            </a:r>
            <a:r>
              <a:rPr lang="ru-RU" sz="3800" dirty="0">
                <a:solidFill>
                  <a:srgbClr val="0070C0"/>
                </a:solidFill>
              </a:rPr>
              <a:t>, </a:t>
            </a:r>
            <a:r>
              <a:rPr lang="ru-RU" sz="3800" dirty="0" err="1">
                <a:solidFill>
                  <a:srgbClr val="0070C0"/>
                </a:solidFill>
              </a:rPr>
              <a:t>що</a:t>
            </a:r>
            <a:r>
              <a:rPr lang="ru-RU" sz="3800" dirty="0">
                <a:solidFill>
                  <a:srgbClr val="0070C0"/>
                </a:solidFill>
              </a:rPr>
              <a:t> </a:t>
            </a:r>
            <a:r>
              <a:rPr lang="ru-RU" sz="3800" dirty="0" err="1">
                <a:solidFill>
                  <a:srgbClr val="0070C0"/>
                </a:solidFill>
              </a:rPr>
              <a:t>ви</a:t>
            </a:r>
            <a:r>
              <a:rPr lang="ru-RU" sz="3800" dirty="0">
                <a:solidFill>
                  <a:srgbClr val="0070C0"/>
                </a:solidFill>
              </a:rPr>
              <a:t> </a:t>
            </a:r>
            <a:r>
              <a:rPr lang="ru-RU" sz="3800" dirty="0" err="1">
                <a:solidFill>
                  <a:srgbClr val="0070C0"/>
                </a:solidFill>
              </a:rPr>
              <a:t>хочете</a:t>
            </a:r>
            <a:r>
              <a:rPr lang="ru-RU" sz="3800" dirty="0">
                <a:solidFill>
                  <a:srgbClr val="0070C0"/>
                </a:solidFill>
              </a:rPr>
              <a:t> </a:t>
            </a:r>
            <a:r>
              <a:rPr lang="ru-RU" sz="3800" dirty="0" err="1">
                <a:solidFill>
                  <a:srgbClr val="0070C0"/>
                </a:solidFill>
              </a:rPr>
              <a:t>отримати</a:t>
            </a:r>
            <a:r>
              <a:rPr lang="ru-RU" sz="3800" dirty="0">
                <a:solidFill>
                  <a:srgbClr val="0070C0"/>
                </a:solidFill>
              </a:rPr>
              <a:t> в </a:t>
            </a:r>
            <a:r>
              <a:rPr lang="ru-RU" sz="3800" dirty="0" err="1">
                <a:solidFill>
                  <a:srgbClr val="0070C0"/>
                </a:solidFill>
              </a:rPr>
              <a:t>результаті</a:t>
            </a:r>
            <a:r>
              <a:rPr lang="ru-RU" sz="3800" dirty="0">
                <a:solidFill>
                  <a:srgbClr val="0070C0"/>
                </a:solidFill>
              </a:rPr>
              <a:t> </a:t>
            </a:r>
            <a:r>
              <a:rPr lang="ru-RU" sz="3800" dirty="0" err="1">
                <a:solidFill>
                  <a:srgbClr val="0070C0"/>
                </a:solidFill>
              </a:rPr>
              <a:t>побудови</a:t>
            </a:r>
            <a:r>
              <a:rPr lang="ru-RU" sz="3800" dirty="0">
                <a:solidFill>
                  <a:srgbClr val="0070C0"/>
                </a:solidFill>
              </a:rPr>
              <a:t>, і </a:t>
            </a:r>
            <a:r>
              <a:rPr lang="ru-RU" sz="3800" dirty="0" err="1">
                <a:solidFill>
                  <a:srgbClr val="0070C0"/>
                </a:solidFill>
              </a:rPr>
              <a:t>від</a:t>
            </a:r>
            <a:r>
              <a:rPr lang="ru-RU" sz="3800" dirty="0">
                <a:solidFill>
                  <a:srgbClr val="0070C0"/>
                </a:solidFill>
              </a:rPr>
              <a:t> </a:t>
            </a:r>
            <a:r>
              <a:rPr lang="ru-RU" sz="3800" dirty="0" err="1">
                <a:solidFill>
                  <a:srgbClr val="0070C0"/>
                </a:solidFill>
              </a:rPr>
              <a:t>цього</a:t>
            </a:r>
            <a:r>
              <a:rPr lang="ru-RU" sz="3800" dirty="0">
                <a:solidFill>
                  <a:srgbClr val="0070C0"/>
                </a:solidFill>
              </a:rPr>
              <a:t> </a:t>
            </a:r>
            <a:r>
              <a:rPr lang="ru-RU" sz="3800" dirty="0" err="1" smtClean="0">
                <a:solidFill>
                  <a:srgbClr val="0070C0"/>
                </a:solidFill>
              </a:rPr>
              <a:t>відштовхуйтеся</a:t>
            </a:r>
            <a:r>
              <a:rPr lang="ru-RU" sz="3800" dirty="0" smtClean="0">
                <a:solidFill>
                  <a:srgbClr val="0070C0"/>
                </a:solidFill>
              </a:rPr>
              <a:t>.</a:t>
            </a:r>
          </a:p>
          <a:p>
            <a:endParaRPr lang="uk-UA" sz="3800" dirty="0">
              <a:solidFill>
                <a:srgbClr val="0070C0"/>
              </a:solidFill>
            </a:endParaRPr>
          </a:p>
          <a:p>
            <a:endParaRPr lang="uk-UA" sz="3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3800" dirty="0" err="1" smtClean="0">
                <a:solidFill>
                  <a:srgbClr val="FF0000"/>
                </a:solidFill>
              </a:rPr>
              <a:t>Важливо</a:t>
            </a:r>
            <a:r>
              <a:rPr lang="ru-RU" sz="3800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Не </a:t>
            </a:r>
            <a:r>
              <a:rPr lang="ru-RU" sz="3800" dirty="0" err="1" smtClean="0">
                <a:solidFill>
                  <a:schemeClr val="accent6">
                    <a:lumMod val="75000"/>
                  </a:schemeClr>
                </a:solidFill>
              </a:rPr>
              <a:t>йти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в </a:t>
            </a:r>
            <a:r>
              <a:rPr lang="ru-RU" sz="3800" dirty="0" err="1" smtClean="0">
                <a:solidFill>
                  <a:schemeClr val="accent6">
                    <a:lumMod val="75000"/>
                  </a:schemeClr>
                </a:solidFill>
              </a:rPr>
              <a:t>багатослів'я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ru-RU" sz="3800" dirty="0" err="1" smtClean="0">
                <a:solidFill>
                  <a:schemeClr val="accent6">
                    <a:lumMod val="75000"/>
                  </a:schemeClr>
                </a:solidFill>
              </a:rPr>
              <a:t>тільки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dirty="0" err="1" smtClean="0">
                <a:solidFill>
                  <a:schemeClr val="accent6">
                    <a:lumMod val="75000"/>
                  </a:schemeClr>
                </a:solidFill>
              </a:rPr>
              <a:t>ключові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dirty="0" err="1" smtClean="0">
                <a:solidFill>
                  <a:schemeClr val="accent6">
                    <a:lumMod val="75000"/>
                  </a:schemeClr>
                </a:solidFill>
              </a:rPr>
              <a:t>фрази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ru-RU" sz="3800" dirty="0" err="1" smtClean="0">
                <a:solidFill>
                  <a:schemeClr val="accent6">
                    <a:lumMod val="75000"/>
                  </a:schemeClr>
                </a:solidFill>
              </a:rPr>
              <a:t>Підкреслюйте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dirty="0" err="1" smtClean="0">
                <a:solidFill>
                  <a:schemeClr val="accent6">
                    <a:lumMod val="75000"/>
                  </a:schemeClr>
                </a:solidFill>
              </a:rPr>
              <a:t>важливість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dirty="0" err="1" smtClean="0">
                <a:solidFill>
                  <a:schemeClr val="accent6">
                    <a:lumMod val="75000"/>
                  </a:schemeClr>
                </a:solidFill>
              </a:rPr>
              <a:t>інтуїтивно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dirty="0" err="1" smtClean="0">
                <a:solidFill>
                  <a:schemeClr val="accent6">
                    <a:lumMod val="75000"/>
                  </a:schemeClr>
                </a:solidFill>
              </a:rPr>
              <a:t>зрозумілими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dirty="0" err="1" smtClean="0">
                <a:solidFill>
                  <a:schemeClr val="accent6">
                    <a:lumMod val="75000"/>
                  </a:schemeClr>
                </a:solidFill>
              </a:rPr>
              <a:t>кольорами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3800" dirty="0" err="1" smtClean="0">
                <a:solidFill>
                  <a:schemeClr val="accent6">
                    <a:lumMod val="75000"/>
                  </a:schemeClr>
                </a:solidFill>
              </a:rPr>
              <a:t>різні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dirty="0" err="1" smtClean="0">
                <a:solidFill>
                  <a:schemeClr val="accent6">
                    <a:lumMod val="75000"/>
                  </a:schemeClr>
                </a:solidFill>
              </a:rPr>
              <a:t>гілки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dirty="0" err="1" smtClean="0">
                <a:solidFill>
                  <a:schemeClr val="accent6">
                    <a:lumMod val="75000"/>
                  </a:schemeClr>
                </a:solidFill>
              </a:rPr>
              <a:t>можна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dirty="0" err="1" smtClean="0">
                <a:solidFill>
                  <a:schemeClr val="accent6">
                    <a:lumMod val="75000"/>
                  </a:schemeClr>
                </a:solidFill>
              </a:rPr>
              <a:t>виділяти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dirty="0" err="1" smtClean="0">
                <a:solidFill>
                  <a:schemeClr val="accent6">
                    <a:lumMod val="75000"/>
                  </a:schemeClr>
                </a:solidFill>
              </a:rPr>
              <a:t>кольором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 marL="0" indent="0">
              <a:buNone/>
            </a:pPr>
            <a:r>
              <a:rPr lang="ru-RU" sz="3800" dirty="0" err="1" smtClean="0">
                <a:solidFill>
                  <a:schemeClr val="accent6">
                    <a:lumMod val="75000"/>
                  </a:schemeClr>
                </a:solidFill>
              </a:rPr>
              <a:t>Товщина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dirty="0" err="1" smtClean="0">
                <a:solidFill>
                  <a:schemeClr val="accent6">
                    <a:lumMod val="75000"/>
                  </a:schemeClr>
                </a:solidFill>
              </a:rPr>
              <a:t>ліній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dirty="0" err="1" smtClean="0">
                <a:solidFill>
                  <a:schemeClr val="accent6">
                    <a:lumMod val="75000"/>
                  </a:schemeClr>
                </a:solidFill>
              </a:rPr>
              <a:t>символізує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dirty="0" err="1" smtClean="0">
                <a:solidFill>
                  <a:schemeClr val="accent6">
                    <a:lumMod val="75000"/>
                  </a:schemeClr>
                </a:solidFill>
              </a:rPr>
              <a:t>важливість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3800" dirty="0" err="1" smtClean="0">
                <a:solidFill>
                  <a:schemeClr val="accent6">
                    <a:lumMod val="75000"/>
                  </a:schemeClr>
                </a:solidFill>
              </a:rPr>
              <a:t>зв'язку</a:t>
            </a:r>
            <a:r>
              <a:rPr lang="ru-RU" sz="3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 err="1" smtClean="0">
                <a:solidFill>
                  <a:srgbClr val="FF0000"/>
                </a:solidFill>
              </a:rPr>
              <a:t>Будуємо</a:t>
            </a:r>
            <a:r>
              <a:rPr lang="ru-RU" b="1" dirty="0" smtClean="0">
                <a:solidFill>
                  <a:srgbClr val="FF0000"/>
                </a:solidFill>
              </a:rPr>
              <a:t> карту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smtClean="0">
                <a:solidFill>
                  <a:srgbClr val="7030A0"/>
                </a:solidFill>
              </a:rPr>
              <a:t>Все </a:t>
            </a:r>
            <a:r>
              <a:rPr lang="ru-RU" sz="3300" dirty="0" err="1">
                <a:solidFill>
                  <a:srgbClr val="7030A0"/>
                </a:solidFill>
              </a:rPr>
              <a:t>виходить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b="1" dirty="0">
                <a:solidFill>
                  <a:srgbClr val="7030A0"/>
                </a:solidFill>
              </a:rPr>
              <a:t>з центрального </a:t>
            </a:r>
            <a:r>
              <a:rPr lang="ru-RU" sz="3300" b="1" dirty="0" err="1">
                <a:solidFill>
                  <a:srgbClr val="7030A0"/>
                </a:solidFill>
              </a:rPr>
              <a:t>вузла</a:t>
            </a:r>
            <a:r>
              <a:rPr lang="ru-RU" sz="3300" b="1" dirty="0">
                <a:solidFill>
                  <a:srgbClr val="7030A0"/>
                </a:solidFill>
              </a:rPr>
              <a:t> </a:t>
            </a:r>
            <a:r>
              <a:rPr lang="ru-RU" sz="3300" dirty="0">
                <a:solidFill>
                  <a:srgbClr val="7030A0"/>
                </a:solidFill>
              </a:rPr>
              <a:t>- </a:t>
            </a:r>
            <a:r>
              <a:rPr lang="ru-RU" sz="3300" dirty="0" err="1">
                <a:solidFill>
                  <a:srgbClr val="7030A0"/>
                </a:solidFill>
              </a:rPr>
              <a:t>це</a:t>
            </a:r>
            <a:r>
              <a:rPr lang="ru-RU" sz="3300" dirty="0">
                <a:solidFill>
                  <a:srgbClr val="7030A0"/>
                </a:solidFill>
              </a:rPr>
              <a:t> мета, </a:t>
            </a:r>
            <a:r>
              <a:rPr lang="ru-RU" sz="3300" dirty="0" err="1">
                <a:solidFill>
                  <a:srgbClr val="7030A0"/>
                </a:solidFill>
              </a:rPr>
              <a:t>основні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завдання</a:t>
            </a:r>
            <a:r>
              <a:rPr lang="ru-RU" sz="3300" dirty="0">
                <a:solidFill>
                  <a:srgbClr val="7030A0"/>
                </a:solidFill>
              </a:rPr>
              <a:t>, </a:t>
            </a:r>
            <a:r>
              <a:rPr lang="ru-RU" sz="3300" dirty="0" err="1">
                <a:solidFill>
                  <a:srgbClr val="7030A0"/>
                </a:solidFill>
              </a:rPr>
              <a:t>відправна</a:t>
            </a:r>
            <a:r>
              <a:rPr lang="ru-RU" sz="3300" dirty="0">
                <a:solidFill>
                  <a:srgbClr val="7030A0"/>
                </a:solidFill>
              </a:rPr>
              <a:t> точка, </a:t>
            </a:r>
            <a:r>
              <a:rPr lang="ru-RU" sz="3300" dirty="0" err="1">
                <a:solidFill>
                  <a:srgbClr val="7030A0"/>
                </a:solidFill>
              </a:rPr>
              <a:t>оформіть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її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яскраво</a:t>
            </a:r>
            <a:r>
              <a:rPr lang="ru-RU" sz="3300" dirty="0">
                <a:solidFill>
                  <a:srgbClr val="7030A0"/>
                </a:solidFill>
              </a:rPr>
              <a:t> і крупно.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err="1">
                <a:solidFill>
                  <a:srgbClr val="7030A0"/>
                </a:solidFill>
              </a:rPr>
              <a:t>Випишіть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всі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завдання</a:t>
            </a:r>
            <a:r>
              <a:rPr lang="ru-RU" sz="3300" dirty="0">
                <a:solidFill>
                  <a:srgbClr val="7030A0"/>
                </a:solidFill>
              </a:rPr>
              <a:t>, </a:t>
            </a:r>
            <a:r>
              <a:rPr lang="ru-RU" sz="3300" dirty="0" err="1">
                <a:solidFill>
                  <a:srgbClr val="7030A0"/>
                </a:solidFill>
              </a:rPr>
              <a:t>дії</a:t>
            </a:r>
            <a:r>
              <a:rPr lang="ru-RU" sz="3300" dirty="0">
                <a:solidFill>
                  <a:srgbClr val="7030A0"/>
                </a:solidFill>
              </a:rPr>
              <a:t>, </a:t>
            </a:r>
            <a:r>
              <a:rPr lang="ru-RU" sz="3300" dirty="0" err="1">
                <a:solidFill>
                  <a:srgbClr val="7030A0"/>
                </a:solidFill>
              </a:rPr>
              <a:t>питання</a:t>
            </a:r>
            <a:r>
              <a:rPr lang="ru-RU" sz="3300" dirty="0">
                <a:solidFill>
                  <a:srgbClr val="7030A0"/>
                </a:solidFill>
              </a:rPr>
              <a:t> - все </a:t>
            </a:r>
            <a:r>
              <a:rPr lang="ru-RU" sz="3300" dirty="0" err="1">
                <a:solidFill>
                  <a:srgbClr val="7030A0"/>
                </a:solidFill>
              </a:rPr>
              <a:t>пов'язане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що</a:t>
            </a:r>
            <a:r>
              <a:rPr lang="ru-RU" sz="3300" dirty="0">
                <a:solidFill>
                  <a:srgbClr val="7030A0"/>
                </a:solidFill>
              </a:rPr>
              <a:t> приходить в голову з </a:t>
            </a:r>
            <a:r>
              <a:rPr lang="ru-RU" sz="3300" dirty="0" err="1">
                <a:solidFill>
                  <a:srgbClr val="7030A0"/>
                </a:solidFill>
              </a:rPr>
              <a:t>цією</a:t>
            </a:r>
            <a:r>
              <a:rPr lang="ru-RU" sz="3300" dirty="0">
                <a:solidFill>
                  <a:srgbClr val="7030A0"/>
                </a:solidFill>
              </a:rPr>
              <a:t> метою.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err="1">
                <a:solidFill>
                  <a:srgbClr val="7030A0"/>
                </a:solidFill>
              </a:rPr>
              <a:t>Створіть</a:t>
            </a:r>
            <a:r>
              <a:rPr lang="ru-RU" sz="3300" dirty="0">
                <a:solidFill>
                  <a:srgbClr val="7030A0"/>
                </a:solidFill>
              </a:rPr>
              <a:t> структуру: все </a:t>
            </a:r>
            <a:r>
              <a:rPr lang="ru-RU" sz="3300" dirty="0" err="1">
                <a:solidFill>
                  <a:srgbClr val="7030A0"/>
                </a:solidFill>
              </a:rPr>
              <a:t>перераховане</a:t>
            </a:r>
            <a:r>
              <a:rPr lang="ru-RU" sz="3300" dirty="0">
                <a:solidFill>
                  <a:srgbClr val="7030A0"/>
                </a:solidFill>
              </a:rPr>
              <a:t> в </a:t>
            </a:r>
            <a:r>
              <a:rPr lang="ru-RU" sz="3300" dirty="0" err="1">
                <a:solidFill>
                  <a:srgbClr val="7030A0"/>
                </a:solidFill>
              </a:rPr>
              <a:t>пункті</a:t>
            </a:r>
            <a:r>
              <a:rPr lang="ru-RU" sz="3300" dirty="0">
                <a:solidFill>
                  <a:srgbClr val="7030A0"/>
                </a:solidFill>
              </a:rPr>
              <a:t> 2 </a:t>
            </a:r>
            <a:r>
              <a:rPr lang="ru-RU" sz="3300" dirty="0" err="1">
                <a:solidFill>
                  <a:srgbClr val="7030A0"/>
                </a:solidFill>
              </a:rPr>
              <a:t>можна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групувати</a:t>
            </a:r>
            <a:r>
              <a:rPr lang="ru-RU" sz="3300" dirty="0">
                <a:solidFill>
                  <a:srgbClr val="7030A0"/>
                </a:solidFill>
              </a:rPr>
              <a:t>, </a:t>
            </a:r>
            <a:r>
              <a:rPr lang="ru-RU" sz="3300" dirty="0" err="1">
                <a:solidFill>
                  <a:srgbClr val="7030A0"/>
                </a:solidFill>
              </a:rPr>
              <a:t>об'єднувати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однотипні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або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загальні</a:t>
            </a:r>
            <a:r>
              <a:rPr lang="ru-RU" sz="3300" dirty="0">
                <a:solidFill>
                  <a:srgbClr val="7030A0"/>
                </a:solidFill>
              </a:rPr>
              <a:t> за </a:t>
            </a:r>
            <a:r>
              <a:rPr lang="ru-RU" sz="3300" dirty="0" err="1">
                <a:solidFill>
                  <a:srgbClr val="7030A0"/>
                </a:solidFill>
              </a:rPr>
              <a:t>змістом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завдання</a:t>
            </a:r>
            <a:r>
              <a:rPr lang="ru-RU" sz="3300" dirty="0">
                <a:solidFill>
                  <a:srgbClr val="7030A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>
                <a:solidFill>
                  <a:srgbClr val="7030A0"/>
                </a:solidFill>
              </a:rPr>
              <a:t>Малюйте структуру, </a:t>
            </a:r>
            <a:r>
              <a:rPr lang="ru-RU" sz="3300" dirty="0" err="1">
                <a:solidFill>
                  <a:srgbClr val="7030A0"/>
                </a:solidFill>
              </a:rPr>
              <a:t>пов'язуйте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центральну</a:t>
            </a:r>
            <a:r>
              <a:rPr lang="ru-RU" sz="3300" dirty="0">
                <a:solidFill>
                  <a:srgbClr val="7030A0"/>
                </a:solidFill>
              </a:rPr>
              <a:t> мету (</a:t>
            </a:r>
            <a:r>
              <a:rPr lang="ru-RU" sz="3300" dirty="0" err="1">
                <a:solidFill>
                  <a:srgbClr val="7030A0"/>
                </a:solidFill>
              </a:rPr>
              <a:t>це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корінь</a:t>
            </a:r>
            <a:r>
              <a:rPr lang="ru-RU" sz="3300" dirty="0">
                <a:solidFill>
                  <a:srgbClr val="7030A0"/>
                </a:solidFill>
              </a:rPr>
              <a:t>) з </a:t>
            </a:r>
            <a:r>
              <a:rPr lang="ru-RU" sz="3300" dirty="0" err="1">
                <a:solidFill>
                  <a:srgbClr val="7030A0"/>
                </a:solidFill>
              </a:rPr>
              <a:t>групами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елементів</a:t>
            </a:r>
            <a:r>
              <a:rPr lang="ru-RU" sz="3300" dirty="0">
                <a:solidFill>
                  <a:srgbClr val="7030A0"/>
                </a:solidFill>
              </a:rPr>
              <a:t>, </a:t>
            </a:r>
            <a:r>
              <a:rPr lang="ru-RU" sz="3300" dirty="0" err="1">
                <a:solidFill>
                  <a:srgbClr val="7030A0"/>
                </a:solidFill>
              </a:rPr>
              <a:t>якщо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потрібно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гілку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далі</a:t>
            </a:r>
            <a:r>
              <a:rPr lang="ru-RU" sz="3300" dirty="0">
                <a:solidFill>
                  <a:srgbClr val="7030A0"/>
                </a:solidFill>
              </a:rPr>
              <a:t> на </a:t>
            </a:r>
            <a:r>
              <a:rPr lang="ru-RU" sz="3300" dirty="0" err="1">
                <a:solidFill>
                  <a:srgbClr val="7030A0"/>
                </a:solidFill>
              </a:rPr>
              <a:t>підгрупи</a:t>
            </a:r>
            <a:r>
              <a:rPr lang="ru-RU" sz="3300" dirty="0">
                <a:solidFill>
                  <a:srgbClr val="7030A0"/>
                </a:solidFill>
              </a:rPr>
              <a:t> (</a:t>
            </a:r>
            <a:r>
              <a:rPr lang="ru-RU" sz="3300" dirty="0" err="1">
                <a:solidFill>
                  <a:srgbClr val="7030A0"/>
                </a:solidFill>
              </a:rPr>
              <a:t>це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гілки</a:t>
            </a:r>
            <a:r>
              <a:rPr lang="ru-RU" sz="3300" dirty="0">
                <a:solidFill>
                  <a:srgbClr val="7030A0"/>
                </a:solidFill>
              </a:rPr>
              <a:t>). В </a:t>
            </a:r>
            <a:r>
              <a:rPr lang="ru-RU" sz="3300" dirty="0" err="1">
                <a:solidFill>
                  <a:srgbClr val="7030A0"/>
                </a:solidFill>
              </a:rPr>
              <a:t>кінці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прописуйте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конкретні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дії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або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елементи</a:t>
            </a:r>
            <a:r>
              <a:rPr lang="ru-RU" sz="3300" dirty="0">
                <a:solidFill>
                  <a:srgbClr val="7030A0"/>
                </a:solidFill>
              </a:rPr>
              <a:t> (</a:t>
            </a:r>
            <a:r>
              <a:rPr lang="ru-RU" sz="3300" dirty="0" err="1">
                <a:solidFill>
                  <a:srgbClr val="7030A0"/>
                </a:solidFill>
              </a:rPr>
              <a:t>це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листя</a:t>
            </a:r>
            <a:r>
              <a:rPr lang="ru-RU" sz="3300" dirty="0">
                <a:solidFill>
                  <a:srgbClr val="7030A0"/>
                </a:solidFill>
              </a:rPr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err="1">
                <a:solidFill>
                  <a:srgbClr val="7030A0"/>
                </a:solidFill>
              </a:rPr>
              <a:t>Встановлюйте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зв'язки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між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елементами</a:t>
            </a:r>
            <a:r>
              <a:rPr lang="ru-RU" sz="3300" dirty="0">
                <a:solidFill>
                  <a:srgbClr val="7030A0"/>
                </a:solidFill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300" dirty="0" err="1">
                <a:solidFill>
                  <a:srgbClr val="7030A0"/>
                </a:solidFill>
              </a:rPr>
              <a:t>Доповніть</a:t>
            </a:r>
            <a:r>
              <a:rPr lang="ru-RU" sz="3300" dirty="0">
                <a:solidFill>
                  <a:srgbClr val="7030A0"/>
                </a:solidFill>
              </a:rPr>
              <a:t> "</a:t>
            </a:r>
            <a:r>
              <a:rPr lang="ru-RU" sz="3300" dirty="0" err="1">
                <a:solidFill>
                  <a:srgbClr val="7030A0"/>
                </a:solidFill>
              </a:rPr>
              <a:t>листя</a:t>
            </a:r>
            <a:r>
              <a:rPr lang="ru-RU" sz="3300" dirty="0">
                <a:solidFill>
                  <a:srgbClr val="7030A0"/>
                </a:solidFill>
              </a:rPr>
              <a:t>" </a:t>
            </a:r>
            <a:r>
              <a:rPr lang="ru-RU" sz="3300" dirty="0" err="1">
                <a:solidFill>
                  <a:srgbClr val="7030A0"/>
                </a:solidFill>
              </a:rPr>
              <a:t>всім</a:t>
            </a:r>
            <a:r>
              <a:rPr lang="ru-RU" sz="3300" dirty="0">
                <a:solidFill>
                  <a:srgbClr val="7030A0"/>
                </a:solidFill>
              </a:rPr>
              <a:t> </a:t>
            </a:r>
            <a:r>
              <a:rPr lang="ru-RU" sz="3300" dirty="0" err="1">
                <a:solidFill>
                  <a:srgbClr val="7030A0"/>
                </a:solidFill>
              </a:rPr>
              <a:t>необхідним</a:t>
            </a:r>
            <a:r>
              <a:rPr lang="ru-RU" sz="3300" dirty="0">
                <a:solidFill>
                  <a:srgbClr val="7030A0"/>
                </a:solidFill>
              </a:rPr>
              <a:t>, </a:t>
            </a:r>
            <a:r>
              <a:rPr lang="ru-RU" sz="3300" dirty="0" err="1">
                <a:solidFill>
                  <a:srgbClr val="7030A0"/>
                </a:solidFill>
              </a:rPr>
              <a:t>ілюстрації</a:t>
            </a:r>
            <a:r>
              <a:rPr lang="ru-RU" sz="3300" dirty="0">
                <a:solidFill>
                  <a:srgbClr val="7030A0"/>
                </a:solidFill>
              </a:rPr>
              <a:t>, </a:t>
            </a:r>
            <a:r>
              <a:rPr lang="ru-RU" sz="3300" dirty="0" err="1">
                <a:solidFill>
                  <a:srgbClr val="7030A0"/>
                </a:solidFill>
              </a:rPr>
              <a:t>посилання</a:t>
            </a:r>
            <a:r>
              <a:rPr lang="ru-RU" sz="3300" dirty="0">
                <a:solidFill>
                  <a:srgbClr val="7030A0"/>
                </a:solidFill>
              </a:rPr>
              <a:t> на </a:t>
            </a:r>
            <a:r>
              <a:rPr lang="ru-RU" sz="3300" dirty="0" err="1">
                <a:solidFill>
                  <a:srgbClr val="7030A0"/>
                </a:solidFill>
              </a:rPr>
              <a:t>документи</a:t>
            </a:r>
            <a:r>
              <a:rPr lang="ru-RU" sz="3300" dirty="0">
                <a:solidFill>
                  <a:srgbClr val="7030A0"/>
                </a:solidFill>
              </a:rPr>
              <a:t>, описи.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0342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b="1" dirty="0" err="1" smtClean="0">
                <a:solidFill>
                  <a:srgbClr val="7030A0"/>
                </a:solidFill>
              </a:rPr>
              <a:t>Інструменти</a:t>
            </a:r>
            <a:r>
              <a:rPr lang="ru-RU" b="1" dirty="0" smtClean="0">
                <a:solidFill>
                  <a:srgbClr val="7030A0"/>
                </a:solidFill>
              </a:rPr>
              <a:t>: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в </a:t>
            </a:r>
            <a:r>
              <a:rPr lang="ru-RU" b="1" dirty="0" err="1">
                <a:solidFill>
                  <a:srgbClr val="7030A0"/>
                </a:solidFill>
              </a:rPr>
              <a:t>чому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будувати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1800" dirty="0" err="1">
                <a:solidFill>
                  <a:srgbClr val="7030A0"/>
                </a:solidFill>
              </a:rPr>
              <a:t>Сьогодні</a:t>
            </a:r>
            <a:r>
              <a:rPr lang="ru-RU" sz="1800" dirty="0">
                <a:solidFill>
                  <a:srgbClr val="7030A0"/>
                </a:solidFill>
              </a:rPr>
              <a:t> є </a:t>
            </a:r>
            <a:r>
              <a:rPr lang="ru-RU" sz="1800" dirty="0" err="1">
                <a:solidFill>
                  <a:srgbClr val="7030A0"/>
                </a:solidFill>
              </a:rPr>
              <a:t>цілий</a:t>
            </a:r>
            <a:r>
              <a:rPr lang="ru-RU" sz="1800" dirty="0">
                <a:solidFill>
                  <a:srgbClr val="7030A0"/>
                </a:solidFill>
              </a:rPr>
              <a:t> ряд онлайн </a:t>
            </a:r>
            <a:r>
              <a:rPr lang="ru-RU" sz="1800" dirty="0" err="1">
                <a:solidFill>
                  <a:srgbClr val="7030A0"/>
                </a:solidFill>
              </a:rPr>
              <a:t>інструментів</a:t>
            </a:r>
            <a:r>
              <a:rPr lang="ru-RU" sz="1800" dirty="0">
                <a:solidFill>
                  <a:srgbClr val="7030A0"/>
                </a:solidFill>
              </a:rPr>
              <a:t>, легких </a:t>
            </a:r>
            <a:r>
              <a:rPr lang="ru-RU" sz="1800" dirty="0" err="1">
                <a:solidFill>
                  <a:srgbClr val="7030A0"/>
                </a:solidFill>
              </a:rPr>
              <a:t>зручних</a:t>
            </a:r>
            <a:r>
              <a:rPr lang="ru-RU" sz="1800" dirty="0">
                <a:solidFill>
                  <a:srgbClr val="7030A0"/>
                </a:solidFill>
              </a:rPr>
              <a:t>. </a:t>
            </a:r>
            <a:r>
              <a:rPr lang="ru-RU" sz="1800" dirty="0" err="1">
                <a:solidFill>
                  <a:srgbClr val="7030A0"/>
                </a:solidFill>
              </a:rPr>
              <a:t>Всі</a:t>
            </a:r>
            <a:r>
              <a:rPr lang="ru-RU" sz="1800" dirty="0">
                <a:solidFill>
                  <a:srgbClr val="7030A0"/>
                </a:solidFill>
              </a:rPr>
              <a:t> вони </a:t>
            </a:r>
            <a:r>
              <a:rPr lang="ru-RU" sz="1800" dirty="0" err="1">
                <a:solidFill>
                  <a:srgbClr val="7030A0"/>
                </a:solidFill>
              </a:rPr>
              <a:t>надають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набір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достатніх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функцій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безкоштовно</a:t>
            </a:r>
            <a:r>
              <a:rPr lang="ru-RU" sz="1800" dirty="0">
                <a:solidFill>
                  <a:srgbClr val="7030A0"/>
                </a:solidFill>
              </a:rPr>
              <a:t>. </a:t>
            </a:r>
            <a:r>
              <a:rPr lang="ru-RU" sz="1800" dirty="0" err="1">
                <a:solidFill>
                  <a:srgbClr val="7030A0"/>
                </a:solidFill>
              </a:rPr>
              <a:t>Сервіси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досить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прості</a:t>
            </a:r>
            <a:r>
              <a:rPr lang="ru-RU" sz="1800" dirty="0">
                <a:solidFill>
                  <a:srgbClr val="7030A0"/>
                </a:solidFill>
              </a:rPr>
              <a:t> в </a:t>
            </a:r>
            <a:r>
              <a:rPr lang="ru-RU" sz="1800" dirty="0" err="1">
                <a:solidFill>
                  <a:srgbClr val="7030A0"/>
                </a:solidFill>
              </a:rPr>
              <a:t>роботі</a:t>
            </a:r>
            <a:r>
              <a:rPr lang="ru-RU" sz="1800" dirty="0">
                <a:solidFill>
                  <a:srgbClr val="7030A0"/>
                </a:solidFill>
              </a:rPr>
              <a:t>, є </a:t>
            </a:r>
            <a:r>
              <a:rPr lang="ru-RU" sz="1800" dirty="0" err="1">
                <a:solidFill>
                  <a:srgbClr val="7030A0"/>
                </a:solidFill>
              </a:rPr>
              <a:t>локалізований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ru-RU" sz="1800" dirty="0" err="1">
                <a:solidFill>
                  <a:srgbClr val="7030A0"/>
                </a:solidFill>
              </a:rPr>
              <a:t>інтерфейс</a:t>
            </a:r>
            <a:r>
              <a:rPr lang="ru-RU" sz="1800" dirty="0">
                <a:solidFill>
                  <a:srgbClr val="7030A0"/>
                </a:solidFill>
              </a:rPr>
              <a:t> і </a:t>
            </a:r>
            <a:r>
              <a:rPr lang="ru-RU" sz="1800" dirty="0" err="1">
                <a:solidFill>
                  <a:srgbClr val="7030A0"/>
                </a:solidFill>
              </a:rPr>
              <a:t>інтеграція</a:t>
            </a:r>
            <a:r>
              <a:rPr lang="ru-RU" sz="1800" dirty="0">
                <a:solidFill>
                  <a:srgbClr val="7030A0"/>
                </a:solidFill>
              </a:rPr>
              <a:t> з </a:t>
            </a:r>
            <a:r>
              <a:rPr lang="ru-RU" sz="1800" dirty="0" err="1">
                <a:solidFill>
                  <a:srgbClr val="7030A0"/>
                </a:solidFill>
              </a:rPr>
              <a:t>інструментами</a:t>
            </a:r>
            <a:r>
              <a:rPr lang="ru-RU" sz="1800" dirty="0">
                <a:solidFill>
                  <a:srgbClr val="7030A0"/>
                </a:solidFill>
              </a:rPr>
              <a:t> </a:t>
            </a:r>
            <a:r>
              <a:rPr lang="en-US" sz="1800" dirty="0">
                <a:solidFill>
                  <a:srgbClr val="7030A0"/>
                </a:solidFill>
              </a:rPr>
              <a:t>Google</a:t>
            </a:r>
            <a:r>
              <a:rPr lang="en-US" sz="1800" dirty="0" smtClean="0">
                <a:solidFill>
                  <a:srgbClr val="7030A0"/>
                </a:solidFill>
              </a:rPr>
              <a:t>.</a:t>
            </a:r>
            <a:endParaRPr lang="uk-UA" sz="1800" dirty="0" smtClean="0">
              <a:solidFill>
                <a:srgbClr val="7030A0"/>
              </a:solidFill>
            </a:endParaRPr>
          </a:p>
          <a:p>
            <a:endParaRPr lang="uk-UA" dirty="0"/>
          </a:p>
          <a:p>
            <a:r>
              <a:rPr lang="en-US" dirty="0" smtClean="0"/>
              <a:t>//</a:t>
            </a:r>
            <a:r>
              <a:rPr lang="en-US" dirty="0" smtClean="0">
                <a:hlinkClick r:id="rId2"/>
              </a:rPr>
              <a:t>www.draw.io/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//</a:t>
            </a:r>
            <a:r>
              <a:rPr lang="en-US" dirty="0" smtClean="0">
                <a:hlinkClick r:id="rId3"/>
              </a:rPr>
              <a:t>www.mindmeister.com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//</a:t>
            </a:r>
            <a:r>
              <a:rPr lang="en-US" dirty="0" smtClean="0">
                <a:hlinkClick r:id="rId4"/>
              </a:rPr>
              <a:t>www.mind42.com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//</a:t>
            </a:r>
            <a:r>
              <a:rPr lang="en-US" dirty="0" smtClean="0">
                <a:hlinkClick r:id="rId5"/>
              </a:rPr>
              <a:t>www.miro.com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//</a:t>
            </a:r>
            <a:r>
              <a:rPr lang="en-US" dirty="0" smtClean="0">
                <a:hlinkClick r:id="rId6"/>
              </a:rPr>
              <a:t>www.xmind.net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pic>
        <p:nvPicPr>
          <p:cNvPr id="8196" name="Picture 4" descr="Ментальні карти замість конспектів і таблиць | OtiumPortal"/>
          <p:cNvPicPr>
            <a:picLocks noGrp="1" noChangeAspect="1" noChangeArrowheads="1"/>
          </p:cNvPicPr>
          <p:nvPr>
            <p:ph type="pic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9165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Як виглядає ментальна карта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Всеукраїнський конкурс «Учитель року – 2018» Інтелект-карти як елемен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43432"/>
            <a:ext cx="4336026" cy="391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Використання інтелект-карт у діяльності класного керівника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304712"/>
            <a:ext cx="5181600" cy="339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1569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Визначення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джерел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err="1">
                <a:solidFill>
                  <a:schemeClr val="bg1"/>
                </a:solidFill>
              </a:rPr>
              <a:t>симптомів</a:t>
            </a:r>
            <a:r>
              <a:rPr lang="ru-RU" b="1" dirty="0">
                <a:solidFill>
                  <a:schemeClr val="bg1"/>
                </a:solidFill>
              </a:rPr>
              <a:t> та </a:t>
            </a:r>
            <a:r>
              <a:rPr lang="ru-RU" b="1" dirty="0" err="1">
                <a:solidFill>
                  <a:schemeClr val="bg1"/>
                </a:solidFill>
              </a:rPr>
              <a:t>подій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потенційних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ризиків</a:t>
            </a:r>
            <a:r>
              <a:rPr lang="ru-RU" b="1" dirty="0">
                <a:solidFill>
                  <a:schemeClr val="bg1"/>
                </a:solidFill>
              </a:rPr>
              <a:t> проекту</a:t>
            </a:r>
            <a:r>
              <a:rPr lang="ru-RU" b="1" dirty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dirty="0" err="1" smtClean="0">
                <a:solidFill>
                  <a:srgbClr val="FF0000"/>
                </a:solidFill>
              </a:rPr>
              <a:t>Джерела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ризиків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–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категорії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можливих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дії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учасників</a:t>
            </a:r>
            <a:r>
              <a:rPr lang="ru-RU" dirty="0">
                <a:solidFill>
                  <a:srgbClr val="002060"/>
                </a:solidFill>
              </a:rPr>
              <a:t> проекту, </a:t>
            </a:r>
            <a:r>
              <a:rPr lang="ru-RU" dirty="0" err="1">
                <a:solidFill>
                  <a:srgbClr val="002060"/>
                </a:solidFill>
              </a:rPr>
              <a:t>ненадійні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оцінки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плинність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кадрів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команди</a:t>
            </a:r>
            <a:r>
              <a:rPr lang="ru-RU" dirty="0">
                <a:solidFill>
                  <a:srgbClr val="002060"/>
                </a:solidFill>
              </a:rPr>
              <a:t> проекту),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можуть</a:t>
            </a:r>
            <a:r>
              <a:rPr lang="ru-RU" dirty="0">
                <a:solidFill>
                  <a:srgbClr val="002060"/>
                </a:solidFill>
              </a:rPr>
              <a:t> в ту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іншу</a:t>
            </a:r>
            <a:r>
              <a:rPr lang="ru-RU" dirty="0">
                <a:solidFill>
                  <a:srgbClr val="002060"/>
                </a:solidFill>
              </a:rPr>
              <a:t> сторону </a:t>
            </a:r>
            <a:r>
              <a:rPr lang="ru-RU" dirty="0" err="1">
                <a:solidFill>
                  <a:srgbClr val="002060"/>
                </a:solidFill>
              </a:rPr>
              <a:t>вплинути</a:t>
            </a:r>
            <a:r>
              <a:rPr lang="ru-RU" dirty="0">
                <a:solidFill>
                  <a:srgbClr val="002060"/>
                </a:solidFill>
              </a:rPr>
              <a:t> на проект. </a:t>
            </a:r>
            <a:r>
              <a:rPr lang="ru-RU" dirty="0" err="1">
                <a:solidFill>
                  <a:srgbClr val="002060"/>
                </a:solidFill>
              </a:rPr>
              <a:t>Перелік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джерел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повинен бути </a:t>
            </a:r>
            <a:r>
              <a:rPr lang="ru-RU" dirty="0" err="1">
                <a:solidFill>
                  <a:srgbClr val="002060"/>
                </a:solidFill>
              </a:rPr>
              <a:t>якомога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більш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повним</a:t>
            </a:r>
            <a:r>
              <a:rPr lang="ru-RU" dirty="0">
                <a:solidFill>
                  <a:srgbClr val="002060"/>
                </a:solidFill>
              </a:rPr>
              <a:t> поза </a:t>
            </a:r>
            <a:r>
              <a:rPr lang="ru-RU" dirty="0" err="1">
                <a:solidFill>
                  <a:srgbClr val="002060"/>
                </a:solidFill>
              </a:rPr>
              <a:t>залежністю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імовірності</a:t>
            </a:r>
            <a:r>
              <a:rPr lang="ru-RU" dirty="0">
                <a:solidFill>
                  <a:srgbClr val="002060"/>
                </a:solidFill>
              </a:rPr>
              <a:t> й </a:t>
            </a:r>
            <a:r>
              <a:rPr lang="ru-RU" dirty="0" err="1">
                <a:solidFill>
                  <a:srgbClr val="002060"/>
                </a:solidFill>
              </a:rPr>
              <a:t>значення</a:t>
            </a:r>
            <a:r>
              <a:rPr lang="ru-RU" dirty="0">
                <a:solidFill>
                  <a:srgbClr val="002060"/>
                </a:solidFill>
              </a:rPr>
              <a:t> тих </a:t>
            </a:r>
            <a:r>
              <a:rPr lang="ru-RU" dirty="0" err="1">
                <a:solidFill>
                  <a:srgbClr val="002060"/>
                </a:solidFill>
              </a:rPr>
              <a:t>чи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інших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ризику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i="1" dirty="0" err="1">
                <a:solidFill>
                  <a:srgbClr val="002060"/>
                </a:solidFill>
              </a:rPr>
              <a:t>Звичайно</a:t>
            </a:r>
            <a:r>
              <a:rPr lang="ru-RU" i="1" dirty="0"/>
              <a:t> </a:t>
            </a:r>
            <a:r>
              <a:rPr lang="ru-RU" i="1" dirty="0" err="1">
                <a:solidFill>
                  <a:srgbClr val="FF0000"/>
                </a:solidFill>
              </a:rPr>
              <a:t>джерела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ризику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включають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ru-RU" dirty="0" err="1">
                <a:solidFill>
                  <a:srgbClr val="002060"/>
                </a:solidFill>
              </a:rPr>
              <a:t>зміни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вимог</a:t>
            </a:r>
            <a:r>
              <a:rPr lang="ru-RU" dirty="0">
                <a:solidFill>
                  <a:srgbClr val="002060"/>
                </a:solidFill>
              </a:rPr>
              <a:t>; </a:t>
            </a:r>
            <a:r>
              <a:rPr lang="ru-RU" dirty="0" err="1">
                <a:solidFill>
                  <a:srgbClr val="002060"/>
                </a:solidFill>
              </a:rPr>
              <a:t>помилки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проектування</a:t>
            </a:r>
            <a:r>
              <a:rPr lang="ru-RU" dirty="0">
                <a:solidFill>
                  <a:srgbClr val="002060"/>
                </a:solidFill>
              </a:rPr>
              <a:t>; не </a:t>
            </a:r>
            <a:r>
              <a:rPr lang="ru-RU" dirty="0" err="1">
                <a:solidFill>
                  <a:srgbClr val="002060"/>
                </a:solidFill>
              </a:rPr>
              <a:t>визначені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погано </a:t>
            </a:r>
            <a:r>
              <a:rPr lang="ru-RU" dirty="0" err="1">
                <a:solidFill>
                  <a:srgbClr val="002060"/>
                </a:solidFill>
              </a:rPr>
              <a:t>зрозумілі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ролі</a:t>
            </a:r>
            <a:r>
              <a:rPr lang="ru-RU" dirty="0">
                <a:solidFill>
                  <a:srgbClr val="002060"/>
                </a:solidFill>
              </a:rPr>
              <a:t> й </a:t>
            </a:r>
            <a:r>
              <a:rPr lang="ru-RU" dirty="0" err="1">
                <a:solidFill>
                  <a:srgbClr val="002060"/>
                </a:solidFill>
              </a:rPr>
              <a:t>відповідальності</a:t>
            </a:r>
            <a:r>
              <a:rPr lang="ru-RU" dirty="0">
                <a:solidFill>
                  <a:srgbClr val="002060"/>
                </a:solidFill>
              </a:rPr>
              <a:t>; </a:t>
            </a:r>
            <a:r>
              <a:rPr lang="ru-RU" dirty="0" err="1">
                <a:solidFill>
                  <a:srgbClr val="002060"/>
                </a:solidFill>
              </a:rPr>
              <a:t>невірні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оцінки</a:t>
            </a:r>
            <a:r>
              <a:rPr lang="ru-RU" dirty="0">
                <a:solidFill>
                  <a:srgbClr val="002060"/>
                </a:solidFill>
              </a:rPr>
              <a:t>; </a:t>
            </a:r>
            <a:r>
              <a:rPr lang="ru-RU" dirty="0" err="1">
                <a:solidFill>
                  <a:srgbClr val="002060"/>
                </a:solidFill>
              </a:rPr>
              <a:t>недостатньо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підготовлений</a:t>
            </a:r>
            <a:r>
              <a:rPr lang="ru-RU" dirty="0">
                <a:solidFill>
                  <a:srgbClr val="002060"/>
                </a:solidFill>
              </a:rPr>
              <a:t> персонал.</a:t>
            </a:r>
          </a:p>
          <a:p>
            <a:r>
              <a:rPr lang="ru-RU" i="1" dirty="0">
                <a:solidFill>
                  <a:srgbClr val="FF0000"/>
                </a:solidFill>
              </a:rPr>
              <a:t>Описи </a:t>
            </a:r>
            <a:r>
              <a:rPr lang="ru-RU" i="1" dirty="0" err="1">
                <a:solidFill>
                  <a:srgbClr val="FF0000"/>
                </a:solidFill>
              </a:rPr>
              <a:t>джерел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ризику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звичайно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включають</a:t>
            </a:r>
            <a:r>
              <a:rPr lang="ru-RU" dirty="0">
                <a:solidFill>
                  <a:srgbClr val="FF0000"/>
                </a:solidFill>
              </a:rPr>
              <a:t>: </a:t>
            </a:r>
            <a:r>
              <a:rPr lang="ru-RU" dirty="0" err="1">
                <a:solidFill>
                  <a:srgbClr val="002060"/>
                </a:solidFill>
              </a:rPr>
              <a:t>оцінку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ймовірності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настання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цього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джерела</a:t>
            </a:r>
            <a:r>
              <a:rPr lang="ru-RU" dirty="0">
                <a:solidFill>
                  <a:srgbClr val="002060"/>
                </a:solidFill>
              </a:rPr>
              <a:t>; </a:t>
            </a:r>
            <a:r>
              <a:rPr lang="ru-RU" dirty="0" err="1">
                <a:solidFill>
                  <a:srgbClr val="002060"/>
                </a:solidFill>
              </a:rPr>
              <a:t>перелік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оцінки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можливих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наслідків</a:t>
            </a:r>
            <a:r>
              <a:rPr lang="ru-RU" dirty="0">
                <a:solidFill>
                  <a:srgbClr val="002060"/>
                </a:solidFill>
              </a:rPr>
              <a:t>; </a:t>
            </a:r>
            <a:r>
              <a:rPr lang="ru-RU" dirty="0" err="1">
                <a:solidFill>
                  <a:srgbClr val="002060"/>
                </a:solidFill>
              </a:rPr>
              <a:t>очікувані</a:t>
            </a:r>
            <a:r>
              <a:rPr lang="ru-RU" dirty="0">
                <a:solidFill>
                  <a:srgbClr val="002060"/>
                </a:solidFill>
              </a:rPr>
              <a:t> строки; </a:t>
            </a:r>
            <a:r>
              <a:rPr lang="ru-RU" dirty="0" err="1">
                <a:solidFill>
                  <a:srgbClr val="002060"/>
                </a:solidFill>
              </a:rPr>
              <a:t>очікувану</a:t>
            </a:r>
            <a:r>
              <a:rPr lang="ru-RU" dirty="0">
                <a:solidFill>
                  <a:srgbClr val="002060"/>
                </a:solidFill>
              </a:rPr>
              <a:t> частоту </a:t>
            </a:r>
            <a:r>
              <a:rPr lang="ru-RU" dirty="0" err="1">
                <a:solidFill>
                  <a:srgbClr val="002060"/>
                </a:solidFill>
              </a:rPr>
              <a:t>настання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ризикових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із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цього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джерела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754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rgbClr val="C00000"/>
                </a:solidFill>
              </a:rPr>
              <a:t>Аналіз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проектних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ризиків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err="1">
                <a:solidFill>
                  <a:srgbClr val="7030A0"/>
                </a:solidFill>
              </a:rPr>
              <a:t>Оцінка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ризику</a:t>
            </a:r>
            <a:r>
              <a:rPr lang="ru-RU" b="1" dirty="0">
                <a:solidFill>
                  <a:srgbClr val="7030A0"/>
                </a:solidFill>
              </a:rPr>
              <a:t> - </a:t>
            </a:r>
            <a:r>
              <a:rPr lang="ru-RU" dirty="0">
                <a:solidFill>
                  <a:srgbClr val="7030A0"/>
                </a:solidFill>
              </a:rPr>
              <a:t>регулярна процедура </a:t>
            </a:r>
            <a:r>
              <a:rPr lang="ru-RU" dirty="0" err="1">
                <a:solidFill>
                  <a:srgbClr val="7030A0"/>
                </a:solidFill>
              </a:rPr>
              <a:t>аналізу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ризику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ідентифікації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джерел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його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виникнення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визначення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можливих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масштабів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наслідків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прояву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факторів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ризику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algn="just"/>
            <a:r>
              <a:rPr lang="ru-RU" b="1" dirty="0" err="1">
                <a:solidFill>
                  <a:srgbClr val="7030A0"/>
                </a:solidFill>
              </a:rPr>
              <a:t>Аналіз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ризиків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- </a:t>
            </a:r>
            <a:r>
              <a:rPr lang="ru-RU" dirty="0" err="1">
                <a:solidFill>
                  <a:srgbClr val="7030A0"/>
                </a:solidFill>
              </a:rPr>
              <a:t>процедури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виявлення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факторів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ризиків</a:t>
            </a:r>
            <a:r>
              <a:rPr lang="ru-RU" dirty="0">
                <a:solidFill>
                  <a:srgbClr val="7030A0"/>
                </a:solidFill>
              </a:rPr>
              <a:t> й </a:t>
            </a:r>
            <a:r>
              <a:rPr lang="ru-RU" dirty="0" err="1">
                <a:solidFill>
                  <a:srgbClr val="7030A0"/>
                </a:solidFill>
              </a:rPr>
              <a:t>оцінки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їхньої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значущості</a:t>
            </a:r>
            <a:r>
              <a:rPr lang="ru-RU" dirty="0">
                <a:solidFill>
                  <a:srgbClr val="7030A0"/>
                </a:solidFill>
              </a:rPr>
              <a:t>, по </a:t>
            </a:r>
            <a:r>
              <a:rPr lang="ru-RU" dirty="0" err="1">
                <a:solidFill>
                  <a:srgbClr val="7030A0"/>
                </a:solidFill>
              </a:rPr>
              <a:t>суті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аналіз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ймовірності</a:t>
            </a:r>
            <a:r>
              <a:rPr lang="ru-RU" dirty="0">
                <a:solidFill>
                  <a:srgbClr val="7030A0"/>
                </a:solidFill>
              </a:rPr>
              <a:t> того, </a:t>
            </a:r>
            <a:r>
              <a:rPr lang="ru-RU" dirty="0" err="1">
                <a:solidFill>
                  <a:srgbClr val="7030A0"/>
                </a:solidFill>
              </a:rPr>
              <a:t>що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відбудуться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певні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небажані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події</a:t>
            </a:r>
            <a:r>
              <a:rPr lang="ru-RU" dirty="0">
                <a:solidFill>
                  <a:srgbClr val="7030A0"/>
                </a:solidFill>
              </a:rPr>
              <a:t> й негативно </a:t>
            </a:r>
            <a:r>
              <a:rPr lang="ru-RU" dirty="0" err="1">
                <a:solidFill>
                  <a:srgbClr val="7030A0"/>
                </a:solidFill>
              </a:rPr>
              <a:t>вплинуть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досягнення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цілей</a:t>
            </a:r>
            <a:r>
              <a:rPr lang="ru-RU" dirty="0">
                <a:solidFill>
                  <a:srgbClr val="7030A0"/>
                </a:solidFill>
              </a:rPr>
              <a:t> проекту.</a:t>
            </a:r>
          </a:p>
          <a:p>
            <a:pPr algn="just"/>
            <a:r>
              <a:rPr lang="ru-RU" b="1" dirty="0">
                <a:solidFill>
                  <a:srgbClr val="7030A0"/>
                </a:solidFill>
              </a:rPr>
              <a:t>Мета </a:t>
            </a:r>
            <a:r>
              <a:rPr lang="ru-RU" b="1" dirty="0" err="1">
                <a:solidFill>
                  <a:srgbClr val="7030A0"/>
                </a:solidFill>
              </a:rPr>
              <a:t>аналізу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ризику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dirty="0">
                <a:solidFill>
                  <a:srgbClr val="7030A0"/>
                </a:solidFill>
              </a:rPr>
              <a:t>— </a:t>
            </a:r>
            <a:r>
              <a:rPr lang="ru-RU" dirty="0" err="1">
                <a:solidFill>
                  <a:srgbClr val="7030A0"/>
                </a:solidFill>
              </a:rPr>
              <a:t>надати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потенційним</a:t>
            </a:r>
            <a:r>
              <a:rPr lang="ru-RU" dirty="0">
                <a:solidFill>
                  <a:srgbClr val="7030A0"/>
                </a:solidFill>
              </a:rPr>
              <a:t> партнерам </a:t>
            </a:r>
            <a:r>
              <a:rPr lang="ru-RU" dirty="0" err="1">
                <a:solidFill>
                  <a:srgbClr val="7030A0"/>
                </a:solidFill>
              </a:rPr>
              <a:t>або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учасникам</a:t>
            </a:r>
            <a:r>
              <a:rPr lang="ru-RU" dirty="0">
                <a:solidFill>
                  <a:srgbClr val="7030A0"/>
                </a:solidFill>
              </a:rPr>
              <a:t> проекту </a:t>
            </a:r>
            <a:r>
              <a:rPr lang="ru-RU" dirty="0" err="1">
                <a:solidFill>
                  <a:srgbClr val="7030A0"/>
                </a:solidFill>
              </a:rPr>
              <a:t>потрібні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дані</a:t>
            </a:r>
            <a:r>
              <a:rPr lang="ru-RU" dirty="0">
                <a:solidFill>
                  <a:srgbClr val="7030A0"/>
                </a:solidFill>
              </a:rPr>
              <a:t> для </a:t>
            </a:r>
            <a:r>
              <a:rPr lang="ru-RU" dirty="0" err="1">
                <a:solidFill>
                  <a:srgbClr val="7030A0"/>
                </a:solidFill>
              </a:rPr>
              <a:t>прийняття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рішення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відносно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доцільності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участі</a:t>
            </a:r>
            <a:r>
              <a:rPr lang="ru-RU" dirty="0">
                <a:solidFill>
                  <a:srgbClr val="7030A0"/>
                </a:solidFill>
              </a:rPr>
              <a:t> у </a:t>
            </a:r>
            <a:r>
              <a:rPr lang="ru-RU" dirty="0" err="1">
                <a:solidFill>
                  <a:srgbClr val="7030A0"/>
                </a:solidFill>
              </a:rPr>
              <a:t>проекті</a:t>
            </a:r>
            <a:r>
              <a:rPr lang="ru-RU" dirty="0">
                <a:solidFill>
                  <a:srgbClr val="7030A0"/>
                </a:solidFill>
              </a:rPr>
              <a:t> та </a:t>
            </a:r>
            <a:r>
              <a:rPr lang="ru-RU" dirty="0" err="1">
                <a:solidFill>
                  <a:srgbClr val="7030A0"/>
                </a:solidFill>
              </a:rPr>
              <a:t>заходів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захисту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їх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можливих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фінансових</a:t>
            </a:r>
            <a:r>
              <a:rPr lang="ru-RU" dirty="0">
                <a:solidFill>
                  <a:srgbClr val="7030A0"/>
                </a:solidFill>
              </a:rPr>
              <a:t> утрат. Тому </a:t>
            </a:r>
            <a:r>
              <a:rPr lang="ru-RU" dirty="0" err="1">
                <a:solidFill>
                  <a:srgbClr val="7030A0"/>
                </a:solidFill>
              </a:rPr>
              <a:t>аналіз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може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проводити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кожен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учасник</a:t>
            </a:r>
            <a:r>
              <a:rPr lang="ru-RU" dirty="0">
                <a:solidFill>
                  <a:srgbClr val="7030A0"/>
                </a:solidFill>
              </a:rPr>
              <a:t> проекту.</a:t>
            </a:r>
          </a:p>
          <a:p>
            <a:pPr algn="ctr"/>
            <a:r>
              <a:rPr lang="ru-RU" dirty="0" err="1">
                <a:solidFill>
                  <a:srgbClr val="C00000"/>
                </a:solidFill>
              </a:rPr>
              <a:t>Розрізняють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такі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види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аналізу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ризику</a:t>
            </a:r>
            <a:r>
              <a:rPr lang="ru-RU" dirty="0">
                <a:solidFill>
                  <a:srgbClr val="7030A0"/>
                </a:solidFill>
              </a:rPr>
              <a:t>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якісний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— </a:t>
            </a:r>
            <a:r>
              <a:rPr lang="ru-RU" dirty="0" err="1">
                <a:solidFill>
                  <a:srgbClr val="002060"/>
                </a:solidFill>
              </a:rPr>
              <a:t>визначення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показників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етапів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робіт</a:t>
            </a:r>
            <a:r>
              <a:rPr lang="ru-RU" dirty="0">
                <a:solidFill>
                  <a:srgbClr val="002060"/>
                </a:solidFill>
              </a:rPr>
              <a:t>, за </a:t>
            </a:r>
            <a:r>
              <a:rPr lang="ru-RU" dirty="0" err="1">
                <a:solidFill>
                  <a:srgbClr val="002060"/>
                </a:solidFill>
              </a:rPr>
              <a:t>яких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виникає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визначення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потенційних</a:t>
            </a:r>
            <a:r>
              <a:rPr lang="ru-RU" dirty="0">
                <a:solidFill>
                  <a:srgbClr val="002060"/>
                </a:solidFill>
              </a:rPr>
              <a:t> зон </a:t>
            </a:r>
            <a:r>
              <a:rPr lang="ru-RU" dirty="0" err="1">
                <a:solidFill>
                  <a:srgbClr val="002060"/>
                </a:solidFill>
              </a:rPr>
              <a:t>ризику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ідентифікація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ризику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dirty="0" err="1" smtClean="0">
                <a:solidFill>
                  <a:srgbClr val="002060"/>
                </a:solidFill>
              </a:rPr>
              <a:t>кількісний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— </a:t>
            </a:r>
            <a:r>
              <a:rPr lang="ru-RU" dirty="0" err="1">
                <a:solidFill>
                  <a:srgbClr val="002060"/>
                </a:solidFill>
              </a:rPr>
              <a:t>передбачає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числове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визначення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розміру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окремих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, а </a:t>
            </a:r>
            <a:r>
              <a:rPr lang="ru-RU" dirty="0" err="1">
                <a:solidFill>
                  <a:srgbClr val="002060"/>
                </a:solidFill>
              </a:rPr>
              <a:t>також</a:t>
            </a:r>
            <a:r>
              <a:rPr lang="ru-RU" dirty="0">
                <a:solidFill>
                  <a:srgbClr val="002060"/>
                </a:solidFill>
              </a:rPr>
              <a:t> проекту в </a:t>
            </a:r>
            <a:r>
              <a:rPr lang="ru-RU" dirty="0" err="1">
                <a:solidFill>
                  <a:srgbClr val="002060"/>
                </a:solidFill>
              </a:rPr>
              <a:t>цілому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300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Визначення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джерел</a:t>
            </a:r>
            <a:r>
              <a:rPr lang="ru-RU" b="1" dirty="0" smtClean="0">
                <a:solidFill>
                  <a:schemeClr val="bg1"/>
                </a:solidFill>
              </a:rPr>
              <a:t>, </a:t>
            </a:r>
            <a:r>
              <a:rPr lang="ru-RU" b="1" dirty="0" err="1" smtClean="0">
                <a:solidFill>
                  <a:schemeClr val="bg1"/>
                </a:solidFill>
              </a:rPr>
              <a:t>симптомів</a:t>
            </a:r>
            <a:r>
              <a:rPr lang="ru-RU" b="1" dirty="0" smtClean="0">
                <a:solidFill>
                  <a:schemeClr val="bg1"/>
                </a:solidFill>
              </a:rPr>
              <a:t> та </a:t>
            </a:r>
            <a:r>
              <a:rPr lang="ru-RU" b="1" dirty="0" err="1" smtClean="0">
                <a:solidFill>
                  <a:schemeClr val="bg1"/>
                </a:solidFill>
              </a:rPr>
              <a:t>подій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потенційних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ризиків</a:t>
            </a:r>
            <a:r>
              <a:rPr lang="ru-RU" b="1" dirty="0" smtClean="0">
                <a:solidFill>
                  <a:schemeClr val="bg1"/>
                </a:solidFill>
              </a:rPr>
              <a:t> проекту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i="1" dirty="0" err="1">
                <a:solidFill>
                  <a:srgbClr val="002060"/>
                </a:solidFill>
              </a:rPr>
              <a:t>Потенційні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події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ризиків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–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дискретні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події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такі</a:t>
            </a:r>
            <a:r>
              <a:rPr lang="ru-RU" dirty="0">
                <a:solidFill>
                  <a:srgbClr val="002060"/>
                </a:solidFill>
              </a:rPr>
              <a:t>, як </a:t>
            </a:r>
            <a:r>
              <a:rPr lang="ru-RU" dirty="0" err="1">
                <a:solidFill>
                  <a:srgbClr val="002060"/>
                </a:solidFill>
              </a:rPr>
              <a:t>паливна</a:t>
            </a:r>
            <a:r>
              <a:rPr lang="ru-RU" dirty="0">
                <a:solidFill>
                  <a:srgbClr val="002060"/>
                </a:solidFill>
              </a:rPr>
              <a:t> криза, </a:t>
            </a:r>
            <a:r>
              <a:rPr lang="ru-RU" dirty="0" err="1">
                <a:solidFill>
                  <a:srgbClr val="002060"/>
                </a:solidFill>
              </a:rPr>
              <a:t>вибуття</a:t>
            </a:r>
            <a:r>
              <a:rPr lang="ru-RU" dirty="0">
                <a:solidFill>
                  <a:srgbClr val="002060"/>
                </a:solidFill>
              </a:rPr>
              <a:t> члена </a:t>
            </a:r>
            <a:r>
              <a:rPr lang="ru-RU" dirty="0" err="1">
                <a:solidFill>
                  <a:srgbClr val="002060"/>
                </a:solidFill>
              </a:rPr>
              <a:t>команди</a:t>
            </a:r>
            <a:r>
              <a:rPr lang="ru-RU" dirty="0">
                <a:solidFill>
                  <a:srgbClr val="002060"/>
                </a:solidFill>
              </a:rPr>
              <a:t> проекту і т.п.,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можуть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вплинути</a:t>
            </a:r>
            <a:r>
              <a:rPr lang="ru-RU" dirty="0">
                <a:solidFill>
                  <a:srgbClr val="002060"/>
                </a:solidFill>
              </a:rPr>
              <a:t> на проект. </a:t>
            </a:r>
            <a:r>
              <a:rPr lang="ru-RU" dirty="0" err="1">
                <a:solidFill>
                  <a:srgbClr val="002060"/>
                </a:solidFill>
              </a:rPr>
              <a:t>Потенційні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мають</a:t>
            </a:r>
            <a:r>
              <a:rPr lang="ru-RU" dirty="0">
                <a:solidFill>
                  <a:srgbClr val="002060"/>
                </a:solidFill>
              </a:rPr>
              <a:t> бути </a:t>
            </a:r>
            <a:r>
              <a:rPr lang="ru-RU" dirty="0" err="1">
                <a:solidFill>
                  <a:srgbClr val="002060"/>
                </a:solidFill>
              </a:rPr>
              <a:t>ідентифіковані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поряд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джерелами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ймовірність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їхнього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настання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можливі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втрати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досить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великі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Перелік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потенційних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залежить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специфіки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області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використання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b="1" i="1" dirty="0" err="1">
                <a:solidFill>
                  <a:srgbClr val="002060"/>
                </a:solidFill>
              </a:rPr>
              <a:t>Опис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потенційних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подій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ризиків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включає</a:t>
            </a:r>
            <a:r>
              <a:rPr lang="ru-RU" b="1" dirty="0">
                <a:solidFill>
                  <a:srgbClr val="002060"/>
                </a:solidFill>
              </a:rPr>
              <a:t>: </a:t>
            </a:r>
            <a:r>
              <a:rPr lang="ru-RU" dirty="0" err="1">
                <a:solidFill>
                  <a:srgbClr val="002060"/>
                </a:solidFill>
              </a:rPr>
              <a:t>оцінку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ймовірності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настання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ризику</a:t>
            </a:r>
            <a:r>
              <a:rPr lang="ru-RU" dirty="0">
                <a:solidFill>
                  <a:srgbClr val="002060"/>
                </a:solidFill>
              </a:rPr>
              <a:t>; </a:t>
            </a:r>
            <a:r>
              <a:rPr lang="ru-RU" dirty="0" err="1">
                <a:solidFill>
                  <a:srgbClr val="002060"/>
                </a:solidFill>
              </a:rPr>
              <a:t>перелік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оцінки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можливих</a:t>
            </a:r>
            <a:r>
              <a:rPr lang="ru-RU" dirty="0">
                <a:solidFill>
                  <a:srgbClr val="002060"/>
                </a:solidFill>
              </a:rPr>
              <a:t> альтернатив; </a:t>
            </a:r>
            <a:r>
              <a:rPr lang="ru-RU" dirty="0" err="1">
                <a:solidFill>
                  <a:srgbClr val="002060"/>
                </a:solidFill>
              </a:rPr>
              <a:t>очікувані</a:t>
            </a:r>
            <a:r>
              <a:rPr lang="ru-RU" dirty="0">
                <a:solidFill>
                  <a:srgbClr val="002060"/>
                </a:solidFill>
              </a:rPr>
              <a:t> строки </a:t>
            </a:r>
            <a:r>
              <a:rPr lang="ru-RU" dirty="0" err="1">
                <a:solidFill>
                  <a:srgbClr val="002060"/>
                </a:solidFill>
              </a:rPr>
              <a:t>настання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події</a:t>
            </a:r>
            <a:r>
              <a:rPr lang="ru-RU" dirty="0">
                <a:solidFill>
                  <a:srgbClr val="002060"/>
                </a:solidFill>
              </a:rPr>
              <a:t>; </a:t>
            </a:r>
            <a:r>
              <a:rPr lang="ru-RU" dirty="0" err="1">
                <a:solidFill>
                  <a:srgbClr val="002060"/>
                </a:solidFill>
              </a:rPr>
              <a:t>очікувану</a:t>
            </a:r>
            <a:r>
              <a:rPr lang="ru-RU" dirty="0">
                <a:solidFill>
                  <a:srgbClr val="002060"/>
                </a:solidFill>
              </a:rPr>
              <a:t> частоту </a:t>
            </a:r>
            <a:r>
              <a:rPr lang="ru-RU" dirty="0" err="1">
                <a:solidFill>
                  <a:srgbClr val="002060"/>
                </a:solidFill>
              </a:rPr>
              <a:t>настання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ризикової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події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Оцінки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можуть</a:t>
            </a:r>
            <a:r>
              <a:rPr lang="ru-RU" dirty="0">
                <a:solidFill>
                  <a:srgbClr val="002060"/>
                </a:solidFill>
              </a:rPr>
              <a:t> бути як </a:t>
            </a:r>
            <a:r>
              <a:rPr lang="ru-RU" dirty="0" err="1">
                <a:solidFill>
                  <a:srgbClr val="002060"/>
                </a:solidFill>
              </a:rPr>
              <a:t>безперервними</a:t>
            </a:r>
            <a:r>
              <a:rPr lang="ru-RU" dirty="0">
                <a:solidFill>
                  <a:srgbClr val="002060"/>
                </a:solidFill>
              </a:rPr>
              <a:t>, так і </a:t>
            </a:r>
            <a:r>
              <a:rPr lang="ru-RU" dirty="0" err="1">
                <a:solidFill>
                  <a:srgbClr val="002060"/>
                </a:solidFill>
              </a:rPr>
              <a:t>дискретними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b="1" i="1" dirty="0" smtClean="0">
              <a:solidFill>
                <a:srgbClr val="002060"/>
              </a:solidFill>
            </a:endParaRPr>
          </a:p>
          <a:p>
            <a:endParaRPr lang="ru-RU" b="1" i="1" dirty="0">
              <a:solidFill>
                <a:srgbClr val="002060"/>
              </a:solidFill>
            </a:endParaRPr>
          </a:p>
          <a:p>
            <a:endParaRPr lang="ru-RU" b="1" i="1" dirty="0" smtClean="0">
              <a:solidFill>
                <a:srgbClr val="002060"/>
              </a:solidFill>
            </a:endParaRPr>
          </a:p>
          <a:p>
            <a:r>
              <a:rPr lang="ru-RU" b="1" i="1" dirty="0" err="1" smtClean="0">
                <a:solidFill>
                  <a:srgbClr val="002060"/>
                </a:solidFill>
              </a:rPr>
              <a:t>Ознаки</a:t>
            </a:r>
            <a:r>
              <a:rPr lang="ru-RU" b="1" i="1" dirty="0" smtClean="0">
                <a:solidFill>
                  <a:srgbClr val="002060"/>
                </a:solidFill>
              </a:rPr>
              <a:t> </a:t>
            </a:r>
            <a:r>
              <a:rPr lang="ru-RU" b="1" i="1" dirty="0" err="1">
                <a:solidFill>
                  <a:srgbClr val="002060"/>
                </a:solidFill>
              </a:rPr>
              <a:t>ризиків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–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непрямі</a:t>
            </a:r>
            <a:r>
              <a:rPr lang="ru-RU" dirty="0">
                <a:solidFill>
                  <a:srgbClr val="002060"/>
                </a:solidFill>
              </a:rPr>
              <a:t> прояви </a:t>
            </a:r>
            <a:r>
              <a:rPr lang="ru-RU" dirty="0" err="1">
                <a:solidFill>
                  <a:srgbClr val="002060"/>
                </a:solidFill>
              </a:rPr>
              <a:t>реальних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. Так, </a:t>
            </a:r>
            <a:r>
              <a:rPr lang="ru-RU" dirty="0" err="1">
                <a:solidFill>
                  <a:srgbClr val="002060"/>
                </a:solidFill>
              </a:rPr>
              <a:t>перевитрата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коштів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початкових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операціях</a:t>
            </a:r>
            <a:r>
              <a:rPr lang="ru-RU" dirty="0">
                <a:solidFill>
                  <a:srgbClr val="002060"/>
                </a:solidFill>
              </a:rPr>
              <a:t> проекту </a:t>
            </a:r>
            <a:r>
              <a:rPr lang="ru-RU" dirty="0" err="1">
                <a:solidFill>
                  <a:srgbClr val="002060"/>
                </a:solidFill>
              </a:rPr>
              <a:t>може</a:t>
            </a:r>
            <a:r>
              <a:rPr lang="ru-RU" dirty="0">
                <a:solidFill>
                  <a:srgbClr val="002060"/>
                </a:solidFill>
              </a:rPr>
              <a:t> бути </a:t>
            </a:r>
            <a:r>
              <a:rPr lang="ru-RU" dirty="0" err="1">
                <a:solidFill>
                  <a:srgbClr val="002060"/>
                </a:solidFill>
              </a:rPr>
              <a:t>ознакою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заниженої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планової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оцінки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вартості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операцій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dirty="0">
                <a:solidFill>
                  <a:srgbClr val="002060"/>
                </a:solidFill>
              </a:rPr>
              <a:t>Результатом </a:t>
            </a:r>
            <a:r>
              <a:rPr lang="ru-RU" dirty="0" err="1">
                <a:solidFill>
                  <a:srgbClr val="002060"/>
                </a:solidFill>
              </a:rPr>
              <a:t>ідентифікації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, є </a:t>
            </a:r>
            <a:r>
              <a:rPr lang="ru-RU" b="1" dirty="0">
                <a:solidFill>
                  <a:srgbClr val="002060"/>
                </a:solidFill>
              </a:rPr>
              <a:t>список </a:t>
            </a:r>
            <a:r>
              <a:rPr lang="ru-RU" b="1" dirty="0" err="1">
                <a:solidFill>
                  <a:srgbClr val="002060"/>
                </a:solidFill>
              </a:rPr>
              <a:t>ризиків</a:t>
            </a:r>
            <a:r>
              <a:rPr lang="ru-RU" b="1" dirty="0">
                <a:solidFill>
                  <a:srgbClr val="002060"/>
                </a:solidFill>
              </a:rPr>
              <a:t> проекту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реєстр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9505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i="1" dirty="0" smtClean="0">
                <a:solidFill>
                  <a:srgbClr val="C00000"/>
                </a:solidFill>
              </a:rPr>
              <a:t>Метод </a:t>
            </a:r>
            <a:r>
              <a:rPr lang="ru-RU" b="1" i="1" dirty="0" err="1" smtClean="0">
                <a:solidFill>
                  <a:srgbClr val="C00000"/>
                </a:solidFill>
              </a:rPr>
              <a:t>експертних</a:t>
            </a:r>
            <a:r>
              <a:rPr lang="ru-RU" b="1" i="1" dirty="0" smtClean="0">
                <a:solidFill>
                  <a:srgbClr val="C00000"/>
                </a:solidFill>
              </a:rPr>
              <a:t> </a:t>
            </a:r>
            <a:r>
              <a:rPr lang="ru-RU" b="1" i="1" dirty="0" err="1" smtClean="0">
                <a:solidFill>
                  <a:srgbClr val="C00000"/>
                </a:solidFill>
              </a:rPr>
              <a:t>оцінок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 err="1" smtClean="0"/>
              <a:t>Застосовується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відсутності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недостатнього</a:t>
            </a:r>
            <a:r>
              <a:rPr lang="ru-RU" dirty="0"/>
              <a:t> </a:t>
            </a:r>
            <a:r>
              <a:rPr lang="ru-RU" dirty="0" err="1"/>
              <a:t>обсягу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.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 і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на </a:t>
            </a:r>
            <a:r>
              <a:rPr lang="ru-RU" dirty="0" err="1"/>
              <a:t>підставі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</a:t>
            </a:r>
            <a:r>
              <a:rPr lang="ru-RU" dirty="0" err="1"/>
              <a:t>спеціалістів</a:t>
            </a:r>
            <a:r>
              <a:rPr lang="ru-RU" dirty="0"/>
              <a:t> І </a:t>
            </a:r>
            <a:r>
              <a:rPr lang="ru-RU" dirty="0" err="1"/>
              <a:t>науковців</a:t>
            </a:r>
            <a:r>
              <a:rPr lang="ru-RU" dirty="0"/>
              <a:t>,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вміння</a:t>
            </a:r>
            <a:r>
              <a:rPr lang="ru-RU" dirty="0"/>
              <a:t> </a:t>
            </a:r>
            <a:r>
              <a:rPr lang="ru-RU" dirty="0" err="1"/>
              <a:t>узагальнювати</a:t>
            </a:r>
            <a:r>
              <a:rPr lang="ru-RU" dirty="0"/>
              <a:t> </a:t>
            </a:r>
            <a:r>
              <a:rPr lang="ru-RU" dirty="0" err="1"/>
              <a:t>власний</a:t>
            </a:r>
            <a:r>
              <a:rPr lang="ru-RU" dirty="0"/>
              <a:t> і </a:t>
            </a:r>
            <a:r>
              <a:rPr lang="ru-RU" dirty="0" err="1"/>
              <a:t>світовий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досліджень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проблематики.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>
                <a:solidFill>
                  <a:srgbClr val="C00000"/>
                </a:solidFill>
              </a:rPr>
              <a:t>Ідея</a:t>
            </a:r>
            <a:r>
              <a:rPr lang="ru-RU" dirty="0" smtClean="0">
                <a:solidFill>
                  <a:srgbClr val="C00000"/>
                </a:solidFill>
              </a:rPr>
              <a:t> </a:t>
            </a:r>
            <a:r>
              <a:rPr lang="ru-RU" dirty="0">
                <a:solidFill>
                  <a:srgbClr val="C00000"/>
                </a:solidFill>
              </a:rPr>
              <a:t>і </a:t>
            </a:r>
            <a:r>
              <a:rPr lang="ru-RU" dirty="0" err="1">
                <a:solidFill>
                  <a:srgbClr val="C00000"/>
                </a:solidFill>
              </a:rPr>
              <a:t>зміст</a:t>
            </a:r>
            <a:r>
              <a:rPr lang="ru-RU" dirty="0">
                <a:solidFill>
                  <a:srgbClr val="C00000"/>
                </a:solidFill>
              </a:rPr>
              <a:t> методу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побудові</a:t>
            </a:r>
            <a:r>
              <a:rPr lang="ru-RU" dirty="0"/>
              <a:t> </a:t>
            </a:r>
            <a:r>
              <a:rPr lang="ru-RU" dirty="0" err="1"/>
              <a:t>раціональної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</a:t>
            </a:r>
            <a:r>
              <a:rPr lang="ru-RU" dirty="0" err="1"/>
              <a:t>інтуїтивно-логічного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 з </a:t>
            </a:r>
            <a:r>
              <a:rPr lang="ru-RU" dirty="0" err="1"/>
              <a:t>кількісними</a:t>
            </a:r>
            <a:r>
              <a:rPr lang="ru-RU" dirty="0"/>
              <a:t> методами </a:t>
            </a:r>
            <a:r>
              <a:rPr lang="ru-RU" dirty="0" err="1"/>
              <a:t>оцінювання</a:t>
            </a:r>
            <a:r>
              <a:rPr lang="ru-RU" dirty="0"/>
              <a:t> і </a:t>
            </a:r>
            <a:r>
              <a:rPr lang="ru-RU" dirty="0" err="1"/>
              <a:t>оброблення</a:t>
            </a:r>
            <a:r>
              <a:rPr lang="ru-RU" dirty="0"/>
              <a:t> </a:t>
            </a:r>
            <a:r>
              <a:rPr lang="ru-RU" dirty="0" err="1"/>
              <a:t>отриманих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. </a:t>
            </a:r>
            <a:r>
              <a:rPr lang="ru-RU" dirty="0" smtClean="0"/>
              <a:t>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висновки</a:t>
            </a:r>
            <a:r>
              <a:rPr lang="ru-RU" dirty="0"/>
              <a:t> </a:t>
            </a:r>
            <a:r>
              <a:rPr lang="ru-RU" dirty="0" err="1"/>
              <a:t>експертів</a:t>
            </a:r>
            <a:r>
              <a:rPr lang="ru-RU" dirty="0"/>
              <a:t>, </a:t>
            </a:r>
            <a:r>
              <a:rPr lang="ru-RU" dirty="0" err="1"/>
              <a:t>зроблені</a:t>
            </a:r>
            <a:r>
              <a:rPr lang="ru-RU" dirty="0"/>
              <a:t> на </a:t>
            </a:r>
            <a:r>
              <a:rPr lang="ru-RU" dirty="0" err="1"/>
              <a:t>базі</a:t>
            </a:r>
            <a:r>
              <a:rPr lang="ru-RU" dirty="0"/>
              <a:t> </a:t>
            </a:r>
            <a:r>
              <a:rPr lang="ru-RU" dirty="0" err="1"/>
              <a:t>науково</a:t>
            </a:r>
            <a:r>
              <a:rPr lang="ru-RU" dirty="0"/>
              <a:t>-практичного </a:t>
            </a:r>
            <a:r>
              <a:rPr lang="ru-RU" dirty="0" err="1"/>
              <a:t>досвіду</a:t>
            </a:r>
            <a:r>
              <a:rPr lang="ru-RU" dirty="0"/>
              <a:t>, </a:t>
            </a:r>
            <a:r>
              <a:rPr lang="ru-RU" dirty="0" err="1"/>
              <a:t>приймаються</a:t>
            </a:r>
            <a:r>
              <a:rPr lang="ru-RU" dirty="0"/>
              <a:t> як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.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експертних</a:t>
            </a:r>
            <a:r>
              <a:rPr lang="ru-RU" dirty="0"/>
              <a:t> </a:t>
            </a:r>
            <a:r>
              <a:rPr lang="ru-RU" dirty="0" err="1"/>
              <a:t>оцінок</a:t>
            </a:r>
            <a:r>
              <a:rPr lang="ru-RU" dirty="0"/>
              <a:t> </a:t>
            </a:r>
            <a:r>
              <a:rPr lang="ru-RU" dirty="0" err="1"/>
              <a:t>розв’язують</a:t>
            </a:r>
            <a:r>
              <a:rPr lang="ru-RU" dirty="0"/>
              <a:t> </a:t>
            </a:r>
            <a:r>
              <a:rPr lang="ru-RU" dirty="0" err="1"/>
              <a:t>задачі</a:t>
            </a:r>
            <a:r>
              <a:rPr lang="ru-RU" dirty="0"/>
              <a:t> як </a:t>
            </a:r>
            <a:r>
              <a:rPr lang="ru-RU" dirty="0" err="1"/>
              <a:t>якісного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,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кількісного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Розрізняють</a:t>
            </a:r>
            <a:r>
              <a:rPr lang="ru-RU" dirty="0" smtClean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>
                <a:solidFill>
                  <a:srgbClr val="C00000"/>
                </a:solidFill>
              </a:rPr>
              <a:t>індивідуальних</a:t>
            </a:r>
            <a:r>
              <a:rPr lang="ru-RU" dirty="0">
                <a:solidFill>
                  <a:srgbClr val="C00000"/>
                </a:solidFill>
              </a:rPr>
              <a:t> і </a:t>
            </a:r>
            <a:r>
              <a:rPr lang="ru-RU" dirty="0" err="1">
                <a:solidFill>
                  <a:srgbClr val="C00000"/>
                </a:solidFill>
              </a:rPr>
              <a:t>колективних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експертних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dirty="0" err="1">
                <a:solidFill>
                  <a:srgbClr val="C00000"/>
                </a:solidFill>
              </a:rPr>
              <a:t>оцінок</a:t>
            </a:r>
            <a:r>
              <a:rPr lang="ru-RU" dirty="0"/>
              <a:t>. </a:t>
            </a:r>
            <a:r>
              <a:rPr lang="ru-RU" dirty="0" err="1"/>
              <a:t>Кожний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, але </a:t>
            </a:r>
            <a:r>
              <a:rPr lang="ru-RU" dirty="0" err="1"/>
              <a:t>спільними</a:t>
            </a:r>
            <a:r>
              <a:rPr lang="ru-RU" dirty="0"/>
              <a:t> для </a:t>
            </a:r>
            <a:r>
              <a:rPr lang="ru-RU" dirty="0" err="1"/>
              <a:t>усіх</a:t>
            </a:r>
            <a:r>
              <a:rPr lang="ru-RU" dirty="0"/>
              <a:t> є </a:t>
            </a:r>
            <a:r>
              <a:rPr lang="ru-RU" dirty="0" err="1"/>
              <a:t>процедури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реалізацію</a:t>
            </a:r>
            <a:r>
              <a:rPr lang="ru-RU" dirty="0"/>
              <a:t>: </a:t>
            </a:r>
            <a:r>
              <a:rPr lang="ru-RU" dirty="0" err="1"/>
              <a:t>вибір</a:t>
            </a:r>
            <a:r>
              <a:rPr lang="ru-RU" dirty="0"/>
              <a:t> </a:t>
            </a:r>
            <a:r>
              <a:rPr lang="ru-RU" dirty="0" err="1"/>
              <a:t>експертної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; </a:t>
            </a:r>
            <a:r>
              <a:rPr lang="ru-RU" dirty="0" err="1"/>
              <a:t>проведення</a:t>
            </a:r>
            <a:r>
              <a:rPr lang="ru-RU" dirty="0"/>
              <a:t> </a:t>
            </a:r>
            <a:r>
              <a:rPr lang="ru-RU" dirty="0" err="1"/>
              <a:t>експертизи</a:t>
            </a:r>
            <a:r>
              <a:rPr lang="ru-RU" dirty="0"/>
              <a:t>; </a:t>
            </a:r>
            <a:r>
              <a:rPr lang="ru-RU" dirty="0" err="1"/>
              <a:t>оброблення</a:t>
            </a:r>
            <a:r>
              <a:rPr lang="ru-RU" dirty="0"/>
              <a:t> </a:t>
            </a:r>
            <a:r>
              <a:rPr lang="ru-RU" dirty="0" err="1"/>
              <a:t>експертної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; </a:t>
            </a:r>
            <a:r>
              <a:rPr lang="ru-RU" dirty="0" err="1"/>
              <a:t>верифікація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експертизи</a:t>
            </a:r>
            <a:r>
              <a:rPr lang="ru-RU" dirty="0"/>
              <a:t>. </a:t>
            </a:r>
            <a:r>
              <a:rPr lang="ru-RU" dirty="0" err="1"/>
              <a:t>Порівняно</a:t>
            </a:r>
            <a:r>
              <a:rPr lang="ru-RU" dirty="0"/>
              <a:t> з </a:t>
            </a:r>
            <a:r>
              <a:rPr lang="ru-RU" dirty="0" err="1"/>
              <a:t>іншими</a:t>
            </a:r>
            <a:r>
              <a:rPr lang="ru-RU" dirty="0"/>
              <a:t> методами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 методу </a:t>
            </a:r>
            <a:r>
              <a:rPr lang="ru-RU" dirty="0" err="1"/>
              <a:t>експертних</a:t>
            </a:r>
            <a:r>
              <a:rPr lang="ru-RU" dirty="0"/>
              <a:t> </a:t>
            </a:r>
            <a:r>
              <a:rPr lang="ru-RU" dirty="0" err="1"/>
              <a:t>оцінок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властивий</a:t>
            </a:r>
            <a:r>
              <a:rPr lang="ru-RU" dirty="0"/>
              <a:t> </a:t>
            </a:r>
            <a:r>
              <a:rPr lang="ru-RU" dirty="0" err="1"/>
              <a:t>суб’єктивний</a:t>
            </a:r>
            <a:r>
              <a:rPr lang="ru-RU" dirty="0"/>
              <a:t> характер.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>
                <a:solidFill>
                  <a:srgbClr val="C00000"/>
                </a:solidFill>
              </a:rPr>
              <a:t>перевага</a:t>
            </a:r>
            <a:r>
              <a:rPr lang="ru-RU" dirty="0">
                <a:solidFill>
                  <a:srgbClr val="C00000"/>
                </a:solidFill>
              </a:rPr>
              <a:t> методу </a:t>
            </a:r>
            <a:r>
              <a:rPr lang="ru-RU" dirty="0" err="1"/>
              <a:t>експертних</a:t>
            </a:r>
            <a:r>
              <a:rPr lang="ru-RU" dirty="0"/>
              <a:t> </a:t>
            </a:r>
            <a:r>
              <a:rPr lang="ru-RU" dirty="0" err="1"/>
              <a:t>оцінок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в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</a:t>
            </a:r>
            <a:r>
              <a:rPr lang="ru-RU" dirty="0" err="1"/>
              <a:t>досвід</a:t>
            </a:r>
            <a:r>
              <a:rPr lang="ru-RU" dirty="0"/>
              <a:t> </a:t>
            </a:r>
            <a:r>
              <a:rPr lang="ru-RU" dirty="0" err="1"/>
              <a:t>експертів</a:t>
            </a:r>
            <a:r>
              <a:rPr lang="ru-RU" dirty="0"/>
              <a:t> для </a:t>
            </a:r>
            <a:r>
              <a:rPr lang="ru-RU" dirty="0" err="1"/>
              <a:t>аналізу</a:t>
            </a:r>
            <a:r>
              <a:rPr lang="ru-RU" dirty="0"/>
              <a:t> проекту та </a:t>
            </a:r>
            <a:r>
              <a:rPr lang="ru-RU" dirty="0" err="1"/>
              <a:t>обліку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якісних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. </a:t>
            </a:r>
            <a:r>
              <a:rPr lang="ru-RU" dirty="0" err="1"/>
              <a:t>Перевагою</a:t>
            </a:r>
            <a:r>
              <a:rPr lang="ru-RU" dirty="0"/>
              <a:t> </a:t>
            </a:r>
            <a:r>
              <a:rPr lang="ru-RU" dirty="0" err="1"/>
              <a:t>експертного</a:t>
            </a:r>
            <a:r>
              <a:rPr lang="ru-RU" dirty="0"/>
              <a:t> </a:t>
            </a:r>
            <a:r>
              <a:rPr lang="ru-RU" dirty="0" err="1"/>
              <a:t>аналізу</a:t>
            </a:r>
            <a:r>
              <a:rPr lang="ru-RU" dirty="0"/>
              <a:t> є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необхідності</a:t>
            </a:r>
            <a:r>
              <a:rPr lang="ru-RU" dirty="0"/>
              <a:t> в </a:t>
            </a:r>
            <a:r>
              <a:rPr lang="ru-RU" dirty="0" err="1"/>
              <a:t>точних</a:t>
            </a:r>
            <a:r>
              <a:rPr lang="ru-RU" dirty="0"/>
              <a:t> </a:t>
            </a:r>
            <a:r>
              <a:rPr lang="ru-RU" dirty="0" err="1"/>
              <a:t>початкових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і дорогих </a:t>
            </a:r>
            <a:r>
              <a:rPr lang="ru-RU" dirty="0" err="1"/>
              <a:t>програмних</a:t>
            </a:r>
            <a:r>
              <a:rPr lang="ru-RU" dirty="0"/>
              <a:t> </a:t>
            </a:r>
            <a:r>
              <a:rPr lang="ru-RU" dirty="0" err="1"/>
              <a:t>засобах</a:t>
            </a:r>
            <a:r>
              <a:rPr lang="ru-RU" dirty="0"/>
              <a:t>,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здійснювати</a:t>
            </a:r>
            <a:r>
              <a:rPr lang="ru-RU" dirty="0"/>
              <a:t> </a:t>
            </a:r>
            <a:r>
              <a:rPr lang="ru-RU" dirty="0" err="1"/>
              <a:t>оцінку</a:t>
            </a:r>
            <a:r>
              <a:rPr lang="ru-RU" dirty="0"/>
              <a:t> до </a:t>
            </a:r>
            <a:r>
              <a:rPr lang="ru-RU" dirty="0" err="1"/>
              <a:t>розрахунку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проекту, а </a:t>
            </a:r>
            <a:r>
              <a:rPr lang="ru-RU" dirty="0" err="1"/>
              <a:t>також</a:t>
            </a:r>
            <a:r>
              <a:rPr lang="ru-RU" dirty="0"/>
              <a:t> простота </a:t>
            </a:r>
            <a:r>
              <a:rPr lang="ru-RU" dirty="0" err="1"/>
              <a:t>розрахунку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 smtClean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>
                <a:solidFill>
                  <a:srgbClr val="C00000"/>
                </a:solidFill>
              </a:rPr>
              <a:t>недоліки</a:t>
            </a:r>
            <a:r>
              <a:rPr lang="ru-RU" dirty="0"/>
              <a:t> – </a:t>
            </a:r>
            <a:r>
              <a:rPr lang="ru-RU" dirty="0" err="1"/>
              <a:t>складність</a:t>
            </a:r>
            <a:r>
              <a:rPr lang="ru-RU" dirty="0"/>
              <a:t> </a:t>
            </a:r>
            <a:r>
              <a:rPr lang="ru-RU" dirty="0" err="1"/>
              <a:t>залучення</a:t>
            </a:r>
            <a:r>
              <a:rPr lang="ru-RU" dirty="0"/>
              <a:t> </a:t>
            </a:r>
            <a:r>
              <a:rPr lang="ru-RU" dirty="0" err="1"/>
              <a:t>незалежних</a:t>
            </a:r>
            <a:r>
              <a:rPr lang="ru-RU" dirty="0"/>
              <a:t> </a:t>
            </a:r>
            <a:r>
              <a:rPr lang="ru-RU" dirty="0" err="1"/>
              <a:t>експертів</a:t>
            </a:r>
            <a:r>
              <a:rPr lang="ru-RU" dirty="0"/>
              <a:t> і </a:t>
            </a:r>
            <a:r>
              <a:rPr lang="ru-RU" dirty="0" err="1"/>
              <a:t>суб’єктивність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1374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Планування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реагування</a:t>
            </a:r>
            <a:r>
              <a:rPr lang="ru-RU" b="1" dirty="0" smtClean="0"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</a:rPr>
              <a:t>ризики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b="1" dirty="0" err="1">
                <a:solidFill>
                  <a:srgbClr val="002060"/>
                </a:solidFill>
              </a:rPr>
              <a:t>Планування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реагування</a:t>
            </a:r>
            <a:r>
              <a:rPr lang="ru-RU" b="1" dirty="0">
                <a:solidFill>
                  <a:srgbClr val="002060"/>
                </a:solidFill>
              </a:rPr>
              <a:t> на </a:t>
            </a:r>
            <a:r>
              <a:rPr lang="ru-RU" b="1" dirty="0" err="1">
                <a:solidFill>
                  <a:srgbClr val="002060"/>
                </a:solidFill>
              </a:rPr>
              <a:t>ризики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–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визначення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кроків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слід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здійснити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щоб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посилити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позитивні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наслідки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ризикових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подій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послабити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їхні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негативні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наслідки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pPr algn="just"/>
            <a:r>
              <a:rPr lang="ru-RU" dirty="0" err="1">
                <a:solidFill>
                  <a:srgbClr val="002060"/>
                </a:solidFill>
              </a:rPr>
              <a:t>Планування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містить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собі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ідентифікацію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розподіл</a:t>
            </a:r>
            <a:r>
              <a:rPr lang="ru-RU" dirty="0">
                <a:solidFill>
                  <a:srgbClr val="002060"/>
                </a:solidFill>
              </a:rPr>
              <a:t> кожного </a:t>
            </a:r>
            <a:r>
              <a:rPr lang="ru-RU" dirty="0" err="1">
                <a:solidFill>
                  <a:srgbClr val="002060"/>
                </a:solidFill>
              </a:rPr>
              <a:t>ризику</a:t>
            </a:r>
            <a:r>
              <a:rPr lang="ru-RU" dirty="0">
                <a:solidFill>
                  <a:srgbClr val="002060"/>
                </a:solidFill>
              </a:rPr>
              <a:t> за </a:t>
            </a:r>
            <a:r>
              <a:rPr lang="ru-RU" dirty="0" err="1">
                <a:solidFill>
                  <a:srgbClr val="002060"/>
                </a:solidFill>
              </a:rPr>
              <a:t>категоріями</a:t>
            </a:r>
            <a:r>
              <a:rPr lang="ru-RU" dirty="0">
                <a:solidFill>
                  <a:srgbClr val="002060"/>
                </a:solidFill>
              </a:rPr>
              <a:t>. </a:t>
            </a:r>
            <a:r>
              <a:rPr lang="ru-RU" dirty="0" err="1">
                <a:solidFill>
                  <a:srgbClr val="002060"/>
                </a:solidFill>
              </a:rPr>
              <a:t>Ефективність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розробки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реагування</a:t>
            </a:r>
            <a:r>
              <a:rPr lang="ru-RU" dirty="0">
                <a:solidFill>
                  <a:srgbClr val="002060"/>
                </a:solidFill>
              </a:rPr>
              <a:t> прямо </a:t>
            </a:r>
            <a:r>
              <a:rPr lang="ru-RU" dirty="0" err="1">
                <a:solidFill>
                  <a:srgbClr val="002060"/>
                </a:solidFill>
              </a:rPr>
              <a:t>визначає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чи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будуть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наслідки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впливу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ризику</a:t>
            </a:r>
            <a:r>
              <a:rPr lang="ru-RU" dirty="0">
                <a:solidFill>
                  <a:srgbClr val="002060"/>
                </a:solidFill>
              </a:rPr>
              <a:t> на проект </a:t>
            </a:r>
            <a:r>
              <a:rPr lang="ru-RU" dirty="0" err="1">
                <a:solidFill>
                  <a:srgbClr val="002060"/>
                </a:solidFill>
              </a:rPr>
              <a:t>позитивними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негативними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1266" name="Picture 2" descr="Гід по створенню системи управління ризиками - Baker Till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404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8449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ru-RU" b="1" dirty="0" err="1">
                <a:solidFill>
                  <a:schemeClr val="bg1"/>
                </a:solidFill>
              </a:rPr>
              <a:t>Планування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заходів</a:t>
            </a:r>
            <a:r>
              <a:rPr lang="ru-RU" b="1" dirty="0">
                <a:solidFill>
                  <a:schemeClr val="bg1"/>
                </a:solidFill>
              </a:rPr>
              <a:t> з </a:t>
            </a:r>
            <a:r>
              <a:rPr lang="ru-RU" b="1" dirty="0" err="1">
                <a:solidFill>
                  <a:schemeClr val="bg1"/>
                </a:solidFill>
              </a:rPr>
              <a:t>реагування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>
                <a:solidFill>
                  <a:schemeClr val="bg1"/>
                </a:solidFill>
              </a:rPr>
              <a:t>ризики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План </a:t>
            </a:r>
            <a:r>
              <a:rPr lang="ru-RU" b="1" i="1" dirty="0" err="1">
                <a:solidFill>
                  <a:srgbClr val="FF0000"/>
                </a:solidFill>
              </a:rPr>
              <a:t>реагування</a:t>
            </a:r>
            <a:r>
              <a:rPr lang="ru-RU" b="1" i="1" dirty="0">
                <a:solidFill>
                  <a:srgbClr val="FF0000"/>
                </a:solidFill>
              </a:rPr>
              <a:t> на </a:t>
            </a:r>
            <a:r>
              <a:rPr lang="ru-RU" b="1" i="1" dirty="0" err="1">
                <a:solidFill>
                  <a:srgbClr val="FF0000"/>
                </a:solidFill>
              </a:rPr>
              <a:t>ризики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містить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детальний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опис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заходів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реагування</a:t>
            </a:r>
            <a:r>
              <a:rPr lang="ru-RU" b="1" i="1" dirty="0">
                <a:solidFill>
                  <a:srgbClr val="FF0000"/>
                </a:solidFill>
              </a:rPr>
              <a:t> на </a:t>
            </a:r>
            <a:r>
              <a:rPr lang="ru-RU" b="1" i="1" dirty="0" err="1">
                <a:solidFill>
                  <a:srgbClr val="FF0000"/>
                </a:solidFill>
              </a:rPr>
              <a:t>всі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ідентифіковані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ризики</a:t>
            </a:r>
            <a:r>
              <a:rPr lang="ru-RU" b="1" i="1" dirty="0">
                <a:solidFill>
                  <a:srgbClr val="FF0000"/>
                </a:solidFill>
              </a:rPr>
              <a:t> і </a:t>
            </a:r>
            <a:r>
              <a:rPr lang="ru-RU" b="1" i="1" dirty="0" err="1">
                <a:solidFill>
                  <a:srgbClr val="FF0000"/>
                </a:solidFill>
              </a:rPr>
              <a:t>може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включати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наступні</a:t>
            </a:r>
            <a:r>
              <a:rPr lang="ru-RU" b="1" i="1" dirty="0">
                <a:solidFill>
                  <a:srgbClr val="FF0000"/>
                </a:solidFill>
              </a:rPr>
              <a:t> </a:t>
            </a:r>
            <a:r>
              <a:rPr lang="ru-RU" b="1" i="1" dirty="0" err="1">
                <a:solidFill>
                  <a:srgbClr val="FF0000"/>
                </a:solidFill>
              </a:rPr>
              <a:t>розділи</a:t>
            </a:r>
            <a:r>
              <a:rPr lang="ru-RU" b="1" i="1" dirty="0">
                <a:solidFill>
                  <a:srgbClr val="FF0000"/>
                </a:solidFill>
              </a:rPr>
              <a:t> і </a:t>
            </a:r>
            <a:r>
              <a:rPr lang="ru-RU" b="1" i="1" dirty="0" err="1">
                <a:solidFill>
                  <a:srgbClr val="FF0000"/>
                </a:solidFill>
              </a:rPr>
              <a:t>документи</a:t>
            </a:r>
            <a:r>
              <a:rPr lang="ru-RU" b="1" i="1" dirty="0" smtClean="0">
                <a:solidFill>
                  <a:srgbClr val="FF0000"/>
                </a:solidFill>
              </a:rPr>
              <a:t>:</a:t>
            </a:r>
          </a:p>
          <a:p>
            <a:pPr marL="0" indent="0" algn="ctr">
              <a:buNone/>
            </a:pPr>
            <a:endParaRPr lang="ru-RU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/>
              <a:t>• </a:t>
            </a:r>
            <a:r>
              <a:rPr lang="ru-RU" dirty="0">
                <a:solidFill>
                  <a:srgbClr val="002060"/>
                </a:solidFill>
              </a:rPr>
              <a:t>список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можливостей</a:t>
            </a:r>
            <a:r>
              <a:rPr lang="ru-RU" dirty="0">
                <a:solidFill>
                  <a:srgbClr val="002060"/>
                </a:solidFill>
              </a:rPr>
              <a:t> проекту, </a:t>
            </a:r>
            <a:r>
              <a:rPr lang="ru-RU" dirty="0" err="1">
                <a:solidFill>
                  <a:srgbClr val="002060"/>
                </a:solidFill>
              </a:rPr>
              <a:t>їх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опис</a:t>
            </a:r>
            <a:r>
              <a:rPr lang="ru-RU" dirty="0">
                <a:solidFill>
                  <a:srgbClr val="002060"/>
                </a:solidFill>
              </a:rPr>
              <a:t>, причини і </a:t>
            </a:r>
            <a:r>
              <a:rPr lang="ru-RU" dirty="0" err="1">
                <a:solidFill>
                  <a:srgbClr val="002060"/>
                </a:solidFill>
              </a:rPr>
              <a:t>ступінь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впливу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 на проект</a:t>
            </a: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власники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розподіл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відповідальності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результати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якісної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кількісної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оцінки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вибір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заходів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реагування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уникнути</a:t>
            </a:r>
            <a:r>
              <a:rPr lang="ru-RU" dirty="0">
                <a:solidFill>
                  <a:srgbClr val="002060"/>
                </a:solidFill>
              </a:rPr>
              <a:t>, передача, </a:t>
            </a:r>
            <a:r>
              <a:rPr lang="ru-RU" dirty="0" err="1">
                <a:solidFill>
                  <a:srgbClr val="002060"/>
                </a:solidFill>
              </a:rPr>
              <a:t>мінімізація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прийняття</a:t>
            </a:r>
            <a:r>
              <a:rPr lang="ru-RU" dirty="0">
                <a:solidFill>
                  <a:srgbClr val="002060"/>
                </a:solidFill>
              </a:rPr>
              <a:t>) для кожного виду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рівень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 (</a:t>
            </a:r>
            <a:r>
              <a:rPr lang="ru-RU" dirty="0" err="1">
                <a:solidFill>
                  <a:srgbClr val="002060"/>
                </a:solidFill>
              </a:rPr>
              <a:t>ймовірність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виникнення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вплив</a:t>
            </a:r>
            <a:r>
              <a:rPr lang="ru-RU" dirty="0">
                <a:solidFill>
                  <a:srgbClr val="002060"/>
                </a:solidFill>
              </a:rPr>
              <a:t>), </a:t>
            </a:r>
            <a:r>
              <a:rPr lang="ru-RU" dirty="0" err="1">
                <a:solidFill>
                  <a:srgbClr val="002060"/>
                </a:solidFill>
              </a:rPr>
              <a:t>який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передбачається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досягти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завдяки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застосуванню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стратегії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• </a:t>
            </a:r>
            <a:r>
              <a:rPr lang="ru-RU" dirty="0" err="1">
                <a:solidFill>
                  <a:srgbClr val="002060"/>
                </a:solidFill>
              </a:rPr>
              <a:t>конкретні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дії</a:t>
            </a:r>
            <a:r>
              <a:rPr lang="ru-RU" dirty="0">
                <a:solidFill>
                  <a:srgbClr val="002060"/>
                </a:solidFill>
              </a:rPr>
              <a:t> в рамках </a:t>
            </a:r>
            <a:r>
              <a:rPr lang="ru-RU" dirty="0" err="1">
                <a:solidFill>
                  <a:srgbClr val="002060"/>
                </a:solidFill>
              </a:rPr>
              <a:t>здійснення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обраної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стратегії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• бюджет і час </a:t>
            </a:r>
            <a:r>
              <a:rPr lang="ru-RU" dirty="0" err="1">
                <a:solidFill>
                  <a:srgbClr val="002060"/>
                </a:solidFill>
              </a:rPr>
              <a:t>реагування</a:t>
            </a:r>
            <a:endParaRPr lang="ru-RU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</a:rPr>
              <a:t>• план на </a:t>
            </a:r>
            <a:r>
              <a:rPr lang="ru-RU" dirty="0" err="1">
                <a:solidFill>
                  <a:srgbClr val="002060"/>
                </a:solidFill>
              </a:rPr>
              <a:t>випадок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несприятливих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обставин</a:t>
            </a:r>
            <a:r>
              <a:rPr lang="ru-RU" dirty="0">
                <a:solidFill>
                  <a:srgbClr val="002060"/>
                </a:solidFill>
              </a:rPr>
              <a:t>, план </a:t>
            </a:r>
            <a:r>
              <a:rPr lang="ru-RU" dirty="0" err="1">
                <a:solidFill>
                  <a:srgbClr val="002060"/>
                </a:solidFill>
              </a:rPr>
              <a:t>нейтралізації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антикризовий</a:t>
            </a:r>
            <a:r>
              <a:rPr lang="ru-RU" dirty="0">
                <a:solidFill>
                  <a:srgbClr val="002060"/>
                </a:solidFill>
              </a:rPr>
              <a:t> план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1415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Стратегії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реагування</a:t>
            </a:r>
            <a:r>
              <a:rPr lang="ru-RU" b="1" dirty="0">
                <a:solidFill>
                  <a:schemeClr val="bg1"/>
                </a:solidFill>
              </a:rPr>
              <a:t> на </a:t>
            </a:r>
            <a:r>
              <a:rPr lang="ru-RU" b="1" dirty="0" err="1" smtClean="0">
                <a:solidFill>
                  <a:schemeClr val="bg1"/>
                </a:solidFill>
              </a:rPr>
              <a:t>ризики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sz="3100" b="1" dirty="0">
                <a:solidFill>
                  <a:schemeClr val="bg1"/>
                </a:solidFill>
              </a:rPr>
              <a:t>1.Стратегії </a:t>
            </a:r>
            <a:r>
              <a:rPr lang="ru-RU" sz="3100" b="1" dirty="0" err="1">
                <a:solidFill>
                  <a:schemeClr val="bg1"/>
                </a:solidFill>
              </a:rPr>
              <a:t>реагування</a:t>
            </a:r>
            <a:r>
              <a:rPr lang="ru-RU" sz="3100" b="1" dirty="0">
                <a:solidFill>
                  <a:schemeClr val="bg1"/>
                </a:solidFill>
              </a:rPr>
              <a:t> на </a:t>
            </a:r>
            <a:r>
              <a:rPr lang="ru-RU" sz="3100" b="1" dirty="0" err="1">
                <a:solidFill>
                  <a:srgbClr val="FF0000"/>
                </a:solidFill>
              </a:rPr>
              <a:t>негативні</a:t>
            </a:r>
            <a:r>
              <a:rPr lang="ru-RU" sz="3100" b="1" dirty="0">
                <a:solidFill>
                  <a:schemeClr val="bg1"/>
                </a:solidFill>
              </a:rPr>
              <a:t> </a:t>
            </a:r>
            <a:r>
              <a:rPr lang="ru-RU" sz="3100" b="1" dirty="0" err="1">
                <a:solidFill>
                  <a:schemeClr val="bg1"/>
                </a:solidFill>
              </a:rPr>
              <a:t>ризики</a:t>
            </a:r>
            <a:r>
              <a:rPr lang="ru-RU" sz="3100" b="1" dirty="0">
                <a:solidFill>
                  <a:schemeClr val="bg1"/>
                </a:solidFill>
              </a:rPr>
              <a:t> (</a:t>
            </a:r>
            <a:r>
              <a:rPr lang="ru-RU" sz="3100" b="1" dirty="0" err="1">
                <a:solidFill>
                  <a:schemeClr val="bg1"/>
                </a:solidFill>
              </a:rPr>
              <a:t>загрози</a:t>
            </a:r>
            <a:r>
              <a:rPr lang="ru-RU" sz="3100" b="1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8855100"/>
              </p:ext>
            </p:extLst>
          </p:nvPr>
        </p:nvGraphicFramePr>
        <p:xfrm>
          <a:off x="838200" y="1825625"/>
          <a:ext cx="10515600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710">
                  <a:extLst>
                    <a:ext uri="{9D8B030D-6E8A-4147-A177-3AD203B41FA5}">
                      <a16:colId xmlns:a16="http://schemas.microsoft.com/office/drawing/2014/main" val="367071163"/>
                    </a:ext>
                  </a:extLst>
                </a:gridCol>
                <a:gridCol w="9003890">
                  <a:extLst>
                    <a:ext uri="{9D8B030D-6E8A-4147-A177-3AD203B41FA5}">
                      <a16:colId xmlns:a16="http://schemas.microsoft.com/office/drawing/2014/main" val="42237424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стратегії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680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Ухилення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Зміна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плану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управління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проектом таким чином,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щоб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повністю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виключити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загрозу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Менеджер проекту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також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може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захистити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цілі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проекту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впливу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ризиків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змінити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мету, яка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піддається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небезпеці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Найбільш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радикальною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стратегією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ухилення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є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повне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закриття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проекту.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7893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Передача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передачі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ризику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потрібно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перекласти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весь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негативний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вплив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загрози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частини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а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також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відповідальність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реагування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третю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сторону. При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передачі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ризику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відповідальність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управління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ним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перекладається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іншу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сторону;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при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цьому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усувається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Передача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відповідальності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найбільш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ефективна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щодо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фінансових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ризиків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3259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Зниження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Зменшення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ймовірності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/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впливу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негативної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ризикованої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події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до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прийнятних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меж.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Вжиті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ранні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дії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щодо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зменшення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ймовірності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настання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ризику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/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його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впливу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ході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проекту часто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виявляються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більш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ефективним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ніж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спроби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відшкодувань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збитків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вживаються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після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настання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ризику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5184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Прийняття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Вона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вказує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те ,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команда проекту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вирішила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змінювати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план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управління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проектом для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боротьби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ризиком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здатна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визначити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яку-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небудь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іншу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відповідну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стратегію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реагування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Дана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стратегія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може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бути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пасивною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активною.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Пасивне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прийняття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потребує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ніяких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дій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окрім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документування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стратегії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 -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команді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проекту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доведеться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мати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справу з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ризиками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мірі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їх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настання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5093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608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rgbClr val="FF0000"/>
                </a:solidFill>
              </a:rPr>
              <a:t>Поняття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ризику</a:t>
            </a:r>
            <a:r>
              <a:rPr lang="ru-RU" b="1" dirty="0">
                <a:solidFill>
                  <a:srgbClr val="FF0000"/>
                </a:solidFill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</a:rPr>
              <a:t>невизначеності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err="1">
                <a:solidFill>
                  <a:srgbClr val="7030A0"/>
                </a:solidFill>
              </a:rPr>
              <a:t>Ризик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органічно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пов'язаний</a:t>
            </a:r>
            <a:r>
              <a:rPr lang="ru-RU" dirty="0">
                <a:solidFill>
                  <a:srgbClr val="7030A0"/>
                </a:solidFill>
              </a:rPr>
              <a:t> з </a:t>
            </a:r>
            <a:r>
              <a:rPr lang="ru-RU" dirty="0" err="1">
                <a:solidFill>
                  <a:srgbClr val="7030A0"/>
                </a:solidFill>
              </a:rPr>
              <a:t>прийняттям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рішень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Рішення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приймаються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умовах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визначеності</a:t>
            </a:r>
            <a:r>
              <a:rPr lang="ru-RU" dirty="0">
                <a:solidFill>
                  <a:srgbClr val="7030A0"/>
                </a:solidFill>
              </a:rPr>
              <a:t> (результат </a:t>
            </a:r>
            <a:r>
              <a:rPr lang="ru-RU" dirty="0" err="1">
                <a:solidFill>
                  <a:srgbClr val="7030A0"/>
                </a:solidFill>
              </a:rPr>
              <a:t>рішення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відомий</a:t>
            </a:r>
            <a:r>
              <a:rPr lang="ru-RU" dirty="0">
                <a:solidFill>
                  <a:srgbClr val="7030A0"/>
                </a:solidFill>
              </a:rPr>
              <a:t>), </a:t>
            </a:r>
            <a:r>
              <a:rPr lang="ru-RU" dirty="0" err="1">
                <a:solidFill>
                  <a:srgbClr val="7030A0"/>
                </a:solidFill>
              </a:rPr>
              <a:t>ризику</a:t>
            </a:r>
            <a:r>
              <a:rPr lang="ru-RU" dirty="0">
                <a:solidFill>
                  <a:srgbClr val="7030A0"/>
                </a:solidFill>
              </a:rPr>
              <a:t> (</a:t>
            </a:r>
            <a:r>
              <a:rPr lang="ru-RU" dirty="0" err="1">
                <a:solidFill>
                  <a:srgbClr val="7030A0"/>
                </a:solidFill>
              </a:rPr>
              <a:t>існує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певна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ймовірність</a:t>
            </a:r>
            <a:r>
              <a:rPr lang="ru-RU" dirty="0">
                <a:solidFill>
                  <a:srgbClr val="7030A0"/>
                </a:solidFill>
              </a:rPr>
              <a:t> того, </a:t>
            </a:r>
            <a:r>
              <a:rPr lang="ru-RU" dirty="0" err="1">
                <a:solidFill>
                  <a:srgbClr val="7030A0"/>
                </a:solidFill>
              </a:rPr>
              <a:t>що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подія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відбудеться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може</a:t>
            </a:r>
            <a:r>
              <a:rPr lang="ru-RU" dirty="0">
                <a:solidFill>
                  <a:srgbClr val="7030A0"/>
                </a:solidFill>
              </a:rPr>
              <a:t> бути проведена </a:t>
            </a:r>
            <a:r>
              <a:rPr lang="ru-RU" dirty="0" err="1">
                <a:solidFill>
                  <a:srgbClr val="7030A0"/>
                </a:solidFill>
              </a:rPr>
              <a:t>деяка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оцінка</a:t>
            </a:r>
            <a:r>
              <a:rPr lang="ru-RU" dirty="0">
                <a:solidFill>
                  <a:srgbClr val="7030A0"/>
                </a:solidFill>
              </a:rPr>
              <a:t>), </a:t>
            </a:r>
            <a:r>
              <a:rPr lang="ru-RU" dirty="0" err="1">
                <a:solidFill>
                  <a:srgbClr val="7030A0"/>
                </a:solidFill>
              </a:rPr>
              <a:t>невизначеності</a:t>
            </a:r>
            <a:r>
              <a:rPr lang="ru-RU" dirty="0">
                <a:solidFill>
                  <a:srgbClr val="7030A0"/>
                </a:solidFill>
              </a:rPr>
              <a:t> (</a:t>
            </a:r>
            <a:r>
              <a:rPr lang="ru-RU" dirty="0" err="1">
                <a:solidFill>
                  <a:srgbClr val="7030A0"/>
                </a:solidFill>
              </a:rPr>
              <a:t>ймовірність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наслідки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події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передбачити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неможливо</a:t>
            </a:r>
            <a:r>
              <a:rPr lang="ru-RU" dirty="0">
                <a:solidFill>
                  <a:srgbClr val="7030A0"/>
                </a:solidFill>
              </a:rPr>
              <a:t>. </a:t>
            </a:r>
            <a:endParaRPr lang="ru-RU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ru-RU" b="1" i="1" dirty="0" err="1" smtClean="0">
                <a:solidFill>
                  <a:srgbClr val="7030A0"/>
                </a:solidFill>
              </a:rPr>
              <a:t>Процеси</a:t>
            </a:r>
            <a:r>
              <a:rPr lang="ru-RU" b="1" i="1" dirty="0" smtClean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прийняття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рішень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щодо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управління</a:t>
            </a:r>
            <a:r>
              <a:rPr lang="ru-RU" b="1" i="1" dirty="0">
                <a:solidFill>
                  <a:srgbClr val="7030A0"/>
                </a:solidFill>
              </a:rPr>
              <a:t> проектами </a:t>
            </a:r>
            <a:r>
              <a:rPr lang="ru-RU" b="1" i="1" dirty="0" err="1">
                <a:solidFill>
                  <a:srgbClr val="7030A0"/>
                </a:solidFill>
              </a:rPr>
              <a:t>відбувається</a:t>
            </a:r>
            <a:r>
              <a:rPr lang="ru-RU" b="1" i="1" dirty="0">
                <a:solidFill>
                  <a:srgbClr val="7030A0"/>
                </a:solidFill>
              </a:rPr>
              <a:t> в </a:t>
            </a:r>
            <a:r>
              <a:rPr lang="ru-RU" b="1" i="1" dirty="0" err="1">
                <a:solidFill>
                  <a:srgbClr val="7030A0"/>
                </a:solidFill>
              </a:rPr>
              <a:t>умовах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невизначеності</a:t>
            </a:r>
            <a:r>
              <a:rPr lang="ru-RU" b="1" i="1" dirty="0">
                <a:solidFill>
                  <a:srgbClr val="7030A0"/>
                </a:solidFill>
              </a:rPr>
              <a:t>, </a:t>
            </a:r>
            <a:r>
              <a:rPr lang="ru-RU" b="1" i="1" dirty="0" err="1">
                <a:solidFill>
                  <a:srgbClr val="7030A0"/>
                </a:solidFill>
              </a:rPr>
              <a:t>тобто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під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впливом</a:t>
            </a:r>
            <a:r>
              <a:rPr lang="ru-RU" b="1" i="1" dirty="0">
                <a:solidFill>
                  <a:srgbClr val="7030A0"/>
                </a:solidFill>
              </a:rPr>
              <a:t> </a:t>
            </a:r>
            <a:r>
              <a:rPr lang="ru-RU" b="1" i="1" dirty="0" err="1">
                <a:solidFill>
                  <a:srgbClr val="7030A0"/>
                </a:solidFill>
              </a:rPr>
              <a:t>факторів</a:t>
            </a:r>
            <a:r>
              <a:rPr lang="ru-RU" dirty="0">
                <a:solidFill>
                  <a:srgbClr val="7030A0"/>
                </a:solidFill>
              </a:rPr>
              <a:t>: </a:t>
            </a:r>
            <a:endParaRPr lang="ru-RU" dirty="0" smtClean="0">
              <a:solidFill>
                <a:srgbClr val="7030A0"/>
              </a:solidFill>
            </a:endParaRPr>
          </a:p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неповним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знанням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ситуації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наявність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випадковості</a:t>
            </a:r>
            <a:r>
              <a:rPr lang="ru-RU" dirty="0">
                <a:solidFill>
                  <a:srgbClr val="002060"/>
                </a:solidFill>
              </a:rPr>
              <a:t>, </a:t>
            </a:r>
            <a:endParaRPr lang="ru-RU" dirty="0" smtClean="0">
              <a:solidFill>
                <a:srgbClr val="002060"/>
              </a:solidFill>
            </a:endParaRPr>
          </a:p>
          <a:p>
            <a:pPr algn="just"/>
            <a:r>
              <a:rPr lang="ru-RU" dirty="0" err="1" smtClean="0">
                <a:solidFill>
                  <a:srgbClr val="002060"/>
                </a:solidFill>
              </a:rPr>
              <a:t>наявності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форс-</a:t>
            </a:r>
            <a:r>
              <a:rPr lang="ru-RU" dirty="0" err="1">
                <a:solidFill>
                  <a:srgbClr val="002060"/>
                </a:solidFill>
              </a:rPr>
              <a:t>мажорних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обставин</a:t>
            </a:r>
            <a:r>
              <a:rPr lang="ru-RU" dirty="0">
                <a:solidFill>
                  <a:srgbClr val="7030A0"/>
                </a:solidFill>
              </a:rPr>
              <a:t>. </a:t>
            </a:r>
            <a:endParaRPr lang="ru-RU" dirty="0" smtClean="0">
              <a:solidFill>
                <a:srgbClr val="7030A0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7030A0"/>
                </a:solidFill>
              </a:rPr>
              <a:t>Таким </a:t>
            </a:r>
            <a:r>
              <a:rPr lang="ru-RU" dirty="0">
                <a:solidFill>
                  <a:srgbClr val="7030A0"/>
                </a:solidFill>
              </a:rPr>
              <a:t>чином, </a:t>
            </a:r>
            <a:r>
              <a:rPr lang="ru-RU" dirty="0" err="1">
                <a:solidFill>
                  <a:srgbClr val="7030A0"/>
                </a:solidFill>
              </a:rPr>
              <a:t>реалізація</a:t>
            </a:r>
            <a:r>
              <a:rPr lang="ru-RU" dirty="0">
                <a:solidFill>
                  <a:srgbClr val="7030A0"/>
                </a:solidFill>
              </a:rPr>
              <a:t> проекту </a:t>
            </a:r>
            <a:r>
              <a:rPr lang="ru-RU" dirty="0" err="1">
                <a:solidFill>
                  <a:srgbClr val="7030A0"/>
                </a:solidFill>
              </a:rPr>
              <a:t>відбувається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умовах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невизначеності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ризиків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Ці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дві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категорії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взаємопов’язані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7356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3600" b="1" dirty="0" err="1" smtClean="0">
                <a:solidFill>
                  <a:schemeClr val="bg1"/>
                </a:solidFill>
              </a:rPr>
              <a:t>Стратегії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 smtClean="0">
                <a:solidFill>
                  <a:schemeClr val="bg1"/>
                </a:solidFill>
              </a:rPr>
              <a:t>реагування</a:t>
            </a:r>
            <a:r>
              <a:rPr lang="ru-RU" sz="3600" b="1" dirty="0" smtClean="0">
                <a:solidFill>
                  <a:schemeClr val="bg1"/>
                </a:solidFill>
              </a:rPr>
              <a:t> на </a:t>
            </a:r>
            <a:r>
              <a:rPr lang="ru-RU" sz="3600" b="1" dirty="0" err="1" smtClean="0">
                <a:solidFill>
                  <a:schemeClr val="bg1"/>
                </a:solidFill>
              </a:rPr>
              <a:t>ризики</a:t>
            </a: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err="1">
                <a:solidFill>
                  <a:schemeClr val="bg1"/>
                </a:solidFill>
              </a:rPr>
              <a:t>Стратегії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реагування</a:t>
            </a:r>
            <a:r>
              <a:rPr lang="ru-RU" sz="3600" b="1" dirty="0">
                <a:solidFill>
                  <a:schemeClr val="bg1"/>
                </a:solidFill>
              </a:rPr>
              <a:t> на </a:t>
            </a:r>
            <a:r>
              <a:rPr lang="ru-RU" sz="3600" b="1" dirty="0" err="1">
                <a:solidFill>
                  <a:srgbClr val="FF0000"/>
                </a:solidFill>
              </a:rPr>
              <a:t>позитивні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ризики</a:t>
            </a:r>
            <a:r>
              <a:rPr lang="ru-RU" sz="3600" b="1" dirty="0">
                <a:solidFill>
                  <a:schemeClr val="bg1"/>
                </a:solidFill>
              </a:rPr>
              <a:t> (</a:t>
            </a:r>
            <a:r>
              <a:rPr lang="ru-RU" sz="3600" b="1" dirty="0" err="1">
                <a:solidFill>
                  <a:schemeClr val="bg1"/>
                </a:solidFill>
              </a:rPr>
              <a:t>сприятливі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можливості</a:t>
            </a:r>
            <a:r>
              <a:rPr lang="ru-RU" sz="3600" b="1" dirty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1469262"/>
              </p:ext>
            </p:extLst>
          </p:nvPr>
        </p:nvGraphicFramePr>
        <p:xfrm>
          <a:off x="838200" y="1825625"/>
          <a:ext cx="10515600" cy="415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7684">
                  <a:extLst>
                    <a:ext uri="{9D8B030D-6E8A-4147-A177-3AD203B41FA5}">
                      <a16:colId xmlns:a16="http://schemas.microsoft.com/office/drawing/2014/main" val="1262209479"/>
                    </a:ext>
                  </a:extLst>
                </a:gridCol>
                <a:gridCol w="8767916">
                  <a:extLst>
                    <a:ext uri="{9D8B030D-6E8A-4147-A177-3AD203B41FA5}">
                      <a16:colId xmlns:a16="http://schemas.microsoft.com/office/drawing/2014/main" val="419661014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Вид </a:t>
                      </a:r>
                      <a:r>
                        <a:rPr lang="ru-RU" sz="1800" b="1" i="0" u="none" strike="noStrike" kern="1200" baseline="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стратегії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Характеристика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60533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Використання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Дана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стратегія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може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бути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обрана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реагування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на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ризики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позитивним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впливом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якщо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точки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зору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організації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необхідно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щоб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дана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сприятлива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можливість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гарантовано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була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реалізована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Дана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стратегія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призначена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усунення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невизначеності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пов'язаної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певним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позитивним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ризиком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за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допомогою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заходів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забезпечують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поява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можливості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9296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Розподіл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Передача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частини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всієї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відповідальності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можливість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третій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стороні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здатної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краще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інших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скористатися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наданою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сприятливою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можливістю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інтересах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проекту. До числа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заходів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розділення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відносяться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освіта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партнерств з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спільної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відповідальністю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за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ризики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команд,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спеціалізованих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компаній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спільних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підприємств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можуть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засновуватися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конкретною метою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отримання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всіма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сторонами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переваг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тієї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іншої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можливості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9228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Підсилення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Визначення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максимізація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ключових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факторів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обумовлюють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появу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даних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позитивних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впливів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можуть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підвищити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ймовірність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їх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настання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Приклади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збільшення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можливостей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включають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себе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виділення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додаткових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ресурсів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для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операції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метою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її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раннього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завершення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1567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Підсилення</a:t>
                      </a:r>
                      <a:endParaRPr lang="ru-RU" sz="16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Бажання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скористатися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перевагою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можливості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в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разі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її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настання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без активного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переслідування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можливості</a:t>
                      </a:r>
                      <a:r>
                        <a:rPr lang="ru-RU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960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20996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i="1" dirty="0" err="1" smtClean="0">
                <a:solidFill>
                  <a:srgbClr val="FF0000"/>
                </a:solidFill>
              </a:rPr>
              <a:t>Антикризовий</a:t>
            </a:r>
            <a:r>
              <a:rPr lang="ru-RU" b="1" i="1" dirty="0" smtClean="0">
                <a:solidFill>
                  <a:srgbClr val="FF0000"/>
                </a:solidFill>
              </a:rPr>
              <a:t> план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ru-RU" b="1" i="1" dirty="0">
                <a:solidFill>
                  <a:srgbClr val="002060"/>
                </a:solidFill>
              </a:rPr>
              <a:t>План </a:t>
            </a:r>
            <a:r>
              <a:rPr lang="ru-RU" b="1" i="1" dirty="0" err="1">
                <a:solidFill>
                  <a:srgbClr val="002060"/>
                </a:solidFill>
              </a:rPr>
              <a:t>нейтралізації</a:t>
            </a:r>
            <a:r>
              <a:rPr lang="ru-RU" b="1" i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- один з </a:t>
            </a:r>
            <a:r>
              <a:rPr lang="ru-RU" dirty="0" err="1">
                <a:solidFill>
                  <a:srgbClr val="002060"/>
                </a:solidFill>
              </a:rPr>
              <a:t>інструментів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мінімізації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впливу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 smtClean="0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визначає</a:t>
            </a:r>
            <a:r>
              <a:rPr lang="ru-RU" dirty="0">
                <a:solidFill>
                  <a:srgbClr val="002060"/>
                </a:solidFill>
              </a:rPr>
              <a:t> резерв часу і </a:t>
            </a:r>
            <a:r>
              <a:rPr lang="ru-RU" dirty="0" err="1">
                <a:solidFill>
                  <a:srgbClr val="002060"/>
                </a:solidFill>
              </a:rPr>
              <a:t>інших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ресурсів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випадок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виникнення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ризику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b="1" i="1" dirty="0" err="1">
                <a:solidFill>
                  <a:srgbClr val="002060"/>
                </a:solidFill>
              </a:rPr>
              <a:t>Антикризовий</a:t>
            </a:r>
            <a:r>
              <a:rPr lang="ru-RU" b="1" i="1" dirty="0">
                <a:solidFill>
                  <a:srgbClr val="002060"/>
                </a:solidFill>
              </a:rPr>
              <a:t> план </a:t>
            </a:r>
            <a:r>
              <a:rPr lang="ru-RU" dirty="0">
                <a:solidFill>
                  <a:srgbClr val="002060"/>
                </a:solidFill>
              </a:rPr>
              <a:t>- </a:t>
            </a:r>
            <a:r>
              <a:rPr lang="ru-RU" dirty="0" err="1">
                <a:solidFill>
                  <a:srgbClr val="002060"/>
                </a:solidFill>
              </a:rPr>
              <a:t>розробляється</a:t>
            </a:r>
            <a:r>
              <a:rPr lang="ru-RU" dirty="0">
                <a:solidFill>
                  <a:srgbClr val="002060"/>
                </a:solidFill>
              </a:rPr>
              <a:t> в тому </a:t>
            </a:r>
            <a:r>
              <a:rPr lang="ru-RU" dirty="0" err="1">
                <a:solidFill>
                  <a:srgbClr val="002060"/>
                </a:solidFill>
              </a:rPr>
              <a:t>випадку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ідентифіковані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мають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занадто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істотний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вплив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результати</a:t>
            </a:r>
            <a:r>
              <a:rPr lang="ru-RU" dirty="0">
                <a:solidFill>
                  <a:srgbClr val="002060"/>
                </a:solidFill>
              </a:rPr>
              <a:t> проекту,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якщо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обрана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стратегія</a:t>
            </a:r>
            <a:r>
              <a:rPr lang="ru-RU" dirty="0">
                <a:solidFill>
                  <a:srgbClr val="002060"/>
                </a:solidFill>
              </a:rPr>
              <a:t> не </a:t>
            </a:r>
            <a:r>
              <a:rPr lang="ru-RU" dirty="0" err="1">
                <a:solidFill>
                  <a:srgbClr val="002060"/>
                </a:solidFill>
              </a:rPr>
              <a:t>дозволяє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ефективно</a:t>
            </a:r>
            <a:r>
              <a:rPr lang="ru-RU" dirty="0">
                <a:solidFill>
                  <a:srgbClr val="002060"/>
                </a:solidFill>
              </a:rPr>
              <a:t> на них </a:t>
            </a:r>
            <a:r>
              <a:rPr lang="ru-RU" dirty="0" err="1">
                <a:solidFill>
                  <a:srgbClr val="002060"/>
                </a:solidFill>
              </a:rPr>
              <a:t>впливати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r>
              <a:rPr lang="ru-RU" b="1" i="1" dirty="0" err="1">
                <a:solidFill>
                  <a:srgbClr val="002060"/>
                </a:solidFill>
              </a:rPr>
              <a:t>Антикризовий</a:t>
            </a:r>
            <a:r>
              <a:rPr lang="ru-RU" b="1" i="1" dirty="0">
                <a:solidFill>
                  <a:srgbClr val="002060"/>
                </a:solidFill>
              </a:rPr>
              <a:t> план </a:t>
            </a:r>
            <a:r>
              <a:rPr lang="ru-RU" dirty="0" err="1">
                <a:solidFill>
                  <a:srgbClr val="002060"/>
                </a:solidFill>
              </a:rPr>
              <a:t>може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припускати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зміна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цілей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стратегії</a:t>
            </a:r>
            <a:r>
              <a:rPr lang="ru-RU" dirty="0">
                <a:solidFill>
                  <a:srgbClr val="002060"/>
                </a:solidFill>
              </a:rPr>
              <a:t> проекту. У </a:t>
            </a:r>
            <a:r>
              <a:rPr lang="ru-RU" dirty="0" err="1">
                <a:solidFill>
                  <a:srgbClr val="002060"/>
                </a:solidFill>
              </a:rPr>
              <a:t>разі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вибору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прийняття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ризику</a:t>
            </a:r>
            <a:r>
              <a:rPr lang="ru-RU" dirty="0">
                <a:solidFill>
                  <a:srgbClr val="002060"/>
                </a:solidFill>
              </a:rPr>
              <a:t> як методу </a:t>
            </a:r>
            <a:r>
              <a:rPr lang="ru-RU" dirty="0" err="1">
                <a:solidFill>
                  <a:srgbClr val="002060"/>
                </a:solidFill>
              </a:rPr>
              <a:t>реагування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ефективним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інструментом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стає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резервування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коштів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3314" name="Picture 2" descr="Управління ризиками клієнтів КУА та торговців - FinPo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543969"/>
            <a:ext cx="51816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7781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Моніторинг</a:t>
            </a:r>
            <a:r>
              <a:rPr lang="ru-RU" b="1" dirty="0">
                <a:solidFill>
                  <a:schemeClr val="bg1"/>
                </a:solidFill>
              </a:rPr>
              <a:t> і контроль </a:t>
            </a:r>
            <a:r>
              <a:rPr lang="ru-RU" b="1" dirty="0" err="1">
                <a:solidFill>
                  <a:schemeClr val="bg1"/>
                </a:solidFill>
              </a:rPr>
              <a:t>ризиків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err="1">
                <a:solidFill>
                  <a:srgbClr val="002060"/>
                </a:solidFill>
              </a:rPr>
              <a:t>Моніторинг</a:t>
            </a:r>
            <a:r>
              <a:rPr lang="ru-RU" b="1" dirty="0">
                <a:solidFill>
                  <a:srgbClr val="002060"/>
                </a:solidFill>
              </a:rPr>
              <a:t> і контроль </a:t>
            </a:r>
            <a:r>
              <a:rPr lang="ru-RU" b="1" dirty="0" err="1">
                <a:solidFill>
                  <a:srgbClr val="002060"/>
                </a:solidFill>
              </a:rPr>
              <a:t>ризиків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— </a:t>
            </a:r>
            <a:r>
              <a:rPr lang="ru-RU" dirty="0" err="1">
                <a:solidFill>
                  <a:srgbClr val="002060"/>
                </a:solidFill>
              </a:rPr>
              <a:t>це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процес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ідентифікації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аналізу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планування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нових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слідкування</a:t>
            </a:r>
            <a:r>
              <a:rPr lang="ru-RU" dirty="0">
                <a:solidFill>
                  <a:srgbClr val="002060"/>
                </a:solidFill>
              </a:rPr>
              <a:t> за </a:t>
            </a:r>
            <a:r>
              <a:rPr lang="ru-RU" dirty="0" err="1">
                <a:solidFill>
                  <a:srgbClr val="002060"/>
                </a:solidFill>
              </a:rPr>
              <a:t>ідентифікованими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ризиками</a:t>
            </a:r>
            <a:r>
              <a:rPr lang="ru-RU" dirty="0">
                <a:solidFill>
                  <a:srgbClr val="002060"/>
                </a:solidFill>
              </a:rPr>
              <a:t>, а </a:t>
            </a:r>
            <a:r>
              <a:rPr lang="ru-RU" dirty="0" err="1">
                <a:solidFill>
                  <a:srgbClr val="002060"/>
                </a:solidFill>
              </a:rPr>
              <a:t>також</a:t>
            </a:r>
            <a:r>
              <a:rPr lang="ru-RU" dirty="0">
                <a:solidFill>
                  <a:srgbClr val="002060"/>
                </a:solidFill>
              </a:rPr>
              <a:t> за </a:t>
            </a:r>
            <a:r>
              <a:rPr lang="ru-RU" dirty="0" err="1">
                <a:solidFill>
                  <a:srgbClr val="002060"/>
                </a:solidFill>
              </a:rPr>
              <a:t>тими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занесено в список для </a:t>
            </a:r>
            <a:r>
              <a:rPr lang="ru-RU" dirty="0" err="1">
                <a:solidFill>
                  <a:srgbClr val="002060"/>
                </a:solidFill>
              </a:rPr>
              <a:t>постійного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нагляду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перевірки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виконання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операцій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реагування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ризики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оцінки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їх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ефективності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впродовж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життєвого</a:t>
            </a:r>
            <a:r>
              <a:rPr lang="ru-RU" dirty="0">
                <a:solidFill>
                  <a:srgbClr val="002060"/>
                </a:solidFill>
              </a:rPr>
              <a:t> циклу проекту.</a:t>
            </a:r>
          </a:p>
          <a:p>
            <a:r>
              <a:rPr lang="ru-RU" b="1" dirty="0" err="1">
                <a:solidFill>
                  <a:srgbClr val="002060"/>
                </a:solidFill>
              </a:rPr>
              <a:t>Призначення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процесу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err="1">
                <a:solidFill>
                  <a:srgbClr val="002060"/>
                </a:solidFill>
              </a:rPr>
              <a:t>моніторингу</a:t>
            </a:r>
            <a:r>
              <a:rPr lang="ru-RU" b="1" dirty="0">
                <a:solidFill>
                  <a:srgbClr val="002060"/>
                </a:solidFill>
              </a:rPr>
              <a:t> і контролю </a:t>
            </a:r>
            <a:r>
              <a:rPr lang="ru-RU" b="1" dirty="0" err="1">
                <a:solidFill>
                  <a:srgbClr val="002060"/>
                </a:solidFill>
              </a:rPr>
              <a:t>ризиків</a:t>
            </a: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— </a:t>
            </a:r>
            <a:r>
              <a:rPr lang="ru-RU" dirty="0" err="1">
                <a:solidFill>
                  <a:srgbClr val="002060"/>
                </a:solidFill>
              </a:rPr>
              <a:t>розробка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варіантів</a:t>
            </a:r>
            <a:r>
              <a:rPr lang="ru-RU" dirty="0">
                <a:solidFill>
                  <a:srgbClr val="002060"/>
                </a:solidFill>
              </a:rPr>
              <a:t> і </a:t>
            </a:r>
            <a:r>
              <a:rPr lang="ru-RU" dirty="0" err="1">
                <a:solidFill>
                  <a:srgbClr val="002060"/>
                </a:solidFill>
              </a:rPr>
              <a:t>дій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підвищували</a:t>
            </a:r>
            <a:r>
              <a:rPr lang="ru-RU" dirty="0">
                <a:solidFill>
                  <a:srgbClr val="002060"/>
                </a:solidFill>
              </a:rPr>
              <a:t> б </a:t>
            </a:r>
            <a:r>
              <a:rPr lang="ru-RU" dirty="0" err="1">
                <a:solidFill>
                  <a:srgbClr val="002060"/>
                </a:solidFill>
              </a:rPr>
              <a:t>можливості</a:t>
            </a:r>
            <a:r>
              <a:rPr lang="ru-RU" dirty="0">
                <a:solidFill>
                  <a:srgbClr val="002060"/>
                </a:solidFill>
              </a:rPr>
              <a:t> та </a:t>
            </a:r>
            <a:r>
              <a:rPr lang="ru-RU" dirty="0" err="1">
                <a:solidFill>
                  <a:srgbClr val="002060"/>
                </a:solidFill>
              </a:rPr>
              <a:t>знижували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загрози</a:t>
            </a:r>
            <a:r>
              <a:rPr lang="ru-RU" dirty="0">
                <a:solidFill>
                  <a:srgbClr val="002060"/>
                </a:solidFill>
              </a:rPr>
              <a:t> для </a:t>
            </a:r>
            <a:r>
              <a:rPr lang="ru-RU" dirty="0" err="1">
                <a:solidFill>
                  <a:srgbClr val="002060"/>
                </a:solidFill>
              </a:rPr>
              <a:t>цілей</a:t>
            </a:r>
            <a:r>
              <a:rPr lang="ru-RU" dirty="0">
                <a:solidFill>
                  <a:srgbClr val="002060"/>
                </a:solidFill>
              </a:rPr>
              <a:t> проекту.</a:t>
            </a:r>
          </a:p>
        </p:txBody>
      </p:sp>
      <p:pic>
        <p:nvPicPr>
          <p:cNvPr id="12290" name="Picture 2" descr="КОНЦЕПЦІЯ АВТОМАТИЗОВАНОЇ СИСТЕМИ УПРАВЛІННЯ РИЗИКАМИ В МИТНІЙ СЛУЖБІ  УКРАЇНИ ТА ШЛЯХИ ЇЇ ВДОСКОНАЛЕННЯ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46787"/>
            <a:ext cx="4343400" cy="38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3731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Мета </a:t>
            </a:r>
            <a:r>
              <a:rPr lang="ru-RU" b="1" dirty="0" err="1" smtClean="0">
                <a:solidFill>
                  <a:schemeClr val="bg1"/>
                </a:solidFill>
              </a:rPr>
              <a:t>моніторингу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i="1" dirty="0">
                <a:solidFill>
                  <a:srgbClr val="002060"/>
                </a:solidFill>
              </a:rPr>
              <a:t>Метою </a:t>
            </a:r>
            <a:r>
              <a:rPr lang="ru-RU" i="1" dirty="0" err="1">
                <a:solidFill>
                  <a:srgbClr val="002060"/>
                </a:solidFill>
              </a:rPr>
              <a:t>моніторингу</a:t>
            </a:r>
            <a:r>
              <a:rPr lang="ru-RU" i="1" dirty="0">
                <a:solidFill>
                  <a:srgbClr val="002060"/>
                </a:solidFill>
              </a:rPr>
              <a:t> й контролю є </a:t>
            </a:r>
            <a:r>
              <a:rPr lang="ru-RU" i="1" dirty="0" err="1">
                <a:solidFill>
                  <a:srgbClr val="002060"/>
                </a:solidFill>
              </a:rPr>
              <a:t>з’ясування</a:t>
            </a:r>
            <a:r>
              <a:rPr lang="ru-RU" i="1" dirty="0">
                <a:solidFill>
                  <a:srgbClr val="002060"/>
                </a:solidFill>
              </a:rPr>
              <a:t>, </a:t>
            </a:r>
            <a:r>
              <a:rPr lang="ru-RU" i="1" dirty="0" err="1">
                <a:solidFill>
                  <a:srgbClr val="002060"/>
                </a:solidFill>
              </a:rPr>
              <a:t>чи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було</a:t>
            </a:r>
            <a:r>
              <a:rPr lang="ru-RU" i="1" dirty="0">
                <a:solidFill>
                  <a:srgbClr val="00206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rgbClr val="002060"/>
                </a:solidFill>
              </a:rPr>
              <a:t>використано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систему </a:t>
            </a:r>
            <a:r>
              <a:rPr lang="ru-RU" dirty="0" err="1">
                <a:solidFill>
                  <a:srgbClr val="002060"/>
                </a:solidFill>
              </a:rPr>
              <a:t>реагування</a:t>
            </a:r>
            <a:r>
              <a:rPr lang="ru-RU" dirty="0">
                <a:solidFill>
                  <a:srgbClr val="002060"/>
                </a:solidFill>
              </a:rPr>
              <a:t> на </a:t>
            </a:r>
            <a:r>
              <a:rPr lang="ru-RU" dirty="0" err="1">
                <a:solidFill>
                  <a:srgbClr val="002060"/>
                </a:solidFill>
              </a:rPr>
              <a:t>ризики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відповідно</a:t>
            </a:r>
            <a:r>
              <a:rPr lang="ru-RU" dirty="0">
                <a:solidFill>
                  <a:srgbClr val="002060"/>
                </a:solidFill>
              </a:rPr>
              <a:t> до плану;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реагування</a:t>
            </a:r>
            <a:r>
              <a:rPr lang="ru-RU" dirty="0">
                <a:solidFill>
                  <a:srgbClr val="002060"/>
                </a:solidFill>
              </a:rPr>
              <a:t> є </a:t>
            </a:r>
            <a:r>
              <a:rPr lang="ru-RU" dirty="0" err="1">
                <a:solidFill>
                  <a:srgbClr val="002060"/>
                </a:solidFill>
              </a:rPr>
              <a:t>ефективним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необхідні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зміни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зміна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 у </a:t>
            </a:r>
            <a:r>
              <a:rPr lang="ru-RU" dirty="0" err="1">
                <a:solidFill>
                  <a:srgbClr val="002060"/>
                </a:solidFill>
              </a:rPr>
              <a:t>порівнянні</a:t>
            </a:r>
            <a:r>
              <a:rPr lang="ru-RU" dirty="0">
                <a:solidFill>
                  <a:srgbClr val="002060"/>
                </a:solidFill>
              </a:rPr>
              <a:t> з </a:t>
            </a:r>
            <a:r>
              <a:rPr lang="ru-RU" dirty="0" err="1">
                <a:solidFill>
                  <a:srgbClr val="002060"/>
                </a:solidFill>
              </a:rPr>
              <a:t>попереднім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значенням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rgbClr val="002060"/>
                </a:solidFill>
              </a:rPr>
              <a:t>настання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впливу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rgbClr val="002060"/>
                </a:solidFill>
              </a:rPr>
              <a:t>вжито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необхідні</a:t>
            </a:r>
            <a:r>
              <a:rPr lang="ru-RU" dirty="0">
                <a:solidFill>
                  <a:srgbClr val="002060"/>
                </a:solidFill>
              </a:rPr>
              <a:t> заходи;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err="1" smtClean="0">
                <a:solidFill>
                  <a:srgbClr val="002060"/>
                </a:solidFill>
              </a:rPr>
              <a:t>вплив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запланований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або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був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випадковим</a:t>
            </a:r>
            <a:r>
              <a:rPr lang="ru-RU" dirty="0">
                <a:solidFill>
                  <a:srgbClr val="002060"/>
                </a:solidFill>
              </a:rPr>
              <a:t> результатом.</a:t>
            </a:r>
          </a:p>
        </p:txBody>
      </p:sp>
      <p:pic>
        <p:nvPicPr>
          <p:cNvPr id="14338" name="Picture 2" descr="Система управління ризиками: кому і коли це потрібно [Management.com.ua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825625"/>
            <a:ext cx="50292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9576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i="1" dirty="0" err="1">
                <a:solidFill>
                  <a:schemeClr val="bg1"/>
                </a:solidFill>
              </a:rPr>
              <a:t>Використовувані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методи</a:t>
            </a:r>
            <a:r>
              <a:rPr lang="ru-RU" b="1" i="1" dirty="0">
                <a:solidFill>
                  <a:schemeClr val="bg1"/>
                </a:solidFill>
              </a:rPr>
              <a:t> і </a:t>
            </a:r>
            <a:r>
              <a:rPr lang="ru-RU" b="1" i="1" dirty="0" err="1">
                <a:solidFill>
                  <a:schemeClr val="bg1"/>
                </a:solidFill>
              </a:rPr>
              <a:t>засоби</a:t>
            </a:r>
            <a:r>
              <a:rPr lang="ru-RU" i="1" dirty="0">
                <a:solidFill>
                  <a:schemeClr val="bg1"/>
                </a:solidFill>
              </a:rPr>
              <a:t>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i="1" dirty="0" err="1" smtClean="0">
                <a:solidFill>
                  <a:srgbClr val="002060"/>
                </a:solidFill>
              </a:rPr>
              <a:t>Додаткові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роботи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(у </a:t>
            </a:r>
            <a:r>
              <a:rPr lang="ru-RU" dirty="0" err="1">
                <a:solidFill>
                  <a:srgbClr val="002060"/>
                </a:solidFill>
              </a:rPr>
              <a:t>разі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виникнення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незапланованих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негативних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необхідно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визначити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які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роботи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слід</a:t>
            </a:r>
            <a:r>
              <a:rPr lang="ru-RU" dirty="0">
                <a:solidFill>
                  <a:srgbClr val="002060"/>
                </a:solidFill>
              </a:rPr>
              <a:t> провести для </a:t>
            </a:r>
            <a:r>
              <a:rPr lang="ru-RU" dirty="0" err="1">
                <a:solidFill>
                  <a:srgbClr val="002060"/>
                </a:solidFill>
              </a:rPr>
              <a:t>зменшення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небажаних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наслідків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цих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 smtClean="0">
                <a:solidFill>
                  <a:srgbClr val="002060"/>
                </a:solidFill>
              </a:rPr>
              <a:t>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i="1" dirty="0" err="1" smtClean="0">
                <a:solidFill>
                  <a:srgbClr val="002060"/>
                </a:solidFill>
              </a:rPr>
              <a:t>Переоцінка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ризиків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</a:t>
            </a:r>
            <a:r>
              <a:rPr lang="ru-RU" dirty="0" err="1">
                <a:solidFill>
                  <a:srgbClr val="002060"/>
                </a:solidFill>
              </a:rPr>
              <a:t>включає</a:t>
            </a:r>
            <a:r>
              <a:rPr lang="ru-RU" dirty="0">
                <a:solidFill>
                  <a:srgbClr val="002060"/>
                </a:solidFill>
              </a:rPr>
              <a:t> як </a:t>
            </a:r>
            <a:r>
              <a:rPr lang="ru-RU" dirty="0" err="1">
                <a:solidFill>
                  <a:srgbClr val="002060"/>
                </a:solidFill>
              </a:rPr>
              <a:t>уточнення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оцінок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проектних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ризиків</a:t>
            </a:r>
            <a:r>
              <a:rPr lang="ru-RU" dirty="0">
                <a:solidFill>
                  <a:srgbClr val="002060"/>
                </a:solidFill>
              </a:rPr>
              <a:t>, так і </a:t>
            </a:r>
            <a:r>
              <a:rPr lang="ru-RU" dirty="0" err="1">
                <a:solidFill>
                  <a:srgbClr val="002060"/>
                </a:solidFill>
              </a:rPr>
              <a:t>оцінку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додаткових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подій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виникли</a:t>
            </a:r>
            <a:r>
              <a:rPr lang="ru-RU" dirty="0">
                <a:solidFill>
                  <a:srgbClr val="002060"/>
                </a:solidFill>
              </a:rPr>
              <a:t> в </a:t>
            </a:r>
            <a:r>
              <a:rPr lang="ru-RU" dirty="0" err="1">
                <a:solidFill>
                  <a:srgbClr val="002060"/>
                </a:solidFill>
              </a:rPr>
              <a:t>процесі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виконання</a:t>
            </a:r>
            <a:r>
              <a:rPr lang="ru-RU" dirty="0">
                <a:solidFill>
                  <a:srgbClr val="002060"/>
                </a:solidFill>
              </a:rPr>
              <a:t> проекту);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i="1" dirty="0" err="1" smtClean="0">
                <a:solidFill>
                  <a:srgbClr val="002060"/>
                </a:solidFill>
              </a:rPr>
              <a:t>Розробка</a:t>
            </a:r>
            <a:r>
              <a:rPr lang="ru-RU" i="1" dirty="0" smtClean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додаткового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i="1" dirty="0" err="1">
                <a:solidFill>
                  <a:srgbClr val="002060"/>
                </a:solidFill>
              </a:rPr>
              <a:t>реагування</a:t>
            </a:r>
            <a:r>
              <a:rPr lang="ru-RU" i="1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rgbClr val="002060"/>
                </a:solidFill>
              </a:rPr>
              <a:t>(на </a:t>
            </a:r>
            <a:r>
              <a:rPr lang="ru-RU" dirty="0" err="1">
                <a:solidFill>
                  <a:srgbClr val="002060"/>
                </a:solidFill>
              </a:rPr>
              <a:t>знову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ідентифіковані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події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ризику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що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вимагають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реагування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>
                <a:solidFill>
                  <a:srgbClr val="002060"/>
                </a:solidFill>
              </a:rPr>
              <a:t>розробляють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процедури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 err="1">
                <a:solidFill>
                  <a:srgbClr val="002060"/>
                </a:solidFill>
              </a:rPr>
              <a:t>реагування</a:t>
            </a:r>
            <a:r>
              <a:rPr lang="ru-RU" dirty="0">
                <a:solidFill>
                  <a:srgbClr val="002060"/>
                </a:solidFill>
              </a:rPr>
              <a:t>).</a:t>
            </a:r>
          </a:p>
        </p:txBody>
      </p:sp>
      <p:pic>
        <p:nvPicPr>
          <p:cNvPr id="15362" name="Picture 2" descr="Ризик менеджмент | Фінансові, економічні, форекс та інші новини України,  Канади та світу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95948"/>
            <a:ext cx="4876800" cy="373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783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Невизначеність</a:t>
            </a:r>
            <a:r>
              <a:rPr lang="ru-RU" b="1" dirty="0" smtClean="0">
                <a:solidFill>
                  <a:srgbClr val="FF0000"/>
                </a:solidFill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</a:rPr>
              <a:t>різик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 err="1">
                <a:solidFill>
                  <a:srgbClr val="7030A0"/>
                </a:solidFill>
              </a:rPr>
              <a:t>Невизначеність</a:t>
            </a:r>
            <a:r>
              <a:rPr lang="ru-RU" b="1" dirty="0">
                <a:solidFill>
                  <a:srgbClr val="7030A0"/>
                </a:solidFill>
              </a:rPr>
              <a:t> – </a:t>
            </a:r>
            <a:r>
              <a:rPr lang="ru-RU" dirty="0" err="1">
                <a:solidFill>
                  <a:srgbClr val="7030A0"/>
                </a:solidFill>
              </a:rPr>
              <a:t>це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неповнота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чи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неточність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щодо</a:t>
            </a:r>
            <a:r>
              <a:rPr lang="ru-RU" dirty="0">
                <a:solidFill>
                  <a:srgbClr val="7030A0"/>
                </a:solidFill>
              </a:rPr>
              <a:t> умов </a:t>
            </a:r>
            <a:r>
              <a:rPr lang="ru-RU" dirty="0" err="1">
                <a:solidFill>
                  <a:srgbClr val="7030A0"/>
                </a:solidFill>
              </a:rPr>
              <a:t>реалізації</a:t>
            </a:r>
            <a:r>
              <a:rPr lang="ru-RU" dirty="0">
                <a:solidFill>
                  <a:srgbClr val="7030A0"/>
                </a:solidFill>
              </a:rPr>
              <a:t> проекту, в тому </a:t>
            </a:r>
            <a:r>
              <a:rPr lang="ru-RU" dirty="0" err="1">
                <a:solidFill>
                  <a:srgbClr val="7030A0"/>
                </a:solidFill>
              </a:rPr>
              <a:t>числі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пов’язаних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із</a:t>
            </a:r>
            <a:r>
              <a:rPr lang="ru-RU" dirty="0">
                <a:solidFill>
                  <a:srgbClr val="7030A0"/>
                </a:solidFill>
              </a:rPr>
              <a:t> ними </a:t>
            </a:r>
            <a:r>
              <a:rPr lang="ru-RU" dirty="0" err="1">
                <a:solidFill>
                  <a:srgbClr val="7030A0"/>
                </a:solidFill>
              </a:rPr>
              <a:t>витратах</a:t>
            </a:r>
            <a:r>
              <a:rPr lang="ru-RU" dirty="0">
                <a:solidFill>
                  <a:srgbClr val="7030A0"/>
                </a:solidFill>
              </a:rPr>
              <a:t> і результатах.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7030A0"/>
                </a:solidFill>
              </a:rPr>
              <a:t>Джерелами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невизначеності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слугують</a:t>
            </a:r>
            <a:r>
              <a:rPr lang="ru-RU" dirty="0">
                <a:solidFill>
                  <a:srgbClr val="7030A0"/>
                </a:solidFill>
              </a:rPr>
              <a:t>: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7030A0"/>
                </a:solidFill>
              </a:rPr>
              <a:t>- </a:t>
            </a:r>
            <a:r>
              <a:rPr lang="ru-RU" dirty="0" err="1">
                <a:solidFill>
                  <a:srgbClr val="7030A0"/>
                </a:solidFill>
              </a:rPr>
              <a:t>стохастичний</a:t>
            </a:r>
            <a:r>
              <a:rPr lang="ru-RU" dirty="0">
                <a:solidFill>
                  <a:srgbClr val="7030A0"/>
                </a:solidFill>
              </a:rPr>
              <a:t> характер </a:t>
            </a:r>
            <a:r>
              <a:rPr lang="ru-RU" dirty="0" err="1">
                <a:solidFill>
                  <a:srgbClr val="7030A0"/>
                </a:solidFill>
              </a:rPr>
              <a:t>процесів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які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відбуваються</a:t>
            </a:r>
            <a:r>
              <a:rPr lang="ru-RU" dirty="0">
                <a:solidFill>
                  <a:srgbClr val="7030A0"/>
                </a:solidFill>
              </a:rPr>
              <a:t> в </a:t>
            </a:r>
            <a:r>
              <a:rPr lang="ru-RU" dirty="0" err="1">
                <a:solidFill>
                  <a:srgbClr val="7030A0"/>
                </a:solidFill>
              </a:rPr>
              <a:t>господарській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діяльності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суспільстві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7030A0"/>
                </a:solidFill>
              </a:rPr>
              <a:t>- брак </a:t>
            </a:r>
            <a:r>
              <a:rPr lang="ru-RU" dirty="0" err="1">
                <a:solidFill>
                  <a:srgbClr val="7030A0"/>
                </a:solidFill>
              </a:rPr>
              <a:t>інформації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необхідної</a:t>
            </a:r>
            <a:r>
              <a:rPr lang="ru-RU" dirty="0">
                <a:solidFill>
                  <a:srgbClr val="7030A0"/>
                </a:solidFill>
              </a:rPr>
              <a:t> для </a:t>
            </a:r>
            <a:r>
              <a:rPr lang="ru-RU" dirty="0" err="1">
                <a:solidFill>
                  <a:srgbClr val="7030A0"/>
                </a:solidFill>
              </a:rPr>
              <a:t>обґрунтування</a:t>
            </a:r>
            <a:r>
              <a:rPr lang="ru-RU" dirty="0">
                <a:solidFill>
                  <a:srgbClr val="7030A0"/>
                </a:solidFill>
              </a:rPr>
              <a:t> і </a:t>
            </a:r>
            <a:r>
              <a:rPr lang="ru-RU" dirty="0" err="1">
                <a:solidFill>
                  <a:srgbClr val="7030A0"/>
                </a:solidFill>
              </a:rPr>
              <a:t>прийняття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проектнх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рішень</a:t>
            </a:r>
            <a:r>
              <a:rPr lang="ru-RU" dirty="0">
                <a:solidFill>
                  <a:srgbClr val="7030A0"/>
                </a:solidFill>
              </a:rPr>
              <a:t>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7030A0"/>
                </a:solidFill>
              </a:rPr>
              <a:t>- </a:t>
            </a:r>
            <a:r>
              <a:rPr lang="ru-RU" dirty="0" err="1">
                <a:solidFill>
                  <a:srgbClr val="7030A0"/>
                </a:solidFill>
              </a:rPr>
              <a:t>вплив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суб’єктивних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чинників</a:t>
            </a:r>
            <a:r>
              <a:rPr lang="ru-RU" dirty="0">
                <a:solidFill>
                  <a:srgbClr val="7030A0"/>
                </a:solidFill>
              </a:rPr>
              <a:t> на </a:t>
            </a:r>
            <a:r>
              <a:rPr lang="ru-RU" dirty="0" err="1">
                <a:solidFill>
                  <a:srgbClr val="7030A0"/>
                </a:solidFill>
              </a:rPr>
              <a:t>вироблення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рішень</a:t>
            </a:r>
            <a:r>
              <a:rPr lang="ru-RU" dirty="0">
                <a:solidFill>
                  <a:srgbClr val="7030A0"/>
                </a:solidFill>
              </a:rPr>
              <a:t> (</a:t>
            </a:r>
            <a:r>
              <a:rPr lang="ru-RU" dirty="0" err="1">
                <a:solidFill>
                  <a:srgbClr val="7030A0"/>
                </a:solidFill>
              </a:rPr>
              <a:t>рівень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кваліфікації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виконавців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їх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психологічний</a:t>
            </a:r>
            <a:r>
              <a:rPr lang="ru-RU" dirty="0">
                <a:solidFill>
                  <a:srgbClr val="7030A0"/>
                </a:solidFill>
              </a:rPr>
              <a:t> стан, </a:t>
            </a:r>
            <a:r>
              <a:rPr lang="ru-RU" dirty="0" err="1">
                <a:solidFill>
                  <a:srgbClr val="7030A0"/>
                </a:solidFill>
              </a:rPr>
              <a:t>свідоме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приховання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інформації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тощо</a:t>
            </a:r>
            <a:r>
              <a:rPr lang="ru-RU" dirty="0">
                <a:solidFill>
                  <a:srgbClr val="7030A0"/>
                </a:solidFill>
              </a:rPr>
              <a:t>).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smtClean="0">
                <a:solidFill>
                  <a:srgbClr val="7030A0"/>
                </a:solidFill>
              </a:rPr>
              <a:t>     За </a:t>
            </a:r>
            <a:r>
              <a:rPr lang="ru-RU" b="1" dirty="0" err="1">
                <a:solidFill>
                  <a:srgbClr val="7030A0"/>
                </a:solidFill>
              </a:rPr>
              <a:t>ступенем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ймовірності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настання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події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розрізняють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повну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невизначеність</a:t>
            </a:r>
            <a:r>
              <a:rPr lang="ru-RU" b="1" dirty="0">
                <a:solidFill>
                  <a:srgbClr val="7030A0"/>
                </a:solidFill>
              </a:rPr>
              <a:t>, </a:t>
            </a:r>
            <a:r>
              <a:rPr lang="ru-RU" b="1" dirty="0" err="1">
                <a:solidFill>
                  <a:srgbClr val="7030A0"/>
                </a:solidFill>
              </a:rPr>
              <a:t>часткову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невизначеність</a:t>
            </a:r>
            <a:r>
              <a:rPr lang="ru-RU" b="1" dirty="0">
                <a:solidFill>
                  <a:srgbClr val="7030A0"/>
                </a:solidFill>
              </a:rPr>
              <a:t> і </a:t>
            </a:r>
            <a:r>
              <a:rPr lang="ru-RU" b="1" dirty="0" err="1">
                <a:solidFill>
                  <a:srgbClr val="7030A0"/>
                </a:solidFill>
              </a:rPr>
              <a:t>повну</a:t>
            </a:r>
            <a:r>
              <a:rPr lang="ru-RU" b="1" dirty="0">
                <a:solidFill>
                  <a:srgbClr val="7030A0"/>
                </a:solidFill>
              </a:rPr>
              <a:t> </a:t>
            </a:r>
            <a:r>
              <a:rPr lang="ru-RU" b="1" dirty="0" err="1">
                <a:solidFill>
                  <a:srgbClr val="7030A0"/>
                </a:solidFill>
              </a:rPr>
              <a:t>визначеність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4800" dirty="0" err="1">
                <a:solidFill>
                  <a:srgbClr val="FF0000"/>
                </a:solidFill>
              </a:rPr>
              <a:t>Ризик</a:t>
            </a:r>
            <a:r>
              <a:rPr lang="ru-RU" sz="4800" dirty="0">
                <a:solidFill>
                  <a:srgbClr val="FF0000"/>
                </a:solidFill>
              </a:rPr>
              <a:t> </a:t>
            </a:r>
            <a:r>
              <a:rPr lang="ru-RU" sz="4800" dirty="0"/>
              <a:t>– </a:t>
            </a:r>
            <a:r>
              <a:rPr lang="ru-RU" sz="4800" dirty="0" err="1"/>
              <a:t>це</a:t>
            </a:r>
            <a:r>
              <a:rPr lang="ru-RU" sz="4800" dirty="0"/>
              <a:t> </a:t>
            </a:r>
            <a:r>
              <a:rPr lang="ru-RU" sz="4800" dirty="0" err="1"/>
              <a:t>можливість</a:t>
            </a:r>
            <a:r>
              <a:rPr lang="ru-RU" sz="4800" dirty="0"/>
              <a:t> </a:t>
            </a:r>
            <a:r>
              <a:rPr lang="ru-RU" sz="4800" dirty="0" err="1"/>
              <a:t>чи</a:t>
            </a:r>
            <a:r>
              <a:rPr lang="ru-RU" sz="4800" dirty="0"/>
              <a:t> </a:t>
            </a:r>
            <a:r>
              <a:rPr lang="ru-RU" sz="4800" dirty="0" err="1"/>
              <a:t>загроза</a:t>
            </a:r>
            <a:r>
              <a:rPr lang="ru-RU" sz="4800" dirty="0"/>
              <a:t> </a:t>
            </a:r>
            <a:r>
              <a:rPr lang="ru-RU" sz="4800" dirty="0" err="1"/>
              <a:t>відхилення</a:t>
            </a:r>
            <a:r>
              <a:rPr lang="ru-RU" sz="4800" dirty="0"/>
              <a:t> </a:t>
            </a:r>
            <a:r>
              <a:rPr lang="ru-RU" sz="4800" dirty="0" err="1"/>
              <a:t>результатів</a:t>
            </a:r>
            <a:r>
              <a:rPr lang="ru-RU" sz="4800" dirty="0"/>
              <a:t> </a:t>
            </a:r>
            <a:r>
              <a:rPr lang="ru-RU" sz="4800" dirty="0" err="1"/>
              <a:t>конкретних</a:t>
            </a:r>
            <a:r>
              <a:rPr lang="ru-RU" sz="4800" dirty="0"/>
              <a:t> </a:t>
            </a:r>
            <a:r>
              <a:rPr lang="ru-RU" sz="4800" dirty="0" err="1" smtClean="0"/>
              <a:t>дій</a:t>
            </a:r>
            <a:r>
              <a:rPr lang="ru-RU" sz="4800" dirty="0" smtClean="0"/>
              <a:t> </a:t>
            </a:r>
            <a:r>
              <a:rPr lang="ru-RU" sz="4800" dirty="0" err="1"/>
              <a:t>від</a:t>
            </a:r>
            <a:r>
              <a:rPr lang="ru-RU" sz="4800" dirty="0"/>
              <a:t> </a:t>
            </a:r>
            <a:r>
              <a:rPr lang="ru-RU" sz="4800" dirty="0" err="1"/>
              <a:t>очікуваних</a:t>
            </a:r>
            <a:r>
              <a:rPr lang="ru-RU" sz="4800" dirty="0" smtClean="0"/>
              <a:t>.</a:t>
            </a:r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50137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rgbClr val="FF0000"/>
                </a:solidFill>
              </a:rPr>
              <a:t>Проектні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ризики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ru-RU" b="1" dirty="0" err="1"/>
              <a:t>Проектні</a:t>
            </a:r>
            <a:r>
              <a:rPr lang="ru-RU" b="1" dirty="0"/>
              <a:t> </a:t>
            </a:r>
            <a:r>
              <a:rPr lang="ru-RU" b="1" dirty="0" err="1"/>
              <a:t>ризики</a:t>
            </a:r>
            <a:r>
              <a:rPr lang="ru-RU" b="1" dirty="0"/>
              <a:t> -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загрожують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 </a:t>
            </a:r>
            <a:r>
              <a:rPr lang="ru-RU" dirty="0" err="1"/>
              <a:t>інвестиційного</a:t>
            </a:r>
            <a:r>
              <a:rPr lang="ru-RU" dirty="0"/>
              <a:t> проекту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знизити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(</a:t>
            </a:r>
            <a:r>
              <a:rPr lang="ru-RU" dirty="0" err="1"/>
              <a:t>комерційну</a:t>
            </a:r>
            <a:r>
              <a:rPr lang="ru-RU" dirty="0"/>
              <a:t>, </a:t>
            </a:r>
            <a:r>
              <a:rPr lang="ru-RU" dirty="0" err="1"/>
              <a:t>економічну</a:t>
            </a:r>
            <a:r>
              <a:rPr lang="ru-RU" dirty="0"/>
              <a:t>, </a:t>
            </a:r>
            <a:r>
              <a:rPr lang="ru-RU" dirty="0" err="1"/>
              <a:t>бюджетну</a:t>
            </a:r>
            <a:r>
              <a:rPr lang="ru-RU" dirty="0"/>
              <a:t>, </a:t>
            </a:r>
            <a:r>
              <a:rPr lang="ru-RU" dirty="0" err="1"/>
              <a:t>соціальну</a:t>
            </a:r>
            <a:r>
              <a:rPr lang="ru-RU" dirty="0"/>
              <a:t>, </a:t>
            </a:r>
            <a:r>
              <a:rPr lang="ru-RU" dirty="0" err="1"/>
              <a:t>екологічну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обставин</a:t>
            </a:r>
            <a:r>
              <a:rPr lang="ru-RU" dirty="0"/>
              <a:t> за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ймовірність</a:t>
            </a:r>
            <a:r>
              <a:rPr lang="ru-RU" dirty="0"/>
              <a:t> </a:t>
            </a:r>
            <a:r>
              <a:rPr lang="ru-RU" dirty="0" err="1"/>
              <a:t>завершення</a:t>
            </a:r>
            <a:r>
              <a:rPr lang="ru-RU" dirty="0"/>
              <a:t> </a:t>
            </a:r>
            <a:r>
              <a:rPr lang="ru-RU" dirty="0" err="1"/>
              <a:t>поставлених</a:t>
            </a:r>
            <a:r>
              <a:rPr lang="ru-RU" dirty="0"/>
              <a:t> </a:t>
            </a:r>
            <a:r>
              <a:rPr lang="ru-RU" dirty="0" err="1"/>
              <a:t>цілей</a:t>
            </a:r>
            <a:r>
              <a:rPr lang="ru-RU" dirty="0"/>
              <a:t> проекту </a:t>
            </a:r>
            <a:r>
              <a:rPr lang="ru-RU" dirty="0" err="1"/>
              <a:t>зменшується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виключається</a:t>
            </a:r>
            <a:r>
              <a:rPr lang="ru-RU" dirty="0"/>
              <a:t>; </a:t>
            </a:r>
            <a:r>
              <a:rPr lang="ru-RU" dirty="0" err="1"/>
              <a:t>сукупність</a:t>
            </a:r>
            <a:r>
              <a:rPr lang="ru-RU" dirty="0"/>
              <a:t> </a:t>
            </a:r>
            <a:r>
              <a:rPr lang="ru-RU" dirty="0" err="1"/>
              <a:t>ризиків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зумовлюють</a:t>
            </a:r>
            <a:r>
              <a:rPr lang="ru-RU" dirty="0"/>
              <a:t> </a:t>
            </a:r>
            <a:r>
              <a:rPr lang="ru-RU" dirty="0" err="1"/>
              <a:t>загрозу</a:t>
            </a:r>
            <a:r>
              <a:rPr lang="ru-RU" dirty="0"/>
              <a:t> </a:t>
            </a:r>
            <a:r>
              <a:rPr lang="ru-RU" dirty="0" err="1"/>
              <a:t>економічній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проекту,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виражається</a:t>
            </a:r>
            <a:r>
              <a:rPr lang="ru-RU" dirty="0"/>
              <a:t> в негативному </a:t>
            </a:r>
            <a:r>
              <a:rPr lang="ru-RU" dirty="0" err="1"/>
              <a:t>впливі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на </a:t>
            </a:r>
            <a:r>
              <a:rPr lang="ru-RU" dirty="0" err="1"/>
              <a:t>грошові</a:t>
            </a:r>
            <a:r>
              <a:rPr lang="ru-RU" dirty="0"/>
              <a:t> потоки.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solidFill>
            <a:srgbClr val="00B0F0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ru-RU" sz="4000" dirty="0" smtClean="0"/>
          </a:p>
          <a:p>
            <a:pPr marL="0" indent="0" algn="ctr">
              <a:buNone/>
            </a:pPr>
            <a:r>
              <a:rPr lang="ru-RU" sz="4000" b="1" dirty="0" err="1" smtClean="0">
                <a:solidFill>
                  <a:srgbClr val="FF0000"/>
                </a:solidFill>
              </a:rPr>
              <a:t>Ризик</a:t>
            </a:r>
            <a:r>
              <a:rPr lang="ru-RU" sz="4000" b="1" dirty="0" smtClean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має</a:t>
            </a:r>
            <a:r>
              <a:rPr lang="ru-RU" sz="4000" b="1" dirty="0">
                <a:solidFill>
                  <a:srgbClr val="FF0000"/>
                </a:solidFill>
              </a:rPr>
              <a:t> три </a:t>
            </a:r>
            <a:r>
              <a:rPr lang="ru-RU" sz="4000" b="1" dirty="0" err="1">
                <a:solidFill>
                  <a:srgbClr val="FF0000"/>
                </a:solidFill>
              </a:rPr>
              <a:t>основні</a:t>
            </a:r>
            <a:r>
              <a:rPr lang="ru-RU" sz="4000" b="1" dirty="0">
                <a:solidFill>
                  <a:srgbClr val="FF0000"/>
                </a:solidFill>
              </a:rPr>
              <a:t> </a:t>
            </a:r>
            <a:r>
              <a:rPr lang="ru-RU" sz="4000" b="1" dirty="0" err="1">
                <a:solidFill>
                  <a:srgbClr val="FF0000"/>
                </a:solidFill>
              </a:rPr>
              <a:t>атрибути</a:t>
            </a:r>
            <a:r>
              <a:rPr lang="ru-RU" sz="4000" b="1" dirty="0" smtClean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</a:rPr>
              <a:t>1) </a:t>
            </a:r>
            <a:r>
              <a:rPr lang="ru-RU" sz="4000" dirty="0" err="1">
                <a:solidFill>
                  <a:srgbClr val="002060"/>
                </a:solidFill>
              </a:rPr>
              <a:t>випадок</a:t>
            </a:r>
            <a:r>
              <a:rPr lang="ru-RU" sz="4000" dirty="0">
                <a:solidFill>
                  <a:srgbClr val="002060"/>
                </a:solidFill>
              </a:rPr>
              <a:t>, </a:t>
            </a:r>
            <a:r>
              <a:rPr lang="ru-RU" sz="4000" dirty="0" err="1">
                <a:solidFill>
                  <a:srgbClr val="002060"/>
                </a:solidFill>
              </a:rPr>
              <a:t>що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містить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ризик</a:t>
            </a:r>
            <a:r>
              <a:rPr lang="ru-RU" sz="4000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</a:rPr>
              <a:t>2) </a:t>
            </a:r>
            <a:r>
              <a:rPr lang="ru-RU" sz="4000" dirty="0" err="1">
                <a:solidFill>
                  <a:srgbClr val="002060"/>
                </a:solidFill>
              </a:rPr>
              <a:t>ймовірність</a:t>
            </a:r>
            <a:r>
              <a:rPr lang="ru-RU" sz="4000" dirty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ru-RU" sz="4000" dirty="0">
                <a:solidFill>
                  <a:srgbClr val="002060"/>
                </a:solidFill>
              </a:rPr>
              <a:t>3) </a:t>
            </a:r>
            <a:r>
              <a:rPr lang="ru-RU" sz="4000" dirty="0" err="1">
                <a:solidFill>
                  <a:srgbClr val="002060"/>
                </a:solidFill>
              </a:rPr>
              <a:t>наслідок</a:t>
            </a:r>
            <a:r>
              <a:rPr lang="ru-RU" sz="4000" dirty="0">
                <a:solidFill>
                  <a:srgbClr val="002060"/>
                </a:solidFill>
              </a:rPr>
              <a:t> (</a:t>
            </a:r>
            <a:r>
              <a:rPr lang="ru-RU" sz="4000" dirty="0" err="1">
                <a:solidFill>
                  <a:srgbClr val="002060"/>
                </a:solidFill>
              </a:rPr>
              <a:t>дія</a:t>
            </a:r>
            <a:r>
              <a:rPr lang="ru-RU" sz="4000" dirty="0">
                <a:solidFill>
                  <a:srgbClr val="002060"/>
                </a:solidFill>
              </a:rPr>
              <a:t> </a:t>
            </a:r>
            <a:r>
              <a:rPr lang="ru-RU" sz="4000" dirty="0" err="1">
                <a:solidFill>
                  <a:srgbClr val="002060"/>
                </a:solidFill>
              </a:rPr>
              <a:t>ризику</a:t>
            </a:r>
            <a:r>
              <a:rPr lang="ru-RU" sz="4000" dirty="0">
                <a:solidFill>
                  <a:srgbClr val="00206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98962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Є </a:t>
            </a:r>
            <a:r>
              <a:rPr lang="ru-RU" b="1" dirty="0" err="1">
                <a:solidFill>
                  <a:srgbClr val="FF0000"/>
                </a:solidFill>
              </a:rPr>
              <a:t>декілька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видів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випадків</a:t>
            </a:r>
            <a:r>
              <a:rPr lang="ru-RU" b="1" dirty="0">
                <a:solidFill>
                  <a:srgbClr val="FF0000"/>
                </a:solidFill>
              </a:rPr>
              <a:t>, </a:t>
            </a:r>
            <a:r>
              <a:rPr lang="ru-RU" b="1" dirty="0" err="1">
                <a:solidFill>
                  <a:srgbClr val="FF0000"/>
                </a:solidFill>
              </a:rPr>
              <a:t>які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містять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err="1">
                <a:solidFill>
                  <a:srgbClr val="FF0000"/>
                </a:solidFill>
              </a:rPr>
              <a:t>ризик</a:t>
            </a:r>
            <a:r>
              <a:rPr lang="ru-RU" b="1" dirty="0">
                <a:solidFill>
                  <a:srgbClr val="FF0000"/>
                </a:solidFill>
              </a:rPr>
              <a:t> для проекту: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1. </a:t>
            </a:r>
            <a:r>
              <a:rPr lang="ru-RU" dirty="0" err="1">
                <a:solidFill>
                  <a:srgbClr val="7030A0"/>
                </a:solidFill>
              </a:rPr>
              <a:t>Випадки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які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можуть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статися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2. </a:t>
            </a:r>
            <a:r>
              <a:rPr lang="ru-RU" dirty="0" err="1">
                <a:solidFill>
                  <a:srgbClr val="7030A0"/>
                </a:solidFill>
              </a:rPr>
              <a:t>Випадки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які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матимуть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великі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наслідки</a:t>
            </a:r>
            <a:r>
              <a:rPr lang="ru-RU" dirty="0">
                <a:solidFill>
                  <a:srgbClr val="7030A0"/>
                </a:solidFill>
              </a:rPr>
              <a:t>, </a:t>
            </a:r>
            <a:r>
              <a:rPr lang="ru-RU" dirty="0" err="1">
                <a:solidFill>
                  <a:srgbClr val="7030A0"/>
                </a:solidFill>
              </a:rPr>
              <a:t>якщо</a:t>
            </a:r>
            <a:r>
              <a:rPr lang="ru-RU" dirty="0">
                <a:solidFill>
                  <a:srgbClr val="7030A0"/>
                </a:solidFill>
              </a:rPr>
              <a:t> вони </a:t>
            </a:r>
            <a:r>
              <a:rPr lang="ru-RU" dirty="0" err="1">
                <a:solidFill>
                  <a:srgbClr val="7030A0"/>
                </a:solidFill>
              </a:rPr>
              <a:t>відбудуться</a:t>
            </a:r>
            <a:r>
              <a:rPr lang="ru-RU" dirty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3</a:t>
            </a:r>
            <a:r>
              <a:rPr lang="ru-RU" dirty="0">
                <a:solidFill>
                  <a:srgbClr val="7030A0"/>
                </a:solidFill>
              </a:rPr>
              <a:t>. </a:t>
            </a:r>
            <a:r>
              <a:rPr lang="ru-RU" dirty="0" err="1">
                <a:solidFill>
                  <a:srgbClr val="7030A0"/>
                </a:solidFill>
              </a:rPr>
              <a:t>Випадки</a:t>
            </a:r>
            <a:r>
              <a:rPr lang="ru-RU" dirty="0">
                <a:solidFill>
                  <a:srgbClr val="7030A0"/>
                </a:solidFill>
              </a:rPr>
              <a:t> поза вашим контролем.</a:t>
            </a:r>
          </a:p>
          <a:p>
            <a:pPr marL="0" indent="0">
              <a:buNone/>
            </a:pPr>
            <a:r>
              <a:rPr lang="ru-RU" dirty="0">
                <a:solidFill>
                  <a:srgbClr val="7030A0"/>
                </a:solidFill>
              </a:rPr>
              <a:t>4. </a:t>
            </a:r>
            <a:r>
              <a:rPr lang="ru-RU" dirty="0" err="1">
                <a:solidFill>
                  <a:srgbClr val="7030A0"/>
                </a:solidFill>
              </a:rPr>
              <a:t>Випадки</a:t>
            </a:r>
            <a:r>
              <a:rPr lang="ru-RU" dirty="0">
                <a:solidFill>
                  <a:srgbClr val="7030A0"/>
                </a:solidFill>
              </a:rPr>
              <a:t>, про </a:t>
            </a:r>
            <a:r>
              <a:rPr lang="ru-RU" dirty="0" err="1">
                <a:solidFill>
                  <a:srgbClr val="7030A0"/>
                </a:solidFill>
              </a:rPr>
              <a:t>які</a:t>
            </a:r>
            <a:r>
              <a:rPr lang="ru-RU" dirty="0">
                <a:solidFill>
                  <a:srgbClr val="7030A0"/>
                </a:solidFill>
              </a:rPr>
              <a:t> вам </a:t>
            </a:r>
            <a:r>
              <a:rPr lang="ru-RU" dirty="0" err="1">
                <a:solidFill>
                  <a:srgbClr val="7030A0"/>
                </a:solidFill>
              </a:rPr>
              <a:t>відомо</a:t>
            </a:r>
            <a:r>
              <a:rPr lang="ru-RU" dirty="0">
                <a:solidFill>
                  <a:srgbClr val="7030A0"/>
                </a:solidFill>
              </a:rPr>
              <a:t> </a:t>
            </a:r>
            <a:r>
              <a:rPr lang="ru-RU" dirty="0" err="1">
                <a:solidFill>
                  <a:srgbClr val="7030A0"/>
                </a:solidFill>
              </a:rPr>
              <a:t>дуже</a:t>
            </a:r>
            <a:r>
              <a:rPr lang="ru-RU" dirty="0">
                <a:solidFill>
                  <a:srgbClr val="7030A0"/>
                </a:solidFill>
              </a:rPr>
              <a:t> мало</a:t>
            </a:r>
            <a:r>
              <a:rPr lang="ru-RU" dirty="0" smtClean="0">
                <a:solidFill>
                  <a:srgbClr val="7030A0"/>
                </a:solidFill>
              </a:rPr>
              <a:t>.</a:t>
            </a:r>
          </a:p>
          <a:p>
            <a:pPr marL="0" indent="0">
              <a:buNone/>
            </a:pPr>
            <a:r>
              <a:rPr lang="ru-RU" dirty="0" err="1"/>
              <a:t>Ризики</a:t>
            </a:r>
            <a:r>
              <a:rPr lang="ru-RU" dirty="0"/>
              <a:t> </a:t>
            </a:r>
            <a:r>
              <a:rPr lang="ru-RU" dirty="0" err="1"/>
              <a:t>виникають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стадіях</a:t>
            </a:r>
            <a:r>
              <a:rPr lang="ru-RU" dirty="0"/>
              <a:t> </a:t>
            </a:r>
            <a:r>
              <a:rPr lang="ru-RU" dirty="0" err="1"/>
              <a:t>життєвого</a:t>
            </a:r>
            <a:r>
              <a:rPr lang="ru-RU" dirty="0"/>
              <a:t> циклу </a:t>
            </a:r>
            <a:r>
              <a:rPr lang="ru-RU" dirty="0" smtClean="0"/>
              <a:t>проекту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 descr="People icons and colorful speech bubbles — Stock Vector © oculo #24911955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774" y="1825625"/>
            <a:ext cx="4611329" cy="426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519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Існує</a:t>
            </a:r>
            <a:r>
              <a:rPr lang="ru-RU" sz="3600" b="1" dirty="0">
                <a:solidFill>
                  <a:schemeClr val="bg1"/>
                </a:solidFill>
              </a:rPr>
              <a:t> два </a:t>
            </a:r>
            <a:r>
              <a:rPr lang="ru-RU" sz="3600" b="1" dirty="0" err="1">
                <a:solidFill>
                  <a:schemeClr val="bg1"/>
                </a:solidFill>
              </a:rPr>
              <a:t>види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ризику</a:t>
            </a:r>
            <a:r>
              <a:rPr lang="ru-RU" sz="3600" b="1" dirty="0">
                <a:solidFill>
                  <a:schemeClr val="bg1"/>
                </a:solidFill>
              </a:rPr>
              <a:t>, </a:t>
            </a:r>
            <a:r>
              <a:rPr lang="ru-RU" sz="3600" b="1" dirty="0" err="1">
                <a:solidFill>
                  <a:schemeClr val="bg1"/>
                </a:solidFill>
              </a:rPr>
              <a:t>пов’язаного</a:t>
            </a:r>
            <a:r>
              <a:rPr lang="ru-RU" sz="3600" b="1" dirty="0">
                <a:solidFill>
                  <a:schemeClr val="bg1"/>
                </a:solidFill>
              </a:rPr>
              <a:t> з </a:t>
            </a:r>
            <a:r>
              <a:rPr lang="ru-RU" sz="3600" b="1" dirty="0" err="1">
                <a:solidFill>
                  <a:schemeClr val="bg1"/>
                </a:solidFill>
              </a:rPr>
              <a:t>підготовкою</a:t>
            </a:r>
            <a:r>
              <a:rPr lang="ru-RU" sz="3600" b="1" dirty="0">
                <a:solidFill>
                  <a:schemeClr val="bg1"/>
                </a:solidFill>
              </a:rPr>
              <a:t> і </a:t>
            </a:r>
            <a:r>
              <a:rPr lang="ru-RU" sz="3600" b="1" dirty="0" err="1">
                <a:solidFill>
                  <a:schemeClr val="bg1"/>
                </a:solidFill>
              </a:rPr>
              <a:t>реалізацією</a:t>
            </a:r>
            <a:r>
              <a:rPr lang="ru-RU" sz="3600" b="1" dirty="0">
                <a:solidFill>
                  <a:schemeClr val="bg1"/>
                </a:solidFill>
              </a:rPr>
              <a:t> проекту: </a:t>
            </a:r>
            <a:r>
              <a:rPr lang="ru-RU" sz="3600" b="1" dirty="0" err="1" smtClean="0">
                <a:solidFill>
                  <a:schemeClr val="bg1"/>
                </a:solidFill>
              </a:rPr>
              <a:t>систематичний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</a:rPr>
              <a:t>і </a:t>
            </a:r>
            <a:r>
              <a:rPr lang="ru-RU" sz="3600" b="1" dirty="0" err="1">
                <a:solidFill>
                  <a:schemeClr val="bg1"/>
                </a:solidFill>
              </a:rPr>
              <a:t>несистематичний</a:t>
            </a:r>
            <a:r>
              <a:rPr lang="ru-RU" dirty="0"/>
              <a:t>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solidFill>
            <a:srgbClr val="C00000"/>
          </a:solidFill>
        </p:spPr>
        <p:txBody>
          <a:bodyPr/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систематичний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b="1" dirty="0" err="1"/>
              <a:t>зовнішніх</a:t>
            </a:r>
            <a:r>
              <a:rPr lang="ru-RU" dirty="0"/>
              <a:t> </a:t>
            </a:r>
            <a:r>
              <a:rPr lang="ru-RU" dirty="0" err="1" smtClean="0"/>
              <a:t>чинників</a:t>
            </a:r>
            <a:r>
              <a:rPr lang="ru-RU" dirty="0"/>
              <a:t>, </a:t>
            </a:r>
            <a:r>
              <a:rPr lang="ru-RU" dirty="0" err="1"/>
              <a:t>приміром</a:t>
            </a:r>
            <a:r>
              <a:rPr lang="ru-RU" dirty="0"/>
              <a:t>, стан </a:t>
            </a:r>
            <a:r>
              <a:rPr lang="ru-RU" dirty="0" err="1"/>
              <a:t>економіки</a:t>
            </a:r>
            <a:r>
              <a:rPr lang="ru-RU" dirty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; </a:t>
            </a:r>
            <a:r>
              <a:rPr lang="ru-RU" dirty="0" err="1" smtClean="0"/>
              <a:t>перебуває</a:t>
            </a:r>
            <a:r>
              <a:rPr lang="ru-RU" dirty="0" smtClean="0"/>
              <a:t> </a:t>
            </a:r>
            <a:r>
              <a:rPr lang="ru-RU" dirty="0"/>
              <a:t>поза </a:t>
            </a:r>
            <a:r>
              <a:rPr lang="ru-RU" dirty="0" err="1"/>
              <a:t>загальним</a:t>
            </a:r>
            <a:r>
              <a:rPr lang="ru-RU" dirty="0"/>
              <a:t> контролем над </a:t>
            </a:r>
            <a:r>
              <a:rPr lang="ru-RU" dirty="0" err="1"/>
              <a:t>виконанням</a:t>
            </a:r>
            <a:r>
              <a:rPr lang="ru-RU" dirty="0"/>
              <a:t> проекту. </a:t>
            </a:r>
            <a:endParaRPr lang="ru-RU" dirty="0" smtClean="0"/>
          </a:p>
          <a:p>
            <a:r>
              <a:rPr lang="ru-RU" dirty="0" smtClean="0"/>
              <a:t>Прикладами </a:t>
            </a:r>
            <a:r>
              <a:rPr lang="ru-RU" dirty="0"/>
              <a:t>систематичного </a:t>
            </a:r>
            <a:r>
              <a:rPr lang="ru-RU" dirty="0" err="1"/>
              <a:t>ризику</a:t>
            </a:r>
            <a:r>
              <a:rPr lang="ru-RU" dirty="0"/>
              <a:t> є </a:t>
            </a:r>
            <a:r>
              <a:rPr lang="ru-RU" dirty="0" err="1" smtClean="0"/>
              <a:t>політична</a:t>
            </a:r>
            <a:r>
              <a:rPr lang="ru-RU" dirty="0" smtClean="0"/>
              <a:t> </a:t>
            </a:r>
            <a:r>
              <a:rPr lang="ru-RU" dirty="0" err="1"/>
              <a:t>нестабільність</a:t>
            </a:r>
            <a:r>
              <a:rPr lang="ru-RU" dirty="0"/>
              <a:t>, </a:t>
            </a:r>
            <a:r>
              <a:rPr lang="ru-RU" dirty="0" smtClean="0"/>
              <a:t>стан </a:t>
            </a:r>
            <a:r>
              <a:rPr lang="ru-RU" dirty="0" err="1" smtClean="0"/>
              <a:t>економіки</a:t>
            </a:r>
            <a:r>
              <a:rPr lang="ru-RU" dirty="0" smtClean="0"/>
              <a:t> в </a:t>
            </a:r>
            <a:r>
              <a:rPr lang="ru-RU" dirty="0" err="1" smtClean="0"/>
              <a:t>цілому</a:t>
            </a:r>
            <a:r>
              <a:rPr lang="ru-RU" dirty="0" smtClean="0"/>
              <a:t> , </a:t>
            </a:r>
            <a:r>
              <a:rPr lang="ru-RU" dirty="0" err="1" smtClean="0"/>
              <a:t>умови</a:t>
            </a:r>
            <a:r>
              <a:rPr lang="ru-RU" dirty="0" smtClean="0"/>
              <a:t> </a:t>
            </a:r>
            <a:r>
              <a:rPr lang="ru-RU" dirty="0" err="1"/>
              <a:t>оподаткування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діями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систематичного </a:t>
            </a:r>
            <a:r>
              <a:rPr lang="ru-RU" dirty="0" err="1"/>
              <a:t>ризику</a:t>
            </a:r>
            <a:r>
              <a:rPr lang="ru-RU" dirty="0"/>
              <a:t> </a:t>
            </a:r>
            <a:r>
              <a:rPr lang="ru-RU" dirty="0" err="1"/>
              <a:t>відбивають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чинників</a:t>
            </a:r>
            <a:r>
              <a:rPr lang="ru-RU" dirty="0"/>
              <a:t> конкурентного </a:t>
            </a:r>
            <a:r>
              <a:rPr lang="ru-RU" dirty="0" err="1"/>
              <a:t>середовища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solidFill>
            <a:srgbClr val="C00000"/>
          </a:solidFill>
        </p:spPr>
        <p:txBody>
          <a:bodyPr/>
          <a:lstStyle/>
          <a:p>
            <a:pPr algn="ctr"/>
            <a:r>
              <a:rPr lang="ru-RU" dirty="0" err="1">
                <a:solidFill>
                  <a:schemeClr val="bg1"/>
                </a:solidFill>
              </a:rPr>
              <a:t>несистематичний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ризик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безпосередньо</a:t>
            </a:r>
            <a:r>
              <a:rPr lang="ru-RU" dirty="0"/>
              <a:t> </a:t>
            </a:r>
            <a:r>
              <a:rPr lang="ru-RU" dirty="0" err="1"/>
              <a:t>стосується</a:t>
            </a:r>
            <a:r>
              <a:rPr lang="ru-RU" dirty="0"/>
              <a:t> проекту. </a:t>
            </a:r>
            <a:endParaRPr lang="ru-RU" dirty="0" smtClean="0"/>
          </a:p>
          <a:p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/>
              <a:t>несистематичного </a:t>
            </a:r>
            <a:r>
              <a:rPr lang="ru-RU" dirty="0" err="1"/>
              <a:t>ризику</a:t>
            </a:r>
            <a:r>
              <a:rPr lang="ru-RU" dirty="0"/>
              <a:t> </a:t>
            </a:r>
            <a:r>
              <a:rPr lang="ru-RU" dirty="0" err="1"/>
              <a:t>включають</a:t>
            </a:r>
            <a:r>
              <a:rPr lang="ru-RU" dirty="0"/>
              <a:t> у себе </a:t>
            </a:r>
            <a:r>
              <a:rPr lang="ru-RU" dirty="0" err="1"/>
              <a:t>зовнішні</a:t>
            </a:r>
            <a:r>
              <a:rPr lang="ru-RU" dirty="0"/>
              <a:t> </a:t>
            </a:r>
            <a:r>
              <a:rPr lang="ru-RU" dirty="0" err="1"/>
              <a:t>чинники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контролювати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впливати</a:t>
            </a:r>
            <a:r>
              <a:rPr lang="ru-RU" dirty="0"/>
              <a:t> на них у межах проекту. </a:t>
            </a:r>
            <a:r>
              <a:rPr lang="ru-RU" dirty="0" err="1"/>
              <a:t>Це</a:t>
            </a:r>
            <a:r>
              <a:rPr lang="ru-RU" dirty="0"/>
              <a:t> — </a:t>
            </a:r>
            <a:r>
              <a:rPr lang="ru-RU" dirty="0" err="1"/>
              <a:t>заробітна</a:t>
            </a:r>
            <a:r>
              <a:rPr lang="ru-RU" dirty="0"/>
              <a:t> плата персоналу проекту, </a:t>
            </a:r>
            <a:r>
              <a:rPr lang="ru-RU" dirty="0" err="1" smtClean="0"/>
              <a:t>ціна</a:t>
            </a:r>
            <a:r>
              <a:rPr lang="ru-RU" dirty="0" smtClean="0"/>
              <a:t> проекту</a:t>
            </a:r>
            <a:r>
              <a:rPr lang="ru-RU" dirty="0"/>
              <a:t>,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/>
              <a:t>податків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3965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dirty="0" err="1">
                <a:solidFill>
                  <a:schemeClr val="bg1"/>
                </a:solidFill>
              </a:rPr>
              <a:t>Класифікація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проектних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ризиків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err="1">
                <a:solidFill>
                  <a:schemeClr val="bg1"/>
                </a:solidFill>
              </a:rPr>
              <a:t>ризиків</a:t>
            </a: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665937"/>
              </p:ext>
            </p:extLst>
          </p:nvPr>
        </p:nvGraphicFramePr>
        <p:xfrm>
          <a:off x="838200" y="1825625"/>
          <a:ext cx="10515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548">
                  <a:extLst>
                    <a:ext uri="{9D8B030D-6E8A-4147-A177-3AD203B41FA5}">
                      <a16:colId xmlns:a16="http://schemas.microsoft.com/office/drawing/2014/main" val="2036503626"/>
                    </a:ext>
                  </a:extLst>
                </a:gridCol>
                <a:gridCol w="9053052">
                  <a:extLst>
                    <a:ext uri="{9D8B030D-6E8A-4147-A177-3AD203B41FA5}">
                      <a16:colId xmlns:a16="http://schemas.microsoft.com/office/drawing/2014/main" val="3505737718"/>
                    </a:ext>
                  </a:extLst>
                </a:gridCol>
              </a:tblGrid>
              <a:tr h="517781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 природою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виникнення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об’єктивні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(не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залежать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людини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наприклад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стихійні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лиха,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погодні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умови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тощо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суб’єктивні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виникають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у межах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створених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людиною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соціально-економічних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систем)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263730"/>
                  </a:ext>
                </a:extLst>
              </a:tr>
              <a:tr h="517781"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Залежно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джерела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виникнення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природно-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кліматичні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(у тому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числі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стихійні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і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екологічні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технічні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виробничі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порушення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технології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виробництва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затримка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постачань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..);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економічні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зростання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витрат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збільшення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цін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інфляція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..);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ринкові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падіння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цін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зростання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конкуренції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..);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фінансові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кредитні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валютні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відсоткові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інші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зв’язані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фінансовими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й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кредитними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операціями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соціальні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страйки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збільшення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соціальних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витрат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політичні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зміна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законодавства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пріоритетів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адміністративні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обмеження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преференції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та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..);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інноваційні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тобто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недосягнення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очікуваних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результатів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наукових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інженерних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розробок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регіональні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тобто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підприємницької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діяльності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урахуванням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різних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країн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регіонів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галузеві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тобто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специфічні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галузі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підприємницької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діяльності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241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205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75000"/>
            </a:schemeClr>
          </a:solidFill>
        </p:spPr>
        <p:txBody>
          <a:bodyPr/>
          <a:lstStyle/>
          <a:p>
            <a:pPr algn="ctr"/>
            <a:r>
              <a:rPr lang="ru-RU" b="1" dirty="0" err="1" smtClean="0">
                <a:solidFill>
                  <a:schemeClr val="bg1"/>
                </a:solidFill>
              </a:rPr>
              <a:t>Класифікація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проектних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ризиків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err="1" smtClean="0">
                <a:solidFill>
                  <a:schemeClr val="bg1"/>
                </a:solidFill>
              </a:rPr>
              <a:t>ризиків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0752296"/>
              </p:ext>
            </p:extLst>
          </p:nvPr>
        </p:nvGraphicFramePr>
        <p:xfrm>
          <a:off x="838200" y="1825625"/>
          <a:ext cx="10515600" cy="542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2084">
                  <a:extLst>
                    <a:ext uri="{9D8B030D-6E8A-4147-A177-3AD203B41FA5}">
                      <a16:colId xmlns:a16="http://schemas.microsoft.com/office/drawing/2014/main" val="1550203145"/>
                    </a:ext>
                  </a:extLst>
                </a:gridCol>
                <a:gridCol w="7853516">
                  <a:extLst>
                    <a:ext uri="{9D8B030D-6E8A-4147-A177-3AD203B41FA5}">
                      <a16:colId xmlns:a16="http://schemas.microsoft.com/office/drawing/2014/main" val="7968540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Залежно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від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місця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прояву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а)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внутрішні</a:t>
                      </a:r>
                      <a:endParaRPr lang="ru-RU" sz="14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б)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зовнішні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55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складністю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часткові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локальні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системні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в)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сукупний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5552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ступенем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контролю: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контрольовані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яких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можна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уникнути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зменшати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їхні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шкідливі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наслідки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частково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контрольовані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котрих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можна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тільки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частково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уникнути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зменшати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їхні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шкідливі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наслідки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в)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неконтрольовані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яких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не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можна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уникнути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або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зменшати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їхні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шкідливі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наслідки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492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інтенсивністю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прояву</a:t>
                      </a:r>
                      <a:endParaRPr lang="ru-RU" sz="1400" b="1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наслідків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швидко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проявляються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проявляються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повільно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577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рівнем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прояву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низькі</a:t>
                      </a:r>
                      <a:endParaRPr lang="ru-RU" sz="14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помірні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в)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сильні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г)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катастрофічні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53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ступенем</a:t>
                      </a:r>
                      <a:endParaRPr lang="ru-RU" sz="1400" b="1" i="0" u="none" strike="noStrik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передбачуваності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передбачувані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високою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можливістю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передбачувані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з малою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можливістю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в)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непередбачувані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373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 </a:t>
                      </a:r>
                      <a:r>
                        <a:rPr lang="ru-RU" sz="1400" b="1" i="0" u="none" strike="noStrike" kern="1200" baseline="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регулярністю</a:t>
                      </a:r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систематичні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(регулярно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повторювані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);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несистематичні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681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 характером причин: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а)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випадкових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подій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</a:p>
                    <a:p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б)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ризики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злочинних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u="none" strike="noStrike" kern="1200" baseline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дій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819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203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3458</Words>
  <Application>Microsoft Office PowerPoint</Application>
  <PresentationFormat>Широкоэкранный</PresentationFormat>
  <Paragraphs>268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9" baseType="lpstr">
      <vt:lpstr>Arial</vt:lpstr>
      <vt:lpstr>Calibri</vt:lpstr>
      <vt:lpstr>Calibri Light</vt:lpstr>
      <vt:lpstr>Wingdings</vt:lpstr>
      <vt:lpstr>Тема Office</vt:lpstr>
      <vt:lpstr>Управління ризиками в рекламних / ПР-проектах</vt:lpstr>
      <vt:lpstr>Управління ризиками в рекламних / ПР-проектах</vt:lpstr>
      <vt:lpstr>Поняття ризику та невизначеності</vt:lpstr>
      <vt:lpstr>Невизначеність та різик</vt:lpstr>
      <vt:lpstr>Проектні ризики</vt:lpstr>
      <vt:lpstr>Є декілька видів випадків, які містять ризик для проекту:</vt:lpstr>
      <vt:lpstr>Існує два види ризику, пов’язаного з підготовкою і реалізацією проекту: систематичний і несистематичний.</vt:lpstr>
      <vt:lpstr>Класифікація проектних ризиків ризиків</vt:lpstr>
      <vt:lpstr>Класифікація проектних ризиків ризиків</vt:lpstr>
      <vt:lpstr>Планування управління ризиками</vt:lpstr>
      <vt:lpstr>Згідно з РМВОК виділяють наступні процеси управління проектними ризиками</vt:lpstr>
      <vt:lpstr>Планування управління ризиками</vt:lpstr>
      <vt:lpstr>План управління ризиками є складовою частиною плану управління проектом.</vt:lpstr>
      <vt:lpstr>Ідентифікація ризиків</vt:lpstr>
      <vt:lpstr>Методи ідентифікації ризиків в рекламних / ПР-проектах</vt:lpstr>
      <vt:lpstr>Методи ідентифікації ризиків в рекламних / ПР-проектах</vt:lpstr>
      <vt:lpstr>Метод ментальних карт</vt:lpstr>
      <vt:lpstr>МК дозволяють так оформити інформацію, що мозок легко її сприйме, бо інформація записана на «мові мозку»</vt:lpstr>
      <vt:lpstr>Що таке інтелект-карти або ментальні карти </vt:lpstr>
      <vt:lpstr>Будуємо ментальну карту</vt:lpstr>
      <vt:lpstr>Інструменти: в чому будувати </vt:lpstr>
      <vt:lpstr>Як виглядає ментальна карта</vt:lpstr>
      <vt:lpstr>Визначення джерел, симптомів та подій потенційних ризиків проекту.</vt:lpstr>
      <vt:lpstr>Аналіз проектних ризиків</vt:lpstr>
      <vt:lpstr>Визначення джерел, симптомів та подій потенційних ризиків проекту</vt:lpstr>
      <vt:lpstr>Метод експертних оцінок</vt:lpstr>
      <vt:lpstr>Планування реагування на ризики</vt:lpstr>
      <vt:lpstr>Планування заходів з реагування на ризики</vt:lpstr>
      <vt:lpstr>Стратегії реагування на ризики 1.Стратегії реагування на негативні ризики (загрози)</vt:lpstr>
      <vt:lpstr>Стратегії реагування на ризики Стратегії реагування на позитивні ризики (сприятливі можливості)</vt:lpstr>
      <vt:lpstr>Антикризовий план</vt:lpstr>
      <vt:lpstr>Моніторинг і контроль ризиків</vt:lpstr>
      <vt:lpstr>Мета моніторингу</vt:lpstr>
      <vt:lpstr>Використовувані методи і засоби: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Управління ризиками в рекламних / ПР-проектах</dc:title>
  <dc:creator>admin</dc:creator>
  <cp:lastModifiedBy>admin</cp:lastModifiedBy>
  <cp:revision>26</cp:revision>
  <dcterms:created xsi:type="dcterms:W3CDTF">2021-01-20T08:52:14Z</dcterms:created>
  <dcterms:modified xsi:type="dcterms:W3CDTF">2021-01-20T13:03:04Z</dcterms:modified>
</cp:coreProperties>
</file>