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8" r:id="rId2"/>
    <p:sldId id="259" r:id="rId3"/>
    <p:sldId id="268" r:id="rId4"/>
    <p:sldId id="269" r:id="rId5"/>
    <p:sldId id="270" r:id="rId6"/>
    <p:sldId id="272" r:id="rId7"/>
    <p:sldId id="271" r:id="rId8"/>
    <p:sldId id="273" r:id="rId9"/>
    <p:sldId id="275" r:id="rId10"/>
    <p:sldId id="274" r:id="rId11"/>
    <p:sldId id="276" r:id="rId12"/>
    <p:sldId id="277" r:id="rId13"/>
    <p:sldId id="279" r:id="rId14"/>
    <p:sldId id="278" r:id="rId15"/>
    <p:sldId id="283" r:id="rId16"/>
    <p:sldId id="285" r:id="rId17"/>
    <p:sldId id="286" r:id="rId18"/>
    <p:sldId id="287" r:id="rId19"/>
    <p:sldId id="284" r:id="rId20"/>
    <p:sldId id="282" r:id="rId21"/>
    <p:sldId id="29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7" autoAdjust="0"/>
    <p:restoredTop sz="94628" autoAdjust="0"/>
  </p:normalViewPr>
  <p:slideViewPr>
    <p:cSldViewPr>
      <p:cViewPr varScale="1">
        <p:scale>
          <a:sx n="109" d="100"/>
          <a:sy n="109" d="100"/>
        </p:scale>
        <p:origin x="-3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23.11.2022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23.11.2022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23.11.2022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23.11.2022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23.11.2022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23.11.2022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23.11.2022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23.11.2022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23.11.2022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23.11.2022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23.11.2022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23.11.2022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23.11.2022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11" Type="http://schemas.openxmlformats.org/officeDocument/2006/relationships/image" Target="../media/image25.png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6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8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ПРОГРАМУВАННЯ ЧИСЕЛЬНИХ МЕТОДІВ</a:t>
            </a:r>
            <a:endParaRPr lang="uk-U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1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Rectangle 1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6" name="Rectangle 1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1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1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1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" name="Rectangle 1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1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9" name="Rectangle 1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3" name="Rectangle 1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7" name="Rectangle 1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9" name="Rectangle 1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1" name="Rectangle 1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3" name="Rectangle 1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6" name="Rectangle 1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8" name="Rectangle 1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0" name="Rectangle 2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2" name="Rectangle 2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4" name="Rectangle 2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6" name="Rectangle 2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8" name="Rectangle 2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0" name="Rectangle 2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2" name="Rectangle 2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4" name="Rectangle 2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6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1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3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5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7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9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1" name="Rectangle 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3" name="Rectangle 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5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7" name="Rectangle 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9" name="Rectangle 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1" name="Rectangle 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3" name="Rectangle 1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5" name="Rectangle 1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7" name="Rectangle 1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9" name="Rectangle 1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1" name="Rectangle 1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3" name="Rectangle 1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5" name="Rectangle 1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7" name="Rectangle 1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9" name="Rectangle 1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1" name="Rectangle 1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3" name="Rectangle 1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0" y="112812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4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8" name="Rectangle 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2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6" name="Rectangle 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0" name="Rectangle 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4" name="Rectangle 8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8" name="Rectangle 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2" name="Rectangle 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5" name="Rectangle 1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7" name="Rectangle 10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9" name="Rectangle 1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1" name="Rectangle 1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3" name="Rectangle 1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5" name="Rectangle 1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0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7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9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1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3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5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8" name="Rectangle 1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0" name="Rectangle 1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2" name="Rectangle 1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4" name="Rectangle 18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6" name="Rectangle 1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8" name="Rectangle 19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0" name="Rectangle 1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2" name="Rectangle 1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4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6" name="Rectangle 2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8" name="Rectangle 2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64" name="Rectangle 2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66" name="Rectangle 2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68" name="Rectangle 28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70" name="Rectangle 28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72" name="Rectangle 28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74" name="Rectangle 2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76" name="Rectangle 29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79" name="Rectangle 2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81" name="Rectangle 3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65" name="Rectangle 38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69" name="Rectangle 3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73" name="Rectangle 39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77" name="Rectangle 3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83" name="Rectangle 4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67" name="Rectangle 4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75" name="Rectangle 4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82" name="Rectangle 4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85" name="Rectangle 4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71" name="Rectangle 49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84" name="Rectangle 4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87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89" name="Rectangle 49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91" name="Rectangle 5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93" name="Rectangle 5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95" name="Rectangle 5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4" name="Rectangle 5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0" name="Rectangle 5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6" name="Rectangle 5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0" name="Rectangle 5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4" name="Rectangle 5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7" name="Rectangle 5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78" name="Rectangle 57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86" name="Rectangle 57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90" name="Rectangle 58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" name="Rectangle 58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4" name="Rectangle 58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2" name="Rectangle 6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1" name="Rectangle 6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7" name="Rectangle 6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1" name="Rectangle 6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5" name="Rectangle 6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9" name="Rectangle 6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97" name="Rectangle 6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99" name="Rectangle 6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01" name="Rectangle 6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03" name="Rectangle 6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05" name="Rectangle 6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07" name="Rectangle 6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09" name="Rectangle 6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11" name="Rectangle 6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13" name="Rectangle 6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15" name="Rectangle 6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17" name="Rectangle 6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19" name="Rectangle 6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21" name="Rectangle 6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23" name="Rectangle 7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25" name="Rectangle 7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27" name="Rectangle 7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29" name="Rectangle 7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31" name="Rectangle 7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33" name="Rectangle 7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35" name="Rectangle 7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37" name="Rectangle 7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39" name="Rectangle 7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80" name="Rectangle 7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92" name="Rectangle 7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96" name="Rectangle 7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00" name="Rectangle 7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04" name="Rectangle 7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08" name="Rectangle 79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12" name="Rectangle 7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16" name="Rectangle 7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20" name="Rectangle 8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24" name="Rectangle 8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36" name="Rectangle 8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40" name="Rectangle 8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42" name="Rectangle 8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44" name="Rectangle 8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46" name="Rectangle 8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48" name="Rectangle 8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50" name="Rectangle 8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52" name="Rectangle 88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54" name="Rectangle 8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56" name="Rectangle 89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58" name="Rectangle 9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8" name="Rectangle 9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9" name="Rectangle 9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9" name="Rectangle 9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7" name="Rectangle 9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61" name="Rectangle 9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63" name="Rectangle 9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65" name="Rectangle 9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67" name="Rectangle 9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70" name="Rectangle 9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72" name="Rectangle 9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77" name="Rectangle 10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79" name="Rectangle 10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81" name="Rectangle 10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88" name="Rectangle 10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98" name="Rectangle 10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" name="Rectangle 11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06" name="Rectangle 11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02" name="Rectangle 11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10" name="Rectangle 11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18" name="Rectangle 11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26" name="Rectangle 11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2" name="Rectangle 12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30" name="Rectangle 12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34" name="Rectangle 12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41" name="Rectangle 12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45" name="Rectangle 12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49" name="Rectangle 1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53" name="Rectangle 12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59" name="Rectangle 12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60" name="Rectangle 12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64" name="Rectangle 12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68" name="Rectangle 12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71" name="Rectangle 12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2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2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3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4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5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6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6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7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7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80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8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85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87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89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91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2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3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3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93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95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97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99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01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14" name="Rectangle 1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32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51" name="Rectangle 1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6" name="Rectangle 1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6" name="Rectangle 1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92" name="Rectangle 1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96" name="Rectangle 1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00" name="Rectangle 1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04" name="Rectangle 1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06" name="Rectangle 1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08" name="Rectangle 1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10" name="Rectangle 1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12" name="Rectangle 1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14" name="Rectangle 1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16" name="Rectangle 1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18" name="Rectangle 1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20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22" name="Rectangle 2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24" name="Rectangle 2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26" name="Rectangle 2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28" name="Rectangle 2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30" name="Rectangle 2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32" name="Rectangle 2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34" name="Rectangle 2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36" name="Rectangle 2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2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57" name="Rectangle 2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73" name="Rectangle 2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84" name="Rectangle 2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88" name="Rectangle 2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8" name="Rectangle 2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94" name="Rectangle 2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03" name="Rectangle 2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07" name="Rectangle 2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11" name="Rectangle 26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15" name="Rectangle 2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21" name="Rectangle 2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25" name="Rectangle 2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29" name="Rectangle 2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38" name="Rectangle 2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40" name="Rectangle 30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42" name="Rectangle 30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44" name="Rectangle 3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46" name="Rectangle 3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48" name="Rectangle 3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50" name="Rectangle 3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52" name="Rectangle 3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54" name="Rectangle 3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56" name="Rectangle 3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58" name="Rectangle 4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60" name="Rectangle 5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63" name="Rectangle 5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65" name="Rectangle 5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67" name="Rectangle 5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69" name="Rectangle 5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71" name="Rectangle 5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73" name="Rectangle 5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75" name="Rectangle 5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77" name="Rectangle 6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43" name="Rectangle 6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90" name="Rectangle 7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05" name="Rectangle 70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82" name="Rectangle 7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09" name="Rectangle 7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0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1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2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3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3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3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43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47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86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13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27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49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53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57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61" name="Rectangle 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66" name="Rectangle 10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70" name="Rectangle 10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74" name="Rectangle 1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78" name="Rectangle 1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80" name="Rectangle 1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84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86" name="Rectangle 1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88" name="Rectangle 1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90" name="Rectangle 1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92" name="Rectangle 1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94" name="Rectangle 1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96" name="Rectangle 1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98" name="Rectangle 2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00" name="Rectangle 2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02" name="Rectangle 2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04" name="Rectangle 2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98" name="Rectangle 2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33" name="Rectangle 2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55" name="Rectangle 2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62" name="Rectangle 2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72" name="Rectangle 2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79" name="Rectangle 2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82" name="Rectangle 2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87" name="Rectangle 3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19" name="Rectangle 3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59" name="Rectangle 3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76" name="Rectangle 3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85" name="Rectangle 3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93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97" name="Rectangle 4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01" name="Rectangle 4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05" name="Rectangle 4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07" name="Rectangle 4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09" name="Rectangle 4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11" name="Rectangle 4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13" name="Rectangle 4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375" name="Rectangle 4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81" name="Rectangle 4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95" name="Rectangle 4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14" name="Rectangle 4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16" name="Rectangle 4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18" name="Rectangle 4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20" name="Rectangle 4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22" name="Rectangle 4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24" name="Rectangle 4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26" name="Rectangle 47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28" name="Rectangle 47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30" name="Rectangle 4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32" name="Rectangle 5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34" name="Rectangle 50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36" name="Rectangle 50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38" name="Rectangle 5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40" name="Rectangle 5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42" name="Rectangle 5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45" name="Rectangle 6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547" name="Rectangle 6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4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дихотомії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 цього виходячи з співвідношень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формується новий інтервал і перевіряється виконання умови точності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Так ситуація, що приведена на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відповідає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першому співвідношенню 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Суттєвим недоліком методу дихотомії є те, що на кожній ітерації значення цільової функції доводиться обчислювати двічі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754741"/>
              </p:ext>
            </p:extLst>
          </p:nvPr>
        </p:nvGraphicFramePr>
        <p:xfrm>
          <a:off x="2570162" y="2089150"/>
          <a:ext cx="3009949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9" name="Формула" r:id="rId3" imgW="2641320" imgH="241200" progId="Equation.3">
                  <p:embed/>
                </p:oleObj>
              </mc:Choice>
              <mc:Fallback>
                <p:oleObj name="Формула" r:id="rId3" imgW="2641320" imgH="241200" progId="Equation.3">
                  <p:embed/>
                  <p:pic>
                    <p:nvPicPr>
                      <p:cNvPr id="0" name="Объект 474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0162" y="2089150"/>
                        <a:ext cx="3009949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377163"/>
              </p:ext>
            </p:extLst>
          </p:nvPr>
        </p:nvGraphicFramePr>
        <p:xfrm>
          <a:off x="2483768" y="2564904"/>
          <a:ext cx="345638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0" name="Формула" r:id="rId5" imgW="3035300" imgH="279400" progId="Equation.3">
                  <p:embed/>
                </p:oleObj>
              </mc:Choice>
              <mc:Fallback>
                <p:oleObj name="Формула" r:id="rId5" imgW="3035300" imgH="279400" progId="Equation.3">
                  <p:embed/>
                  <p:pic>
                    <p:nvPicPr>
                      <p:cNvPr id="0" name="Объект 474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564904"/>
                        <a:ext cx="3456384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020463"/>
              </p:ext>
            </p:extLst>
          </p:nvPr>
        </p:nvGraphicFramePr>
        <p:xfrm>
          <a:off x="2915816" y="3356992"/>
          <a:ext cx="115252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1" name="Формула" r:id="rId7" imgW="977476" imgH="304668" progId="Equation.3">
                  <p:embed/>
                </p:oleObj>
              </mc:Choice>
              <mc:Fallback>
                <p:oleObj name="Формула" r:id="rId7" imgW="977476" imgH="304668" progId="Equation.3">
                  <p:embed/>
                  <p:pic>
                    <p:nvPicPr>
                      <p:cNvPr id="0" name="Объект 474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356992"/>
                        <a:ext cx="1152525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2459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золотого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перерізу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міру ефективності методу звичайно приймається кількість обчислень цільової функції, яку він потребує. Цілком природно спробувати побудувати метод, у якому цільова функція на ітерації обчислювалась б тільки один раз.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 є точкою золотого перерізу для відрізка довжиною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вона ділить його на дві частини з довжинами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і     відповідно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співвідношенні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815232"/>
              </p:ext>
            </p:extLst>
          </p:nvPr>
        </p:nvGraphicFramePr>
        <p:xfrm>
          <a:off x="3203848" y="4797152"/>
          <a:ext cx="1728192" cy="705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5" name="Формула" r:id="rId3" imgW="622030" imgH="558558" progId="Equation.3">
                  <p:embed/>
                </p:oleObj>
              </mc:Choice>
              <mc:Fallback>
                <p:oleObj name="Формула" r:id="rId3" imgW="622030" imgH="558558" progId="Equation.3">
                  <p:embed/>
                  <p:pic>
                    <p:nvPicPr>
                      <p:cNvPr id="0" name="Объект 474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797152"/>
                        <a:ext cx="1728192" cy="705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521706"/>
              </p:ext>
            </p:extLst>
          </p:nvPr>
        </p:nvGraphicFramePr>
        <p:xfrm>
          <a:off x="2339752" y="3933056"/>
          <a:ext cx="196751" cy="300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6" name="Формула" r:id="rId5" imgW="101520" imgH="190440" progId="Equation.3">
                  <p:embed/>
                </p:oleObj>
              </mc:Choice>
              <mc:Fallback>
                <p:oleObj name="Формула" r:id="rId5" imgW="101520" imgH="19044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933056"/>
                        <a:ext cx="196751" cy="3006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897159"/>
              </p:ext>
            </p:extLst>
          </p:nvPr>
        </p:nvGraphicFramePr>
        <p:xfrm>
          <a:off x="2483768" y="4293096"/>
          <a:ext cx="2159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7" name="Формула" r:id="rId7" imgW="139579" imgH="266469" progId="Equation.3">
                  <p:embed/>
                </p:oleObj>
              </mc:Choice>
              <mc:Fallback>
                <p:oleObj name="Формула" r:id="rId7" imgW="139579" imgH="266469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293096"/>
                        <a:ext cx="2159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479981"/>
              </p:ext>
            </p:extLst>
          </p:nvPr>
        </p:nvGraphicFramePr>
        <p:xfrm>
          <a:off x="2906713" y="4310063"/>
          <a:ext cx="23495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8" name="Формула" r:id="rId9" imgW="152280" imgH="241200" progId="Equation.3">
                  <p:embed/>
                </p:oleObj>
              </mc:Choice>
              <mc:Fallback>
                <p:oleObj name="Формула" r:id="rId9" imgW="15228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3" y="4310063"/>
                        <a:ext cx="234950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512" name="Picture 15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869160"/>
            <a:ext cx="295232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791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золотого перерізу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Оскільки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довжини цих відрізків можна визначити з квадратного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звідки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Легко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бачити, що для кожного відрізка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існують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дві точки золотого перерізу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ліва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і права 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цьому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/>
              <a:t>,</a:t>
            </a:r>
            <a:r>
              <a:rPr lang="ru-RU" dirty="0"/>
              <a:t> </a:t>
            </a:r>
            <a:r>
              <a:rPr lang="ru-RU" dirty="0" smtClean="0"/>
              <a:t>. </a:t>
            </a:r>
            <a:endParaRPr lang="ru-RU" dirty="0"/>
          </a:p>
          <a:p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395437"/>
              </p:ext>
            </p:extLst>
          </p:nvPr>
        </p:nvGraphicFramePr>
        <p:xfrm>
          <a:off x="2123728" y="1722140"/>
          <a:ext cx="828675" cy="338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2" name="Формула" r:id="rId3" imgW="825142" imgH="266584" progId="Equation.3">
                  <p:embed/>
                </p:oleObj>
              </mc:Choice>
              <mc:Fallback>
                <p:oleObj name="Формула" r:id="rId3" imgW="825142" imgH="266584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722140"/>
                        <a:ext cx="828675" cy="3387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812089"/>
              </p:ext>
            </p:extLst>
          </p:nvPr>
        </p:nvGraphicFramePr>
        <p:xfrm>
          <a:off x="5652120" y="1988840"/>
          <a:ext cx="115212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3" name="Формула" r:id="rId5" imgW="1016000" imgH="292100" progId="Equation.3">
                  <p:embed/>
                </p:oleObj>
              </mc:Choice>
              <mc:Fallback>
                <p:oleObj name="Формула" r:id="rId5" imgW="1016000" imgH="292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988840"/>
                        <a:ext cx="1152128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820038"/>
              </p:ext>
            </p:extLst>
          </p:nvPr>
        </p:nvGraphicFramePr>
        <p:xfrm>
          <a:off x="2051720" y="2564904"/>
          <a:ext cx="4392488" cy="663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4" name="Формула" r:id="rId7" imgW="2806560" imgH="444240" progId="Equation.3">
                  <p:embed/>
                </p:oleObj>
              </mc:Choice>
              <mc:Fallback>
                <p:oleObj name="Формула" r:id="rId7" imgW="2806560" imgH="444240" progId="Equation.3">
                  <p:embed/>
                  <p:pic>
                    <p:nvPicPr>
                      <p:cNvPr id="0" name="Объект 474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564904"/>
                        <a:ext cx="4392488" cy="6636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742782"/>
              </p:ext>
            </p:extLst>
          </p:nvPr>
        </p:nvGraphicFramePr>
        <p:xfrm>
          <a:off x="1331640" y="4581128"/>
          <a:ext cx="3888432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5" name="Формула" r:id="rId9" imgW="2311400" imgH="241300" progId="Equation.3">
                  <p:embed/>
                </p:oleObj>
              </mc:Choice>
              <mc:Fallback>
                <p:oleObj name="Формула" r:id="rId9" imgW="2311400" imgH="241300" progId="Equation.3">
                  <p:embed/>
                  <p:pic>
                    <p:nvPicPr>
                      <p:cNvPr id="0" name="Объект 474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581128"/>
                        <a:ext cx="3888432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105314"/>
              </p:ext>
            </p:extLst>
          </p:nvPr>
        </p:nvGraphicFramePr>
        <p:xfrm>
          <a:off x="4859710" y="3789040"/>
          <a:ext cx="360362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6" name="Формула" r:id="rId11" imgW="177492" imgH="164814" progId="Equation.3">
                  <p:embed/>
                </p:oleObj>
              </mc:Choice>
              <mc:Fallback>
                <p:oleObj name="Формула" r:id="rId11" imgW="177492" imgH="164814" progId="Equation.3">
                  <p:embed/>
                  <p:pic>
                    <p:nvPicPr>
                      <p:cNvPr id="0" name="Объект 475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710" y="3789040"/>
                        <a:ext cx="360362" cy="23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064932"/>
              </p:ext>
            </p:extLst>
          </p:nvPr>
        </p:nvGraphicFramePr>
        <p:xfrm>
          <a:off x="6660232" y="3789040"/>
          <a:ext cx="360040" cy="310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7" name="Формула" r:id="rId13" imgW="190417" imgH="241195" progId="Equation.3">
                  <p:embed/>
                </p:oleObj>
              </mc:Choice>
              <mc:Fallback>
                <p:oleObj name="Формула" r:id="rId13" imgW="190417" imgH="241195" progId="Equation.3">
                  <p:embed/>
                  <p:pic>
                    <p:nvPicPr>
                      <p:cNvPr id="0" name="Объект 475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3789040"/>
                        <a:ext cx="360040" cy="310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0198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золотого перерізу.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у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відкинути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частину,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ліва точка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поча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кового в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зка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буде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правою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</a:p>
          <a:p>
            <a:endParaRPr lang="ru-RU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навпаки. Дійсно для відрізка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маємо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850733"/>
              </p:ext>
            </p:extLst>
          </p:nvPr>
        </p:nvGraphicFramePr>
        <p:xfrm>
          <a:off x="2051720" y="1700808"/>
          <a:ext cx="936104" cy="300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1" name="Формула" r:id="rId3" imgW="800100" imgH="228600" progId="Equation.3">
                  <p:embed/>
                </p:oleObj>
              </mc:Choice>
              <mc:Fallback>
                <p:oleObj name="Формула" r:id="rId3" imgW="800100" imgH="228600" progId="Equation.3">
                  <p:embed/>
                  <p:pic>
                    <p:nvPicPr>
                      <p:cNvPr id="0" name="Объект 474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700808"/>
                        <a:ext cx="936104" cy="3006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810121"/>
              </p:ext>
            </p:extLst>
          </p:nvPr>
        </p:nvGraphicFramePr>
        <p:xfrm>
          <a:off x="827584" y="2492896"/>
          <a:ext cx="72008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2" name="Формула" r:id="rId5" imgW="622030" imgH="228501" progId="Equation.3">
                  <p:embed/>
                </p:oleObj>
              </mc:Choice>
              <mc:Fallback>
                <p:oleObj name="Формула" r:id="rId5" imgW="622030" imgH="228501" progId="Equation.3">
                  <p:embed/>
                  <p:pic>
                    <p:nvPicPr>
                      <p:cNvPr id="0" name="Объект 474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492896"/>
                        <a:ext cx="720080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32841"/>
              </p:ext>
            </p:extLst>
          </p:nvPr>
        </p:nvGraphicFramePr>
        <p:xfrm>
          <a:off x="3491880" y="2780928"/>
          <a:ext cx="187220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3" name="Формула" r:id="rId7" imgW="1269449" imgH="482391" progId="Equation.3">
                  <p:embed/>
                </p:oleObj>
              </mc:Choice>
              <mc:Fallback>
                <p:oleObj name="Формула" r:id="rId7" imgW="1269449" imgH="482391" progId="Equation.3">
                  <p:embed/>
                  <p:pic>
                    <p:nvPicPr>
                      <p:cNvPr id="0" name="Объект 474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780928"/>
                        <a:ext cx="1872208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539826"/>
              </p:ext>
            </p:extLst>
          </p:nvPr>
        </p:nvGraphicFramePr>
        <p:xfrm>
          <a:off x="5004048" y="3789040"/>
          <a:ext cx="864096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4" name="Формула" r:id="rId9" imgW="672808" imgH="228501" progId="Equation.3">
                  <p:embed/>
                </p:oleObj>
              </mc:Choice>
              <mc:Fallback>
                <p:oleObj name="Формула" r:id="rId9" imgW="672808" imgH="228501" progId="Equation.3">
                  <p:embed/>
                  <p:pic>
                    <p:nvPicPr>
                      <p:cNvPr id="0" name="Объект 474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3789040"/>
                        <a:ext cx="864096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859964"/>
              </p:ext>
            </p:extLst>
          </p:nvPr>
        </p:nvGraphicFramePr>
        <p:xfrm>
          <a:off x="3131840" y="4437112"/>
          <a:ext cx="2448272" cy="692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5" name="Формула" r:id="rId11" imgW="1739900" imgH="482600" progId="Equation.3">
                  <p:embed/>
                </p:oleObj>
              </mc:Choice>
              <mc:Fallback>
                <p:oleObj name="Формула" r:id="rId11" imgW="1739900" imgH="482600" progId="Equation.3">
                  <p:embed/>
                  <p:pic>
                    <p:nvPicPr>
                      <p:cNvPr id="0" name="Объект 474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437112"/>
                        <a:ext cx="2448272" cy="6922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100381"/>
              </p:ext>
            </p:extLst>
          </p:nvPr>
        </p:nvGraphicFramePr>
        <p:xfrm>
          <a:off x="4716711" y="2132856"/>
          <a:ext cx="287337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6" name="Формула" r:id="rId13" imgW="177492" imgH="164814" progId="Equation.3">
                  <p:embed/>
                </p:oleObj>
              </mc:Choice>
              <mc:Fallback>
                <p:oleObj name="Формула" r:id="rId13" imgW="177492" imgH="164814" progId="Equation.3">
                  <p:embed/>
                  <p:pic>
                    <p:nvPicPr>
                      <p:cNvPr id="0" name="Объект 474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711" y="2132856"/>
                        <a:ext cx="287337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0528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золотого перерізу.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Ця властивість і є ключем до 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метода золотого перерізу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До початку роботи метода необхідно обчислити два значення цільової функції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номер ітерації), а наступний інтервал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невизна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ченості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формується, виходячи з наступних двох ситуацій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чином треба знайти тільки одне значення цільової функції, постільки в другій точці золотого перерізу воно вже відоме.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669334"/>
              </p:ext>
            </p:extLst>
          </p:nvPr>
        </p:nvGraphicFramePr>
        <p:xfrm>
          <a:off x="1331640" y="3656831"/>
          <a:ext cx="6480720" cy="420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2" name="Формула" r:id="rId3" imgW="5943600" imgH="279400" progId="Equation.3">
                  <p:embed/>
                </p:oleObj>
              </mc:Choice>
              <mc:Fallback>
                <p:oleObj name="Формула" r:id="rId3" imgW="5943600" imgH="279400" progId="Equation.3">
                  <p:embed/>
                  <p:pic>
                    <p:nvPicPr>
                      <p:cNvPr id="0" name="Объект 474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656831"/>
                        <a:ext cx="6480720" cy="4202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634116"/>
              </p:ext>
            </p:extLst>
          </p:nvPr>
        </p:nvGraphicFramePr>
        <p:xfrm>
          <a:off x="1331640" y="4293096"/>
          <a:ext cx="648072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3" name="Формула" r:id="rId5" imgW="5854700" imgH="279400" progId="Equation.3">
                  <p:embed/>
                </p:oleObj>
              </mc:Choice>
              <mc:Fallback>
                <p:oleObj name="Формула" r:id="rId5" imgW="5854700" imgH="279400" progId="Equation.3">
                  <p:embed/>
                  <p:pic>
                    <p:nvPicPr>
                      <p:cNvPr id="0" name="Объект 475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293096"/>
                        <a:ext cx="648072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308896"/>
              </p:ext>
            </p:extLst>
          </p:nvPr>
        </p:nvGraphicFramePr>
        <p:xfrm>
          <a:off x="6660232" y="2276872"/>
          <a:ext cx="136815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4" name="Формула" r:id="rId7" imgW="1308100" imgH="279400" progId="Equation.3">
                  <p:embed/>
                </p:oleObj>
              </mc:Choice>
              <mc:Fallback>
                <p:oleObj name="Формула" r:id="rId7" imgW="1308100" imgH="279400" progId="Equation.3">
                  <p:embed/>
                  <p:pic>
                    <p:nvPicPr>
                      <p:cNvPr id="0" name="Объект 475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2276872"/>
                        <a:ext cx="1368152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36685"/>
              </p:ext>
            </p:extLst>
          </p:nvPr>
        </p:nvGraphicFramePr>
        <p:xfrm>
          <a:off x="6444208" y="2636912"/>
          <a:ext cx="64770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5" name="Формула" r:id="rId9" imgW="647700" imgH="279400" progId="Equation.3">
                  <p:embed/>
                </p:oleObj>
              </mc:Choice>
              <mc:Fallback>
                <p:oleObj name="Формула" r:id="rId9" imgW="647700" imgH="279400" progId="Equation.3">
                  <p:embed/>
                  <p:pic>
                    <p:nvPicPr>
                      <p:cNvPr id="0" name="Объект 475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2636912"/>
                        <a:ext cx="647700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8217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Методі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Фібоначчі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Особливістю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цього метода є те що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оптимальна точка повинна бути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знайдена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задане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число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ітерацій. Нехай  наступний інтервал невизначеності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зв’язаний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попереднім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іншого боку довжини трьох послідовних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інтервалів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для попереднього крок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164998"/>
              </p:ext>
            </p:extLst>
          </p:nvPr>
        </p:nvGraphicFramePr>
        <p:xfrm>
          <a:off x="6948264" y="2420888"/>
          <a:ext cx="288032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0" name="Формула" r:id="rId3" imgW="164957" imgH="241091" progId="Equation.3">
                  <p:embed/>
                </p:oleObj>
              </mc:Choice>
              <mc:Fallback>
                <p:oleObj name="Формула" r:id="rId3" imgW="164957" imgH="241091" progId="Equation.3">
                  <p:embed/>
                  <p:pic>
                    <p:nvPicPr>
                      <p:cNvPr id="0" name="Объект 474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2420888"/>
                        <a:ext cx="288032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314587"/>
              </p:ext>
            </p:extLst>
          </p:nvPr>
        </p:nvGraphicFramePr>
        <p:xfrm>
          <a:off x="4355976" y="2758827"/>
          <a:ext cx="360040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1" name="Формула" r:id="rId5" imgW="291973" imgH="241195" progId="Equation.3">
                  <p:embed/>
                </p:oleObj>
              </mc:Choice>
              <mc:Fallback>
                <p:oleObj name="Формула" r:id="rId5" imgW="291973" imgH="241195" progId="Equation.3">
                  <p:embed/>
                  <p:pic>
                    <p:nvPicPr>
                      <p:cNvPr id="0" name="Объект 474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758827"/>
                        <a:ext cx="360040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011774"/>
              </p:ext>
            </p:extLst>
          </p:nvPr>
        </p:nvGraphicFramePr>
        <p:xfrm>
          <a:off x="5292080" y="2693293"/>
          <a:ext cx="1224136" cy="591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2" name="Формула" r:id="rId7" imgW="914400" imgH="444500" progId="Equation.3">
                  <p:embed/>
                </p:oleObj>
              </mc:Choice>
              <mc:Fallback>
                <p:oleObj name="Формула" r:id="rId7" imgW="914400" imgH="444500" progId="Equation.3">
                  <p:embed/>
                  <p:pic>
                    <p:nvPicPr>
                      <p:cNvPr id="0" name="Объект 475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693293"/>
                        <a:ext cx="1224136" cy="5916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493613"/>
              </p:ext>
            </p:extLst>
          </p:nvPr>
        </p:nvGraphicFramePr>
        <p:xfrm>
          <a:off x="3246438" y="3284538"/>
          <a:ext cx="157003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3" name="Формула" r:id="rId9" imgW="939600" imgH="241200" progId="Equation.3">
                  <p:embed/>
                </p:oleObj>
              </mc:Choice>
              <mc:Fallback>
                <p:oleObj name="Формула" r:id="rId9" imgW="939600" imgH="241200" progId="Equation.3">
                  <p:embed/>
                  <p:pic>
                    <p:nvPicPr>
                      <p:cNvPr id="0" name="Объект 475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438" y="3284538"/>
                        <a:ext cx="1570037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758159"/>
              </p:ext>
            </p:extLst>
          </p:nvPr>
        </p:nvGraphicFramePr>
        <p:xfrm>
          <a:off x="3347864" y="4509120"/>
          <a:ext cx="1296144" cy="360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4" name="Формула" r:id="rId11" imgW="1066800" imgH="241300" progId="Equation.3">
                  <p:embed/>
                </p:oleObj>
              </mc:Choice>
              <mc:Fallback>
                <p:oleObj name="Формула" r:id="rId11" imgW="1066800" imgH="241300" progId="Equation.3">
                  <p:embed/>
                  <p:pic>
                    <p:nvPicPr>
                      <p:cNvPr id="0" name="Объект 475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509120"/>
                        <a:ext cx="1296144" cy="3600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446714"/>
              </p:ext>
            </p:extLst>
          </p:nvPr>
        </p:nvGraphicFramePr>
        <p:xfrm>
          <a:off x="2406650" y="5516563"/>
          <a:ext cx="45339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5" name="Формула" r:id="rId13" imgW="3085920" imgH="241200" progId="Equation.3">
                  <p:embed/>
                </p:oleObj>
              </mc:Choice>
              <mc:Fallback>
                <p:oleObj name="Формула" r:id="rId13" imgW="3085920" imgH="241200" progId="Equation.3">
                  <p:embed/>
                  <p:pic>
                    <p:nvPicPr>
                      <p:cNvPr id="0" name="Объект 475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50" y="5516563"/>
                        <a:ext cx="453390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0904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Методі Фібоначчі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Числові коефіцієнти 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відомими числами Фібоначчі, які визначаються за рекурентною  формулою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допомогою рекурентної формули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обчислимо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,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дозволяє записати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співвідношення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формі  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більш загальному вигляді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 		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861576"/>
              </p:ext>
            </p:extLst>
          </p:nvPr>
        </p:nvGraphicFramePr>
        <p:xfrm>
          <a:off x="1403648" y="2492896"/>
          <a:ext cx="1371600" cy="310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3" name="Формула" r:id="rId3" imgW="1371600" imgH="241300" progId="Equation.3">
                  <p:embed/>
                </p:oleObj>
              </mc:Choice>
              <mc:Fallback>
                <p:oleObj name="Формула" r:id="rId3" imgW="1371600" imgH="241300" progId="Equation.3">
                  <p:embed/>
                  <p:pic>
                    <p:nvPicPr>
                      <p:cNvPr id="0" name="Объект 475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492896"/>
                        <a:ext cx="1371600" cy="310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606098"/>
              </p:ext>
            </p:extLst>
          </p:nvPr>
        </p:nvGraphicFramePr>
        <p:xfrm>
          <a:off x="3398143" y="2492896"/>
          <a:ext cx="885825" cy="310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4" name="Формула" r:id="rId5" imgW="888614" imgH="241195" progId="Equation.3">
                  <p:embed/>
                </p:oleObj>
              </mc:Choice>
              <mc:Fallback>
                <p:oleObj name="Формула" r:id="rId5" imgW="888614" imgH="241195" progId="Equation.3">
                  <p:embed/>
                  <p:pic>
                    <p:nvPicPr>
                      <p:cNvPr id="0" name="Объект 475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143" y="2492896"/>
                        <a:ext cx="885825" cy="310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946714"/>
              </p:ext>
            </p:extLst>
          </p:nvPr>
        </p:nvGraphicFramePr>
        <p:xfrm>
          <a:off x="899592" y="3429000"/>
          <a:ext cx="1944216" cy="310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5" name="Формула" r:id="rId7" imgW="1625600" imgH="241300" progId="Equation.3">
                  <p:embed/>
                </p:oleObj>
              </mc:Choice>
              <mc:Fallback>
                <p:oleObj name="Формула" r:id="rId7" imgW="1625600" imgH="241300" progId="Equation.3">
                  <p:embed/>
                  <p:pic>
                    <p:nvPicPr>
                      <p:cNvPr id="0" name="Объект 475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429000"/>
                        <a:ext cx="1944216" cy="310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806654"/>
              </p:ext>
            </p:extLst>
          </p:nvPr>
        </p:nvGraphicFramePr>
        <p:xfrm>
          <a:off x="2627784" y="4077072"/>
          <a:ext cx="172819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6" name="Формула" r:id="rId9" imgW="1346200" imgH="241300" progId="Equation.3">
                  <p:embed/>
                </p:oleObj>
              </mc:Choice>
              <mc:Fallback>
                <p:oleObj name="Формула" r:id="rId9" imgW="1346200" imgH="241300" progId="Equation.3">
                  <p:embed/>
                  <p:pic>
                    <p:nvPicPr>
                      <p:cNvPr id="0" name="Объект 475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077072"/>
                        <a:ext cx="1728192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392790"/>
              </p:ext>
            </p:extLst>
          </p:nvPr>
        </p:nvGraphicFramePr>
        <p:xfrm>
          <a:off x="3221038" y="5157788"/>
          <a:ext cx="31353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7" name="Формула" r:id="rId11" imgW="1981080" imgH="241200" progId="Equation.3">
                  <p:embed/>
                </p:oleObj>
              </mc:Choice>
              <mc:Fallback>
                <p:oleObj name="Формула" r:id="rId11" imgW="1981080" imgH="241200" progId="Equation.3">
                  <p:embed/>
                  <p:pic>
                    <p:nvPicPr>
                      <p:cNvPr id="0" name="Объект 475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038" y="5157788"/>
                        <a:ext cx="3135312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380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Методі Фібоначчі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оптимальна точка повинна бути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знайдена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ітерацій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покладаючи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k=N-1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приходимо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співвідношення, яке пов’язує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довжини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стартового та кінцевого  інтервалів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Аналогічно можна визначити довжину інтервалу для другого кроку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098268"/>
              </p:ext>
            </p:extLst>
          </p:nvPr>
        </p:nvGraphicFramePr>
        <p:xfrm>
          <a:off x="2805113" y="3429000"/>
          <a:ext cx="18764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6" name="Формула" r:id="rId3" imgW="1396800" imgH="241200" progId="Equation.3">
                  <p:embed/>
                </p:oleObj>
              </mc:Choice>
              <mc:Fallback>
                <p:oleObj name="Формула" r:id="rId3" imgW="1396800" imgH="241200" progId="Equation.3">
                  <p:embed/>
                  <p:pic>
                    <p:nvPicPr>
                      <p:cNvPr id="0" name="Объект 475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113" y="3429000"/>
                        <a:ext cx="18764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523971"/>
              </p:ext>
            </p:extLst>
          </p:nvPr>
        </p:nvGraphicFramePr>
        <p:xfrm>
          <a:off x="2987824" y="4869160"/>
          <a:ext cx="1296144" cy="711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7" name="Формула" r:id="rId5" imgW="888614" imgH="495085" progId="Equation.3">
                  <p:embed/>
                </p:oleObj>
              </mc:Choice>
              <mc:Fallback>
                <p:oleObj name="Формула" r:id="rId5" imgW="888614" imgH="495085" progId="Equation.3">
                  <p:embed/>
                  <p:pic>
                    <p:nvPicPr>
                      <p:cNvPr id="0" name="Объект 475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869160"/>
                        <a:ext cx="1296144" cy="7113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4186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Методі Фібоначчі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Зберігаючи позначення , використані в методі золотого перетину , для лівої і правої точок нового інтервалу   відповідно маємо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кроку метода формування інтервалу здійснюється як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162344"/>
              </p:ext>
            </p:extLst>
          </p:nvPr>
        </p:nvGraphicFramePr>
        <p:xfrm>
          <a:off x="1547664" y="2852936"/>
          <a:ext cx="612068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3" name="Формула" r:id="rId3" imgW="4165560" imgH="495000" progId="Equation.3">
                  <p:embed/>
                </p:oleObj>
              </mc:Choice>
              <mc:Fallback>
                <p:oleObj name="Формула" r:id="rId3" imgW="4165560" imgH="495000" progId="Equation.3">
                  <p:embed/>
                  <p:pic>
                    <p:nvPicPr>
                      <p:cNvPr id="0" name="Объект 475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852936"/>
                        <a:ext cx="6120680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000519"/>
              </p:ext>
            </p:extLst>
          </p:nvPr>
        </p:nvGraphicFramePr>
        <p:xfrm>
          <a:off x="1763688" y="4725144"/>
          <a:ext cx="518457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4" name="Формула" r:id="rId5" imgW="3949560" imgH="495000" progId="Equation.3">
                  <p:embed/>
                </p:oleObj>
              </mc:Choice>
              <mc:Fallback>
                <p:oleObj name="Формула" r:id="rId5" imgW="3949560" imgH="495000" progId="Equation.3">
                  <p:embed/>
                  <p:pic>
                    <p:nvPicPr>
                      <p:cNvPr id="0" name="Объект 475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725144"/>
                        <a:ext cx="5184576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5263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Методі Фібоначчі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цьому  коефіцієнт зменшення довжини інтервалу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невизначеності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дорівнює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 не є сталою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величиною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Також можна показати ,що 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золотого перетину є граничним випадком методу Фібоначчі.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 розглянуті методи( дихотомії,золотого перетину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Фібоначчі ) мають лінійну швидкість збіжності.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926004"/>
              </p:ext>
            </p:extLst>
          </p:nvPr>
        </p:nvGraphicFramePr>
        <p:xfrm>
          <a:off x="2860675" y="2924175"/>
          <a:ext cx="27019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5" name="Формула" r:id="rId3" imgW="1879560" imgH="495000" progId="Equation.3">
                  <p:embed/>
                </p:oleObj>
              </mc:Choice>
              <mc:Fallback>
                <p:oleObj name="Формула" r:id="rId3" imgW="1879560" imgH="495000" progId="Equation.3">
                  <p:embed/>
                  <p:pic>
                    <p:nvPicPr>
                      <p:cNvPr id="0" name="Объект 475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675" y="2924175"/>
                        <a:ext cx="27019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351957"/>
              </p:ext>
            </p:extLst>
          </p:nvPr>
        </p:nvGraphicFramePr>
        <p:xfrm>
          <a:off x="4572000" y="1988840"/>
          <a:ext cx="720080" cy="567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6" name="Формула" r:id="rId5" imgW="571320" imgH="495000" progId="Equation.3">
                  <p:embed/>
                </p:oleObj>
              </mc:Choice>
              <mc:Fallback>
                <p:oleObj name="Формула" r:id="rId5" imgW="571320" imgH="495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0" y="1988840"/>
                        <a:ext cx="720080" cy="567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85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1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Постановка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оптимізації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Одновимірна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оптимізація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дихотомії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Метод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золотого перерізу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Методі Фібоначчі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Метод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параболічної апроксимації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параболічної апроксимації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параболічної апроксимації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має в своїй основі наближення цільової функції загального виду квадратичною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тоді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одразу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знаходиться з умови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Звідки для оптимальної точки маємо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a,b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можуть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бути визначені з системи лінійних рівняння по відомим значенням цільової функції у трьох точках.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013589"/>
              </p:ext>
            </p:extLst>
          </p:nvPr>
        </p:nvGraphicFramePr>
        <p:xfrm>
          <a:off x="2915816" y="2348880"/>
          <a:ext cx="172819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7" name="Формула" r:id="rId3" imgW="1574800" imgH="292100" progId="Equation.3">
                  <p:embed/>
                </p:oleObj>
              </mc:Choice>
              <mc:Fallback>
                <p:oleObj name="Формула" r:id="rId3" imgW="1574800" imgH="292100" progId="Equation.3">
                  <p:embed/>
                  <p:pic>
                    <p:nvPicPr>
                      <p:cNvPr id="0" name="Объект 474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348880"/>
                        <a:ext cx="1728192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834635"/>
              </p:ext>
            </p:extLst>
          </p:nvPr>
        </p:nvGraphicFramePr>
        <p:xfrm>
          <a:off x="5580112" y="2392437"/>
          <a:ext cx="288032" cy="316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8" name="Формула" r:id="rId5" imgW="190440" imgH="241200" progId="Equation.3">
                  <p:embed/>
                </p:oleObj>
              </mc:Choice>
              <mc:Fallback>
                <p:oleObj name="Формула" r:id="rId5" imgW="190440" imgH="241200" progId="Equation.3">
                  <p:embed/>
                  <p:pic>
                    <p:nvPicPr>
                      <p:cNvPr id="0" name="Объект 475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392437"/>
                        <a:ext cx="288032" cy="3164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86758"/>
              </p:ext>
            </p:extLst>
          </p:nvPr>
        </p:nvGraphicFramePr>
        <p:xfrm>
          <a:off x="3203848" y="3277741"/>
          <a:ext cx="2016224" cy="367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9" name="Формула" r:id="rId7" imgW="1777229" imgH="291973" progId="Equation.3">
                  <p:embed/>
                </p:oleObj>
              </mc:Choice>
              <mc:Fallback>
                <p:oleObj name="Формула" r:id="rId7" imgW="1777229" imgH="291973" progId="Equation.3">
                  <p:embed/>
                  <p:pic>
                    <p:nvPicPr>
                      <p:cNvPr id="0" name="Объект 475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277741"/>
                        <a:ext cx="2016224" cy="3672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72810"/>
              </p:ext>
            </p:extLst>
          </p:nvPr>
        </p:nvGraphicFramePr>
        <p:xfrm>
          <a:off x="6444208" y="3861048"/>
          <a:ext cx="136815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0" name="Формула" r:id="rId9" imgW="710891" imgH="444307" progId="Equation.3">
                  <p:embed/>
                </p:oleObj>
              </mc:Choice>
              <mc:Fallback>
                <p:oleObj name="Формула" r:id="rId9" imgW="710891" imgH="444307" progId="Equation.3">
                  <p:embed/>
                  <p:pic>
                    <p:nvPicPr>
                      <p:cNvPr id="0" name="Объект 474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3861048"/>
                        <a:ext cx="1368152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9356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параболічної апроксимації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Більш доцільним для обчислення параметрів параболи є наближення цільової функції квадратичним інтерполяційним поліномом у формі Ньютона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492465"/>
              </p:ext>
            </p:extLst>
          </p:nvPr>
        </p:nvGraphicFramePr>
        <p:xfrm>
          <a:off x="1187624" y="3356992"/>
          <a:ext cx="6264696" cy="420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2" name="Формула" r:id="rId3" imgW="5689600" imgH="279400" progId="Equation.3">
                  <p:embed/>
                </p:oleObj>
              </mc:Choice>
              <mc:Fallback>
                <p:oleObj name="Формула" r:id="rId3" imgW="5689600" imgH="2794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356992"/>
                        <a:ext cx="6264696" cy="4202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220843"/>
              </p:ext>
            </p:extLst>
          </p:nvPr>
        </p:nvGraphicFramePr>
        <p:xfrm>
          <a:off x="1835696" y="4509120"/>
          <a:ext cx="6192688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3" name="Формула" r:id="rId5" imgW="3505200" imgH="241300" progId="Equation.3">
                  <p:embed/>
                </p:oleObj>
              </mc:Choice>
              <mc:Fallback>
                <p:oleObj name="Формула" r:id="rId5" imgW="3505200" imgH="2413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509120"/>
                        <a:ext cx="6192688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1638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Постановка задачі оптимізації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</a:t>
            </a:r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оптимізації існує в одному з двох наступних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формулювань</a:t>
            </a:r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знайти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	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знайти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поле дійсних чисел.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n=1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задачу одновимірної оптимізації, при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n&gt;1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задачу багатовимірної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оптимізації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730783"/>
              </p:ext>
            </p:extLst>
          </p:nvPr>
        </p:nvGraphicFramePr>
        <p:xfrm>
          <a:off x="2267744" y="4149080"/>
          <a:ext cx="2232248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4" name="Формула" r:id="rId3" imgW="1854200" imgH="279400" progId="Equation.3">
                  <p:embed/>
                </p:oleObj>
              </mc:Choice>
              <mc:Fallback>
                <p:oleObj name="Формула" r:id="rId3" imgW="1854200" imgH="279400" progId="Equation.3">
                  <p:embed/>
                  <p:pic>
                    <p:nvPicPr>
                      <p:cNvPr id="0" name="Объект 474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149080"/>
                        <a:ext cx="2232248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452158"/>
              </p:ext>
            </p:extLst>
          </p:nvPr>
        </p:nvGraphicFramePr>
        <p:xfrm>
          <a:off x="4067944" y="2852936"/>
          <a:ext cx="158417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5" name="Формула" r:id="rId5" imgW="1282680" imgH="279360" progId="Equation.3">
                  <p:embed/>
                </p:oleObj>
              </mc:Choice>
              <mc:Fallback>
                <p:oleObj name="Формула" r:id="rId5" imgW="1282680" imgH="279360" progId="Equation.3">
                  <p:embed/>
                  <p:pic>
                    <p:nvPicPr>
                      <p:cNvPr id="0" name="Объект 474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852936"/>
                        <a:ext cx="1584176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487922"/>
              </p:ext>
            </p:extLst>
          </p:nvPr>
        </p:nvGraphicFramePr>
        <p:xfrm>
          <a:off x="4079874" y="2420888"/>
          <a:ext cx="1716262" cy="4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6" name="Формула" r:id="rId7" imgW="1257120" imgH="279360" progId="Equation.3">
                  <p:embed/>
                </p:oleObj>
              </mc:Choice>
              <mc:Fallback>
                <p:oleObj name="Формула" r:id="rId7" imgW="1257120" imgH="279360" progId="Equation.3">
                  <p:embed/>
                  <p:pic>
                    <p:nvPicPr>
                      <p:cNvPr id="0" name="Объект 474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4" y="2420888"/>
                        <a:ext cx="1716262" cy="4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8552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Постановка задачі оптимізації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для деякого числа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виконується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умова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у точці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локальний мінімум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ця умова виконується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будь якого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цьому разі мінімум є глобальним. Точка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називається оптимальною,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функція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f(x)-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цільової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842260"/>
              </p:ext>
            </p:extLst>
          </p:nvPr>
        </p:nvGraphicFramePr>
        <p:xfrm>
          <a:off x="2889250" y="2143125"/>
          <a:ext cx="156368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4" name="Формула" r:id="rId3" imgW="1143000" imgH="279360" progId="Equation.3">
                  <p:embed/>
                </p:oleObj>
              </mc:Choice>
              <mc:Fallback>
                <p:oleObj name="Формула" r:id="rId3" imgW="1143000" imgH="279360" progId="Equation.3">
                  <p:embed/>
                  <p:pic>
                    <p:nvPicPr>
                      <p:cNvPr id="0" name="Объект 474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0" y="2143125"/>
                        <a:ext cx="1563688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283749"/>
              </p:ext>
            </p:extLst>
          </p:nvPr>
        </p:nvGraphicFramePr>
        <p:xfrm>
          <a:off x="4465315" y="1700808"/>
          <a:ext cx="466725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5" name="Формула" r:id="rId5" imgW="469696" imgH="203112" progId="Equation.3">
                  <p:embed/>
                </p:oleObj>
              </mc:Choice>
              <mc:Fallback>
                <p:oleObj name="Формула" r:id="rId5" imgW="469696" imgH="203112" progId="Equation.3">
                  <p:embed/>
                  <p:pic>
                    <p:nvPicPr>
                      <p:cNvPr id="0" name="Объект 474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5315" y="1700808"/>
                        <a:ext cx="466725" cy="288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960122"/>
              </p:ext>
            </p:extLst>
          </p:nvPr>
        </p:nvGraphicFramePr>
        <p:xfrm>
          <a:off x="1619672" y="2492896"/>
          <a:ext cx="115212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6" name="Формула" r:id="rId7" imgW="977476" imgH="355446" progId="Equation.3">
                  <p:embed/>
                </p:oleObj>
              </mc:Choice>
              <mc:Fallback>
                <p:oleObj name="Формула" r:id="rId7" imgW="977476" imgH="355446" progId="Equation.3">
                  <p:embed/>
                  <p:pic>
                    <p:nvPicPr>
                      <p:cNvPr id="0" name="Объект 474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492896"/>
                        <a:ext cx="1152128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06917"/>
              </p:ext>
            </p:extLst>
          </p:nvPr>
        </p:nvGraphicFramePr>
        <p:xfrm>
          <a:off x="5678785" y="2511623"/>
          <a:ext cx="33337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7" name="Формула" r:id="rId9" imgW="190440" imgH="241200" progId="Equation.3">
                  <p:embed/>
                </p:oleObj>
              </mc:Choice>
              <mc:Fallback>
                <p:oleObj name="Формула" r:id="rId9" imgW="190440" imgH="241200" progId="Equation.3">
                  <p:embed/>
                  <p:pic>
                    <p:nvPicPr>
                      <p:cNvPr id="0" name="Объект 474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785" y="2511623"/>
                        <a:ext cx="333375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746934"/>
              </p:ext>
            </p:extLst>
          </p:nvPr>
        </p:nvGraphicFramePr>
        <p:xfrm>
          <a:off x="7308304" y="3356992"/>
          <a:ext cx="203200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8" name="Формула" r:id="rId11" imgW="152280" imgH="190440" progId="Equation.3">
                  <p:embed/>
                </p:oleObj>
              </mc:Choice>
              <mc:Fallback>
                <p:oleObj name="Формула" r:id="rId11" imgW="152280" imgH="190440" progId="Equation.3">
                  <p:embed/>
                  <p:pic>
                    <p:nvPicPr>
                      <p:cNvPr id="0" name="Объект 474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3356992"/>
                        <a:ext cx="203200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439283"/>
              </p:ext>
            </p:extLst>
          </p:nvPr>
        </p:nvGraphicFramePr>
        <p:xfrm>
          <a:off x="6588224" y="3663751"/>
          <a:ext cx="33337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9" name="Формула" r:id="rId13" imgW="190440" imgH="241200" progId="Equation.3">
                  <p:embed/>
                </p:oleObj>
              </mc:Choice>
              <mc:Fallback>
                <p:oleObj name="Формула" r:id="rId13" imgW="19044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3663751"/>
                        <a:ext cx="333375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007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Постановка задачі оптимізації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 існуючі методи рішення цієї задачі розраховані тільки на випадок локального мінімуму. Звичайно задача оптимізації формулюється як пошук мінімуму. У тому випадку коли необхідно знайти максимум достатньо поміняти знак цільової функції на протилежний.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Очевидно, що одномірна оптимізація є частковим випадком багатовимірної, але більшість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методів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рішення багатовимірної задачі включають методи для знаходження екстремуму функції одної змінної.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101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Постановка задачі оптимізації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619" y="2406038"/>
            <a:ext cx="2904762" cy="291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9305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Одновимірна оптимізація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тому разі коли цільова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f(x 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 диференційованою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 в силу необхідної умови існування екстремуму задача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знайти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 f(x)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приводиться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розв’язку нелінійного рівняння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якого можна знайти використовуючи методи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лекції 7.</a:t>
            </a:r>
            <a:endParaRPr lang="uk-UA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противному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випадку застосовують наступні методи.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173650"/>
              </p:ext>
            </p:extLst>
          </p:nvPr>
        </p:nvGraphicFramePr>
        <p:xfrm>
          <a:off x="899592" y="3190875"/>
          <a:ext cx="1656184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Формула" r:id="rId3" imgW="1231366" imgH="241195" progId="Equation.3">
                  <p:embed/>
                </p:oleObj>
              </mc:Choice>
              <mc:Fallback>
                <p:oleObj name="Формула" r:id="rId3" imgW="1231366" imgH="241195" progId="Equation.3">
                  <p:embed/>
                  <p:pic>
                    <p:nvPicPr>
                      <p:cNvPr id="0" name="Объект 474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190875"/>
                        <a:ext cx="1656184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417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дихотомії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дихотомії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 і метод половинного ділення побудований на послідовному зменшенні довжини інтервалу невизначеності. Але у цьому випадку інтервал містить не корінь рівняння, а оптимальну точку. На кожній ітерації обчислюється значення цільової функції у двох точках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Тут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деяке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мале число, величина якого вибирається з умови, щоб значення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було розрізнити.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943406"/>
              </p:ext>
            </p:extLst>
          </p:nvPr>
        </p:nvGraphicFramePr>
        <p:xfrm>
          <a:off x="5107037" y="3573016"/>
          <a:ext cx="4730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9" name="Формула" r:id="rId3" imgW="380880" imgH="228600" progId="Equation.3">
                  <p:embed/>
                </p:oleObj>
              </mc:Choice>
              <mc:Fallback>
                <p:oleObj name="Формула" r:id="rId3" imgW="380880" imgH="228600" progId="Equation.3">
                  <p:embed/>
                  <p:pic>
                    <p:nvPicPr>
                      <p:cNvPr id="0" name="Объект 474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7037" y="3573016"/>
                        <a:ext cx="47307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07664"/>
              </p:ext>
            </p:extLst>
          </p:nvPr>
        </p:nvGraphicFramePr>
        <p:xfrm>
          <a:off x="5796632" y="3501008"/>
          <a:ext cx="86360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0" name="Формула" r:id="rId5" imgW="736280" imgH="253890" progId="Equation.3">
                  <p:embed/>
                </p:oleObj>
              </mc:Choice>
              <mc:Fallback>
                <p:oleObj name="Формула" r:id="rId5" imgW="736280" imgH="253890" progId="Equation.3">
                  <p:embed/>
                  <p:pic>
                    <p:nvPicPr>
                      <p:cNvPr id="0" name="Объект 474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632" y="3501008"/>
                        <a:ext cx="863600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888196"/>
              </p:ext>
            </p:extLst>
          </p:nvPr>
        </p:nvGraphicFramePr>
        <p:xfrm>
          <a:off x="7308304" y="3429000"/>
          <a:ext cx="12255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1" name="Формула" r:id="rId7" imgW="965200" imgH="444500" progId="Equation.3">
                  <p:embed/>
                </p:oleObj>
              </mc:Choice>
              <mc:Fallback>
                <p:oleObj name="Формула" r:id="rId7" imgW="965200" imgH="444500" progId="Equation.3">
                  <p:embed/>
                  <p:pic>
                    <p:nvPicPr>
                      <p:cNvPr id="0" name="Объект 474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3429000"/>
                        <a:ext cx="12255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989839"/>
              </p:ext>
            </p:extLst>
          </p:nvPr>
        </p:nvGraphicFramePr>
        <p:xfrm>
          <a:off x="1331640" y="3933056"/>
          <a:ext cx="203200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2" name="Формула" r:id="rId9" imgW="152334" imgH="190417" progId="Equation.3">
                  <p:embed/>
                </p:oleObj>
              </mc:Choice>
              <mc:Fallback>
                <p:oleObj name="Формула" r:id="rId9" imgW="152334" imgH="190417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933056"/>
                        <a:ext cx="203200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676408"/>
              </p:ext>
            </p:extLst>
          </p:nvPr>
        </p:nvGraphicFramePr>
        <p:xfrm>
          <a:off x="4067944" y="4263628"/>
          <a:ext cx="4889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3" name="Формула" r:id="rId11" imgW="393480" imgH="228600" progId="Equation.3">
                  <p:embed/>
                </p:oleObj>
              </mc:Choice>
              <mc:Fallback>
                <p:oleObj name="Формула" r:id="rId11" imgW="393480" imgH="2286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4263628"/>
                        <a:ext cx="48895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426470"/>
              </p:ext>
            </p:extLst>
          </p:nvPr>
        </p:nvGraphicFramePr>
        <p:xfrm>
          <a:off x="4932040" y="4285853"/>
          <a:ext cx="773112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4" name="Формула" r:id="rId13" imgW="660240" imgH="228600" progId="Equation.3">
                  <p:embed/>
                </p:oleObj>
              </mc:Choice>
              <mc:Fallback>
                <p:oleObj name="Формула" r:id="rId13" imgW="660240" imgH="2286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4285853"/>
                        <a:ext cx="773112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44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дихотомії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060848"/>
            <a:ext cx="4176464" cy="3128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639828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7406</TotalTime>
  <Words>653</Words>
  <Application>Microsoft Office PowerPoint</Application>
  <PresentationFormat>Экран (4:3)</PresentationFormat>
  <Paragraphs>128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Паркет</vt:lpstr>
      <vt:lpstr>Формула</vt:lpstr>
      <vt:lpstr>Microsoft Equation 3.0</vt:lpstr>
      <vt:lpstr>ПРОГРАМУВАННЯ ЧИСЕЛЬНИХ МЕТОДІВ</vt:lpstr>
      <vt:lpstr>ЛЕКЦІЯ 12</vt:lpstr>
      <vt:lpstr>Постановка задачі оптимізації</vt:lpstr>
      <vt:lpstr>Постановка задачі оптимізації</vt:lpstr>
      <vt:lpstr>Постановка задачі оптимізації</vt:lpstr>
      <vt:lpstr>Постановка задачі оптимізації</vt:lpstr>
      <vt:lpstr>Одновимірна оптимізація</vt:lpstr>
      <vt:lpstr>Метод дихотомії</vt:lpstr>
      <vt:lpstr>Метод дихотомії</vt:lpstr>
      <vt:lpstr>Метод дихотомії</vt:lpstr>
      <vt:lpstr>Метод золотого перерізу</vt:lpstr>
      <vt:lpstr>Метод золотого перерізу</vt:lpstr>
      <vt:lpstr>Метод золотого перерізу.</vt:lpstr>
      <vt:lpstr>Метод золотого перерізу.</vt:lpstr>
      <vt:lpstr>Методі Фібоначчі</vt:lpstr>
      <vt:lpstr>Методі Фібоначчі</vt:lpstr>
      <vt:lpstr>Методі Фібоначчі</vt:lpstr>
      <vt:lpstr>Методі Фібоначчі</vt:lpstr>
      <vt:lpstr>Методі Фібоначчі</vt:lpstr>
      <vt:lpstr>Метод параболічної апроксимації</vt:lpstr>
      <vt:lpstr>Метод параболічної апроксимації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</dc:title>
  <dc:creator>Валерий И. Заяц</dc:creator>
  <cp:lastModifiedBy>Владелец</cp:lastModifiedBy>
  <cp:revision>472</cp:revision>
  <dcterms:created xsi:type="dcterms:W3CDTF">2018-09-10T07:12:08Z</dcterms:created>
  <dcterms:modified xsi:type="dcterms:W3CDTF">2022-11-23T06:21:53Z</dcterms:modified>
</cp:coreProperties>
</file>