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28E2C-DB69-4EA7-81C3-B5689C099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1880" y="4241799"/>
            <a:ext cx="6656387" cy="2262781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творчий</a:t>
            </a:r>
            <a:r>
              <a:rPr lang="ru-RU" dirty="0"/>
              <a:t> шлях Марка </a:t>
            </a:r>
            <a:r>
              <a:rPr lang="ru-RU" dirty="0" err="1"/>
              <a:t>Кропивницького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4B0128-F636-4223-B8DA-C6A1CBB34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8267" y="1947843"/>
            <a:ext cx="3623733" cy="491015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7A95791-91D0-491A-89D7-EE84BA8FB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860323" cy="363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82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71AF03-7C02-4B55-BF71-D17D86AB8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99803"/>
            <a:ext cx="8915400" cy="6385810"/>
          </a:xfrm>
        </p:spPr>
        <p:txBody>
          <a:bodyPr>
            <a:noAutofit/>
          </a:bodyPr>
          <a:lstStyle/>
          <a:p>
            <a:r>
              <a:rPr lang="ru-RU" sz="2400" dirty="0"/>
              <a:t>У </a:t>
            </a:r>
            <a:r>
              <a:rPr lang="ru-RU" sz="2400" dirty="0" err="1"/>
              <a:t>творчому</a:t>
            </a:r>
            <a:r>
              <a:rPr lang="ru-RU" sz="2400" dirty="0"/>
              <a:t> </a:t>
            </a:r>
            <a:r>
              <a:rPr lang="ru-RU" sz="2400" dirty="0" err="1"/>
              <a:t>доробку</a:t>
            </a:r>
            <a:r>
              <a:rPr lang="ru-RU" sz="2400" dirty="0"/>
              <a:t> </a:t>
            </a:r>
            <a:r>
              <a:rPr lang="ru-RU" sz="2400" dirty="0" err="1"/>
              <a:t>М.Кропивницького</a:t>
            </a:r>
            <a:r>
              <a:rPr lang="ru-RU" sz="2400" dirty="0"/>
              <a:t> є і </a:t>
            </a:r>
            <a:r>
              <a:rPr lang="ru-RU" sz="2400" dirty="0" err="1"/>
              <a:t>цікаві</a:t>
            </a:r>
            <a:r>
              <a:rPr lang="ru-RU" sz="2400" dirty="0"/>
              <a:t> </a:t>
            </a:r>
            <a:r>
              <a:rPr lang="ru-RU" sz="2400" dirty="0" err="1"/>
              <a:t>авторські</a:t>
            </a:r>
            <a:r>
              <a:rPr lang="ru-RU" sz="2400" dirty="0"/>
              <a:t> </a:t>
            </a:r>
            <a:r>
              <a:rPr lang="ru-RU" sz="2400" dirty="0" err="1"/>
              <a:t>сюжетні</a:t>
            </a:r>
            <a:r>
              <a:rPr lang="ru-RU" sz="2400" dirty="0"/>
              <a:t> </a:t>
            </a:r>
            <a:r>
              <a:rPr lang="ru-RU" sz="2400" dirty="0" err="1"/>
              <a:t>варіації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розробляють­ся</a:t>
            </a:r>
            <a:r>
              <a:rPr lang="ru-RU" sz="2400" dirty="0"/>
              <a:t> у </a:t>
            </a:r>
            <a:r>
              <a:rPr lang="ru-RU" sz="2400" dirty="0" err="1"/>
              <a:t>фольклорних</a:t>
            </a:r>
            <a:r>
              <a:rPr lang="ru-RU" sz="2400" dirty="0"/>
              <a:t> </a:t>
            </a:r>
            <a:r>
              <a:rPr lang="ru-RU" sz="2400" dirty="0" err="1"/>
              <a:t>традиціях</a:t>
            </a:r>
            <a:r>
              <a:rPr lang="ru-RU" sz="2400" dirty="0"/>
              <a:t>: </a:t>
            </a:r>
            <a:r>
              <a:rPr lang="ru-RU" sz="2400" dirty="0" err="1"/>
              <a:t>драматичне</a:t>
            </a:r>
            <a:r>
              <a:rPr lang="ru-RU" sz="2400" dirty="0"/>
              <a:t> </a:t>
            </a:r>
            <a:r>
              <a:rPr lang="ru-RU" sz="2400" dirty="0" err="1"/>
              <a:t>кохання</a:t>
            </a:r>
            <a:r>
              <a:rPr lang="ru-RU" sz="2400" dirty="0"/>
              <a:t> </a:t>
            </a:r>
            <a:r>
              <a:rPr lang="ru-RU" sz="2400" dirty="0" err="1"/>
              <a:t>героїв</a:t>
            </a:r>
            <a:r>
              <a:rPr lang="ru-RU" sz="2400" dirty="0"/>
              <a:t>, </a:t>
            </a:r>
            <a:r>
              <a:rPr lang="ru-RU" sz="2400" dirty="0" err="1"/>
              <a:t>котрі</a:t>
            </a:r>
            <a:r>
              <a:rPr lang="ru-RU" sz="2400" dirty="0"/>
              <a:t> належать до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соціальних</a:t>
            </a:r>
            <a:r>
              <a:rPr lang="ru-RU" sz="2400" dirty="0"/>
              <a:t> </a:t>
            </a:r>
            <a:r>
              <a:rPr lang="ru-RU" sz="2400" dirty="0" err="1"/>
              <a:t>станів</a:t>
            </a:r>
            <a:r>
              <a:rPr lang="ru-RU" sz="2400" dirty="0"/>
              <a:t> (Оксана і Борис - «Доки </a:t>
            </a:r>
            <a:r>
              <a:rPr lang="ru-RU" sz="2400" dirty="0" err="1"/>
              <a:t>сонце</a:t>
            </a:r>
            <a:r>
              <a:rPr lang="ru-RU" sz="2400" dirty="0"/>
              <a:t> </a:t>
            </a:r>
            <a:r>
              <a:rPr lang="ru-RU" sz="2400" dirty="0" err="1"/>
              <a:t>зійде</a:t>
            </a:r>
            <a:r>
              <a:rPr lang="ru-RU" sz="2400" dirty="0"/>
              <a:t>, роса </a:t>
            </a:r>
            <a:r>
              <a:rPr lang="ru-RU" sz="2400" dirty="0" err="1"/>
              <a:t>очі</a:t>
            </a:r>
            <a:r>
              <a:rPr lang="ru-RU" sz="2400" dirty="0"/>
              <a:t> </a:t>
            </a:r>
            <a:r>
              <a:rPr lang="ru-RU" sz="2400" dirty="0" err="1"/>
              <a:t>виїсть</a:t>
            </a:r>
            <a:r>
              <a:rPr lang="ru-RU" sz="2400" dirty="0"/>
              <a:t>», Олеся і Влас - «Олеся»).</a:t>
            </a:r>
          </a:p>
          <a:p>
            <a:r>
              <a:rPr lang="ru-RU" sz="2400" dirty="0" err="1"/>
              <a:t>Особливу</a:t>
            </a:r>
            <a:r>
              <a:rPr lang="ru-RU" sz="2400" dirty="0"/>
              <a:t> </a:t>
            </a:r>
            <a:r>
              <a:rPr lang="ru-RU" sz="2400" dirty="0" err="1"/>
              <a:t>функціональну</a:t>
            </a:r>
            <a:r>
              <a:rPr lang="ru-RU" sz="2400" dirty="0"/>
              <a:t> роль у </a:t>
            </a:r>
            <a:r>
              <a:rPr lang="ru-RU" sz="2400" dirty="0" err="1"/>
              <a:t>творах</a:t>
            </a:r>
            <a:r>
              <a:rPr lang="ru-RU" sz="2400" dirty="0"/>
              <a:t> </a:t>
            </a:r>
            <a:r>
              <a:rPr lang="ru-RU" sz="2400" dirty="0" err="1"/>
              <a:t>М.Кропивницького</a:t>
            </a:r>
            <a:r>
              <a:rPr lang="ru-RU" sz="2400" dirty="0"/>
              <a:t> </a:t>
            </a:r>
            <a:r>
              <a:rPr lang="ru-RU" sz="2400" dirty="0" err="1"/>
              <a:t>виконує</a:t>
            </a:r>
            <a:r>
              <a:rPr lang="ru-RU" sz="2400" dirty="0"/>
              <a:t> </a:t>
            </a:r>
            <a:r>
              <a:rPr lang="ru-RU" sz="2400" dirty="0" err="1"/>
              <a:t>українська</a:t>
            </a:r>
            <a:r>
              <a:rPr lang="ru-RU" sz="2400" dirty="0"/>
              <a:t> народна </a:t>
            </a:r>
            <a:r>
              <a:rPr lang="ru-RU" sz="2400" dirty="0" err="1"/>
              <a:t>пісня</a:t>
            </a:r>
            <a:r>
              <a:rPr lang="ru-RU" sz="2400" dirty="0"/>
              <a:t>. </a:t>
            </a:r>
            <a:r>
              <a:rPr lang="ru-RU" sz="2400" dirty="0" err="1"/>
              <a:t>Безперечно</a:t>
            </a:r>
            <a:r>
              <a:rPr lang="ru-RU" sz="2400" dirty="0"/>
              <a:t>,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пісенних</a:t>
            </a:r>
            <a:r>
              <a:rPr lang="ru-RU" sz="2400" dirty="0"/>
              <a:t> </a:t>
            </a:r>
            <a:r>
              <a:rPr lang="ru-RU" sz="2400" dirty="0" err="1"/>
              <a:t>елементів</a:t>
            </a:r>
            <a:r>
              <a:rPr lang="ru-RU" sz="2400" dirty="0"/>
              <a:t>, </a:t>
            </a:r>
            <a:r>
              <a:rPr lang="ru-RU" sz="2400" dirty="0" err="1"/>
              <a:t>зміна</a:t>
            </a:r>
            <a:r>
              <a:rPr lang="ru-RU" sz="2400" dirty="0"/>
              <a:t> </a:t>
            </a:r>
            <a:r>
              <a:rPr lang="ru-RU" sz="2400" dirty="0" err="1"/>
              <a:t>прозового</a:t>
            </a:r>
            <a:r>
              <a:rPr lang="ru-RU" sz="2400" dirty="0"/>
              <a:t> </a:t>
            </a:r>
            <a:r>
              <a:rPr lang="ru-RU" sz="2400" dirty="0" err="1"/>
              <a:t>мовлення</a:t>
            </a:r>
            <a:r>
              <a:rPr lang="ru-RU" sz="2400" dirty="0"/>
              <a:t> на </a:t>
            </a:r>
            <a:r>
              <a:rPr lang="ru-RU" sz="2400" dirty="0" err="1"/>
              <a:t>віршоване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зміна</a:t>
            </a:r>
            <a:r>
              <a:rPr lang="ru-RU" sz="2400" dirty="0"/>
              <a:t> ритму </a:t>
            </a:r>
            <a:r>
              <a:rPr lang="ru-RU" sz="2400" dirty="0" err="1"/>
              <a:t>мовлення</a:t>
            </a:r>
            <a:r>
              <a:rPr lang="ru-RU" sz="2400" dirty="0"/>
              <a:t>, </a:t>
            </a:r>
            <a:r>
              <a:rPr lang="ru-RU" sz="2400" dirty="0" err="1"/>
              <a:t>розраховані</a:t>
            </a:r>
            <a:r>
              <a:rPr lang="ru-RU" sz="2400" dirty="0"/>
              <a:t> </a:t>
            </a:r>
            <a:r>
              <a:rPr lang="ru-RU" sz="2400" dirty="0" err="1"/>
              <a:t>передусім</a:t>
            </a:r>
            <a:r>
              <a:rPr lang="ru-RU" sz="2400" dirty="0"/>
              <a:t> на </a:t>
            </a:r>
            <a:r>
              <a:rPr lang="ru-RU" sz="2400" dirty="0" err="1"/>
              <a:t>утримання</a:t>
            </a:r>
            <a:r>
              <a:rPr lang="ru-RU" sz="2400" dirty="0"/>
              <a:t> </a:t>
            </a:r>
            <a:r>
              <a:rPr lang="ru-RU" sz="2400" dirty="0" err="1"/>
              <a:t>уваги</a:t>
            </a:r>
            <a:r>
              <a:rPr lang="ru-RU" sz="2400" dirty="0"/>
              <a:t> </a:t>
            </a:r>
            <a:r>
              <a:rPr lang="ru-RU" sz="2400" dirty="0" err="1"/>
              <a:t>глядача</a:t>
            </a:r>
            <a:r>
              <a:rPr lang="ru-RU" sz="2400" dirty="0"/>
              <a:t>, але </a:t>
            </a:r>
            <a:r>
              <a:rPr lang="ru-RU" sz="2400" dirty="0" err="1"/>
              <a:t>водночас</a:t>
            </a:r>
            <a:r>
              <a:rPr lang="ru-RU" sz="2400" dirty="0"/>
              <a:t> </a:t>
            </a:r>
            <a:r>
              <a:rPr lang="ru-RU" sz="2400" dirty="0" err="1"/>
              <a:t>пісня</a:t>
            </a:r>
            <a:r>
              <a:rPr lang="ru-RU" sz="2400" dirty="0"/>
              <a:t> </a:t>
            </a:r>
            <a:r>
              <a:rPr lang="ru-RU" sz="2400" dirty="0" err="1"/>
              <a:t>вико­нує</a:t>
            </a:r>
            <a:r>
              <a:rPr lang="ru-RU" sz="2400" dirty="0"/>
              <a:t> й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важливі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, </a:t>
            </a:r>
            <a:r>
              <a:rPr lang="ru-RU" sz="2400" dirty="0" err="1"/>
              <a:t>органічно</a:t>
            </a:r>
            <a:r>
              <a:rPr lang="ru-RU" sz="2400" dirty="0"/>
              <a:t> </a:t>
            </a:r>
            <a:r>
              <a:rPr lang="ru-RU" sz="2400" dirty="0" err="1"/>
              <a:t>втілюючи</a:t>
            </a:r>
            <a:r>
              <a:rPr lang="ru-RU" sz="2400" dirty="0"/>
              <a:t> </a:t>
            </a:r>
            <a:r>
              <a:rPr lang="ru-RU" sz="2400" dirty="0" err="1"/>
              <a:t>ідею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характеру. </a:t>
            </a:r>
            <a:r>
              <a:rPr lang="ru-RU" sz="2400" dirty="0" err="1"/>
              <a:t>Пісен­ний</a:t>
            </a:r>
            <a:r>
              <a:rPr lang="ru-RU" sz="2400" dirty="0"/>
              <a:t> </a:t>
            </a:r>
            <a:r>
              <a:rPr lang="ru-RU" sz="2400" dirty="0" err="1"/>
              <a:t>твір</a:t>
            </a:r>
            <a:r>
              <a:rPr lang="ru-RU" sz="2400" dirty="0"/>
              <a:t> в устах героя </a:t>
            </a:r>
            <a:r>
              <a:rPr lang="ru-RU" sz="2400" dirty="0" err="1"/>
              <a:t>розширює</a:t>
            </a:r>
            <a:r>
              <a:rPr lang="ru-RU" sz="2400" dirty="0"/>
              <a:t> </a:t>
            </a:r>
            <a:r>
              <a:rPr lang="ru-RU" sz="2400" dirty="0" err="1"/>
              <a:t>сюжетну</a:t>
            </a:r>
            <a:r>
              <a:rPr lang="ru-RU" sz="2400" dirty="0"/>
              <a:t> перспек­тиву </a:t>
            </a:r>
            <a:r>
              <a:rPr lang="ru-RU" sz="2400" dirty="0" err="1"/>
              <a:t>чи</a:t>
            </a:r>
            <a:r>
              <a:rPr lang="ru-RU" sz="2400" dirty="0"/>
              <a:t> то в реальному, </a:t>
            </a:r>
            <a:r>
              <a:rPr lang="ru-RU" sz="2400" dirty="0" err="1"/>
              <a:t>чи</a:t>
            </a:r>
            <a:r>
              <a:rPr lang="ru-RU" sz="2400" dirty="0"/>
              <a:t> то в </a:t>
            </a:r>
            <a:r>
              <a:rPr lang="ru-RU" sz="2400" dirty="0" err="1"/>
              <a:t>уявному</a:t>
            </a:r>
            <a:r>
              <a:rPr lang="ru-RU" sz="2400" dirty="0"/>
              <a:t> </a:t>
            </a:r>
            <a:r>
              <a:rPr lang="ru-RU" sz="2400" dirty="0" err="1"/>
              <a:t>плані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засвідчує</a:t>
            </a:r>
            <a:r>
              <a:rPr lang="ru-RU" sz="2400" dirty="0"/>
              <a:t> </a:t>
            </a:r>
            <a:r>
              <a:rPr lang="ru-RU" sz="2400" dirty="0" err="1"/>
              <a:t>особливу</a:t>
            </a:r>
            <a:r>
              <a:rPr lang="ru-RU" sz="2400" dirty="0"/>
              <a:t> </a:t>
            </a:r>
            <a:r>
              <a:rPr lang="ru-RU" sz="2400" dirty="0" err="1"/>
              <a:t>чутливість</a:t>
            </a:r>
            <a:r>
              <a:rPr lang="ru-RU" sz="2400" dirty="0"/>
              <a:t>, </a:t>
            </a:r>
            <a:r>
              <a:rPr lang="ru-RU" sz="2400" dirty="0" err="1"/>
              <a:t>вразливість</a:t>
            </a:r>
            <a:r>
              <a:rPr lang="ru-RU" sz="2400" dirty="0"/>
              <a:t> персо­нажа.</a:t>
            </a:r>
          </a:p>
        </p:txBody>
      </p:sp>
    </p:spTree>
    <p:extLst>
      <p:ext uri="{BB962C8B-B14F-4D97-AF65-F5344CB8AC3E}">
        <p14:creationId xmlns:p14="http://schemas.microsoft.com/office/powerpoint/2010/main" val="1670853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9CC8D-EE1B-4937-AD9A-F3C50648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0"/>
            <a:ext cx="8911687" cy="1280890"/>
          </a:xfrm>
        </p:spPr>
        <p:txBody>
          <a:bodyPr/>
          <a:lstStyle/>
          <a:p>
            <a:r>
              <a:rPr lang="ru-RU" i="1" dirty="0"/>
              <a:t>3. </a:t>
            </a:r>
            <a:r>
              <a:rPr lang="ru-RU" i="1" dirty="0" err="1"/>
              <a:t>Комедія</a:t>
            </a:r>
            <a:r>
              <a:rPr lang="ru-RU" i="1" dirty="0"/>
              <a:t> у </a:t>
            </a:r>
            <a:r>
              <a:rPr lang="ru-RU" i="1" dirty="0" err="1"/>
              <a:t>творчості</a:t>
            </a:r>
            <a:r>
              <a:rPr lang="ru-RU" i="1" dirty="0"/>
              <a:t> драматурга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C33590-D609-4928-9F85-CB2AE6395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733" y="934386"/>
            <a:ext cx="8915400" cy="5923613"/>
          </a:xfrm>
        </p:spPr>
        <p:txBody>
          <a:bodyPr>
            <a:normAutofit/>
          </a:bodyPr>
          <a:lstStyle/>
          <a:p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творчості</a:t>
            </a:r>
            <a:r>
              <a:rPr lang="ru-RU" dirty="0"/>
              <a:t> </a:t>
            </a:r>
            <a:r>
              <a:rPr lang="ru-RU" dirty="0" err="1"/>
              <a:t>Кропивницького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комедійні</a:t>
            </a:r>
            <a:r>
              <a:rPr lang="ru-RU" dirty="0"/>
              <a:t> твори,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писав </a:t>
            </a:r>
            <a:r>
              <a:rPr lang="ru-RU" dirty="0" err="1"/>
              <a:t>упродовж</a:t>
            </a:r>
            <a:r>
              <a:rPr lang="ru-RU" dirty="0"/>
              <a:t> перших </a:t>
            </a:r>
            <a:r>
              <a:rPr lang="ru-RU" dirty="0" err="1"/>
              <a:t>десятиліть</a:t>
            </a:r>
            <a:r>
              <a:rPr lang="ru-RU" dirty="0"/>
              <a:t> 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комедії</a:t>
            </a:r>
            <a:r>
              <a:rPr lang="ru-RU" dirty="0"/>
              <a:t> — </a:t>
            </a:r>
            <a:r>
              <a:rPr lang="ru-RU" dirty="0" err="1"/>
              <a:t>яскрава</a:t>
            </a:r>
            <a:r>
              <a:rPr lang="ru-RU" dirty="0"/>
              <a:t> </a:t>
            </a:r>
            <a:r>
              <a:rPr lang="ru-RU" dirty="0" err="1"/>
              <a:t>сторінка</a:t>
            </a:r>
            <a:r>
              <a:rPr lang="ru-RU" dirty="0"/>
              <a:t> в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 </a:t>
            </a:r>
            <a:r>
              <a:rPr lang="ru-RU" dirty="0" err="1"/>
              <a:t>кінця</a:t>
            </a:r>
            <a:r>
              <a:rPr lang="ru-RU" dirty="0"/>
              <a:t> XIX — початку XX ст.</a:t>
            </a:r>
          </a:p>
          <a:p>
            <a:r>
              <a:rPr lang="uk-UA" dirty="0"/>
              <a:t>Т</a:t>
            </a:r>
            <a:r>
              <a:rPr lang="ru-RU" dirty="0" err="1"/>
              <a:t>вори</a:t>
            </a:r>
            <a:r>
              <a:rPr lang="ru-RU" dirty="0"/>
              <a:t>:</a:t>
            </a:r>
          </a:p>
          <a:p>
            <a:r>
              <a:rPr lang="ru-RU" dirty="0"/>
              <a:t>«Помирились».</a:t>
            </a:r>
          </a:p>
          <a:p>
            <a:r>
              <a:rPr lang="ru-RU" dirty="0"/>
              <a:t>«За сиротою і бог з калитою».</a:t>
            </a:r>
          </a:p>
          <a:p>
            <a:r>
              <a:rPr lang="ru-RU" dirty="0"/>
              <a:t>«Пошились у </a:t>
            </a:r>
            <a:r>
              <a:rPr lang="ru-RU" dirty="0" err="1"/>
              <a:t>дурні</a:t>
            </a:r>
            <a:r>
              <a:rPr lang="ru-RU" dirty="0"/>
              <a:t>» </a:t>
            </a:r>
          </a:p>
          <a:p>
            <a:r>
              <a:rPr lang="ru-RU" dirty="0"/>
              <a:t>«По </a:t>
            </a:r>
            <a:r>
              <a:rPr lang="ru-RU" dirty="0" err="1"/>
              <a:t>ревізії</a:t>
            </a:r>
            <a:r>
              <a:rPr lang="ru-RU" dirty="0"/>
              <a:t>»</a:t>
            </a:r>
          </a:p>
          <a:p>
            <a:r>
              <a:rPr lang="ru-RU" dirty="0"/>
              <a:t>«Лихо не кожному лихо — </a:t>
            </a:r>
            <a:r>
              <a:rPr lang="ru-RU" dirty="0" err="1"/>
              <a:t>іншому</a:t>
            </a:r>
            <a:r>
              <a:rPr lang="ru-RU" dirty="0"/>
              <a:t> й талан»</a:t>
            </a:r>
          </a:p>
          <a:p>
            <a:r>
              <a:rPr lang="ru-RU" dirty="0"/>
              <a:t>«</a:t>
            </a:r>
            <a:r>
              <a:rPr lang="ru-RU" dirty="0" err="1"/>
              <a:t>Вуси</a:t>
            </a:r>
            <a:r>
              <a:rPr lang="ru-RU" dirty="0"/>
              <a:t>» </a:t>
            </a:r>
          </a:p>
          <a:p>
            <a:r>
              <a:rPr lang="ru-RU" dirty="0"/>
              <a:t>«</a:t>
            </a:r>
            <a:r>
              <a:rPr lang="ru-RU" dirty="0" err="1"/>
              <a:t>Джигун</a:t>
            </a:r>
            <a:r>
              <a:rPr lang="ru-RU" dirty="0"/>
              <a:t>» </a:t>
            </a:r>
          </a:p>
          <a:p>
            <a:r>
              <a:rPr lang="ru-RU" dirty="0"/>
              <a:t>«</a:t>
            </a:r>
            <a:r>
              <a:rPr lang="ru-RU" dirty="0" err="1"/>
              <a:t>Дурисвітка</a:t>
            </a:r>
            <a:r>
              <a:rPr lang="ru-RU" dirty="0"/>
              <a:t>» </a:t>
            </a:r>
          </a:p>
          <a:p>
            <a:r>
              <a:rPr lang="ru-RU" dirty="0"/>
              <a:t>«Мамаша».</a:t>
            </a:r>
          </a:p>
          <a:p>
            <a:r>
              <a:rPr lang="ru-RU" dirty="0"/>
              <a:t>«</a:t>
            </a:r>
            <a:r>
              <a:rPr lang="ru-RU" dirty="0" err="1"/>
              <a:t>Дійшов</a:t>
            </a:r>
            <a:r>
              <a:rPr lang="ru-RU" dirty="0"/>
              <a:t> до </a:t>
            </a:r>
            <a:r>
              <a:rPr lang="ru-RU" dirty="0" err="1"/>
              <a:t>розуму</a:t>
            </a:r>
            <a:r>
              <a:rPr lang="ru-RU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187430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38FE62-1F8C-4480-B4E0-FB6224B5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комедією</a:t>
            </a:r>
            <a:r>
              <a:rPr lang="ru-RU" dirty="0"/>
              <a:t> М. </a:t>
            </a:r>
            <a:r>
              <a:rPr lang="ru-RU" dirty="0" err="1"/>
              <a:t>Кропивницького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п’єса</a:t>
            </a:r>
            <a:r>
              <a:rPr lang="ru-RU" dirty="0"/>
              <a:t> на одну </a:t>
            </a:r>
            <a:r>
              <a:rPr lang="ru-RU" dirty="0" err="1"/>
              <a:t>Дію</a:t>
            </a:r>
            <a:r>
              <a:rPr lang="ru-RU" dirty="0"/>
              <a:t> «Помирились».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6EA2F8-C54B-4FCF-AFC2-E9A697987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80890"/>
            <a:ext cx="9602788" cy="5344762"/>
          </a:xfrm>
        </p:spPr>
        <p:txBody>
          <a:bodyPr>
            <a:normAutofit/>
          </a:bodyPr>
          <a:lstStyle/>
          <a:p>
            <a:r>
              <a:rPr lang="ru-RU" sz="2000" dirty="0"/>
              <a:t>Сюжет </a:t>
            </a:r>
            <a:r>
              <a:rPr lang="ru-RU" sz="2000" dirty="0" err="1"/>
              <a:t>п’єси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</a:t>
            </a:r>
            <a:r>
              <a:rPr lang="ru-RU" sz="2000" dirty="0" err="1"/>
              <a:t>поширений</a:t>
            </a:r>
            <a:r>
              <a:rPr lang="ru-RU" sz="2000" dirty="0"/>
              <a:t> в </a:t>
            </a:r>
            <a:r>
              <a:rPr lang="ru-RU" sz="2000" dirty="0" err="1"/>
              <a:t>українській</a:t>
            </a:r>
            <a:r>
              <a:rPr lang="ru-RU" sz="2000" dirty="0"/>
              <a:t> </a:t>
            </a:r>
            <a:r>
              <a:rPr lang="ru-RU" sz="2000" dirty="0" err="1"/>
              <a:t>драматургії</a:t>
            </a:r>
            <a:r>
              <a:rPr lang="ru-RU" sz="2000" dirty="0"/>
              <a:t> того часу. </a:t>
            </a:r>
            <a:r>
              <a:rPr lang="ru-RU" sz="2000" dirty="0" err="1"/>
              <a:t>Однак</a:t>
            </a:r>
            <a:r>
              <a:rPr lang="ru-RU" sz="2000" dirty="0"/>
              <a:t> </a:t>
            </a:r>
            <a:r>
              <a:rPr lang="ru-RU" sz="2000" dirty="0" err="1"/>
              <a:t>одноактівка</a:t>
            </a:r>
            <a:r>
              <a:rPr lang="ru-RU" sz="2000" dirty="0"/>
              <a:t> справляла </a:t>
            </a:r>
            <a:r>
              <a:rPr lang="ru-RU" sz="2000" dirty="0" err="1"/>
              <a:t>враження</a:t>
            </a:r>
            <a:r>
              <a:rPr lang="ru-RU" sz="2000" dirty="0"/>
              <a:t> </a:t>
            </a:r>
            <a:r>
              <a:rPr lang="ru-RU" sz="2000" dirty="0" err="1"/>
              <a:t>завдяки</a:t>
            </a:r>
            <a:r>
              <a:rPr lang="ru-RU" sz="2000" dirty="0"/>
              <a:t> </a:t>
            </a:r>
            <a:r>
              <a:rPr lang="ru-RU" sz="2000" dirty="0" err="1"/>
              <a:t>незвичайному</a:t>
            </a:r>
            <a:r>
              <a:rPr lang="ru-RU" sz="2000" dirty="0"/>
              <a:t> </a:t>
            </a:r>
            <a:r>
              <a:rPr lang="ru-RU" sz="2000" dirty="0" err="1"/>
              <a:t>підходу</a:t>
            </a:r>
            <a:r>
              <a:rPr lang="ru-RU" sz="2000" dirty="0"/>
              <a:t> до теми. Драматург </a:t>
            </a:r>
            <a:r>
              <a:rPr lang="ru-RU" sz="2000" dirty="0" err="1"/>
              <a:t>висміював</a:t>
            </a:r>
            <a:r>
              <a:rPr lang="ru-RU" sz="2000" dirty="0"/>
              <a:t> не </a:t>
            </a:r>
            <a:r>
              <a:rPr lang="ru-RU" sz="2000" dirty="0" err="1"/>
              <a:t>побут</a:t>
            </a:r>
            <a:r>
              <a:rPr lang="ru-RU" sz="2000" dirty="0"/>
              <a:t> </a:t>
            </a:r>
            <a:r>
              <a:rPr lang="ru-RU" sz="2000" dirty="0" err="1"/>
              <a:t>героїв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поведінку</a:t>
            </a:r>
            <a:r>
              <a:rPr lang="ru-RU" sz="2000" dirty="0"/>
              <a:t> — центром </a:t>
            </a:r>
            <a:r>
              <a:rPr lang="ru-RU" sz="2000" dirty="0" err="1"/>
              <a:t>зображення</a:t>
            </a:r>
            <a:r>
              <a:rPr lang="ru-RU" sz="2000" dirty="0"/>
              <a:t> стала </a:t>
            </a:r>
            <a:r>
              <a:rPr lang="ru-RU" sz="2000" dirty="0" err="1"/>
              <a:t>соціальна</a:t>
            </a:r>
            <a:r>
              <a:rPr lang="ru-RU" sz="2000" dirty="0"/>
              <a:t> й моральна </a:t>
            </a:r>
            <a:r>
              <a:rPr lang="ru-RU" sz="2000" dirty="0" err="1"/>
              <a:t>еволюція</a:t>
            </a:r>
            <a:r>
              <a:rPr lang="ru-RU" sz="2000" dirty="0"/>
              <a:t> </a:t>
            </a:r>
            <a:r>
              <a:rPr lang="ru-RU" sz="2000" dirty="0" err="1"/>
              <a:t>міщанської</a:t>
            </a:r>
            <a:r>
              <a:rPr lang="ru-RU" sz="2000" dirty="0"/>
              <a:t> </a:t>
            </a:r>
            <a:r>
              <a:rPr lang="ru-RU" sz="2000" dirty="0" err="1"/>
              <a:t>родини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Досконале</a:t>
            </a:r>
            <a:r>
              <a:rPr lang="ru-RU" sz="2000" dirty="0"/>
              <a:t> </a:t>
            </a:r>
            <a:r>
              <a:rPr lang="ru-RU" sz="2000" dirty="0" err="1"/>
              <a:t>розуміння</a:t>
            </a:r>
            <a:r>
              <a:rPr lang="ru-RU" sz="2000" dirty="0"/>
              <a:t> М. </a:t>
            </a:r>
            <a:r>
              <a:rPr lang="ru-RU" sz="2000" dirty="0" err="1"/>
              <a:t>Кропивницьким</a:t>
            </a:r>
            <a:r>
              <a:rPr lang="ru-RU" sz="2000" dirty="0"/>
              <a:t> </a:t>
            </a:r>
            <a:r>
              <a:rPr lang="ru-RU" sz="2000" dirty="0" err="1"/>
              <a:t>соціальної</a:t>
            </a:r>
            <a:r>
              <a:rPr lang="ru-RU" sz="2000" dirty="0"/>
              <a:t> </a:t>
            </a:r>
            <a:r>
              <a:rPr lang="ru-RU" sz="2000" dirty="0" err="1"/>
              <a:t>психології</a:t>
            </a:r>
            <a:r>
              <a:rPr lang="ru-RU" sz="2000" dirty="0"/>
              <a:t> </a:t>
            </a:r>
            <a:r>
              <a:rPr lang="ru-RU" sz="2000" dirty="0" err="1"/>
              <a:t>героїв</a:t>
            </a:r>
            <a:r>
              <a:rPr lang="ru-RU" sz="2000" dirty="0"/>
              <a:t> </a:t>
            </a:r>
            <a:r>
              <a:rPr lang="ru-RU" sz="2000" dirty="0" err="1"/>
              <a:t>створювало</a:t>
            </a:r>
            <a:r>
              <a:rPr lang="ru-RU" sz="2000" dirty="0"/>
              <a:t>, </a:t>
            </a:r>
            <a:r>
              <a:rPr lang="ru-RU" sz="2000" dirty="0" err="1"/>
              <a:t>здавалося</a:t>
            </a:r>
            <a:r>
              <a:rPr lang="ru-RU" sz="2000" dirty="0"/>
              <a:t> б, </a:t>
            </a:r>
            <a:r>
              <a:rPr lang="ru-RU" sz="2000" dirty="0" err="1"/>
              <a:t>передумову</a:t>
            </a:r>
            <a:r>
              <a:rPr lang="ru-RU" sz="2000" dirty="0"/>
              <a:t> для </a:t>
            </a:r>
            <a:r>
              <a:rPr lang="ru-RU" sz="2000" dirty="0" err="1"/>
              <a:t>розкриття</a:t>
            </a:r>
            <a:r>
              <a:rPr lang="ru-RU" sz="2000" dirty="0"/>
              <a:t> </a:t>
            </a:r>
            <a:r>
              <a:rPr lang="ru-RU" sz="2000" dirty="0" err="1"/>
              <a:t>порушеної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 на </a:t>
            </a:r>
            <a:r>
              <a:rPr lang="ru-RU" sz="2000" dirty="0" err="1"/>
              <a:t>високому</a:t>
            </a:r>
            <a:r>
              <a:rPr lang="ru-RU" sz="2000" dirty="0"/>
              <a:t> </a:t>
            </a:r>
            <a:r>
              <a:rPr lang="ru-RU" sz="2000" dirty="0" err="1"/>
              <a:t>ідейно-художньому</a:t>
            </a:r>
            <a:r>
              <a:rPr lang="ru-RU" sz="2000" dirty="0"/>
              <a:t> </a:t>
            </a:r>
            <a:r>
              <a:rPr lang="ru-RU" sz="2000" dirty="0" err="1"/>
              <a:t>рівні</a:t>
            </a:r>
            <a:r>
              <a:rPr lang="ru-RU" sz="2000" dirty="0"/>
              <a:t>. Але </a:t>
            </a:r>
            <a:r>
              <a:rPr lang="ru-RU" sz="2000" dirty="0" err="1"/>
              <a:t>п’єса</a:t>
            </a:r>
            <a:r>
              <a:rPr lang="ru-RU" sz="2000" dirty="0"/>
              <a:t> </a:t>
            </a:r>
            <a:r>
              <a:rPr lang="ru-RU" sz="2000" dirty="0" err="1"/>
              <a:t>зійшла</a:t>
            </a:r>
            <a:r>
              <a:rPr lang="ru-RU" sz="2000" dirty="0"/>
              <a:t> на </a:t>
            </a:r>
            <a:r>
              <a:rPr lang="ru-RU" sz="2000" dirty="0" err="1"/>
              <a:t>пригоду</a:t>
            </a:r>
            <a:r>
              <a:rPr lang="ru-RU" sz="2000" dirty="0"/>
              <a:t> про те, як </a:t>
            </a:r>
            <a:r>
              <a:rPr lang="ru-RU" sz="2000" dirty="0" err="1"/>
              <a:t>майновитий</a:t>
            </a:r>
            <a:r>
              <a:rPr lang="ru-RU" sz="2000" dirty="0"/>
              <a:t> мужик </a:t>
            </a:r>
            <a:r>
              <a:rPr lang="ru-RU" sz="2000" dirty="0" err="1"/>
              <a:t>потрапив</a:t>
            </a:r>
            <a:r>
              <a:rPr lang="ru-RU" sz="2000" dirty="0"/>
              <a:t> у </a:t>
            </a:r>
            <a:r>
              <a:rPr lang="ru-RU" sz="2000" dirty="0" err="1"/>
              <a:t>халепу</a:t>
            </a:r>
            <a:r>
              <a:rPr lang="ru-RU" sz="2000" dirty="0"/>
              <a:t> і </a:t>
            </a:r>
            <a:r>
              <a:rPr lang="ru-RU" sz="2000" dirty="0" err="1"/>
              <a:t>залишився</a:t>
            </a:r>
            <a:r>
              <a:rPr lang="ru-RU" sz="2000" dirty="0"/>
              <a:t> </a:t>
            </a:r>
            <a:r>
              <a:rPr lang="ru-RU" sz="2000" dirty="0" err="1"/>
              <a:t>присоромленим</a:t>
            </a:r>
            <a:r>
              <a:rPr lang="ru-RU" sz="2000" dirty="0"/>
              <a:t>, а </a:t>
            </a:r>
            <a:r>
              <a:rPr lang="ru-RU" sz="2000" dirty="0" err="1"/>
              <a:t>доброчесний</a:t>
            </a:r>
            <a:r>
              <a:rPr lang="ru-RU" sz="2000" dirty="0"/>
              <a:t> </a:t>
            </a:r>
            <a:r>
              <a:rPr lang="ru-RU" sz="2000" dirty="0" err="1"/>
              <a:t>писар</a:t>
            </a:r>
            <a:r>
              <a:rPr lang="ru-RU" sz="2000" dirty="0"/>
              <a:t> </a:t>
            </a:r>
            <a:r>
              <a:rPr lang="ru-RU" sz="2000" dirty="0" err="1"/>
              <a:t>узяв</a:t>
            </a:r>
            <a:r>
              <a:rPr lang="ru-RU" sz="2000" dirty="0"/>
              <a:t> </a:t>
            </a:r>
            <a:r>
              <a:rPr lang="ru-RU" sz="2000" dirty="0" err="1"/>
              <a:t>собі</a:t>
            </a:r>
            <a:r>
              <a:rPr lang="ru-RU" sz="2000" dirty="0"/>
              <a:t> за дружину </a:t>
            </a:r>
            <a:r>
              <a:rPr lang="ru-RU" sz="2000" dirty="0" err="1"/>
              <a:t>доньку</a:t>
            </a:r>
            <a:r>
              <a:rPr lang="ru-RU" sz="2000" dirty="0"/>
              <a:t> </a:t>
            </a:r>
            <a:r>
              <a:rPr lang="ru-RU" sz="2000" dirty="0" err="1"/>
              <a:t>заможних</a:t>
            </a:r>
            <a:r>
              <a:rPr lang="ru-RU" sz="2000" dirty="0"/>
              <a:t> </a:t>
            </a:r>
            <a:r>
              <a:rPr lang="ru-RU" sz="2000" dirty="0" err="1"/>
              <a:t>батьків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Чуття</a:t>
            </a:r>
            <a:r>
              <a:rPr lang="ru-RU" sz="2000" dirty="0"/>
              <a:t> художника </a:t>
            </a:r>
            <a:r>
              <a:rPr lang="ru-RU" sz="2000" dirty="0" err="1"/>
              <a:t>підказувало</a:t>
            </a:r>
            <a:r>
              <a:rPr lang="ru-RU" sz="2000" dirty="0"/>
              <a:t> М. </a:t>
            </a:r>
            <a:r>
              <a:rPr lang="ru-RU" sz="2000" dirty="0" err="1"/>
              <a:t>Кропивницькому</a:t>
            </a:r>
            <a:r>
              <a:rPr lang="ru-RU" sz="2000" dirty="0"/>
              <a:t> </a:t>
            </a:r>
            <a:r>
              <a:rPr lang="ru-RU" sz="2000" dirty="0" err="1"/>
              <a:t>істину</a:t>
            </a:r>
            <a:r>
              <a:rPr lang="ru-RU" sz="2000" dirty="0"/>
              <a:t> про </a:t>
            </a:r>
            <a:r>
              <a:rPr lang="ru-RU" sz="2000" dirty="0" err="1"/>
              <a:t>дві</a:t>
            </a:r>
            <a:r>
              <a:rPr lang="ru-RU" sz="2000" dirty="0"/>
              <a:t> </a:t>
            </a:r>
            <a:r>
              <a:rPr lang="ru-RU" sz="2000" dirty="0" err="1"/>
              <a:t>моралі</a:t>
            </a:r>
            <a:r>
              <a:rPr lang="ru-RU" sz="2000" dirty="0"/>
              <a:t> в </a:t>
            </a:r>
            <a:r>
              <a:rPr lang="ru-RU" sz="2000" dirty="0" err="1"/>
              <a:t>класовому</a:t>
            </a:r>
            <a:r>
              <a:rPr lang="ru-RU" sz="2000" dirty="0"/>
              <a:t> </a:t>
            </a:r>
            <a:r>
              <a:rPr lang="ru-RU" sz="2000" dirty="0" err="1"/>
              <a:t>суспільстві</a:t>
            </a:r>
            <a:r>
              <a:rPr lang="ru-RU" sz="2000" dirty="0"/>
              <a:t>. </a:t>
            </a:r>
            <a:r>
              <a:rPr lang="ru-RU" sz="2000" dirty="0" err="1"/>
              <a:t>Проте</a:t>
            </a:r>
            <a:r>
              <a:rPr lang="ru-RU" sz="2000" dirty="0"/>
              <a:t>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істина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не стала </a:t>
            </a:r>
            <a:r>
              <a:rPr lang="ru-RU" sz="2000" dirty="0" err="1"/>
              <a:t>складовою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світогляду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7651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49C13-CCA4-41A2-A1EC-94C5D7222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00" y="0"/>
            <a:ext cx="8911687" cy="1280890"/>
          </a:xfrm>
        </p:spPr>
        <p:txBody>
          <a:bodyPr/>
          <a:lstStyle/>
          <a:p>
            <a:r>
              <a:rPr lang="uk-UA" dirty="0"/>
              <a:t>«За сиротою і Бог з </a:t>
            </a:r>
            <a:r>
              <a:rPr lang="uk-UA" dirty="0" err="1"/>
              <a:t>калиою</a:t>
            </a:r>
            <a:r>
              <a:rPr lang="uk-UA" dirty="0"/>
              <a:t>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355B7-62D0-4FFC-BF75-8C2EDB0EE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64498"/>
            <a:ext cx="9602788" cy="6400800"/>
          </a:xfrm>
        </p:spPr>
        <p:txBody>
          <a:bodyPr>
            <a:normAutofit/>
          </a:bodyPr>
          <a:lstStyle/>
          <a:p>
            <a:r>
              <a:rPr lang="ru-RU" sz="2000" dirty="0" err="1"/>
              <a:t>Прагнення</a:t>
            </a:r>
            <a:r>
              <a:rPr lang="ru-RU" sz="2000" dirty="0"/>
              <a:t> </a:t>
            </a:r>
            <a:r>
              <a:rPr lang="ru-RU" sz="2000" dirty="0" err="1"/>
              <a:t>збагнути</a:t>
            </a:r>
            <a:r>
              <a:rPr lang="ru-RU" sz="2000" dirty="0"/>
              <a:t> </a:t>
            </a:r>
            <a:r>
              <a:rPr lang="ru-RU" sz="2000" dirty="0" err="1"/>
              <a:t>потаємний</a:t>
            </a:r>
            <a:r>
              <a:rPr lang="ru-RU" sz="2000" dirty="0"/>
              <a:t> </a:t>
            </a:r>
            <a:r>
              <a:rPr lang="ru-RU" sz="2000" dirty="0" err="1"/>
              <a:t>механізм</a:t>
            </a:r>
            <a:r>
              <a:rPr lang="ru-RU" sz="2000" dirty="0"/>
              <a:t> </a:t>
            </a:r>
            <a:r>
              <a:rPr lang="ru-RU" sz="2000" dirty="0" err="1"/>
              <a:t>людських</a:t>
            </a:r>
            <a:r>
              <a:rPr lang="ru-RU" sz="2000" dirty="0"/>
              <a:t> </a:t>
            </a:r>
            <a:r>
              <a:rPr lang="ru-RU" sz="2000" dirty="0" err="1"/>
              <a:t>стосунків</a:t>
            </a:r>
            <a:r>
              <a:rPr lang="ru-RU" sz="2000" dirty="0"/>
              <a:t> </a:t>
            </a:r>
            <a:r>
              <a:rPr lang="ru-RU" sz="2000" dirty="0" err="1"/>
              <a:t>відчутне</a:t>
            </a:r>
            <a:r>
              <a:rPr lang="ru-RU" sz="2000" dirty="0"/>
              <a:t> і в </a:t>
            </a:r>
            <a:r>
              <a:rPr lang="ru-RU" sz="2000" dirty="0" err="1"/>
              <a:t>наступній</a:t>
            </a:r>
            <a:r>
              <a:rPr lang="ru-RU" sz="2000" dirty="0"/>
              <a:t> </a:t>
            </a:r>
            <a:r>
              <a:rPr lang="ru-RU" sz="2000" dirty="0" err="1"/>
              <a:t>спробі</a:t>
            </a:r>
            <a:r>
              <a:rPr lang="ru-RU" sz="2000" dirty="0"/>
              <a:t> М. </a:t>
            </a:r>
            <a:r>
              <a:rPr lang="ru-RU" sz="2000" dirty="0" err="1"/>
              <a:t>Кропивницького</a:t>
            </a:r>
            <a:r>
              <a:rPr lang="ru-RU" sz="2000" dirty="0"/>
              <a:t> в </a:t>
            </a:r>
            <a:r>
              <a:rPr lang="ru-RU" sz="2000" dirty="0" err="1"/>
              <a:t>жанрі</a:t>
            </a:r>
            <a:r>
              <a:rPr lang="ru-RU" sz="2000" dirty="0"/>
              <a:t> </a:t>
            </a:r>
            <a:r>
              <a:rPr lang="ru-RU" sz="2000" dirty="0" err="1"/>
              <a:t>комедії</a:t>
            </a:r>
            <a:r>
              <a:rPr lang="ru-RU" sz="2000" dirty="0"/>
              <a:t> — </a:t>
            </a:r>
            <a:r>
              <a:rPr lang="ru-RU" sz="2000" dirty="0" err="1"/>
              <a:t>водевілі</a:t>
            </a:r>
            <a:r>
              <a:rPr lang="ru-RU" sz="2000" dirty="0"/>
              <a:t> «За сиротою і Бог з калитою»</a:t>
            </a:r>
          </a:p>
          <a:p>
            <a:r>
              <a:rPr lang="ru-RU" sz="2000" dirty="0" err="1"/>
              <a:t>Водевіль</a:t>
            </a:r>
            <a:r>
              <a:rPr lang="ru-RU" sz="2000" dirty="0"/>
              <a:t> написано 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жанру: </a:t>
            </a:r>
            <a:r>
              <a:rPr lang="ru-RU" sz="2000" dirty="0" err="1"/>
              <a:t>комічні</a:t>
            </a:r>
            <a:r>
              <a:rPr lang="ru-RU" sz="2000" dirty="0"/>
              <a:t> </a:t>
            </a:r>
            <a:r>
              <a:rPr lang="ru-RU" sz="2000" dirty="0" err="1"/>
              <a:t>пригоди</a:t>
            </a:r>
            <a:r>
              <a:rPr lang="ru-RU" sz="2000" dirty="0"/>
              <a:t> з </a:t>
            </a:r>
            <a:r>
              <a:rPr lang="ru-RU" sz="2000" dirty="0" err="1"/>
              <a:t>переховуванням</a:t>
            </a:r>
            <a:r>
              <a:rPr lang="ru-RU" sz="2000" dirty="0"/>
              <a:t>, </a:t>
            </a:r>
            <a:r>
              <a:rPr lang="ru-RU" sz="2000" dirty="0" err="1"/>
              <a:t>веселі</a:t>
            </a:r>
            <a:r>
              <a:rPr lang="ru-RU" sz="2000" dirty="0"/>
              <a:t> </a:t>
            </a:r>
            <a:r>
              <a:rPr lang="ru-RU" sz="2000" dirty="0" err="1"/>
              <a:t>куплети</a:t>
            </a:r>
            <a:r>
              <a:rPr lang="ru-RU" sz="2000" dirty="0"/>
              <a:t>, </a:t>
            </a:r>
            <a:r>
              <a:rPr lang="ru-RU" sz="2000" dirty="0" err="1"/>
              <a:t>підслуховування</a:t>
            </a:r>
            <a:r>
              <a:rPr lang="ru-RU" sz="2000" dirty="0"/>
              <a:t>, </a:t>
            </a:r>
            <a:r>
              <a:rPr lang="ru-RU" sz="2000" dirty="0" err="1"/>
              <a:t>непорозуміння</a:t>
            </a:r>
            <a:r>
              <a:rPr lang="ru-RU" sz="2000" dirty="0"/>
              <a:t>, </a:t>
            </a:r>
            <a:r>
              <a:rPr lang="ru-RU" sz="2000" dirty="0" err="1"/>
              <a:t>підкреслено</a:t>
            </a:r>
            <a:r>
              <a:rPr lang="ru-RU" sz="2000" dirty="0"/>
              <a:t> </a:t>
            </a:r>
            <a:r>
              <a:rPr lang="ru-RU" sz="2000" dirty="0" err="1"/>
              <a:t>видовищне</a:t>
            </a:r>
            <a:r>
              <a:rPr lang="ru-RU" sz="2000" dirty="0"/>
              <a:t> </a:t>
            </a:r>
            <a:r>
              <a:rPr lang="ru-RU" sz="2000" dirty="0" err="1"/>
              <a:t>змалювання</a:t>
            </a:r>
            <a:r>
              <a:rPr lang="ru-RU" sz="2000" dirty="0"/>
              <a:t> </a:t>
            </a:r>
            <a:r>
              <a:rPr lang="ru-RU" sz="2000" dirty="0" err="1"/>
              <a:t>взаємин</a:t>
            </a:r>
            <a:r>
              <a:rPr lang="ru-RU" sz="2000" dirty="0"/>
              <a:t> </a:t>
            </a:r>
            <a:r>
              <a:rPr lang="ru-RU" sz="2000" dirty="0" err="1"/>
              <a:t>героїв</a:t>
            </a:r>
            <a:r>
              <a:rPr lang="ru-RU" sz="2000" dirty="0"/>
              <a:t> </a:t>
            </a:r>
            <a:r>
              <a:rPr lang="ru-RU" sz="2000" dirty="0" err="1"/>
              <a:t>спрямовані</a:t>
            </a:r>
            <a:r>
              <a:rPr lang="ru-RU" sz="2000" dirty="0"/>
              <a:t> на </a:t>
            </a:r>
            <a:r>
              <a:rPr lang="ru-RU" sz="2000" dirty="0" err="1"/>
              <a:t>утвердження</a:t>
            </a:r>
            <a:r>
              <a:rPr lang="ru-RU" sz="2000" dirty="0"/>
              <a:t> думки, </a:t>
            </a:r>
            <a:r>
              <a:rPr lang="ru-RU" sz="2000" dirty="0" err="1"/>
              <a:t>що</a:t>
            </a:r>
            <a:r>
              <a:rPr lang="ru-RU" sz="2000" dirty="0"/>
              <a:t> шлях до </a:t>
            </a:r>
            <a:r>
              <a:rPr lang="ru-RU" sz="2000" dirty="0" err="1"/>
              <a:t>єднання</a:t>
            </a:r>
            <a:r>
              <a:rPr lang="ru-RU" sz="2000" dirty="0"/>
              <a:t> людей (і не </a:t>
            </a:r>
            <a:r>
              <a:rPr lang="ru-RU" sz="2000" dirty="0" err="1"/>
              <a:t>лише</a:t>
            </a:r>
            <a:r>
              <a:rPr lang="ru-RU" sz="2000" dirty="0"/>
              <a:t> в </a:t>
            </a:r>
            <a:r>
              <a:rPr lang="ru-RU" sz="2000" dirty="0" err="1"/>
              <a:t>коханні</a:t>
            </a:r>
            <a:r>
              <a:rPr lang="ru-RU" sz="2000" dirty="0"/>
              <a:t>) </a:t>
            </a:r>
            <a:r>
              <a:rPr lang="ru-RU" sz="2000" dirty="0" err="1"/>
              <a:t>відкриває</a:t>
            </a:r>
            <a:r>
              <a:rPr lang="ru-RU" sz="2000" dirty="0"/>
              <a:t> не </a:t>
            </a:r>
            <a:r>
              <a:rPr lang="ru-RU" sz="2000" dirty="0" err="1"/>
              <a:t>розрахунок</a:t>
            </a:r>
            <a:r>
              <a:rPr lang="ru-RU" sz="2000" dirty="0"/>
              <a:t>, а </a:t>
            </a:r>
            <a:r>
              <a:rPr lang="ru-RU" sz="2000" dirty="0" err="1"/>
              <a:t>взаємна</a:t>
            </a:r>
            <a:r>
              <a:rPr lang="ru-RU" sz="2000" dirty="0"/>
              <a:t> духовна </a:t>
            </a:r>
            <a:r>
              <a:rPr lang="ru-RU" sz="2000" dirty="0" err="1"/>
              <a:t>спорідненість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Художня</a:t>
            </a:r>
            <a:r>
              <a:rPr lang="ru-RU" sz="2000" dirty="0"/>
              <a:t> </a:t>
            </a:r>
            <a:r>
              <a:rPr lang="ru-RU" sz="2000" dirty="0" err="1"/>
              <a:t>ідея</a:t>
            </a:r>
            <a:r>
              <a:rPr lang="ru-RU" sz="2000" dirty="0"/>
              <a:t> </a:t>
            </a:r>
            <a:r>
              <a:rPr lang="ru-RU" sz="2000" dirty="0" err="1"/>
              <a:t>водевілю</a:t>
            </a:r>
            <a:r>
              <a:rPr lang="ru-RU" sz="2000" dirty="0"/>
              <a:t> «За сиротою і бог з калитою» </a:t>
            </a:r>
            <a:r>
              <a:rPr lang="ru-RU" sz="2000" dirty="0" err="1"/>
              <a:t>відбиває</a:t>
            </a:r>
            <a:r>
              <a:rPr lang="ru-RU" sz="2000" dirty="0"/>
              <a:t> морально-</a:t>
            </a:r>
            <a:r>
              <a:rPr lang="ru-RU" sz="2000" dirty="0" err="1"/>
              <a:t>етичну</a:t>
            </a:r>
            <a:r>
              <a:rPr lang="ru-RU" sz="2000" dirty="0"/>
              <a:t> </a:t>
            </a:r>
            <a:r>
              <a:rPr lang="ru-RU" sz="2000" dirty="0" err="1"/>
              <a:t>концепцію</a:t>
            </a:r>
            <a:r>
              <a:rPr lang="ru-RU" sz="2000" dirty="0"/>
              <a:t>, </a:t>
            </a:r>
            <a:r>
              <a:rPr lang="ru-RU" sz="2000" dirty="0" err="1"/>
              <a:t>властиву</a:t>
            </a:r>
            <a:r>
              <a:rPr lang="ru-RU" sz="2000" dirty="0"/>
              <a:t> М. </a:t>
            </a:r>
            <a:r>
              <a:rPr lang="ru-RU" sz="2000" dirty="0" err="1"/>
              <a:t>Кропивницькому</a:t>
            </a:r>
            <a:r>
              <a:rPr lang="ru-RU" sz="2000" dirty="0"/>
              <a:t> на той час. </a:t>
            </a:r>
            <a:r>
              <a:rPr lang="ru-RU" sz="2000" dirty="0" err="1"/>
              <a:t>Суспільство</a:t>
            </a:r>
            <a:r>
              <a:rPr lang="ru-RU" sz="2000" dirty="0"/>
              <a:t> </a:t>
            </a:r>
            <a:r>
              <a:rPr lang="ru-RU" sz="2000" dirty="0" err="1"/>
              <a:t>видається</a:t>
            </a:r>
            <a:r>
              <a:rPr lang="ru-RU" sz="2000" dirty="0"/>
              <a:t> </a:t>
            </a:r>
            <a:r>
              <a:rPr lang="ru-RU" sz="2000" dirty="0" err="1"/>
              <a:t>драматургові</a:t>
            </a:r>
            <a:r>
              <a:rPr lang="ru-RU" sz="2000" dirty="0"/>
              <a:t> </a:t>
            </a:r>
            <a:r>
              <a:rPr lang="ru-RU" sz="2000" dirty="0" err="1"/>
              <a:t>поділеним</a:t>
            </a:r>
            <a:r>
              <a:rPr lang="ru-RU" sz="2000" dirty="0"/>
              <a:t> на </a:t>
            </a:r>
            <a:r>
              <a:rPr lang="ru-RU" sz="2000" dirty="0" err="1"/>
              <a:t>кілька</a:t>
            </a:r>
            <a:r>
              <a:rPr lang="ru-RU" sz="2000" dirty="0"/>
              <a:t> морально-</a:t>
            </a:r>
            <a:r>
              <a:rPr lang="ru-RU" sz="2000" dirty="0" err="1"/>
              <a:t>етичних</a:t>
            </a:r>
            <a:r>
              <a:rPr lang="ru-RU" sz="2000" dirty="0"/>
              <a:t> </a:t>
            </a:r>
            <a:r>
              <a:rPr lang="ru-RU" sz="2000" dirty="0" err="1"/>
              <a:t>прошарків</a:t>
            </a:r>
            <a:r>
              <a:rPr lang="ru-RU" sz="2000" dirty="0"/>
              <a:t>. І не так з причин </a:t>
            </a:r>
            <a:r>
              <a:rPr lang="ru-RU" sz="2000" dirty="0" err="1"/>
              <a:t>економічно-побутових</a:t>
            </a:r>
            <a:r>
              <a:rPr lang="ru-RU" sz="2000" dirty="0"/>
              <a:t> (про </a:t>
            </a:r>
            <a:r>
              <a:rPr lang="ru-RU" sz="2000" dirty="0" err="1"/>
              <a:t>класові</a:t>
            </a:r>
            <a:r>
              <a:rPr lang="ru-RU" sz="2000" dirty="0"/>
              <a:t> у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комедіях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не </a:t>
            </a:r>
            <a:r>
              <a:rPr lang="ru-RU" sz="2000" dirty="0" err="1"/>
              <a:t>йдеться</a:t>
            </a:r>
            <a:r>
              <a:rPr lang="ru-RU" sz="2000" dirty="0"/>
              <a:t>), як за </a:t>
            </a:r>
            <a:r>
              <a:rPr lang="ru-RU" sz="2000" dirty="0" err="1"/>
              <a:t>природними</a:t>
            </a:r>
            <a:r>
              <a:rPr lang="ru-RU" sz="2000" dirty="0"/>
              <a:t> задатками, </a:t>
            </a:r>
            <a:r>
              <a:rPr lang="ru-RU" sz="2000" dirty="0" err="1"/>
              <a:t>традиціями</a:t>
            </a:r>
            <a:r>
              <a:rPr lang="ru-RU" sz="2000" dirty="0"/>
              <a:t> </a:t>
            </a:r>
            <a:r>
              <a:rPr lang="ru-RU" sz="2000" dirty="0" err="1"/>
              <a:t>середовища</a:t>
            </a:r>
            <a:r>
              <a:rPr lang="ru-RU" sz="2000" dirty="0"/>
              <a:t>, </a:t>
            </a:r>
            <a:r>
              <a:rPr lang="ru-RU" sz="2000" dirty="0" err="1"/>
              <a:t>особистим</a:t>
            </a:r>
            <a:r>
              <a:rPr lang="ru-RU" sz="2000" dirty="0"/>
              <a:t> </a:t>
            </a:r>
            <a:r>
              <a:rPr lang="ru-RU" sz="2000" dirty="0" err="1"/>
              <a:t>життєвим</a:t>
            </a:r>
            <a:r>
              <a:rPr lang="ru-RU" sz="2000" dirty="0"/>
              <a:t> </a:t>
            </a:r>
            <a:r>
              <a:rPr lang="ru-RU" sz="2000" dirty="0" err="1"/>
              <a:t>досвідом</a:t>
            </a:r>
            <a:r>
              <a:rPr lang="ru-RU" sz="2000" dirty="0"/>
              <a:t>, </a:t>
            </a:r>
            <a:r>
              <a:rPr lang="ru-RU" sz="2000" dirty="0" err="1"/>
              <a:t>освітою</a:t>
            </a:r>
            <a:r>
              <a:rPr lang="ru-RU" sz="2000" dirty="0"/>
              <a:t>. Тому й </a:t>
            </a:r>
            <a:r>
              <a:rPr lang="ru-RU" sz="2000" dirty="0" err="1"/>
              <a:t>програма</a:t>
            </a:r>
            <a:r>
              <a:rPr lang="ru-RU" sz="2000" dirty="0"/>
              <a:t> </a:t>
            </a:r>
            <a:r>
              <a:rPr lang="ru-RU" sz="2000" dirty="0" err="1"/>
              <a:t>вдосконалення</a:t>
            </a:r>
            <a:r>
              <a:rPr lang="ru-RU" sz="2000" dirty="0"/>
              <a:t> </a:t>
            </a:r>
            <a:r>
              <a:rPr lang="ru-RU" sz="2000" dirty="0" err="1"/>
              <a:t>суспільства</a:t>
            </a:r>
            <a:r>
              <a:rPr lang="ru-RU" sz="2000" dirty="0"/>
              <a:t> </a:t>
            </a:r>
            <a:r>
              <a:rPr lang="ru-RU" sz="2000" dirty="0" err="1"/>
              <a:t>зводиться</a:t>
            </a:r>
            <a:r>
              <a:rPr lang="ru-RU" sz="2000" dirty="0"/>
              <a:t> до </a:t>
            </a:r>
            <a:r>
              <a:rPr lang="ru-RU" sz="2000" dirty="0" err="1"/>
              <a:t>освітянської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109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1CBA5-34FB-47BD-BCA3-54C0D82CC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09" y="0"/>
            <a:ext cx="8911687" cy="1280890"/>
          </a:xfrm>
        </p:spPr>
        <p:txBody>
          <a:bodyPr/>
          <a:lstStyle/>
          <a:p>
            <a:r>
              <a:rPr lang="uk-UA" dirty="0"/>
              <a:t>«Пошились у дурні»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7F49C5-2D16-4DBA-8C5E-1421085C4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614597"/>
            <a:ext cx="9762683" cy="6243403"/>
          </a:xfrm>
        </p:spPr>
        <p:txBody>
          <a:bodyPr>
            <a:normAutofit fontScale="92500" lnSpcReduction="10000"/>
          </a:bodyPr>
          <a:lstStyle/>
          <a:p>
            <a:endParaRPr lang="ru-RU" sz="2000" dirty="0"/>
          </a:p>
          <a:p>
            <a:r>
              <a:rPr lang="ru-RU" sz="2000" dirty="0" err="1"/>
              <a:t>Етапною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ідейно-художніх</a:t>
            </a:r>
            <a:r>
              <a:rPr lang="ru-RU" sz="2000" dirty="0"/>
              <a:t> </a:t>
            </a:r>
            <a:r>
              <a:rPr lang="ru-RU" sz="2000" dirty="0" err="1"/>
              <a:t>шукань</a:t>
            </a:r>
            <a:r>
              <a:rPr lang="ru-RU" sz="2000" dirty="0"/>
              <a:t>, </a:t>
            </a:r>
            <a:r>
              <a:rPr lang="ru-RU" sz="2000" dirty="0" err="1"/>
              <a:t>вироблення</a:t>
            </a:r>
            <a:r>
              <a:rPr lang="ru-RU" sz="2000" dirty="0"/>
              <a:t> </a:t>
            </a:r>
            <a:r>
              <a:rPr lang="ru-RU" sz="2000" dirty="0" err="1"/>
              <a:t>нової</a:t>
            </a:r>
            <a:r>
              <a:rPr lang="ru-RU" sz="2000" dirty="0"/>
              <a:t> </a:t>
            </a:r>
            <a:r>
              <a:rPr lang="ru-RU" sz="2000" dirty="0" err="1"/>
              <a:t>комедійної</a:t>
            </a:r>
            <a:r>
              <a:rPr lang="ru-RU" sz="2000" dirty="0"/>
              <a:t> </a:t>
            </a:r>
            <a:r>
              <a:rPr lang="ru-RU" sz="2000" dirty="0" err="1"/>
              <a:t>техніки</a:t>
            </a:r>
            <a:r>
              <a:rPr lang="ru-RU" sz="2000" dirty="0"/>
              <a:t> стала в </a:t>
            </a:r>
            <a:r>
              <a:rPr lang="ru-RU" sz="2000" dirty="0" err="1"/>
              <a:t>творчості</a:t>
            </a:r>
            <a:r>
              <a:rPr lang="ru-RU" sz="2000" dirty="0"/>
              <a:t> </a:t>
            </a:r>
            <a:r>
              <a:rPr lang="ru-RU" sz="2000" dirty="0" err="1"/>
              <a:t>Кропивницького</a:t>
            </a:r>
            <a:r>
              <a:rPr lang="ru-RU" sz="2000" dirty="0"/>
              <a:t> </a:t>
            </a:r>
            <a:r>
              <a:rPr lang="ru-RU" sz="2000" dirty="0" err="1"/>
              <a:t>комедія</a:t>
            </a:r>
            <a:r>
              <a:rPr lang="ru-RU" sz="2000" dirty="0"/>
              <a:t> «Пошились у </a:t>
            </a:r>
            <a:r>
              <a:rPr lang="ru-RU" sz="2000" dirty="0" err="1"/>
              <a:t>дурні</a:t>
            </a:r>
            <a:r>
              <a:rPr lang="ru-RU" sz="2000" dirty="0"/>
              <a:t>» (1875). </a:t>
            </a:r>
            <a:r>
              <a:rPr lang="ru-RU" sz="2000" dirty="0" err="1"/>
              <a:t>Дореволюційна</a:t>
            </a:r>
            <a:r>
              <a:rPr lang="ru-RU" sz="2000" dirty="0"/>
              <a:t>, а </a:t>
            </a:r>
            <a:r>
              <a:rPr lang="ru-RU" sz="2000" dirty="0" err="1"/>
              <a:t>почасти</a:t>
            </a:r>
            <a:r>
              <a:rPr lang="ru-RU" sz="2000" dirty="0"/>
              <a:t> й </a:t>
            </a:r>
            <a:r>
              <a:rPr lang="ru-RU" sz="2000" dirty="0" err="1"/>
              <a:t>пореволюційна</a:t>
            </a:r>
            <a:r>
              <a:rPr lang="ru-RU" sz="2000" dirty="0"/>
              <a:t> критика, </a:t>
            </a:r>
            <a:r>
              <a:rPr lang="ru-RU" sz="2000" dirty="0" err="1"/>
              <a:t>оцінюючи</a:t>
            </a:r>
            <a:r>
              <a:rPr lang="ru-RU" sz="2000" dirty="0"/>
              <a:t> </a:t>
            </a:r>
            <a:r>
              <a:rPr lang="ru-RU" sz="2000" dirty="0" err="1"/>
              <a:t>твір</a:t>
            </a:r>
            <a:r>
              <a:rPr lang="ru-RU" sz="2000" dirty="0"/>
              <a:t>, </a:t>
            </a:r>
            <a:r>
              <a:rPr lang="ru-RU" sz="2000" dirty="0" err="1"/>
              <a:t>вважала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штучним</a:t>
            </a:r>
            <a:r>
              <a:rPr lang="ru-RU" sz="2000" dirty="0"/>
              <a:t> і </a:t>
            </a:r>
            <a:r>
              <a:rPr lang="ru-RU" sz="2000" dirty="0" err="1"/>
              <a:t>невдалим</a:t>
            </a:r>
            <a:r>
              <a:rPr lang="ru-RU" sz="2000" dirty="0"/>
              <a:t>, </a:t>
            </a:r>
            <a:r>
              <a:rPr lang="ru-RU" sz="2000" dirty="0" err="1"/>
              <a:t>наголошуючи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дія</a:t>
            </a:r>
            <a:r>
              <a:rPr lang="ru-RU" sz="2000" dirty="0"/>
              <a:t> не </a:t>
            </a:r>
            <a:r>
              <a:rPr lang="ru-RU" sz="2000" dirty="0" err="1"/>
              <a:t>тримається</a:t>
            </a:r>
            <a:r>
              <a:rPr lang="ru-RU" sz="2000" dirty="0"/>
              <a:t> купи, «фабула </a:t>
            </a:r>
            <a:r>
              <a:rPr lang="ru-RU" sz="2000" dirty="0" err="1"/>
              <a:t>п’єси</a:t>
            </a:r>
            <a:r>
              <a:rPr lang="ru-RU" sz="2000" dirty="0"/>
              <a:t> грубо </a:t>
            </a:r>
            <a:r>
              <a:rPr lang="ru-RU" sz="2000" dirty="0" err="1"/>
              <a:t>роблена</a:t>
            </a:r>
            <a:r>
              <a:rPr lang="ru-RU" sz="2000" dirty="0"/>
              <a:t> і не </a:t>
            </a:r>
            <a:r>
              <a:rPr lang="ru-RU" sz="2000" dirty="0" err="1"/>
              <a:t>тільки</a:t>
            </a:r>
            <a:r>
              <a:rPr lang="ru-RU" sz="2000" dirty="0"/>
              <a:t> не </a:t>
            </a:r>
            <a:r>
              <a:rPr lang="ru-RU" sz="2000" dirty="0" err="1"/>
              <a:t>можлива</a:t>
            </a:r>
            <a:r>
              <a:rPr lang="ru-RU" sz="2000" dirty="0"/>
              <a:t> в </a:t>
            </a:r>
            <a:r>
              <a:rPr lang="ru-RU" sz="2000" dirty="0" err="1"/>
              <a:t>нашому</a:t>
            </a:r>
            <a:r>
              <a:rPr lang="ru-RU" sz="2000" dirty="0"/>
              <a:t> народному </a:t>
            </a:r>
            <a:r>
              <a:rPr lang="ru-RU" sz="2000" dirty="0" err="1"/>
              <a:t>життю</a:t>
            </a:r>
            <a:r>
              <a:rPr lang="ru-RU" sz="2000" dirty="0"/>
              <a:t>, а просто </a:t>
            </a:r>
            <a:r>
              <a:rPr lang="ru-RU" sz="2000" dirty="0" err="1"/>
              <a:t>немає</a:t>
            </a:r>
            <a:r>
              <a:rPr lang="ru-RU" sz="2000" dirty="0"/>
              <a:t> в </a:t>
            </a:r>
            <a:r>
              <a:rPr lang="ru-RU" sz="2000" dirty="0" err="1"/>
              <a:t>ньому</a:t>
            </a:r>
            <a:r>
              <a:rPr lang="ru-RU" sz="2000" dirty="0"/>
              <a:t> </a:t>
            </a:r>
            <a:r>
              <a:rPr lang="ru-RU" sz="2000" dirty="0" err="1"/>
              <a:t>анічогісінько</a:t>
            </a:r>
            <a:r>
              <a:rPr lang="ru-RU" sz="2000" dirty="0"/>
              <a:t> </a:t>
            </a:r>
            <a:r>
              <a:rPr lang="ru-RU" sz="2000" dirty="0" err="1"/>
              <a:t>подібного</a:t>
            </a:r>
            <a:r>
              <a:rPr lang="ru-RU" sz="2000" dirty="0"/>
              <a:t>»</a:t>
            </a:r>
          </a:p>
          <a:p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штучності</a:t>
            </a:r>
            <a:r>
              <a:rPr lang="ru-RU" sz="2000" dirty="0"/>
              <a:t> </a:t>
            </a:r>
            <a:r>
              <a:rPr lang="ru-RU" sz="2000" dirty="0" err="1"/>
              <a:t>фабули</a:t>
            </a:r>
            <a:r>
              <a:rPr lang="ru-RU" sz="2000" dirty="0"/>
              <a:t> і </a:t>
            </a:r>
            <a:r>
              <a:rPr lang="ru-RU" sz="2000" dirty="0" err="1"/>
              <a:t>характерів</a:t>
            </a:r>
            <a:r>
              <a:rPr lang="ru-RU" sz="2000" dirty="0"/>
              <a:t> тут критика мала </a:t>
            </a:r>
            <a:r>
              <a:rPr lang="ru-RU" sz="2000" dirty="0" err="1"/>
              <a:t>рацію</a:t>
            </a:r>
            <a:r>
              <a:rPr lang="ru-RU" sz="2000" dirty="0"/>
              <a:t>. Але треба </a:t>
            </a:r>
            <a:r>
              <a:rPr lang="ru-RU" sz="2000" dirty="0" err="1"/>
              <a:t>бачити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в </a:t>
            </a:r>
            <a:r>
              <a:rPr lang="ru-RU" sz="2000" dirty="0" err="1"/>
              <a:t>творчості</a:t>
            </a:r>
            <a:r>
              <a:rPr lang="ru-RU" sz="2000" dirty="0"/>
              <a:t> </a:t>
            </a:r>
            <a:r>
              <a:rPr lang="ru-RU" sz="2000" dirty="0" err="1"/>
              <a:t>Кропивницького-комедіографа</a:t>
            </a:r>
            <a:r>
              <a:rPr lang="ru-RU" sz="2000" dirty="0"/>
              <a:t>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п’єса</a:t>
            </a:r>
            <a:r>
              <a:rPr lang="ru-RU" sz="2000" dirty="0"/>
              <a:t> стала </a:t>
            </a:r>
            <a:r>
              <a:rPr lang="ru-RU" sz="2000" dirty="0" err="1"/>
              <a:t>своєрідним</a:t>
            </a:r>
            <a:r>
              <a:rPr lang="ru-RU" sz="2000" dirty="0"/>
              <a:t> «</a:t>
            </a:r>
            <a:r>
              <a:rPr lang="ru-RU" sz="2000" dirty="0" err="1"/>
              <a:t>рубіконом</a:t>
            </a:r>
            <a:r>
              <a:rPr lang="ru-RU" sz="2000" dirty="0"/>
              <a:t>»,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з’явилася</a:t>
            </a:r>
            <a:r>
              <a:rPr lang="ru-RU" sz="2000" dirty="0"/>
              <a:t> одна з </a:t>
            </a:r>
            <a:r>
              <a:rPr lang="ru-RU" sz="2000" dirty="0" err="1"/>
              <a:t>найкращих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комедій</a:t>
            </a:r>
            <a:r>
              <a:rPr lang="ru-RU" sz="2000" dirty="0"/>
              <a:t> «По </a:t>
            </a:r>
            <a:r>
              <a:rPr lang="ru-RU" sz="2000" dirty="0" err="1"/>
              <a:t>ревізії</a:t>
            </a:r>
            <a:r>
              <a:rPr lang="ru-RU" sz="2000" dirty="0"/>
              <a:t>»</a:t>
            </a:r>
          </a:p>
          <a:p>
            <a:r>
              <a:rPr lang="ru-RU" sz="2000" dirty="0" err="1"/>
              <a:t>Здається</a:t>
            </a:r>
            <a:r>
              <a:rPr lang="ru-RU" sz="2000" dirty="0"/>
              <a:t>, </a:t>
            </a:r>
            <a:r>
              <a:rPr lang="ru-RU" sz="2000" dirty="0" err="1"/>
              <a:t>правильним</a:t>
            </a:r>
            <a:r>
              <a:rPr lang="ru-RU" sz="2000" dirty="0"/>
              <a:t> буде </a:t>
            </a:r>
            <a:r>
              <a:rPr lang="ru-RU" sz="2000" dirty="0" err="1"/>
              <a:t>сприймати</a:t>
            </a:r>
            <a:r>
              <a:rPr lang="ru-RU" sz="2000" dirty="0"/>
              <a:t> </a:t>
            </a:r>
            <a:r>
              <a:rPr lang="ru-RU" sz="2000" dirty="0" err="1"/>
              <a:t>п’єсу</a:t>
            </a:r>
            <a:r>
              <a:rPr lang="ru-RU" sz="2000" dirty="0"/>
              <a:t> «Пошились у </a:t>
            </a:r>
            <a:r>
              <a:rPr lang="ru-RU" sz="2000" dirty="0" err="1"/>
              <a:t>дурні</a:t>
            </a:r>
            <a:r>
              <a:rPr lang="ru-RU" sz="2000" dirty="0"/>
              <a:t>» як </a:t>
            </a:r>
            <a:r>
              <a:rPr lang="ru-RU" sz="2000" dirty="0" err="1"/>
              <a:t>експериментальну</a:t>
            </a:r>
            <a:r>
              <a:rPr lang="ru-RU" sz="2000" dirty="0"/>
              <a:t>, де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випробував</a:t>
            </a:r>
            <a:r>
              <a:rPr lang="ru-RU" sz="2000" dirty="0"/>
              <a:t> </a:t>
            </a:r>
            <a:r>
              <a:rPr lang="ru-RU" sz="2000" dirty="0" err="1"/>
              <a:t>способи</a:t>
            </a:r>
            <a:r>
              <a:rPr lang="ru-RU" sz="2000" dirty="0"/>
              <a:t> </a:t>
            </a:r>
            <a:r>
              <a:rPr lang="ru-RU" sz="2000" dirty="0" err="1"/>
              <a:t>компонування</a:t>
            </a:r>
            <a:r>
              <a:rPr lang="ru-RU" sz="2000" dirty="0"/>
              <a:t> </a:t>
            </a:r>
            <a:r>
              <a:rPr lang="ru-RU" sz="2000" dirty="0" err="1"/>
              <a:t>характерів</a:t>
            </a:r>
            <a:r>
              <a:rPr lang="ru-RU" sz="2000" dirty="0"/>
              <a:t>, </a:t>
            </a:r>
            <a:r>
              <a:rPr lang="ru-RU" sz="2000" dirty="0" err="1"/>
              <a:t>побудови</a:t>
            </a:r>
            <a:r>
              <a:rPr lang="ru-RU" sz="2000" dirty="0"/>
              <a:t> </a:t>
            </a:r>
            <a:r>
              <a:rPr lang="ru-RU" sz="2000" dirty="0" err="1"/>
              <a:t>композиції</a:t>
            </a:r>
            <a:r>
              <a:rPr lang="ru-RU" sz="2000" dirty="0"/>
              <a:t> й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конфлікту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відбивали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поглиблені</a:t>
            </a:r>
            <a:r>
              <a:rPr lang="ru-RU" sz="2000" dirty="0"/>
              <a:t> </a:t>
            </a:r>
            <a:r>
              <a:rPr lang="ru-RU" sz="2000" dirty="0" err="1"/>
              <a:t>світоглядні</a:t>
            </a:r>
            <a:r>
              <a:rPr lang="ru-RU" sz="2000" dirty="0"/>
              <a:t> </a:t>
            </a:r>
            <a:r>
              <a:rPr lang="ru-RU" sz="2000" dirty="0" err="1"/>
              <a:t>уявлення</a:t>
            </a:r>
            <a:r>
              <a:rPr lang="ru-RU" sz="2000" dirty="0"/>
              <a:t>. </a:t>
            </a:r>
            <a:r>
              <a:rPr lang="ru-RU" sz="2000" dirty="0" err="1"/>
              <a:t>Відтак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зрозуміти</a:t>
            </a:r>
            <a:r>
              <a:rPr lang="ru-RU" sz="2000" dirty="0"/>
              <a:t>, </a:t>
            </a:r>
            <a:r>
              <a:rPr lang="ru-RU" sz="2000" dirty="0" err="1"/>
              <a:t>чому</a:t>
            </a:r>
            <a:r>
              <a:rPr lang="ru-RU" sz="2000" dirty="0"/>
              <a:t> </a:t>
            </a:r>
            <a:r>
              <a:rPr lang="ru-RU" sz="2000" dirty="0" err="1"/>
              <a:t>Кропивницький</a:t>
            </a:r>
            <a:r>
              <a:rPr lang="ru-RU" sz="2000" dirty="0"/>
              <a:t> час </a:t>
            </a:r>
            <a:r>
              <a:rPr lang="ru-RU" sz="2000" dirty="0" err="1"/>
              <a:t>від</a:t>
            </a:r>
            <a:r>
              <a:rPr lang="ru-RU" sz="2000" dirty="0"/>
              <a:t> часу </a:t>
            </a:r>
            <a:r>
              <a:rPr lang="ru-RU" sz="2000" dirty="0" err="1"/>
              <a:t>повертався</a:t>
            </a:r>
            <a:r>
              <a:rPr lang="ru-RU" sz="2000" dirty="0"/>
              <a:t> до </a:t>
            </a:r>
            <a:r>
              <a:rPr lang="ru-RU" sz="2000" dirty="0" err="1"/>
              <a:t>цієї</a:t>
            </a:r>
            <a:r>
              <a:rPr lang="ru-RU" sz="2000" dirty="0"/>
              <a:t> </a:t>
            </a:r>
            <a:r>
              <a:rPr lang="ru-RU" sz="2000" dirty="0" err="1"/>
              <a:t>п’єси</a:t>
            </a:r>
            <a:r>
              <a:rPr lang="ru-RU" sz="2000" dirty="0"/>
              <a:t>, </a:t>
            </a:r>
            <a:r>
              <a:rPr lang="ru-RU" sz="2000" dirty="0" err="1"/>
              <a:t>чому</a:t>
            </a:r>
            <a:r>
              <a:rPr lang="ru-RU" sz="2000" dirty="0"/>
              <a:t> вона так </a:t>
            </a:r>
            <a:r>
              <a:rPr lang="ru-RU" sz="2000" dirty="0" err="1"/>
              <a:t>цікавила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.</a:t>
            </a:r>
          </a:p>
          <a:p>
            <a:r>
              <a:rPr lang="ru-RU" sz="2000" dirty="0"/>
              <a:t>У </a:t>
            </a:r>
            <a:r>
              <a:rPr lang="ru-RU" sz="2000" dirty="0" err="1"/>
              <a:t>комедії</a:t>
            </a:r>
            <a:r>
              <a:rPr lang="ru-RU" sz="2000" dirty="0"/>
              <a:t> «Пошились у </a:t>
            </a:r>
            <a:r>
              <a:rPr lang="ru-RU" sz="2000" dirty="0" err="1"/>
              <a:t>дурні</a:t>
            </a:r>
            <a:r>
              <a:rPr lang="ru-RU" sz="2000" dirty="0"/>
              <a:t>»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знайти</a:t>
            </a:r>
            <a:r>
              <a:rPr lang="ru-RU" sz="2000" dirty="0"/>
              <a:t> </a:t>
            </a:r>
            <a:r>
              <a:rPr lang="ru-RU" sz="2000" dirty="0" err="1"/>
              <a:t>кілька</a:t>
            </a:r>
            <a:r>
              <a:rPr lang="ru-RU" sz="2000" dirty="0"/>
              <a:t> </a:t>
            </a:r>
            <a:r>
              <a:rPr lang="ru-RU" sz="2000" dirty="0" err="1"/>
              <a:t>принципів</a:t>
            </a:r>
            <a:r>
              <a:rPr lang="ru-RU" sz="2000" dirty="0"/>
              <a:t> </a:t>
            </a:r>
            <a:r>
              <a:rPr lang="ru-RU" sz="2000" dirty="0" err="1"/>
              <a:t>побудови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та </a:t>
            </a:r>
            <a:r>
              <a:rPr lang="ru-RU" sz="2000" dirty="0" err="1"/>
              <a:t>змалювання</a:t>
            </a:r>
            <a:r>
              <a:rPr lang="ru-RU" sz="2000" dirty="0"/>
              <a:t> </a:t>
            </a:r>
            <a:r>
              <a:rPr lang="ru-RU" sz="2000" dirty="0" err="1"/>
              <a:t>характерів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надалі</a:t>
            </a:r>
            <a:r>
              <a:rPr lang="ru-RU" sz="2000" dirty="0"/>
              <a:t> </a:t>
            </a:r>
            <a:r>
              <a:rPr lang="ru-RU" sz="2000" dirty="0" err="1"/>
              <a:t>міцно</a:t>
            </a:r>
            <a:r>
              <a:rPr lang="ru-RU" sz="2000" dirty="0"/>
              <a:t> </a:t>
            </a:r>
            <a:r>
              <a:rPr lang="ru-RU" sz="2000" dirty="0" err="1"/>
              <a:t>увійшли</a:t>
            </a:r>
            <a:r>
              <a:rPr lang="ru-RU" sz="2000" dirty="0"/>
              <a:t> в арсенал </a:t>
            </a:r>
            <a:r>
              <a:rPr lang="ru-RU" sz="2000" dirty="0" err="1"/>
              <a:t>драматургічної</a:t>
            </a:r>
            <a:r>
              <a:rPr lang="ru-RU" sz="2000" dirty="0"/>
              <a:t> </a:t>
            </a:r>
            <a:r>
              <a:rPr lang="ru-RU" sz="2000" dirty="0" err="1"/>
              <a:t>техніки</a:t>
            </a:r>
            <a:r>
              <a:rPr lang="ru-RU" sz="2000" dirty="0"/>
              <a:t> М. </a:t>
            </a:r>
            <a:r>
              <a:rPr lang="ru-RU" sz="2000" dirty="0" err="1"/>
              <a:t>Кропивницького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426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A27C54-D2E6-4313-A170-70525DBAE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232" y="0"/>
            <a:ext cx="9632768" cy="5911222"/>
          </a:xfrm>
        </p:spPr>
        <p:txBody>
          <a:bodyPr>
            <a:noAutofit/>
          </a:bodyPr>
          <a:lstStyle/>
          <a:p>
            <a:r>
              <a:rPr lang="ru-RU" sz="2400" dirty="0" err="1"/>
              <a:t>Український</a:t>
            </a:r>
            <a:r>
              <a:rPr lang="ru-RU" sz="2400" dirty="0"/>
              <a:t> театр 80-х </a:t>
            </a:r>
            <a:r>
              <a:rPr lang="ru-RU" sz="2400" dirty="0" err="1"/>
              <a:t>років</a:t>
            </a:r>
            <a:r>
              <a:rPr lang="ru-RU" sz="2400" dirty="0"/>
              <a:t> переживав </a:t>
            </a:r>
            <a:r>
              <a:rPr lang="ru-RU" sz="2400" dirty="0" err="1"/>
              <a:t>гостру</a:t>
            </a:r>
            <a:r>
              <a:rPr lang="ru-RU" sz="2400" dirty="0"/>
              <a:t> </a:t>
            </a:r>
            <a:r>
              <a:rPr lang="ru-RU" sz="2400" dirty="0" err="1"/>
              <a:t>нестачу</a:t>
            </a:r>
            <a:r>
              <a:rPr lang="ru-RU" sz="2400" dirty="0"/>
              <a:t> в новому </a:t>
            </a:r>
            <a:r>
              <a:rPr lang="ru-RU" sz="2400" dirty="0" err="1"/>
              <a:t>репертуарі</a:t>
            </a:r>
            <a:r>
              <a:rPr lang="ru-RU" sz="2400" dirty="0"/>
              <a:t>. Тематика </a:t>
            </a:r>
            <a:r>
              <a:rPr lang="ru-RU" sz="2400" dirty="0" err="1"/>
              <a:t>драматичних</a:t>
            </a:r>
            <a:r>
              <a:rPr lang="ru-RU" sz="2400" dirty="0"/>
              <a:t> </a:t>
            </a:r>
            <a:r>
              <a:rPr lang="ru-RU" sz="2400" dirty="0" err="1"/>
              <a:t>творів</a:t>
            </a:r>
            <a:r>
              <a:rPr lang="ru-RU" sz="2400" dirty="0"/>
              <a:t> 60-70-х </a:t>
            </a:r>
            <a:r>
              <a:rPr lang="ru-RU" sz="2400" dirty="0" err="1"/>
              <a:t>років</a:t>
            </a:r>
            <a:r>
              <a:rPr lang="ru-RU" sz="2400" dirty="0"/>
              <a:t> мало </a:t>
            </a:r>
            <a:r>
              <a:rPr lang="ru-RU" sz="2400" dirty="0" err="1"/>
              <a:t>відповідала</a:t>
            </a:r>
            <a:r>
              <a:rPr lang="ru-RU" sz="2400" dirty="0"/>
              <a:t> проблемам народного </a:t>
            </a:r>
            <a:r>
              <a:rPr lang="ru-RU" sz="2400" dirty="0" err="1"/>
              <a:t>життя</a:t>
            </a:r>
            <a:r>
              <a:rPr lang="ru-RU" sz="2400" dirty="0"/>
              <a:t>. Для </a:t>
            </a:r>
            <a:r>
              <a:rPr lang="ru-RU" sz="2400" dirty="0" err="1"/>
              <a:t>змалювання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суспільних</a:t>
            </a:r>
            <a:r>
              <a:rPr lang="ru-RU" sz="2400" dirty="0"/>
              <a:t> </a:t>
            </a:r>
            <a:r>
              <a:rPr lang="ru-RU" sz="2400" dirty="0" err="1"/>
              <a:t>конфліктів</a:t>
            </a:r>
            <a:r>
              <a:rPr lang="ru-RU" sz="2400" dirty="0"/>
              <a:t> і </a:t>
            </a:r>
            <a:r>
              <a:rPr lang="ru-RU" sz="2400" dirty="0" err="1"/>
              <a:t>характерів</a:t>
            </a:r>
            <a:r>
              <a:rPr lang="ru-RU" sz="2400" dirty="0"/>
              <a:t> </a:t>
            </a:r>
            <a:r>
              <a:rPr lang="ru-RU" sz="2400" dirty="0" err="1"/>
              <a:t>потрібна</a:t>
            </a:r>
            <a:r>
              <a:rPr lang="ru-RU" sz="2400" dirty="0"/>
              <a:t> </a:t>
            </a:r>
            <a:r>
              <a:rPr lang="ru-RU" sz="2400" dirty="0" err="1"/>
              <a:t>була</a:t>
            </a:r>
            <a:r>
              <a:rPr lang="ru-RU" sz="2400" dirty="0"/>
              <a:t> </a:t>
            </a:r>
            <a:r>
              <a:rPr lang="ru-RU" sz="2400" dirty="0" err="1"/>
              <a:t>відповідна</a:t>
            </a:r>
            <a:r>
              <a:rPr lang="ru-RU" sz="2400" dirty="0"/>
              <a:t> </a:t>
            </a:r>
            <a:r>
              <a:rPr lang="ru-RU" sz="2400" dirty="0" err="1"/>
              <a:t>драматургічна</a:t>
            </a:r>
            <a:r>
              <a:rPr lang="ru-RU" sz="2400" dirty="0"/>
              <a:t> </a:t>
            </a:r>
            <a:r>
              <a:rPr lang="ru-RU" sz="2400" dirty="0" err="1"/>
              <a:t>техніка</a:t>
            </a:r>
            <a:r>
              <a:rPr lang="ru-RU" sz="2400" dirty="0"/>
              <a:t>, </a:t>
            </a:r>
            <a:r>
              <a:rPr lang="ru-RU" sz="2400" dirty="0" err="1"/>
              <a:t>нові</a:t>
            </a:r>
            <a:r>
              <a:rPr lang="ru-RU" sz="2400" dirty="0"/>
              <a:t> </a:t>
            </a:r>
            <a:r>
              <a:rPr lang="ru-RU" sz="2400" dirty="0" err="1"/>
              <a:t>художні</a:t>
            </a:r>
            <a:r>
              <a:rPr lang="ru-RU" sz="2400" dirty="0"/>
              <a:t> </a:t>
            </a:r>
            <a:r>
              <a:rPr lang="ru-RU" sz="2400" dirty="0" err="1"/>
              <a:t>прийоми</a:t>
            </a:r>
            <a:r>
              <a:rPr lang="ru-RU" sz="2400" dirty="0"/>
              <a:t> і </a:t>
            </a:r>
            <a:r>
              <a:rPr lang="ru-RU" sz="2400" dirty="0" err="1"/>
              <a:t>засоби</a:t>
            </a:r>
            <a:r>
              <a:rPr lang="ru-RU" sz="2400" dirty="0"/>
              <a:t>. </a:t>
            </a:r>
            <a:r>
              <a:rPr lang="ru-RU" sz="2400" dirty="0" err="1"/>
              <a:t>П’єси</a:t>
            </a:r>
            <a:r>
              <a:rPr lang="ru-RU" sz="2400" dirty="0"/>
              <a:t> М. </a:t>
            </a:r>
            <a:r>
              <a:rPr lang="ru-RU" sz="2400" dirty="0" err="1"/>
              <a:t>Кропивницького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з’явилися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комедії</a:t>
            </a:r>
            <a:r>
              <a:rPr lang="ru-RU" sz="2400" dirty="0"/>
              <a:t> «Пошились у </a:t>
            </a:r>
            <a:r>
              <a:rPr lang="ru-RU" sz="2400" dirty="0" err="1"/>
              <a:t>дурні</a:t>
            </a:r>
            <a:r>
              <a:rPr lang="ru-RU" sz="2400" dirty="0"/>
              <a:t>», </a:t>
            </a:r>
            <a:r>
              <a:rPr lang="ru-RU" sz="2400" dirty="0" err="1"/>
              <a:t>виявили</a:t>
            </a:r>
            <a:r>
              <a:rPr lang="ru-RU" sz="2400" dirty="0"/>
              <a:t>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письменника</a:t>
            </a:r>
            <a:r>
              <a:rPr lang="ru-RU" sz="2400" dirty="0"/>
              <a:t> </a:t>
            </a:r>
            <a:r>
              <a:rPr lang="ru-RU" sz="2400" dirty="0" err="1"/>
              <a:t>спостерегти</a:t>
            </a:r>
            <a:r>
              <a:rPr lang="ru-RU" sz="2400" dirty="0"/>
              <a:t> </a:t>
            </a:r>
            <a:r>
              <a:rPr lang="ru-RU" sz="2400" dirty="0" err="1"/>
              <a:t>найновіші</a:t>
            </a:r>
            <a:r>
              <a:rPr lang="ru-RU" sz="2400" dirty="0"/>
              <a:t> </a:t>
            </a:r>
            <a:r>
              <a:rPr lang="ru-RU" sz="2400" dirty="0" err="1"/>
              <a:t>прикмети</a:t>
            </a:r>
            <a:r>
              <a:rPr lang="ru-RU" sz="2400" dirty="0"/>
              <a:t> </a:t>
            </a:r>
            <a:r>
              <a:rPr lang="ru-RU" sz="2400" dirty="0" err="1"/>
              <a:t>пореформеного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, </a:t>
            </a:r>
            <a:r>
              <a:rPr lang="ru-RU" sz="2400" dirty="0" err="1"/>
              <a:t>високохудожньо</a:t>
            </a:r>
            <a:r>
              <a:rPr lang="ru-RU" sz="2400" dirty="0"/>
              <a:t> </a:t>
            </a:r>
            <a:r>
              <a:rPr lang="ru-RU" sz="2400" dirty="0" err="1"/>
              <a:t>відтворити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першорядні</a:t>
            </a:r>
            <a:r>
              <a:rPr lang="ru-RU" sz="2400" dirty="0"/>
              <a:t> </a:t>
            </a:r>
            <a:r>
              <a:rPr lang="ru-RU" sz="2400" dirty="0" err="1"/>
              <a:t>соціально-побутові</a:t>
            </a:r>
            <a:r>
              <a:rPr lang="ru-RU" sz="2400" dirty="0"/>
              <a:t> й морально-</a:t>
            </a:r>
            <a:r>
              <a:rPr lang="ru-RU" sz="2400" dirty="0" err="1"/>
              <a:t>етичні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.</a:t>
            </a:r>
          </a:p>
          <a:p>
            <a:r>
              <a:rPr lang="ru-RU" sz="2400" dirty="0"/>
              <a:t>На початок 80-х </a:t>
            </a:r>
            <a:r>
              <a:rPr lang="ru-RU" sz="2400" dirty="0" err="1"/>
              <a:t>років</a:t>
            </a:r>
            <a:r>
              <a:rPr lang="ru-RU" sz="2400" dirty="0"/>
              <a:t> на </a:t>
            </a:r>
            <a:r>
              <a:rPr lang="ru-RU" sz="2400" dirty="0" err="1"/>
              <a:t>селі</a:t>
            </a:r>
            <a:r>
              <a:rPr lang="ru-RU" sz="2400" dirty="0"/>
              <a:t> </a:t>
            </a:r>
            <a:r>
              <a:rPr lang="ru-RU" sz="2400" dirty="0" err="1"/>
              <a:t>вже</a:t>
            </a:r>
            <a:r>
              <a:rPr lang="ru-RU" sz="2400" dirty="0"/>
              <a:t> </a:t>
            </a:r>
            <a:r>
              <a:rPr lang="ru-RU" sz="2400" dirty="0" err="1"/>
              <a:t>утверджувалися</a:t>
            </a:r>
            <a:r>
              <a:rPr lang="ru-RU" sz="2400" dirty="0"/>
              <a:t> </a:t>
            </a:r>
            <a:r>
              <a:rPr lang="ru-RU" sz="2400" dirty="0" err="1"/>
              <a:t>капіталістичні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. Нова </a:t>
            </a:r>
            <a:r>
              <a:rPr lang="ru-RU" sz="2400" dirty="0" err="1"/>
              <a:t>дійсність</a:t>
            </a:r>
            <a:r>
              <a:rPr lang="ru-RU" sz="2400" dirty="0"/>
              <a:t> і </a:t>
            </a:r>
            <a:r>
              <a:rPr lang="ru-RU" sz="2400" dirty="0" err="1"/>
              <a:t>стає</a:t>
            </a:r>
            <a:r>
              <a:rPr lang="ru-RU" sz="2400" dirty="0"/>
              <a:t> предметом </a:t>
            </a:r>
            <a:r>
              <a:rPr lang="ru-RU" sz="2400" dirty="0" err="1"/>
              <a:t>зображення</a:t>
            </a:r>
            <a:r>
              <a:rPr lang="ru-RU" sz="2400" dirty="0"/>
              <a:t> в </a:t>
            </a:r>
            <a:r>
              <a:rPr lang="ru-RU" sz="2400" dirty="0" err="1"/>
              <a:t>наступних</a:t>
            </a:r>
            <a:r>
              <a:rPr lang="ru-RU" sz="2400" dirty="0"/>
              <a:t> </a:t>
            </a:r>
            <a:r>
              <a:rPr lang="ru-RU" sz="2400" dirty="0" err="1"/>
              <a:t>творах</a:t>
            </a:r>
            <a:r>
              <a:rPr lang="ru-RU" sz="2400" dirty="0"/>
              <a:t> драматурга. </a:t>
            </a:r>
            <a:r>
              <a:rPr lang="ru-RU" sz="2400" dirty="0" err="1"/>
              <a:t>Свідчення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— одноактна </a:t>
            </a:r>
            <a:r>
              <a:rPr lang="ru-RU" sz="2400" dirty="0" err="1"/>
              <a:t>комедія</a:t>
            </a:r>
            <a:r>
              <a:rPr lang="ru-RU" sz="2400" dirty="0"/>
              <a:t> «По </a:t>
            </a:r>
            <a:r>
              <a:rPr lang="ru-RU" sz="2400" dirty="0" err="1"/>
              <a:t>ревізії</a:t>
            </a:r>
            <a:r>
              <a:rPr lang="ru-RU" sz="2400" dirty="0"/>
              <a:t>» у </a:t>
            </a:r>
            <a:r>
              <a:rPr lang="ru-RU" sz="2400" dirty="0" err="1"/>
              <a:t>якій</a:t>
            </a:r>
            <a:r>
              <a:rPr lang="ru-RU" sz="2400" dirty="0"/>
              <a:t> </a:t>
            </a:r>
            <a:r>
              <a:rPr lang="ru-RU" sz="2400" dirty="0" err="1"/>
              <a:t>відбилися</a:t>
            </a:r>
            <a:r>
              <a:rPr lang="ru-RU" sz="2400" dirty="0"/>
              <a:t> </a:t>
            </a:r>
            <a:r>
              <a:rPr lang="ru-RU" sz="2400" dirty="0" err="1"/>
              <a:t>найкращі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 </a:t>
            </a:r>
            <a:r>
              <a:rPr lang="ru-RU" sz="2400" dirty="0" err="1"/>
              <a:t>української</a:t>
            </a:r>
            <a:r>
              <a:rPr lang="ru-RU" sz="2400" dirty="0"/>
              <a:t> </a:t>
            </a:r>
            <a:r>
              <a:rPr lang="ru-RU" sz="2400" dirty="0" err="1"/>
              <a:t>реалістичної</a:t>
            </a:r>
            <a:r>
              <a:rPr lang="ru-RU" sz="2400" dirty="0"/>
              <a:t> </a:t>
            </a:r>
            <a:r>
              <a:rPr lang="ru-RU" sz="2400" dirty="0" err="1"/>
              <a:t>драматургії</a:t>
            </a:r>
            <a:r>
              <a:rPr lang="ru-RU" sz="2400" dirty="0"/>
              <a:t> у </a:t>
            </a:r>
            <a:r>
              <a:rPr lang="ru-RU" sz="2400" dirty="0" err="1"/>
              <a:t>викритті</a:t>
            </a:r>
            <a:r>
              <a:rPr lang="ru-RU" sz="2400" dirty="0"/>
              <a:t> </a:t>
            </a:r>
            <a:r>
              <a:rPr lang="ru-RU" sz="2400" dirty="0" err="1"/>
              <a:t>сільських</a:t>
            </a:r>
            <a:r>
              <a:rPr lang="ru-RU" sz="2400" dirty="0"/>
              <a:t> </a:t>
            </a:r>
            <a:r>
              <a:rPr lang="ru-RU" sz="2400" dirty="0" err="1"/>
              <a:t>урядовців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3584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D269F-9AE3-498E-A408-D80B22380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329" y="0"/>
            <a:ext cx="8911687" cy="1280890"/>
          </a:xfrm>
        </p:spPr>
        <p:txBody>
          <a:bodyPr/>
          <a:lstStyle/>
          <a:p>
            <a:r>
              <a:rPr lang="ru-RU" dirty="0"/>
              <a:t>«Лихо не кожному лихо — </a:t>
            </a:r>
            <a:r>
              <a:rPr lang="ru-RU" dirty="0" err="1"/>
              <a:t>іншому</a:t>
            </a:r>
            <a:r>
              <a:rPr lang="ru-RU" dirty="0"/>
              <a:t> й талан» (1883)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A74694-E903-488F-B47D-5E7AC590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4066"/>
            <a:ext cx="8915400" cy="4751882"/>
          </a:xfrm>
        </p:spPr>
        <p:txBody>
          <a:bodyPr>
            <a:normAutofit/>
          </a:bodyPr>
          <a:lstStyle/>
          <a:p>
            <a:r>
              <a:rPr lang="ru-RU" sz="2000" dirty="0"/>
              <a:t>В </a:t>
            </a:r>
            <a:r>
              <a:rPr lang="ru-RU" sz="2000" dirty="0" err="1"/>
              <a:t>одноактній</a:t>
            </a:r>
            <a:r>
              <a:rPr lang="ru-RU" sz="2000" dirty="0"/>
              <a:t> </a:t>
            </a:r>
            <a:r>
              <a:rPr lang="ru-RU" sz="2000" dirty="0" err="1"/>
              <a:t>трагікомедії</a:t>
            </a:r>
            <a:r>
              <a:rPr lang="ru-RU" sz="2000" dirty="0"/>
              <a:t> «Лихо не кожному лихо — </a:t>
            </a:r>
            <a:r>
              <a:rPr lang="ru-RU" sz="2000" dirty="0" err="1"/>
              <a:t>іншому</a:t>
            </a:r>
            <a:r>
              <a:rPr lang="ru-RU" sz="2000" dirty="0"/>
              <a:t> й талан» (1883) М.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розвінчує</a:t>
            </a:r>
            <a:r>
              <a:rPr lang="ru-RU" sz="2000" dirty="0"/>
              <a:t> </a:t>
            </a:r>
            <a:r>
              <a:rPr lang="ru-RU" sz="2000" dirty="0" err="1"/>
              <a:t>інший</a:t>
            </a:r>
            <a:r>
              <a:rPr lang="ru-RU" sz="2000" dirty="0"/>
              <a:t> </a:t>
            </a:r>
            <a:r>
              <a:rPr lang="ru-RU" sz="2000" dirty="0" err="1"/>
              <a:t>прошарок</a:t>
            </a:r>
            <a:r>
              <a:rPr lang="ru-RU" sz="2000" dirty="0"/>
              <a:t> </a:t>
            </a:r>
            <a:r>
              <a:rPr lang="ru-RU" sz="2000" dirty="0" err="1"/>
              <a:t>тогочасного</a:t>
            </a:r>
            <a:r>
              <a:rPr lang="ru-RU" sz="2000" dirty="0"/>
              <a:t> села — духовенство.</a:t>
            </a:r>
          </a:p>
          <a:p>
            <a:r>
              <a:rPr lang="ru-RU" sz="2000" dirty="0"/>
              <a:t>У </a:t>
            </a:r>
            <a:r>
              <a:rPr lang="ru-RU" sz="2000" dirty="0" err="1"/>
              <a:t>ставленні</a:t>
            </a:r>
            <a:r>
              <a:rPr lang="ru-RU" sz="2000" dirty="0"/>
              <a:t> народу до духовенства </a:t>
            </a:r>
            <a:r>
              <a:rPr lang="ru-RU" sz="2000" dirty="0" err="1"/>
              <a:t>завжди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певна</a:t>
            </a:r>
            <a:r>
              <a:rPr lang="ru-RU" sz="2000" dirty="0"/>
              <a:t> </a:t>
            </a:r>
            <a:r>
              <a:rPr lang="ru-RU" sz="2000" dirty="0" err="1"/>
              <a:t>неповага</a:t>
            </a:r>
            <a:r>
              <a:rPr lang="ru-RU" sz="2000" dirty="0"/>
              <a:t>, </a:t>
            </a:r>
            <a:r>
              <a:rPr lang="ru-RU" sz="2000" dirty="0" err="1"/>
              <a:t>відбита</a:t>
            </a:r>
            <a:r>
              <a:rPr lang="ru-RU" sz="2000" dirty="0"/>
              <a:t> в </a:t>
            </a:r>
            <a:r>
              <a:rPr lang="ru-RU" sz="2000" dirty="0" err="1"/>
              <a:t>безлічі</a:t>
            </a:r>
            <a:r>
              <a:rPr lang="ru-RU" sz="2000" dirty="0"/>
              <a:t> </a:t>
            </a:r>
            <a:r>
              <a:rPr lang="ru-RU" sz="2000" dirty="0" err="1"/>
              <a:t>анекдотів</a:t>
            </a:r>
            <a:r>
              <a:rPr lang="ru-RU" sz="2000" dirty="0"/>
              <a:t>, </a:t>
            </a:r>
            <a:r>
              <a:rPr lang="ru-RU" sz="2000" dirty="0" err="1"/>
              <a:t>прислів’їв</a:t>
            </a:r>
            <a:r>
              <a:rPr lang="ru-RU" sz="2000" dirty="0"/>
              <a:t>, </a:t>
            </a:r>
            <a:r>
              <a:rPr lang="ru-RU" sz="2000" dirty="0" err="1"/>
              <a:t>співомовок</a:t>
            </a:r>
            <a:r>
              <a:rPr lang="ru-RU" sz="2000" dirty="0"/>
              <a:t>. </a:t>
            </a:r>
            <a:r>
              <a:rPr lang="ru-RU" sz="2000" dirty="0" err="1"/>
              <a:t>Прості</a:t>
            </a:r>
            <a:r>
              <a:rPr lang="ru-RU" sz="2000" dirty="0"/>
              <a:t> люди </a:t>
            </a:r>
            <a:r>
              <a:rPr lang="ru-RU" sz="2000" dirty="0" err="1"/>
              <a:t>бачили</a:t>
            </a:r>
            <a:r>
              <a:rPr lang="ru-RU" sz="2000" dirty="0"/>
              <a:t> </a:t>
            </a:r>
            <a:r>
              <a:rPr lang="ru-RU" sz="2000" dirty="0" err="1"/>
              <a:t>неправедне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касти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, </a:t>
            </a:r>
            <a:r>
              <a:rPr lang="ru-RU" sz="2000" dirty="0" err="1"/>
              <a:t>прикриваючись</a:t>
            </a:r>
            <a:r>
              <a:rPr lang="ru-RU" sz="2000" dirty="0"/>
              <a:t> </a:t>
            </a:r>
            <a:r>
              <a:rPr lang="ru-RU" sz="2000" dirty="0" err="1"/>
              <a:t>служінням</a:t>
            </a:r>
            <a:r>
              <a:rPr lang="ru-RU" sz="2000" dirty="0"/>
              <a:t> </a:t>
            </a:r>
            <a:r>
              <a:rPr lang="ru-RU" sz="2000" dirty="0" err="1"/>
              <a:t>господові</a:t>
            </a:r>
            <a:r>
              <a:rPr lang="ru-RU" sz="2000" dirty="0"/>
              <a:t>, </a:t>
            </a:r>
            <a:r>
              <a:rPr lang="ru-RU" sz="2000" dirty="0" err="1"/>
              <a:t>прагнула</a:t>
            </a:r>
            <a:r>
              <a:rPr lang="ru-RU" sz="2000" dirty="0"/>
              <a:t> </a:t>
            </a:r>
            <a:r>
              <a:rPr lang="ru-RU" sz="2000" dirty="0" err="1"/>
              <a:t>власного</a:t>
            </a:r>
            <a:r>
              <a:rPr lang="ru-RU" sz="2000" dirty="0"/>
              <a:t> </a:t>
            </a:r>
            <a:r>
              <a:rPr lang="ru-RU" sz="2000" dirty="0" err="1"/>
              <a:t>благополуччя</a:t>
            </a:r>
            <a:r>
              <a:rPr lang="ru-RU" sz="2000" dirty="0"/>
              <a:t>. </a:t>
            </a:r>
            <a:r>
              <a:rPr lang="ru-RU" sz="2000" dirty="0" err="1"/>
              <a:t>Кропивницький</a:t>
            </a:r>
            <a:r>
              <a:rPr lang="ru-RU" sz="2000" dirty="0"/>
              <a:t> устами </a:t>
            </a:r>
            <a:r>
              <a:rPr lang="ru-RU" sz="2000" dirty="0" err="1"/>
              <a:t>паламаря</a:t>
            </a:r>
            <a:r>
              <a:rPr lang="ru-RU" sz="2000" dirty="0"/>
              <a:t> </a:t>
            </a:r>
            <a:r>
              <a:rPr lang="ru-RU" sz="2000" dirty="0" err="1"/>
              <a:t>викриває</a:t>
            </a:r>
            <a:r>
              <a:rPr lang="ru-RU" sz="2000" dirty="0"/>
              <a:t> </a:t>
            </a:r>
            <a:r>
              <a:rPr lang="ru-RU" sz="2000" dirty="0" err="1"/>
              <a:t>паразитичне</a:t>
            </a:r>
            <a:r>
              <a:rPr lang="ru-RU" sz="2000" dirty="0"/>
              <a:t> </a:t>
            </a:r>
            <a:r>
              <a:rPr lang="ru-RU" sz="2000" dirty="0" err="1"/>
              <a:t>існування</a:t>
            </a:r>
            <a:r>
              <a:rPr lang="ru-RU" sz="2000" dirty="0"/>
              <a:t> духовенства, далекого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служіння</a:t>
            </a:r>
            <a:r>
              <a:rPr lang="ru-RU" sz="2000" dirty="0"/>
              <a:t> духу, </a:t>
            </a:r>
            <a:r>
              <a:rPr lang="ru-RU" sz="2000" dirty="0" err="1"/>
              <a:t>зате</a:t>
            </a:r>
            <a:r>
              <a:rPr lang="ru-RU" sz="2000" dirty="0"/>
              <a:t> </a:t>
            </a:r>
            <a:r>
              <a:rPr lang="ru-RU" sz="2000" dirty="0" err="1"/>
              <a:t>близького</a:t>
            </a:r>
            <a:r>
              <a:rPr lang="ru-RU" sz="2000" dirty="0"/>
              <a:t> до </a:t>
            </a:r>
            <a:r>
              <a:rPr lang="ru-RU" sz="2000" dirty="0" err="1"/>
              <a:t>визиску</a:t>
            </a:r>
            <a:r>
              <a:rPr lang="ru-RU" sz="2000" dirty="0"/>
              <a:t> та </a:t>
            </a:r>
            <a:r>
              <a:rPr lang="ru-RU" sz="2000" dirty="0" err="1"/>
              <a:t>здирства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викриває</a:t>
            </a:r>
            <a:r>
              <a:rPr lang="ru-RU" sz="2000" dirty="0"/>
              <a:t> </a:t>
            </a:r>
            <a:r>
              <a:rPr lang="ru-RU" sz="2000" dirty="0" err="1"/>
              <a:t>удавану</a:t>
            </a:r>
            <a:r>
              <a:rPr lang="ru-RU" sz="2000" dirty="0"/>
              <a:t> </a:t>
            </a:r>
            <a:r>
              <a:rPr lang="ru-RU" sz="2000" dirty="0" err="1"/>
              <a:t>доброчесність</a:t>
            </a:r>
            <a:r>
              <a:rPr lang="ru-RU" sz="2000" dirty="0"/>
              <a:t> духовенства,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панує</a:t>
            </a:r>
            <a:r>
              <a:rPr lang="ru-RU" sz="2000" dirty="0"/>
              <a:t> </a:t>
            </a:r>
            <a:r>
              <a:rPr lang="ru-RU" sz="2000" dirty="0" err="1"/>
              <a:t>така</a:t>
            </a:r>
            <a:r>
              <a:rPr lang="ru-RU" sz="2000" dirty="0"/>
              <a:t> ж </a:t>
            </a:r>
            <a:r>
              <a:rPr lang="ru-RU" sz="2000" dirty="0" err="1"/>
              <a:t>соціально-економічна</a:t>
            </a:r>
            <a:r>
              <a:rPr lang="ru-RU" sz="2000" dirty="0"/>
              <a:t> </a:t>
            </a:r>
            <a:r>
              <a:rPr lang="ru-RU" sz="2000" dirty="0" err="1"/>
              <a:t>нерівність</a:t>
            </a:r>
            <a:r>
              <a:rPr lang="ru-RU" sz="2000" dirty="0"/>
              <a:t>, як і в </a:t>
            </a:r>
            <a:r>
              <a:rPr lang="ru-RU" sz="2000" dirty="0" err="1"/>
              <a:t>усьому</a:t>
            </a:r>
            <a:r>
              <a:rPr lang="ru-RU" sz="2000" dirty="0"/>
              <a:t> </a:t>
            </a:r>
            <a:r>
              <a:rPr lang="ru-RU" sz="2000" dirty="0" err="1"/>
              <a:t>суспільстві</a:t>
            </a:r>
            <a:r>
              <a:rPr lang="ru-RU" sz="2000" dirty="0"/>
              <a:t>, </a:t>
            </a:r>
            <a:r>
              <a:rPr lang="ru-RU" sz="2000" dirty="0" err="1"/>
              <a:t>хіба</a:t>
            </a:r>
            <a:r>
              <a:rPr lang="ru-RU" sz="2000" dirty="0"/>
              <a:t>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лицемірна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869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349F9-2A4A-421B-BD8B-1BBF50C16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«Вуси»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E6DEE3-584D-4C67-8873-B599C1B0A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68643"/>
            <a:ext cx="8915400" cy="5006714"/>
          </a:xfrm>
        </p:spPr>
        <p:txBody>
          <a:bodyPr>
            <a:normAutofit/>
          </a:bodyPr>
          <a:lstStyle/>
          <a:p>
            <a:r>
              <a:rPr lang="ru-RU" sz="2000" dirty="0" err="1"/>
              <a:t>Комедія</a:t>
            </a:r>
            <a:r>
              <a:rPr lang="ru-RU" sz="2000" dirty="0"/>
              <a:t> «</a:t>
            </a:r>
            <a:r>
              <a:rPr lang="ru-RU" sz="2000" dirty="0" err="1"/>
              <a:t>Вуси</a:t>
            </a:r>
            <a:r>
              <a:rPr lang="ru-RU" sz="2000" dirty="0"/>
              <a:t>» (1885), створена драматургом за </a:t>
            </a:r>
            <a:r>
              <a:rPr lang="ru-RU" sz="2000" dirty="0" err="1"/>
              <a:t>однойменним</a:t>
            </a:r>
            <a:r>
              <a:rPr lang="ru-RU" sz="2000" dirty="0"/>
              <a:t> </a:t>
            </a:r>
            <a:r>
              <a:rPr lang="ru-RU" sz="2000" dirty="0" err="1"/>
              <a:t>оповіданням</a:t>
            </a:r>
            <a:r>
              <a:rPr lang="ru-RU" sz="2000" dirty="0"/>
              <a:t> О. Стороженка, </a:t>
            </a:r>
            <a:r>
              <a:rPr lang="ru-RU" sz="2000" dirty="0" err="1"/>
              <a:t>продовжила</a:t>
            </a:r>
            <a:r>
              <a:rPr lang="ru-RU" sz="2000" dirty="0"/>
              <a:t> </a:t>
            </a:r>
            <a:r>
              <a:rPr lang="ru-RU" sz="2000" dirty="0" err="1"/>
              <a:t>лінію</a:t>
            </a:r>
            <a:r>
              <a:rPr lang="ru-RU" sz="2000" dirty="0"/>
              <a:t> </a:t>
            </a:r>
            <a:r>
              <a:rPr lang="ru-RU" sz="2000" dirty="0" err="1"/>
              <a:t>викриття'івдутрішньої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 </a:t>
            </a:r>
            <a:r>
              <a:rPr lang="ru-RU" sz="2000" dirty="0" err="1"/>
              <a:t>самодержавства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Комедія</a:t>
            </a:r>
            <a:r>
              <a:rPr lang="ru-RU" sz="2000" dirty="0"/>
              <a:t> «</a:t>
            </a:r>
            <a:r>
              <a:rPr lang="ru-RU" sz="2000" dirty="0" err="1"/>
              <a:t>Вуси</a:t>
            </a:r>
            <a:r>
              <a:rPr lang="ru-RU" sz="2000" dirty="0"/>
              <a:t>» </a:t>
            </a:r>
            <a:r>
              <a:rPr lang="ru-RU" sz="2000" dirty="0" err="1"/>
              <a:t>двопланова</a:t>
            </a:r>
            <a:r>
              <a:rPr lang="ru-RU" sz="2000" dirty="0"/>
              <a:t>. З одного боку, в </a:t>
            </a:r>
            <a:r>
              <a:rPr lang="ru-RU" sz="2000" dirty="0" err="1"/>
              <a:t>ній</a:t>
            </a:r>
            <a:r>
              <a:rPr lang="ru-RU" sz="2000" dirty="0"/>
              <a:t> </a:t>
            </a:r>
            <a:r>
              <a:rPr lang="ru-RU" sz="2000" dirty="0" err="1"/>
              <a:t>висміюється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середнього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дворянства, з </a:t>
            </a:r>
            <a:r>
              <a:rPr lang="ru-RU" sz="2000" dirty="0" err="1"/>
              <a:t>іншого</a:t>
            </a:r>
            <a:r>
              <a:rPr lang="ru-RU" sz="2000" dirty="0"/>
              <a:t> — </a:t>
            </a:r>
            <a:r>
              <a:rPr lang="ru-RU" sz="2000" dirty="0" err="1"/>
              <a:t>царистська</a:t>
            </a:r>
            <a:r>
              <a:rPr lang="ru-RU" sz="2000" dirty="0"/>
              <a:t> бюрократична машина.</a:t>
            </a:r>
          </a:p>
          <a:p>
            <a:r>
              <a:rPr lang="ru-RU" sz="2000" dirty="0"/>
              <a:t>М.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переконує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в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суспільстві</a:t>
            </a:r>
            <a:r>
              <a:rPr lang="ru-RU" sz="2000" dirty="0"/>
              <a:t> </a:t>
            </a:r>
            <a:r>
              <a:rPr lang="ru-RU" sz="2000" dirty="0" err="1"/>
              <a:t>зневажання</a:t>
            </a:r>
            <a:r>
              <a:rPr lang="ru-RU" sz="2000" dirty="0"/>
              <a:t> </a:t>
            </a:r>
            <a:r>
              <a:rPr lang="ru-RU" sz="2000" dirty="0" err="1"/>
              <a:t>громадянських</a:t>
            </a:r>
            <a:r>
              <a:rPr lang="ru-RU" sz="2000" dirty="0"/>
              <a:t> прав і </a:t>
            </a:r>
            <a:r>
              <a:rPr lang="ru-RU" sz="2000" dirty="0" err="1"/>
              <a:t>людської</a:t>
            </a:r>
            <a:r>
              <a:rPr lang="ru-RU" sz="2000" dirty="0"/>
              <a:t> </a:t>
            </a:r>
            <a:r>
              <a:rPr lang="ru-RU" sz="2000" dirty="0" err="1"/>
              <a:t>гідності</a:t>
            </a:r>
            <a:r>
              <a:rPr lang="ru-RU" sz="2000" dirty="0"/>
              <a:t> — норма </a:t>
            </a:r>
            <a:r>
              <a:rPr lang="ru-RU" sz="2000" dirty="0" err="1"/>
              <a:t>ставлення</a:t>
            </a:r>
            <a:r>
              <a:rPr lang="ru-RU" sz="2000" dirty="0"/>
              <a:t> не </a:t>
            </a:r>
            <a:r>
              <a:rPr lang="ru-RU" sz="2000" dirty="0" err="1"/>
              <a:t>тільки</a:t>
            </a:r>
            <a:r>
              <a:rPr lang="ru-RU" sz="2000" dirty="0"/>
              <a:t> до </a:t>
            </a:r>
            <a:r>
              <a:rPr lang="ru-RU" sz="2000" dirty="0" err="1"/>
              <a:t>простолюду</a:t>
            </a:r>
            <a:r>
              <a:rPr lang="ru-RU" sz="2000" dirty="0"/>
              <a:t>, а й до тих, на кому </a:t>
            </a:r>
            <a:r>
              <a:rPr lang="ru-RU" sz="2000" dirty="0" err="1"/>
              <a:t>тримається</a:t>
            </a:r>
            <a:r>
              <a:rPr lang="ru-RU" sz="2000" dirty="0"/>
              <a:t> </a:t>
            </a:r>
            <a:r>
              <a:rPr lang="ru-RU" sz="2000" dirty="0" err="1"/>
              <a:t>самодержавство</a:t>
            </a:r>
            <a:r>
              <a:rPr lang="ru-RU" sz="2000" dirty="0"/>
              <a:t>.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зрозуміти</a:t>
            </a:r>
            <a:r>
              <a:rPr lang="ru-RU" sz="2000" dirty="0"/>
              <a:t>, </a:t>
            </a:r>
            <a:r>
              <a:rPr lang="ru-RU" sz="2000" dirty="0" err="1"/>
              <a:t>чому</a:t>
            </a:r>
            <a:r>
              <a:rPr lang="ru-RU" sz="2000" dirty="0"/>
              <a:t> драматург </a:t>
            </a:r>
            <a:r>
              <a:rPr lang="ru-RU" sz="2000" dirty="0" err="1"/>
              <a:t>скористався</a:t>
            </a:r>
            <a:r>
              <a:rPr lang="ru-RU" sz="2000" dirty="0"/>
              <a:t> для </a:t>
            </a:r>
            <a:r>
              <a:rPr lang="ru-RU" sz="2000" dirty="0" err="1"/>
              <a:t>п’єси</a:t>
            </a:r>
            <a:r>
              <a:rPr lang="ru-RU" sz="2000" dirty="0"/>
              <a:t> </a:t>
            </a:r>
            <a:r>
              <a:rPr lang="ru-RU" sz="2000" dirty="0" err="1"/>
              <a:t>відомим</a:t>
            </a:r>
            <a:r>
              <a:rPr lang="ru-RU" sz="2000" dirty="0"/>
              <a:t> сюжетом: </a:t>
            </a:r>
            <a:r>
              <a:rPr lang="ru-RU" sz="2000" dirty="0" err="1"/>
              <a:t>порушити</a:t>
            </a:r>
            <a:r>
              <a:rPr lang="ru-RU" sz="2000" dirty="0"/>
              <a:t> </a:t>
            </a:r>
            <a:r>
              <a:rPr lang="ru-RU" sz="2000" dirty="0" err="1"/>
              <a:t>таку</a:t>
            </a:r>
            <a:r>
              <a:rPr lang="ru-RU" sz="2000" dirty="0"/>
              <a:t> проблему на </a:t>
            </a:r>
            <a:r>
              <a:rPr lang="ru-RU" sz="2000" dirty="0" err="1"/>
              <a:t>основі</a:t>
            </a:r>
            <a:r>
              <a:rPr lang="ru-RU" sz="2000" dirty="0"/>
              <a:t> нового </a:t>
            </a:r>
            <a:r>
              <a:rPr lang="ru-RU" sz="2000" dirty="0" err="1"/>
              <a:t>життєвого</a:t>
            </a:r>
            <a:r>
              <a:rPr lang="ru-RU" sz="2000" dirty="0"/>
              <a:t> </a:t>
            </a:r>
            <a:r>
              <a:rPr lang="ru-RU" sz="2000" dirty="0" err="1"/>
              <a:t>матеріалу</a:t>
            </a:r>
            <a:r>
              <a:rPr lang="ru-RU" sz="2000" dirty="0"/>
              <a:t> не дозволила б цензура.</a:t>
            </a:r>
          </a:p>
        </p:txBody>
      </p:sp>
    </p:spTree>
    <p:extLst>
      <p:ext uri="{BB962C8B-B14F-4D97-AF65-F5344CB8AC3E}">
        <p14:creationId xmlns:p14="http://schemas.microsoft.com/office/powerpoint/2010/main" val="1981253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75C70CC-A3F2-4F21-8223-0981D32E0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99410"/>
            <a:ext cx="8915400" cy="5011812"/>
          </a:xfrm>
        </p:spPr>
        <p:txBody>
          <a:bodyPr/>
          <a:lstStyle/>
          <a:p>
            <a:r>
              <a:rPr lang="ru-RU" sz="2400" dirty="0" err="1"/>
              <a:t>Наприкінці</a:t>
            </a:r>
            <a:r>
              <a:rPr lang="ru-RU" sz="2400" dirty="0"/>
              <a:t> </a:t>
            </a:r>
            <a:r>
              <a:rPr lang="en-US" sz="2400" dirty="0"/>
              <a:t>XIX </a:t>
            </a:r>
            <a:r>
              <a:rPr lang="ru-RU" sz="2400" dirty="0"/>
              <a:t>ст. </a:t>
            </a:r>
            <a:r>
              <a:rPr lang="ru-RU" sz="2400" dirty="0" err="1"/>
              <a:t>українська</a:t>
            </a:r>
            <a:r>
              <a:rPr lang="ru-RU" sz="2400" dirty="0"/>
              <a:t> </a:t>
            </a:r>
            <a:r>
              <a:rPr lang="ru-RU" sz="2400" dirty="0" err="1"/>
              <a:t>реалістична</a:t>
            </a:r>
            <a:r>
              <a:rPr lang="ru-RU" sz="2400" dirty="0"/>
              <a:t> драма </a:t>
            </a:r>
            <a:r>
              <a:rPr lang="ru-RU" sz="2400" dirty="0" err="1"/>
              <a:t>набула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рис.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раніше</a:t>
            </a:r>
            <a:r>
              <a:rPr lang="ru-RU" sz="2400" dirty="0"/>
              <a:t> </a:t>
            </a:r>
            <a:r>
              <a:rPr lang="ru-RU" sz="2400" dirty="0" err="1"/>
              <a:t>більшість</a:t>
            </a:r>
            <a:r>
              <a:rPr lang="ru-RU" sz="2400" dirty="0"/>
              <a:t> </a:t>
            </a:r>
            <a:r>
              <a:rPr lang="ru-RU" sz="2400" dirty="0" err="1"/>
              <a:t>сценічних</a:t>
            </a:r>
            <a:r>
              <a:rPr lang="ru-RU" sz="2400" dirty="0"/>
              <a:t> </a:t>
            </a:r>
            <a:r>
              <a:rPr lang="ru-RU" sz="2400" dirty="0" err="1"/>
              <a:t>конфліктів</a:t>
            </a:r>
            <a:r>
              <a:rPr lang="ru-RU" sz="2400" dirty="0"/>
              <a:t> </a:t>
            </a:r>
            <a:r>
              <a:rPr lang="ru-RU" sz="2400" dirty="0" err="1"/>
              <a:t>будувалися</a:t>
            </a:r>
            <a:r>
              <a:rPr lang="ru-RU" sz="2400" dirty="0"/>
              <a:t> на </a:t>
            </a:r>
            <a:r>
              <a:rPr lang="ru-RU" sz="2400" dirty="0" err="1"/>
              <a:t>особистій</a:t>
            </a:r>
            <a:r>
              <a:rPr lang="ru-RU" sz="2400" dirty="0"/>
              <a:t> </a:t>
            </a:r>
            <a:r>
              <a:rPr lang="ru-RU" sz="2400" dirty="0" err="1"/>
              <a:t>долі</a:t>
            </a:r>
            <a:r>
              <a:rPr lang="ru-RU" sz="2400" dirty="0"/>
              <a:t> героя, 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соціальне</a:t>
            </a:r>
            <a:r>
              <a:rPr lang="ru-RU" sz="2400" dirty="0"/>
              <a:t> </a:t>
            </a:r>
            <a:r>
              <a:rPr lang="ru-RU" sz="2400" dirty="0" err="1"/>
              <a:t>підгрунтя</a:t>
            </a:r>
            <a:r>
              <a:rPr lang="ru-RU" sz="2400" dirty="0"/>
              <a:t> мало характер </a:t>
            </a:r>
            <a:r>
              <a:rPr lang="ru-RU" sz="2400" dirty="0" err="1"/>
              <a:t>випадковості</a:t>
            </a:r>
            <a:r>
              <a:rPr lang="ru-RU" sz="2400" dirty="0"/>
              <a:t>, «</a:t>
            </a:r>
            <a:r>
              <a:rPr lang="ru-RU" sz="2400" dirty="0" err="1"/>
              <a:t>долі</a:t>
            </a:r>
            <a:r>
              <a:rPr lang="ru-RU" sz="2400" dirty="0"/>
              <a:t>», то </a:t>
            </a:r>
            <a:r>
              <a:rPr lang="ru-RU" sz="2400" dirty="0" err="1"/>
              <a:t>тепер</a:t>
            </a:r>
            <a:r>
              <a:rPr lang="ru-RU" sz="2400" dirty="0"/>
              <a:t> </a:t>
            </a:r>
            <a:r>
              <a:rPr lang="ru-RU" sz="2400" dirty="0" err="1"/>
              <a:t>дедалі</a:t>
            </a:r>
            <a:r>
              <a:rPr lang="ru-RU" sz="2400" dirty="0"/>
              <a:t> </a:t>
            </a:r>
            <a:r>
              <a:rPr lang="ru-RU" sz="2400" dirty="0" err="1"/>
              <a:t>більше</a:t>
            </a:r>
            <a:r>
              <a:rPr lang="ru-RU" sz="2400" dirty="0"/>
              <a:t> </a:t>
            </a:r>
            <a:r>
              <a:rPr lang="ru-RU" sz="2400" dirty="0" err="1"/>
              <a:t>з’являлося</a:t>
            </a:r>
            <a:r>
              <a:rPr lang="ru-RU" sz="2400" dirty="0"/>
              <a:t> </a:t>
            </a:r>
            <a:r>
              <a:rPr lang="ru-RU" sz="2400" dirty="0" err="1"/>
              <a:t>п’єси</a:t>
            </a:r>
            <a:r>
              <a:rPr lang="ru-RU" sz="2400" dirty="0"/>
              <a:t>, де </a:t>
            </a:r>
            <a:r>
              <a:rPr lang="ru-RU" sz="2400" dirty="0" err="1"/>
              <a:t>характери</a:t>
            </a:r>
            <a:r>
              <a:rPr lang="ru-RU" sz="2400" dirty="0"/>
              <a:t> </a:t>
            </a:r>
            <a:r>
              <a:rPr lang="ru-RU" sz="2400" dirty="0" err="1"/>
              <a:t>персонажів</a:t>
            </a:r>
            <a:r>
              <a:rPr lang="ru-RU" sz="2400" dirty="0"/>
              <a:t>, </a:t>
            </a:r>
            <a:r>
              <a:rPr lang="ru-RU" sz="2400" dirty="0" err="1"/>
              <a:t>обставини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змальовувалися</a:t>
            </a:r>
            <a:r>
              <a:rPr lang="ru-RU" sz="2400" dirty="0"/>
              <a:t> на широкому </a:t>
            </a:r>
            <a:r>
              <a:rPr lang="ru-RU" sz="2400" dirty="0" err="1"/>
              <a:t>тлі</a:t>
            </a:r>
            <a:r>
              <a:rPr lang="ru-RU" sz="2400" dirty="0"/>
              <a:t> </a:t>
            </a:r>
            <a:r>
              <a:rPr lang="ru-RU" sz="2400" dirty="0" err="1"/>
              <a:t>класових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. </a:t>
            </a:r>
            <a:r>
              <a:rPr lang="ru-RU" sz="2400" dirty="0" err="1"/>
              <a:t>Засуджуючи</a:t>
            </a:r>
            <a:r>
              <a:rPr lang="ru-RU" sz="2400" dirty="0"/>
              <a:t> природу </a:t>
            </a:r>
            <a:r>
              <a:rPr lang="ru-RU" sz="2400" dirty="0" err="1"/>
              <a:t>капіталістичного</a:t>
            </a:r>
            <a:r>
              <a:rPr lang="ru-RU" sz="2400" dirty="0"/>
              <a:t> ладу, драматурги </a:t>
            </a:r>
            <a:r>
              <a:rPr lang="ru-RU" sz="2400" dirty="0" err="1"/>
              <a:t>звеличували</a:t>
            </a:r>
            <a:r>
              <a:rPr lang="ru-RU" sz="2400" dirty="0"/>
              <a:t> </a:t>
            </a:r>
            <a:r>
              <a:rPr lang="ru-RU" sz="2400" dirty="0" err="1"/>
              <a:t>просту</a:t>
            </a:r>
            <a:r>
              <a:rPr lang="ru-RU" sz="2400" dirty="0"/>
              <a:t> </a:t>
            </a:r>
            <a:r>
              <a:rPr lang="ru-RU" sz="2400" dirty="0" err="1"/>
              <a:t>людину</a:t>
            </a:r>
            <a:r>
              <a:rPr lang="ru-RU" sz="2400" dirty="0"/>
              <a:t>,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оновити</a:t>
            </a:r>
            <a:r>
              <a:rPr lang="ru-RU" sz="2400" dirty="0"/>
              <a:t> </a:t>
            </a:r>
            <a:r>
              <a:rPr lang="ru-RU" sz="2400" dirty="0" err="1"/>
              <a:t>суспільство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Цю</a:t>
            </a:r>
            <a:r>
              <a:rPr lang="ru-RU" sz="2400" dirty="0"/>
              <a:t> </a:t>
            </a:r>
            <a:r>
              <a:rPr lang="ru-RU" sz="2400" dirty="0" err="1"/>
              <a:t>тенденцію</a:t>
            </a:r>
            <a:r>
              <a:rPr lang="ru-RU" sz="2400" dirty="0"/>
              <a:t> </a:t>
            </a:r>
            <a:r>
              <a:rPr lang="ru-RU" sz="2400" dirty="0" err="1"/>
              <a:t>неважко</a:t>
            </a:r>
            <a:r>
              <a:rPr lang="ru-RU" sz="2400" dirty="0"/>
              <a:t> </a:t>
            </a:r>
            <a:r>
              <a:rPr lang="ru-RU" sz="2400" dirty="0" err="1"/>
              <a:t>простежити</a:t>
            </a:r>
            <a:r>
              <a:rPr lang="ru-RU" sz="2400" dirty="0"/>
              <a:t> і в </a:t>
            </a:r>
            <a:r>
              <a:rPr lang="ru-RU" sz="2400" dirty="0" err="1"/>
              <a:t>комедіях</a:t>
            </a:r>
            <a:r>
              <a:rPr lang="ru-RU" sz="2400" dirty="0"/>
              <a:t> М. </a:t>
            </a:r>
            <a:r>
              <a:rPr lang="ru-RU" sz="2400" dirty="0" err="1"/>
              <a:t>Кропивницького</a:t>
            </a:r>
            <a:r>
              <a:rPr lang="ru-RU" sz="2400" dirty="0"/>
              <a:t> тих </a:t>
            </a:r>
            <a:r>
              <a:rPr lang="ru-RU" sz="2400" dirty="0" err="1"/>
              <a:t>років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941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1AAAC-2349-4213-9FF8-8C89ED08C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12" y="0"/>
            <a:ext cx="8911687" cy="1280890"/>
          </a:xfrm>
        </p:spPr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Джигун</a:t>
            </a:r>
            <a:r>
              <a:rPr lang="ru-RU" dirty="0"/>
              <a:t>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4B5CD7-5D5D-4F08-B5A8-516296195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39252"/>
            <a:ext cx="8915400" cy="4771970"/>
          </a:xfrm>
        </p:spPr>
        <p:txBody>
          <a:bodyPr>
            <a:noAutofit/>
          </a:bodyPr>
          <a:lstStyle/>
          <a:p>
            <a:r>
              <a:rPr lang="ru-RU" sz="2400" dirty="0" err="1"/>
              <a:t>Своєрідна</a:t>
            </a:r>
            <a:r>
              <a:rPr lang="ru-RU" sz="2400" dirty="0"/>
              <a:t> як за </a:t>
            </a:r>
            <a:r>
              <a:rPr lang="ru-RU" sz="2400" dirty="0" err="1"/>
              <a:t>ідейними</a:t>
            </a:r>
            <a:r>
              <a:rPr lang="ru-RU" sz="2400" dirty="0"/>
              <a:t>, так і за </a:t>
            </a:r>
            <a:r>
              <a:rPr lang="ru-RU" sz="2400" dirty="0" err="1"/>
              <a:t>художніми</a:t>
            </a:r>
            <a:r>
              <a:rPr lang="ru-RU" sz="2400" dirty="0"/>
              <a:t> </a:t>
            </a:r>
            <a:r>
              <a:rPr lang="ru-RU" sz="2400" dirty="0" err="1"/>
              <a:t>особливостями</a:t>
            </a:r>
            <a:r>
              <a:rPr lang="ru-RU" sz="2400" dirty="0"/>
              <a:t> </a:t>
            </a:r>
            <a:r>
              <a:rPr lang="ru-RU" sz="2400" dirty="0" err="1"/>
              <a:t>комедія</a:t>
            </a:r>
            <a:r>
              <a:rPr lang="ru-RU" sz="2400" dirty="0"/>
              <a:t> М. </a:t>
            </a:r>
            <a:r>
              <a:rPr lang="ru-RU" sz="2400" dirty="0" err="1"/>
              <a:t>Кропивницького</a:t>
            </a:r>
            <a:r>
              <a:rPr lang="ru-RU" sz="2400" dirty="0"/>
              <a:t> «</a:t>
            </a:r>
            <a:r>
              <a:rPr lang="ru-RU" sz="2400" dirty="0" err="1"/>
              <a:t>Джигун</a:t>
            </a:r>
            <a:r>
              <a:rPr lang="ru-RU" sz="2400" dirty="0"/>
              <a:t>» (1893).</a:t>
            </a:r>
          </a:p>
          <a:p>
            <a:r>
              <a:rPr lang="ru-RU" sz="2400" dirty="0"/>
              <a:t>Сюжет </a:t>
            </a:r>
            <a:r>
              <a:rPr lang="ru-RU" sz="2400" dirty="0" err="1"/>
              <a:t>п’єси</a:t>
            </a:r>
            <a:r>
              <a:rPr lang="ru-RU" sz="2400" dirty="0"/>
              <a:t> не </a:t>
            </a:r>
            <a:r>
              <a:rPr lang="ru-RU" sz="2400" dirty="0" err="1"/>
              <a:t>новий</a:t>
            </a:r>
            <a:r>
              <a:rPr lang="ru-RU" sz="2400" dirty="0"/>
              <a:t> у </a:t>
            </a:r>
            <a:r>
              <a:rPr lang="ru-RU" sz="2400" dirty="0" err="1"/>
              <a:t>світовій</a:t>
            </a:r>
            <a:r>
              <a:rPr lang="ru-RU" sz="2400" dirty="0"/>
              <a:t> </a:t>
            </a:r>
            <a:r>
              <a:rPr lang="ru-RU" sz="2400" dirty="0" err="1"/>
              <a:t>драматургії</a:t>
            </a:r>
            <a:r>
              <a:rPr lang="ru-RU" sz="2400" dirty="0"/>
              <a:t>, але </a:t>
            </a:r>
            <a:r>
              <a:rPr lang="ru-RU" sz="2400" dirty="0" err="1"/>
              <a:t>Кропивницький</a:t>
            </a:r>
            <a:r>
              <a:rPr lang="ru-RU" sz="2400" dirty="0"/>
              <a:t> </a:t>
            </a:r>
            <a:r>
              <a:rPr lang="ru-RU" sz="2400" dirty="0" err="1"/>
              <a:t>оригінально</a:t>
            </a:r>
            <a:r>
              <a:rPr lang="ru-RU" sz="2400" dirty="0"/>
              <a:t> </a:t>
            </a:r>
            <a:r>
              <a:rPr lang="ru-RU" sz="2400" dirty="0" err="1"/>
              <a:t>застосував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для </a:t>
            </a:r>
            <a:r>
              <a:rPr lang="ru-RU" sz="2400" dirty="0" err="1"/>
              <a:t>розкриття</a:t>
            </a:r>
            <a:r>
              <a:rPr lang="ru-RU" sz="2400" dirty="0"/>
              <a:t> </a:t>
            </a:r>
            <a:r>
              <a:rPr lang="ru-RU" sz="2400" dirty="0" err="1"/>
              <a:t>важливої</a:t>
            </a:r>
            <a:r>
              <a:rPr lang="ru-RU" sz="2400" dirty="0"/>
              <a:t> морально-</a:t>
            </a:r>
            <a:r>
              <a:rPr lang="ru-RU" sz="2400" dirty="0" err="1"/>
              <a:t>етичної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 в </a:t>
            </a:r>
            <a:r>
              <a:rPr lang="ru-RU" sz="2400" dirty="0" err="1"/>
              <a:t>житті</a:t>
            </a:r>
            <a:r>
              <a:rPr lang="ru-RU" sz="2400" dirty="0"/>
              <a:t> </a:t>
            </a:r>
            <a:r>
              <a:rPr lang="ru-RU" sz="2400" dirty="0" err="1"/>
              <a:t>тогочасного</a:t>
            </a:r>
            <a:r>
              <a:rPr lang="ru-RU" sz="2400" dirty="0"/>
              <a:t> села.</a:t>
            </a:r>
          </a:p>
          <a:p>
            <a:r>
              <a:rPr lang="ru-RU" sz="2400" dirty="0"/>
              <a:t>М. </a:t>
            </a:r>
            <a:r>
              <a:rPr lang="ru-RU" sz="2400" dirty="0" err="1"/>
              <a:t>Кропивницький</a:t>
            </a:r>
            <a:r>
              <a:rPr lang="ru-RU" sz="2400" dirty="0"/>
              <a:t> і в </a:t>
            </a:r>
            <a:r>
              <a:rPr lang="ru-RU" sz="2400" dirty="0" err="1"/>
              <a:t>цій</a:t>
            </a:r>
            <a:r>
              <a:rPr lang="ru-RU" sz="2400" dirty="0"/>
              <a:t> </a:t>
            </a:r>
            <a:r>
              <a:rPr lang="ru-RU" sz="2400" dirty="0" err="1"/>
              <a:t>комедії</a:t>
            </a:r>
            <a:r>
              <a:rPr lang="ru-RU" sz="2400" dirty="0"/>
              <a:t> </a:t>
            </a:r>
            <a:r>
              <a:rPr lang="ru-RU" sz="2400" dirty="0" err="1"/>
              <a:t>глибоко</a:t>
            </a:r>
            <a:r>
              <a:rPr lang="ru-RU" sz="2400" dirty="0"/>
              <a:t> </a:t>
            </a:r>
            <a:r>
              <a:rPr lang="ru-RU" sz="2400" dirty="0" err="1"/>
              <a:t>народний</a:t>
            </a:r>
            <a:r>
              <a:rPr lang="ru-RU" sz="2400" dirty="0"/>
              <a:t>. </a:t>
            </a:r>
            <a:r>
              <a:rPr lang="ru-RU" sz="2400" dirty="0" err="1"/>
              <a:t>Використані</a:t>
            </a:r>
            <a:r>
              <a:rPr lang="ru-RU" sz="2400" dirty="0"/>
              <a:t> ним </a:t>
            </a:r>
            <a:r>
              <a:rPr lang="ru-RU" sz="2400" dirty="0" err="1"/>
              <a:t>засоби</a:t>
            </a:r>
            <a:r>
              <a:rPr lang="ru-RU" sz="2400" dirty="0"/>
              <a:t>, </a:t>
            </a:r>
            <a:r>
              <a:rPr lang="ru-RU" sz="2400" dirty="0" err="1"/>
              <a:t>прийоми</a:t>
            </a:r>
            <a:r>
              <a:rPr lang="ru-RU" sz="2400" dirty="0"/>
              <a:t> </a:t>
            </a:r>
            <a:r>
              <a:rPr lang="ru-RU" sz="2400" dirty="0" err="1"/>
              <a:t>побудови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 та </a:t>
            </a:r>
            <a:r>
              <a:rPr lang="ru-RU" sz="2400" dirty="0" err="1"/>
              <a:t>змалювання</a:t>
            </a:r>
            <a:r>
              <a:rPr lang="ru-RU" sz="2400" dirty="0"/>
              <a:t> </a:t>
            </a:r>
            <a:r>
              <a:rPr lang="ru-RU" sz="2400" dirty="0" err="1"/>
              <a:t>характерів</a:t>
            </a:r>
            <a:r>
              <a:rPr lang="ru-RU" sz="2400" dirty="0"/>
              <a:t> —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майстерно</a:t>
            </a:r>
            <a:r>
              <a:rPr lang="ru-RU" sz="2400" dirty="0"/>
              <a:t> </a:t>
            </a:r>
            <a:r>
              <a:rPr lang="ru-RU" sz="2400" dirty="0" err="1"/>
              <a:t>трансформоване</a:t>
            </a:r>
            <a:r>
              <a:rPr lang="ru-RU" sz="2400" dirty="0"/>
              <a:t> художником </a:t>
            </a:r>
            <a:r>
              <a:rPr lang="ru-RU" sz="2400" dirty="0" err="1"/>
              <a:t>народне</a:t>
            </a:r>
            <a:r>
              <a:rPr lang="ru-RU" sz="2400" dirty="0"/>
              <a:t> </a:t>
            </a:r>
            <a:r>
              <a:rPr lang="ru-RU" sz="2400" dirty="0" err="1"/>
              <a:t>образне</a:t>
            </a:r>
            <a:r>
              <a:rPr lang="ru-RU" sz="2400" dirty="0"/>
              <a:t> </a:t>
            </a:r>
            <a:r>
              <a:rPr lang="ru-RU" sz="2400" dirty="0" err="1"/>
              <a:t>мислення</a:t>
            </a:r>
            <a:r>
              <a:rPr lang="ru-RU" sz="2400" dirty="0"/>
              <a:t>. </a:t>
            </a:r>
            <a:r>
              <a:rPr lang="ru-RU" sz="2400" dirty="0" err="1"/>
              <a:t>Звідси</a:t>
            </a:r>
            <a:r>
              <a:rPr lang="ru-RU" sz="2400" dirty="0"/>
              <a:t> — </a:t>
            </a:r>
            <a:r>
              <a:rPr lang="ru-RU" sz="2400" dirty="0" err="1"/>
              <a:t>незрівнянний</a:t>
            </a:r>
            <a:r>
              <a:rPr lang="ru-RU" sz="2400" dirty="0"/>
              <a:t> </a:t>
            </a:r>
            <a:r>
              <a:rPr lang="ru-RU" sz="2400" dirty="0" err="1"/>
              <a:t>етнографічний</a:t>
            </a:r>
            <a:r>
              <a:rPr lang="ru-RU" sz="2400" dirty="0"/>
              <a:t> колорит </a:t>
            </a:r>
            <a:r>
              <a:rPr lang="ru-RU" sz="2400" dirty="0" err="1"/>
              <a:t>п’єси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292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277FB-1D72-45DA-9C57-71D3F0824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81146"/>
            <a:ext cx="8915399" cy="1468800"/>
          </a:xfrm>
        </p:spPr>
        <p:txBody>
          <a:bodyPr/>
          <a:lstStyle/>
          <a:p>
            <a:r>
              <a:rPr lang="ru-RU" dirty="0"/>
              <a:t>План: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ABA55B-8F2B-469B-B12C-6CF95124E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913467"/>
            <a:ext cx="8915399" cy="5063066"/>
          </a:xfrm>
        </p:spPr>
        <p:txBody>
          <a:bodyPr>
            <a:normAutofit/>
          </a:bodyPr>
          <a:lstStyle/>
          <a:p>
            <a:r>
              <a:rPr lang="ru-RU" sz="3600" dirty="0"/>
              <a:t>1.	</a:t>
            </a:r>
            <a:r>
              <a:rPr lang="ru-RU" sz="3600" dirty="0" err="1"/>
              <a:t>Життєвий</a:t>
            </a:r>
            <a:r>
              <a:rPr lang="ru-RU" sz="3600" dirty="0"/>
              <a:t> шлях </a:t>
            </a:r>
            <a:r>
              <a:rPr lang="ru-RU" sz="3600" dirty="0" err="1"/>
              <a:t>митця</a:t>
            </a:r>
            <a:endParaRPr lang="ru-RU" sz="3600" dirty="0"/>
          </a:p>
          <a:p>
            <a:r>
              <a:rPr lang="ru-RU" sz="3600" dirty="0"/>
              <a:t>2.	</a:t>
            </a:r>
            <a:r>
              <a:rPr lang="ru-RU" sz="3600" dirty="0" err="1"/>
              <a:t>Особливості</a:t>
            </a:r>
            <a:r>
              <a:rPr lang="ru-RU" sz="3600" dirty="0"/>
              <a:t> </a:t>
            </a:r>
            <a:r>
              <a:rPr lang="ru-RU" sz="3600" dirty="0" err="1"/>
              <a:t>драматичних</a:t>
            </a:r>
            <a:r>
              <a:rPr lang="ru-RU" sz="3600" dirty="0"/>
              <a:t> </a:t>
            </a:r>
            <a:r>
              <a:rPr lang="ru-RU" sz="3600" dirty="0" err="1"/>
              <a:t>творів</a:t>
            </a:r>
            <a:r>
              <a:rPr lang="ru-RU" sz="3600" dirty="0"/>
              <a:t> </a:t>
            </a:r>
            <a:r>
              <a:rPr lang="ru-RU" sz="3600" dirty="0" err="1"/>
              <a:t>М.Кропивницького</a:t>
            </a:r>
            <a:endParaRPr lang="ru-RU" sz="3600" dirty="0"/>
          </a:p>
          <a:p>
            <a:r>
              <a:rPr lang="ru-RU" sz="3600" dirty="0"/>
              <a:t>3.	</a:t>
            </a:r>
            <a:r>
              <a:rPr lang="ru-RU" sz="3600" dirty="0" err="1"/>
              <a:t>Комедія</a:t>
            </a:r>
            <a:r>
              <a:rPr lang="ru-RU" sz="3600" dirty="0"/>
              <a:t> у </a:t>
            </a:r>
            <a:r>
              <a:rPr lang="ru-RU" sz="3600" dirty="0" err="1"/>
              <a:t>творчості</a:t>
            </a:r>
            <a:r>
              <a:rPr lang="ru-RU" sz="3600" dirty="0"/>
              <a:t> драматурга</a:t>
            </a:r>
          </a:p>
          <a:p>
            <a:r>
              <a:rPr lang="ru-RU" sz="3600" dirty="0"/>
              <a:t>4.	Твори для </a:t>
            </a:r>
            <a:r>
              <a:rPr lang="ru-RU" sz="3600" dirty="0" err="1"/>
              <a:t>дитячої</a:t>
            </a:r>
            <a:r>
              <a:rPr lang="ru-RU" sz="3600" dirty="0"/>
              <a:t> </a:t>
            </a:r>
            <a:r>
              <a:rPr lang="ru-RU" sz="3600" dirty="0" err="1"/>
              <a:t>аудиторії</a:t>
            </a:r>
            <a:r>
              <a:rPr lang="ru-RU" sz="3600" dirty="0"/>
              <a:t> в </a:t>
            </a:r>
            <a:r>
              <a:rPr lang="ru-RU" sz="3600" dirty="0" err="1"/>
              <a:t>художньому</a:t>
            </a:r>
            <a:r>
              <a:rPr lang="ru-RU" sz="3600" dirty="0"/>
              <a:t> </a:t>
            </a:r>
            <a:r>
              <a:rPr lang="ru-RU" sz="3600" dirty="0" err="1"/>
              <a:t>доробку</a:t>
            </a:r>
            <a:r>
              <a:rPr lang="ru-RU" sz="3600" dirty="0"/>
              <a:t> М. </a:t>
            </a:r>
            <a:r>
              <a:rPr lang="ru-RU" sz="3600" dirty="0" err="1"/>
              <a:t>Кропивницького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153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1D0F32-1CDD-4755-890E-2A53B5009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99" y="0"/>
            <a:ext cx="8911687" cy="1280890"/>
          </a:xfrm>
        </p:spPr>
        <p:txBody>
          <a:bodyPr/>
          <a:lstStyle/>
          <a:p>
            <a:r>
              <a:rPr lang="uk-UA" dirty="0"/>
              <a:t>«Дурисвітка»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3D9EC9-6865-4097-9D40-22E9D8AF3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Одноактна </a:t>
            </a:r>
            <a:r>
              <a:rPr lang="ru-RU" sz="2400" dirty="0" err="1"/>
              <a:t>комедія</a:t>
            </a:r>
            <a:r>
              <a:rPr lang="ru-RU" sz="2400" dirty="0"/>
              <a:t> «</a:t>
            </a:r>
            <a:r>
              <a:rPr lang="ru-RU" sz="2400" dirty="0" err="1"/>
              <a:t>Дурисвітка</a:t>
            </a:r>
            <a:r>
              <a:rPr lang="ru-RU" sz="2400" dirty="0"/>
              <a:t>» (1898) </a:t>
            </a:r>
            <a:r>
              <a:rPr lang="ru-RU" sz="2400" dirty="0" err="1"/>
              <a:t>присвячена</a:t>
            </a:r>
            <a:r>
              <a:rPr lang="ru-RU" sz="2400" dirty="0"/>
              <a:t> </a:t>
            </a:r>
            <a:r>
              <a:rPr lang="ru-RU" sz="2400" dirty="0" err="1"/>
              <a:t>новій</a:t>
            </a:r>
            <a:r>
              <a:rPr lang="ru-RU" sz="2400" dirty="0"/>
              <a:t> для </a:t>
            </a:r>
            <a:r>
              <a:rPr lang="ru-RU" sz="2400" dirty="0" err="1"/>
              <a:t>творчості</a:t>
            </a:r>
            <a:r>
              <a:rPr lang="ru-RU" sz="2400" dirty="0"/>
              <a:t> М. </a:t>
            </a:r>
            <a:r>
              <a:rPr lang="ru-RU" sz="2400" dirty="0" err="1"/>
              <a:t>Кропивницького</a:t>
            </a:r>
            <a:r>
              <a:rPr lang="ru-RU" sz="2400" dirty="0"/>
              <a:t> як </a:t>
            </a:r>
            <a:r>
              <a:rPr lang="ru-RU" sz="2400" dirty="0" err="1"/>
              <a:t>комедіографа</a:t>
            </a:r>
            <a:r>
              <a:rPr lang="ru-RU" sz="2400" dirty="0"/>
              <a:t> </a:t>
            </a:r>
            <a:r>
              <a:rPr lang="ru-RU" sz="2400" dirty="0" err="1"/>
              <a:t>проблемі</a:t>
            </a:r>
            <a:r>
              <a:rPr lang="ru-RU" sz="2400" dirty="0"/>
              <a:t>: </a:t>
            </a:r>
            <a:r>
              <a:rPr lang="ru-RU" sz="2400" dirty="0" err="1"/>
              <a:t>наскільки</a:t>
            </a:r>
            <a:r>
              <a:rPr lang="ru-RU" sz="2400" dirty="0"/>
              <a:t> </a:t>
            </a:r>
            <a:r>
              <a:rPr lang="ru-RU" sz="2400" dirty="0" err="1"/>
              <a:t>тогочасні</a:t>
            </a:r>
            <a:r>
              <a:rPr lang="ru-RU" sz="2400" dirty="0"/>
              <a:t> </a:t>
            </a:r>
            <a:r>
              <a:rPr lang="ru-RU" sz="2400" dirty="0" err="1"/>
              <a:t>суспільні</a:t>
            </a:r>
            <a:r>
              <a:rPr lang="ru-RU" sz="2400" dirty="0"/>
              <a:t> </a:t>
            </a:r>
            <a:r>
              <a:rPr lang="ru-RU" sz="2400" dirty="0" err="1"/>
              <a:t>обставини</a:t>
            </a:r>
            <a:r>
              <a:rPr lang="ru-RU" sz="2400" dirty="0"/>
              <a:t> </a:t>
            </a:r>
            <a:r>
              <a:rPr lang="ru-RU" sz="2400" dirty="0" err="1"/>
              <a:t>сприяли</a:t>
            </a:r>
            <a:r>
              <a:rPr lang="ru-RU" sz="2400" dirty="0"/>
              <a:t> духовному </a:t>
            </a:r>
            <a:r>
              <a:rPr lang="ru-RU" sz="2400" dirty="0" err="1"/>
              <a:t>розвиткові</a:t>
            </a:r>
            <a:r>
              <a:rPr lang="ru-RU" sz="2400" dirty="0"/>
              <a:t> народу, </a:t>
            </a:r>
            <a:r>
              <a:rPr lang="ru-RU" sz="2400" dirty="0" err="1"/>
              <a:t>гуманності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життєвлаштування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суголосності</a:t>
            </a:r>
            <a:r>
              <a:rPr lang="ru-RU" sz="2400" dirty="0"/>
              <a:t> з </a:t>
            </a:r>
            <a:r>
              <a:rPr lang="ru-RU" sz="2400" dirty="0" err="1"/>
              <a:t>народними</a:t>
            </a:r>
            <a:r>
              <a:rPr lang="ru-RU" sz="2400" dirty="0"/>
              <a:t> жартами, </a:t>
            </a:r>
            <a:r>
              <a:rPr lang="ru-RU" sz="2400" dirty="0" err="1"/>
              <a:t>комічними</a:t>
            </a:r>
            <a:r>
              <a:rPr lang="ru-RU" sz="2400" dirty="0"/>
              <a:t> </a:t>
            </a:r>
            <a:r>
              <a:rPr lang="ru-RU" sz="2400" dirty="0" err="1"/>
              <a:t>оповіданнями</a:t>
            </a:r>
            <a:r>
              <a:rPr lang="ru-RU" sz="2400" dirty="0"/>
              <a:t> </a:t>
            </a:r>
            <a:r>
              <a:rPr lang="ru-RU" sz="2400" dirty="0" err="1"/>
              <a:t>п’єса</a:t>
            </a:r>
            <a:r>
              <a:rPr lang="ru-RU" sz="2400" dirty="0"/>
              <a:t> «</a:t>
            </a:r>
            <a:r>
              <a:rPr lang="ru-RU" sz="2400" dirty="0" err="1"/>
              <a:t>Дурисвітка</a:t>
            </a:r>
            <a:r>
              <a:rPr lang="ru-RU" sz="2400" dirty="0"/>
              <a:t>» </a:t>
            </a:r>
            <a:r>
              <a:rPr lang="ru-RU" sz="2400" dirty="0" err="1"/>
              <a:t>чи</a:t>
            </a:r>
            <a:r>
              <a:rPr lang="ru-RU" sz="2400" dirty="0"/>
              <a:t> не </a:t>
            </a:r>
            <a:r>
              <a:rPr lang="ru-RU" sz="2400" dirty="0" err="1"/>
              <a:t>найцікавіша</a:t>
            </a:r>
            <a:r>
              <a:rPr lang="ru-RU" sz="2400" dirty="0"/>
              <a:t> </a:t>
            </a:r>
            <a:r>
              <a:rPr lang="ru-RU" sz="2400" dirty="0" err="1"/>
              <a:t>серед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комедій</a:t>
            </a:r>
            <a:r>
              <a:rPr lang="ru-RU" sz="2400" dirty="0"/>
              <a:t> драматурга.</a:t>
            </a:r>
          </a:p>
        </p:txBody>
      </p:sp>
    </p:spTree>
    <p:extLst>
      <p:ext uri="{BB962C8B-B14F-4D97-AF65-F5344CB8AC3E}">
        <p14:creationId xmlns:p14="http://schemas.microsoft.com/office/powerpoint/2010/main" val="96824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860FDF-8708-4B25-9E70-6EC307518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230" y="839449"/>
            <a:ext cx="9632769" cy="5026802"/>
          </a:xfrm>
        </p:spPr>
        <p:txBody>
          <a:bodyPr>
            <a:noAutofit/>
          </a:bodyPr>
          <a:lstStyle/>
          <a:p>
            <a:r>
              <a:rPr lang="ru-RU" sz="2400" dirty="0" err="1"/>
              <a:t>Наступні</a:t>
            </a:r>
            <a:r>
              <a:rPr lang="ru-RU" sz="2400" dirty="0"/>
              <a:t> </a:t>
            </a:r>
            <a:r>
              <a:rPr lang="ru-RU" sz="2400" dirty="0" err="1"/>
              <a:t>дві</a:t>
            </a:r>
            <a:r>
              <a:rPr lang="ru-RU" sz="2400" dirty="0"/>
              <a:t> </a:t>
            </a:r>
            <a:r>
              <a:rPr lang="ru-RU" sz="2400" dirty="0" err="1"/>
              <a:t>комедійні</a:t>
            </a:r>
            <a:r>
              <a:rPr lang="ru-RU" sz="2400" dirty="0"/>
              <a:t> </a:t>
            </a:r>
            <a:r>
              <a:rPr lang="ru-RU" sz="2400" dirty="0" err="1"/>
              <a:t>п’єси</a:t>
            </a:r>
            <a:r>
              <a:rPr lang="ru-RU" sz="2400" dirty="0"/>
              <a:t> М. </a:t>
            </a:r>
            <a:r>
              <a:rPr lang="ru-RU" sz="2400" dirty="0" err="1"/>
              <a:t>Кропивницького</a:t>
            </a:r>
            <a:r>
              <a:rPr lang="ru-RU" sz="2400" dirty="0"/>
              <a:t> — </a:t>
            </a:r>
            <a:r>
              <a:rPr lang="ru-RU" sz="2400" dirty="0" err="1"/>
              <a:t>одноактівка</a:t>
            </a:r>
            <a:r>
              <a:rPr lang="ru-RU" sz="2400" dirty="0"/>
              <a:t> «На </a:t>
            </a:r>
            <a:r>
              <a:rPr lang="ru-RU" sz="2400" dirty="0" err="1"/>
              <a:t>руїнах</a:t>
            </a:r>
            <a:r>
              <a:rPr lang="ru-RU" sz="2400" dirty="0"/>
              <a:t>» (1900?) та велика </a:t>
            </a:r>
            <a:r>
              <a:rPr lang="ru-RU" sz="2400" dirty="0" err="1"/>
              <a:t>п’єса</a:t>
            </a:r>
            <a:r>
              <a:rPr lang="ru-RU" sz="2400" dirty="0"/>
              <a:t> «</a:t>
            </a:r>
            <a:r>
              <a:rPr lang="ru-RU" sz="2400" dirty="0" err="1"/>
              <a:t>Супротивні</a:t>
            </a:r>
            <a:r>
              <a:rPr lang="ru-RU" sz="2400" dirty="0"/>
              <a:t> </a:t>
            </a:r>
            <a:r>
              <a:rPr lang="ru-RU" sz="2400" dirty="0" err="1"/>
              <a:t>течії</a:t>
            </a:r>
            <a:r>
              <a:rPr lang="ru-RU" sz="2400" dirty="0"/>
              <a:t>» (1900) — не стали </a:t>
            </a:r>
            <a:r>
              <a:rPr lang="ru-RU" sz="2400" dirty="0" err="1"/>
              <a:t>творчим</a:t>
            </a:r>
            <a:r>
              <a:rPr lang="ru-RU" sz="2400" dirty="0"/>
              <a:t> </a:t>
            </a:r>
            <a:r>
              <a:rPr lang="ru-RU" sz="2400" dirty="0" err="1"/>
              <a:t>досягненням</a:t>
            </a:r>
            <a:r>
              <a:rPr lang="ru-RU" sz="2400" dirty="0"/>
              <a:t> </a:t>
            </a:r>
            <a:r>
              <a:rPr lang="ru-RU" sz="2400" dirty="0" err="1"/>
              <a:t>письменника</a:t>
            </a:r>
            <a:endParaRPr lang="ru-RU" sz="2400" dirty="0"/>
          </a:p>
          <a:p>
            <a:r>
              <a:rPr lang="ru-RU" sz="2400" dirty="0"/>
              <a:t>Перша з них написана на тему </a:t>
            </a:r>
            <a:r>
              <a:rPr lang="ru-RU" sz="2400" dirty="0" err="1"/>
              <a:t>руйнування</a:t>
            </a:r>
            <a:r>
              <a:rPr lang="ru-RU" sz="2400" dirty="0"/>
              <a:t> «</a:t>
            </a:r>
            <a:r>
              <a:rPr lang="ru-RU" sz="2400" dirty="0" err="1"/>
              <a:t>дворянських</a:t>
            </a:r>
            <a:r>
              <a:rPr lang="ru-RU" sz="2400" dirty="0"/>
              <a:t> </a:t>
            </a:r>
            <a:r>
              <a:rPr lang="ru-RU" sz="2400" dirty="0" err="1"/>
              <a:t>гнізд</a:t>
            </a:r>
            <a:r>
              <a:rPr lang="ru-RU" sz="2400" dirty="0"/>
              <a:t>»</a:t>
            </a:r>
          </a:p>
          <a:p>
            <a:r>
              <a:rPr lang="ru-RU" sz="2400" dirty="0"/>
              <a:t>У </a:t>
            </a:r>
            <a:r>
              <a:rPr lang="ru-RU" sz="2400" dirty="0" err="1"/>
              <a:t>другій</a:t>
            </a:r>
            <a:r>
              <a:rPr lang="ru-RU" sz="2400" dirty="0"/>
              <a:t> </a:t>
            </a:r>
            <a:r>
              <a:rPr lang="ru-RU" sz="2400" dirty="0" err="1"/>
              <a:t>комедії</a:t>
            </a:r>
            <a:r>
              <a:rPr lang="ru-RU" sz="2400" dirty="0"/>
              <a:t> «</a:t>
            </a:r>
            <a:r>
              <a:rPr lang="ru-RU" sz="2400" dirty="0" err="1"/>
              <a:t>Супротивні</a:t>
            </a:r>
            <a:r>
              <a:rPr lang="ru-RU" sz="2400" dirty="0"/>
              <a:t> </a:t>
            </a:r>
            <a:r>
              <a:rPr lang="ru-RU" sz="2400" dirty="0" err="1"/>
              <a:t>течії</a:t>
            </a:r>
            <a:r>
              <a:rPr lang="ru-RU" sz="2400" dirty="0"/>
              <a:t>» М. </a:t>
            </a:r>
            <a:r>
              <a:rPr lang="ru-RU" sz="2400" dirty="0" err="1"/>
              <a:t>Кропивницький</a:t>
            </a:r>
            <a:r>
              <a:rPr lang="ru-RU" sz="2400" dirty="0"/>
              <a:t> </a:t>
            </a:r>
            <a:r>
              <a:rPr lang="ru-RU" sz="2400" dirty="0" err="1"/>
              <a:t>спробував</a:t>
            </a:r>
            <a:r>
              <a:rPr lang="ru-RU" sz="2400" dirty="0"/>
              <a:t> </a:t>
            </a:r>
            <a:r>
              <a:rPr lang="ru-RU" sz="2400" dirty="0" err="1"/>
              <a:t>показати</a:t>
            </a:r>
            <a:r>
              <a:rPr lang="ru-RU" sz="2400" dirty="0"/>
              <a:t>, як </a:t>
            </a:r>
            <a:r>
              <a:rPr lang="ru-RU" sz="2400" dirty="0" err="1"/>
              <a:t>всупереч</a:t>
            </a:r>
            <a:r>
              <a:rPr lang="ru-RU" sz="2400" dirty="0"/>
              <a:t> негативному </a:t>
            </a:r>
            <a:r>
              <a:rPr lang="ru-RU" sz="2400" dirty="0" err="1"/>
              <a:t>впливу</a:t>
            </a:r>
            <a:r>
              <a:rPr lang="ru-RU" sz="2400" dirty="0"/>
              <a:t> </a:t>
            </a:r>
            <a:r>
              <a:rPr lang="ru-RU" sz="2400" dirty="0" err="1"/>
              <a:t>капіталізму</a:t>
            </a:r>
            <a:r>
              <a:rPr lang="ru-RU" sz="2400" dirty="0"/>
              <a:t> на </a:t>
            </a:r>
            <a:r>
              <a:rPr lang="ru-RU" sz="2400" dirty="0" err="1"/>
              <a:t>життя</a:t>
            </a:r>
            <a:r>
              <a:rPr lang="ru-RU" sz="2400" dirty="0"/>
              <a:t> села у </a:t>
            </a:r>
            <a:r>
              <a:rPr lang="ru-RU" sz="2400" dirty="0" err="1"/>
              <a:t>прогресивної</a:t>
            </a:r>
            <a:r>
              <a:rPr lang="ru-RU" sz="2400" dirty="0"/>
              <a:t> </a:t>
            </a:r>
            <a:r>
              <a:rPr lang="ru-RU" sz="2400" dirty="0" err="1"/>
              <a:t>частини</a:t>
            </a:r>
            <a:r>
              <a:rPr lang="ru-RU" sz="2400" dirty="0"/>
              <a:t> трудового селянства </a:t>
            </a:r>
            <a:r>
              <a:rPr lang="ru-RU" sz="2400" dirty="0" err="1"/>
              <a:t>народжувалось</a:t>
            </a:r>
            <a:r>
              <a:rPr lang="ru-RU" sz="2400" dirty="0"/>
              <a:t> «</a:t>
            </a:r>
            <a:r>
              <a:rPr lang="ru-RU" sz="2400" dirty="0" err="1"/>
              <a:t>інстинктивне</a:t>
            </a:r>
            <a:r>
              <a:rPr lang="ru-RU" sz="2400" dirty="0"/>
              <a:t>» </a:t>
            </a:r>
            <a:r>
              <a:rPr lang="ru-RU" sz="2400" dirty="0" err="1"/>
              <a:t>проти­борство</a:t>
            </a:r>
            <a:r>
              <a:rPr lang="ru-RU" sz="2400" dirty="0"/>
              <a:t> </a:t>
            </a:r>
            <a:r>
              <a:rPr lang="ru-RU" sz="2400" dirty="0" err="1"/>
              <a:t>капіталістичній</a:t>
            </a:r>
            <a:r>
              <a:rPr lang="ru-RU" sz="2400" dirty="0"/>
              <a:t> </a:t>
            </a:r>
            <a:r>
              <a:rPr lang="ru-RU" sz="2400" dirty="0" err="1"/>
              <a:t>моралі</a:t>
            </a:r>
            <a:r>
              <a:rPr lang="ru-RU" sz="2400" dirty="0"/>
              <a:t>, </a:t>
            </a:r>
            <a:r>
              <a:rPr lang="ru-RU" sz="2400" dirty="0" err="1"/>
              <a:t>приватновласницьким</a:t>
            </a:r>
            <a:r>
              <a:rPr lang="ru-RU" sz="2400" dirty="0"/>
              <a:t> </a:t>
            </a:r>
            <a:r>
              <a:rPr lang="ru-RU" sz="2400" dirty="0" err="1"/>
              <a:t>ідеалам</a:t>
            </a:r>
            <a:r>
              <a:rPr lang="ru-RU" sz="2400" dirty="0"/>
              <a:t>. У </a:t>
            </a:r>
            <a:r>
              <a:rPr lang="ru-RU" sz="2400" dirty="0" err="1"/>
              <a:t>світогляді</a:t>
            </a:r>
            <a:r>
              <a:rPr lang="ru-RU" sz="2400" dirty="0"/>
              <a:t> й </a:t>
            </a:r>
            <a:r>
              <a:rPr lang="ru-RU" sz="2400" dirty="0" err="1"/>
              <a:t>моралі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частини</a:t>
            </a:r>
            <a:r>
              <a:rPr lang="ru-RU" sz="2400" dirty="0"/>
              <a:t> селянства драматург </a:t>
            </a:r>
            <a:r>
              <a:rPr lang="ru-RU" sz="2400" dirty="0" err="1"/>
              <a:t>вбачав</a:t>
            </a:r>
            <a:r>
              <a:rPr lang="ru-RU" sz="2400" dirty="0"/>
              <a:t> </a:t>
            </a:r>
            <a:r>
              <a:rPr lang="ru-RU" sz="2400" dirty="0" err="1"/>
              <a:t>запоруку</a:t>
            </a:r>
            <a:r>
              <a:rPr lang="ru-RU" sz="2400" dirty="0"/>
              <a:t> </a:t>
            </a:r>
            <a:r>
              <a:rPr lang="ru-RU" sz="2400" dirty="0" err="1"/>
              <a:t>майбутнього</a:t>
            </a:r>
            <a:r>
              <a:rPr lang="ru-RU" sz="2400" dirty="0"/>
              <a:t> демократичного </a:t>
            </a:r>
            <a:r>
              <a:rPr lang="ru-RU" sz="2400" dirty="0" err="1"/>
              <a:t>переродження</a:t>
            </a:r>
            <a:r>
              <a:rPr lang="ru-RU" sz="2400" dirty="0"/>
              <a:t> села, але </a:t>
            </a:r>
            <a:r>
              <a:rPr lang="ru-RU" sz="2400" dirty="0" err="1"/>
              <a:t>комедія</a:t>
            </a:r>
            <a:r>
              <a:rPr lang="ru-RU" sz="2400" dirty="0"/>
              <a:t> не </a:t>
            </a:r>
            <a:r>
              <a:rPr lang="ru-RU" sz="2400" dirty="0" err="1"/>
              <a:t>вдалася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009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77990-4B7B-4FC2-A793-084BC4AA7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1" y="0"/>
            <a:ext cx="8911687" cy="1280890"/>
          </a:xfrm>
        </p:spPr>
        <p:txBody>
          <a:bodyPr/>
          <a:lstStyle/>
          <a:p>
            <a:r>
              <a:rPr lang="uk-UA" dirty="0"/>
              <a:t>«</a:t>
            </a:r>
            <a:r>
              <a:rPr lang="uk-UA" dirty="0" err="1"/>
              <a:t>Мамаша</a:t>
            </a:r>
            <a:r>
              <a:rPr lang="uk-UA" dirty="0"/>
              <a:t>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8A0F81-4E72-4FE9-BFB4-FC395BC82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5651292"/>
          </a:xfrm>
        </p:spPr>
        <p:txBody>
          <a:bodyPr>
            <a:normAutofit/>
          </a:bodyPr>
          <a:lstStyle/>
          <a:p>
            <a:r>
              <a:rPr lang="ru-RU" sz="2000" dirty="0" err="1"/>
              <a:t>Наступна</a:t>
            </a:r>
            <a:r>
              <a:rPr lang="ru-RU" sz="2000" dirty="0"/>
              <a:t> </a:t>
            </a:r>
            <a:r>
              <a:rPr lang="ru-RU" sz="2000" dirty="0" err="1"/>
              <a:t>комедія</a:t>
            </a:r>
            <a:r>
              <a:rPr lang="ru-RU" sz="2000" dirty="0"/>
              <a:t> драматурга — «Мамаша» (1903) — довела,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художнє</a:t>
            </a:r>
            <a:r>
              <a:rPr lang="ru-RU" sz="2000" dirty="0"/>
              <a:t> </a:t>
            </a:r>
            <a:r>
              <a:rPr lang="ru-RU" sz="2000" dirty="0" err="1"/>
              <a:t>бачення</a:t>
            </a:r>
            <a:r>
              <a:rPr lang="ru-RU" sz="2000" dirty="0"/>
              <a:t> </a:t>
            </a:r>
            <a:r>
              <a:rPr lang="ru-RU" sz="2000" dirty="0" err="1"/>
              <a:t>дійсності</a:t>
            </a:r>
            <a:r>
              <a:rPr lang="ru-RU" sz="2000" dirty="0"/>
              <a:t> М. </a:t>
            </a:r>
            <a:r>
              <a:rPr lang="ru-RU" sz="2000" dirty="0" err="1"/>
              <a:t>Кропивницьким</a:t>
            </a:r>
            <a:r>
              <a:rPr lang="ru-RU" sz="2000" dirty="0"/>
              <a:t> (</a:t>
            </a:r>
            <a:r>
              <a:rPr lang="ru-RU" sz="2000" dirty="0" err="1"/>
              <a:t>хоч</a:t>
            </a:r>
            <a:r>
              <a:rPr lang="ru-RU" sz="2000" dirty="0"/>
              <a:t> і </a:t>
            </a:r>
            <a:r>
              <a:rPr lang="ru-RU" sz="2000" dirty="0" err="1"/>
              <a:t>грунтувалось</a:t>
            </a:r>
            <a:r>
              <a:rPr lang="ru-RU" sz="2000" dirty="0"/>
              <a:t>, як </a:t>
            </a:r>
            <a:r>
              <a:rPr lang="ru-RU" sz="2000" dirty="0" err="1"/>
              <a:t>завжди</a:t>
            </a:r>
            <a:r>
              <a:rPr lang="ru-RU" sz="2000" dirty="0"/>
              <a:t>, </a:t>
            </a:r>
            <a:r>
              <a:rPr lang="ru-RU" sz="2000" dirty="0" err="1"/>
              <a:t>більше</a:t>
            </a:r>
            <a:r>
              <a:rPr lang="ru-RU" sz="2000" dirty="0"/>
              <a:t> на морально-</a:t>
            </a:r>
            <a:r>
              <a:rPr lang="ru-RU" sz="2000" dirty="0" err="1"/>
              <a:t>етичних</a:t>
            </a:r>
            <a:r>
              <a:rPr lang="ru-RU" sz="2000" dirty="0"/>
              <a:t> </a:t>
            </a:r>
            <a:r>
              <a:rPr lang="ru-RU" sz="2000" dirty="0" err="1"/>
              <a:t>уявленнях</a:t>
            </a:r>
            <a:r>
              <a:rPr lang="ru-RU" sz="2000" dirty="0"/>
              <a:t>, </a:t>
            </a:r>
            <a:r>
              <a:rPr lang="ru-RU" sz="2000" dirty="0" err="1"/>
              <a:t>аніж</a:t>
            </a:r>
            <a:r>
              <a:rPr lang="ru-RU" sz="2000" dirty="0"/>
              <a:t> на </a:t>
            </a:r>
            <a:r>
              <a:rPr lang="ru-RU" sz="2000" dirty="0" err="1"/>
              <a:t>розумінні</a:t>
            </a:r>
            <a:r>
              <a:rPr lang="ru-RU" sz="2000" dirty="0"/>
              <a:t> </a:t>
            </a:r>
            <a:r>
              <a:rPr lang="ru-RU" sz="2000" dirty="0" err="1"/>
              <a:t>соціально-економічних</a:t>
            </a:r>
            <a:r>
              <a:rPr lang="ru-RU" sz="2000" dirty="0"/>
              <a:t> </a:t>
            </a:r>
            <a:r>
              <a:rPr lang="ru-RU" sz="2000" dirty="0" err="1"/>
              <a:t>законів</a:t>
            </a:r>
            <a:r>
              <a:rPr lang="ru-RU" sz="2000" dirty="0"/>
              <a:t> </a:t>
            </a:r>
            <a:r>
              <a:rPr lang="ru-RU" sz="2000" dirty="0" err="1"/>
              <a:t>суспільства</a:t>
            </a:r>
            <a:r>
              <a:rPr lang="ru-RU" sz="2000" dirty="0"/>
              <a:t>) </a:t>
            </a:r>
            <a:r>
              <a:rPr lang="ru-RU" sz="2000" dirty="0" err="1"/>
              <a:t>було</a:t>
            </a:r>
            <a:r>
              <a:rPr lang="ru-RU" sz="2000" dirty="0"/>
              <a:t> на </a:t>
            </a:r>
            <a:r>
              <a:rPr lang="ru-RU" sz="2000" dirty="0" err="1"/>
              <a:t>рівні</a:t>
            </a:r>
            <a:r>
              <a:rPr lang="ru-RU" sz="2000" dirty="0"/>
              <a:t> </a:t>
            </a:r>
            <a:r>
              <a:rPr lang="ru-RU" sz="2000" dirty="0" err="1"/>
              <a:t>прогресивної</a:t>
            </a:r>
            <a:r>
              <a:rPr lang="ru-RU" sz="2000" dirty="0"/>
              <a:t>, </a:t>
            </a:r>
            <a:r>
              <a:rPr lang="ru-RU" sz="2000" dirty="0" err="1"/>
              <a:t>демократичної</a:t>
            </a:r>
            <a:r>
              <a:rPr lang="ru-RU" sz="2000" dirty="0"/>
              <a:t> думки того часу.</a:t>
            </a:r>
          </a:p>
          <a:p>
            <a:r>
              <a:rPr lang="ru-RU" sz="2000" dirty="0"/>
              <a:t>Новоявлена </a:t>
            </a:r>
            <a:r>
              <a:rPr lang="ru-RU" sz="2000" dirty="0" err="1"/>
              <a:t>сільська</a:t>
            </a:r>
            <a:r>
              <a:rPr lang="ru-RU" sz="2000" dirty="0"/>
              <a:t> </a:t>
            </a:r>
            <a:r>
              <a:rPr lang="ru-RU" sz="2000" dirty="0" err="1"/>
              <a:t>буржуазія</a:t>
            </a:r>
            <a:r>
              <a:rPr lang="ru-RU" sz="2000" dirty="0"/>
              <a:t> </a:t>
            </a:r>
            <a:r>
              <a:rPr lang="ru-RU" sz="2000" dirty="0" err="1"/>
              <a:t>різнилася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глитаїв</a:t>
            </a:r>
            <a:r>
              <a:rPr lang="ru-RU" sz="2000" dirty="0"/>
              <a:t> </a:t>
            </a:r>
            <a:r>
              <a:rPr lang="ru-RU" sz="2000" dirty="0" err="1"/>
              <a:t>поперед­нього</a:t>
            </a:r>
            <a:r>
              <a:rPr lang="ru-RU" sz="2000" dirty="0"/>
              <a:t> типу не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капіталістичним</a:t>
            </a:r>
            <a:r>
              <a:rPr lang="ru-RU" sz="2000" dirty="0"/>
              <a:t> способом </a:t>
            </a:r>
            <a:r>
              <a:rPr lang="ru-RU" sz="2000" dirty="0" err="1"/>
              <a:t>господарювання</a:t>
            </a:r>
            <a:r>
              <a:rPr lang="ru-RU" sz="2000" dirty="0"/>
              <a:t>, а й </a:t>
            </a:r>
            <a:r>
              <a:rPr lang="ru-RU" sz="2000" dirty="0" err="1"/>
              <a:t>соціальною</a:t>
            </a:r>
            <a:r>
              <a:rPr lang="ru-RU" sz="2000" dirty="0"/>
              <a:t> </a:t>
            </a:r>
            <a:r>
              <a:rPr lang="ru-RU" sz="2000" dirty="0" err="1"/>
              <a:t>психологією</a:t>
            </a:r>
            <a:r>
              <a:rPr lang="ru-RU" sz="2000" dirty="0"/>
              <a:t> і </a:t>
            </a:r>
            <a:r>
              <a:rPr lang="ru-RU" sz="2000" dirty="0" err="1"/>
              <a:t>відповідними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людськими</a:t>
            </a:r>
            <a:r>
              <a:rPr lang="ru-RU" sz="2000" dirty="0"/>
              <a:t> </a:t>
            </a:r>
            <a:r>
              <a:rPr lang="ru-RU" sz="2000" dirty="0" err="1"/>
              <a:t>якостями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й </a:t>
            </a:r>
            <a:r>
              <a:rPr lang="ru-RU" sz="2000" dirty="0" err="1"/>
              <a:t>розкриває</a:t>
            </a:r>
            <a:r>
              <a:rPr lang="ru-RU" sz="2000" dirty="0"/>
              <a:t> </a:t>
            </a:r>
            <a:r>
              <a:rPr lang="ru-RU" sz="2000" dirty="0" err="1"/>
              <a:t>Кропивницький</a:t>
            </a:r>
            <a:r>
              <a:rPr lang="ru-RU" sz="2000" dirty="0"/>
              <a:t> у </a:t>
            </a:r>
            <a:r>
              <a:rPr lang="ru-RU" sz="2000" dirty="0" err="1"/>
              <a:t>комедії</a:t>
            </a:r>
            <a:r>
              <a:rPr lang="ru-RU" sz="2000" dirty="0"/>
              <a:t> «Мамаша».</a:t>
            </a:r>
          </a:p>
          <a:p>
            <a:r>
              <a:rPr lang="ru-RU" sz="2000" dirty="0"/>
              <a:t>Сатирично-</a:t>
            </a:r>
            <a:r>
              <a:rPr lang="ru-RU" sz="2000" dirty="0" err="1"/>
              <a:t>гротескне</a:t>
            </a:r>
            <a:r>
              <a:rPr lang="ru-RU" sz="2000" dirty="0"/>
              <a:t> </a:t>
            </a:r>
            <a:r>
              <a:rPr lang="ru-RU" sz="2000" dirty="0" err="1"/>
              <a:t>викриття</a:t>
            </a:r>
            <a:r>
              <a:rPr lang="ru-RU" sz="2000" dirty="0"/>
              <a:t> в </a:t>
            </a:r>
            <a:r>
              <a:rPr lang="ru-RU" sz="2000" dirty="0" err="1"/>
              <a:t>комедії</a:t>
            </a:r>
            <a:r>
              <a:rPr lang="ru-RU" sz="2000" dirty="0"/>
              <a:t> «Мамаша» </a:t>
            </a:r>
            <a:r>
              <a:rPr lang="ru-RU" sz="2000" dirty="0" err="1"/>
              <a:t>соціальної</a:t>
            </a:r>
            <a:r>
              <a:rPr lang="ru-RU" sz="2000" dirty="0"/>
              <a:t> і </a:t>
            </a:r>
            <a:r>
              <a:rPr lang="ru-RU" sz="2000" dirty="0" err="1"/>
              <a:t>духовної</a:t>
            </a:r>
            <a:r>
              <a:rPr lang="ru-RU" sz="2000" dirty="0"/>
              <a:t> </a:t>
            </a:r>
            <a:r>
              <a:rPr lang="ru-RU" sz="2000" dirty="0" err="1"/>
              <a:t>трутизни</a:t>
            </a:r>
            <a:r>
              <a:rPr lang="ru-RU" sz="2000" dirty="0"/>
              <a:t> </a:t>
            </a:r>
            <a:r>
              <a:rPr lang="ru-RU" sz="2000" dirty="0" err="1"/>
              <a:t>сільських</a:t>
            </a:r>
            <a:r>
              <a:rPr lang="ru-RU" sz="2000" dirty="0"/>
              <a:t> </a:t>
            </a:r>
            <a:r>
              <a:rPr lang="ru-RU" sz="2000" dirty="0" err="1"/>
              <a:t>глитаїв</a:t>
            </a:r>
            <a:r>
              <a:rPr lang="ru-RU" sz="2000" dirty="0"/>
              <a:t> </a:t>
            </a:r>
            <a:r>
              <a:rPr lang="ru-RU" sz="2000" dirty="0" err="1"/>
              <a:t>підносило</a:t>
            </a:r>
            <a:r>
              <a:rPr lang="ru-RU" sz="2000" dirty="0"/>
              <a:t> думку про перемогу </a:t>
            </a:r>
            <a:r>
              <a:rPr lang="ru-RU" sz="2000" dirty="0" err="1"/>
              <a:t>здорових</a:t>
            </a:r>
            <a:r>
              <a:rPr lang="ru-RU" sz="2000" dirty="0"/>
              <a:t> сил в </a:t>
            </a:r>
            <a:r>
              <a:rPr lang="ru-RU" sz="2000" dirty="0" err="1"/>
              <a:t>житті</a:t>
            </a:r>
            <a:r>
              <a:rPr lang="ru-RU" sz="2000" dirty="0"/>
              <a:t> народу .</a:t>
            </a:r>
          </a:p>
        </p:txBody>
      </p:sp>
    </p:spTree>
    <p:extLst>
      <p:ext uri="{BB962C8B-B14F-4D97-AF65-F5344CB8AC3E}">
        <p14:creationId xmlns:p14="http://schemas.microsoft.com/office/powerpoint/2010/main" val="3715980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0AAD3-5D42-44D9-9580-0DC90811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371" y="0"/>
            <a:ext cx="8911687" cy="1280890"/>
          </a:xfrm>
        </p:spPr>
        <p:txBody>
          <a:bodyPr/>
          <a:lstStyle/>
          <a:p>
            <a:r>
              <a:rPr lang="uk-UA" dirty="0"/>
              <a:t>«Дійшов до розуму»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647A62-B69E-440B-9858-35EC546E8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4007"/>
            <a:ext cx="8915400" cy="4991723"/>
          </a:xfrm>
        </p:spPr>
        <p:txBody>
          <a:bodyPr/>
          <a:lstStyle/>
          <a:p>
            <a:r>
              <a:rPr lang="ru-RU" sz="2400" dirty="0" err="1"/>
              <a:t>Останню</a:t>
            </a:r>
            <a:r>
              <a:rPr lang="ru-RU" sz="2400" dirty="0"/>
              <a:t> свою </a:t>
            </a:r>
            <a:r>
              <a:rPr lang="ru-RU" sz="2400" dirty="0" err="1"/>
              <a:t>комедію</a:t>
            </a:r>
            <a:r>
              <a:rPr lang="ru-RU" sz="2400" dirty="0"/>
              <a:t> — </a:t>
            </a:r>
            <a:r>
              <a:rPr lang="ru-RU" sz="2400" dirty="0" err="1"/>
              <a:t>водевіль</a:t>
            </a:r>
            <a:r>
              <a:rPr lang="ru-RU" sz="2400" dirty="0"/>
              <a:t> «</a:t>
            </a:r>
            <a:r>
              <a:rPr lang="ru-RU" sz="2400" dirty="0" err="1"/>
              <a:t>Дійшов</a:t>
            </a:r>
            <a:r>
              <a:rPr lang="ru-RU" sz="2400" dirty="0"/>
              <a:t> до </a:t>
            </a:r>
            <a:r>
              <a:rPr lang="ru-RU" sz="2400" dirty="0" err="1"/>
              <a:t>розуму</a:t>
            </a:r>
            <a:r>
              <a:rPr lang="ru-RU" sz="2400" dirty="0"/>
              <a:t>» (1909) — М. </a:t>
            </a:r>
            <a:r>
              <a:rPr lang="ru-RU" sz="2400" dirty="0" err="1"/>
              <a:t>Кропивницький</a:t>
            </a:r>
            <a:r>
              <a:rPr lang="ru-RU" sz="2400" dirty="0"/>
              <a:t> написав за </a:t>
            </a:r>
            <a:r>
              <a:rPr lang="ru-RU" sz="2400" dirty="0" err="1"/>
              <a:t>рік</a:t>
            </a:r>
            <a:r>
              <a:rPr lang="ru-RU" sz="2400" dirty="0"/>
              <a:t> до </a:t>
            </a:r>
            <a:r>
              <a:rPr lang="ru-RU" sz="2400" dirty="0" err="1"/>
              <a:t>смерті</a:t>
            </a:r>
            <a:r>
              <a:rPr lang="ru-RU" sz="2400" dirty="0"/>
              <a:t>.</a:t>
            </a:r>
          </a:p>
          <a:p>
            <a:r>
              <a:rPr lang="ru-RU" sz="2400" dirty="0"/>
              <a:t>У </a:t>
            </a:r>
            <a:r>
              <a:rPr lang="ru-RU" sz="2400" dirty="0" err="1"/>
              <a:t>водевілі</a:t>
            </a:r>
            <a:r>
              <a:rPr lang="ru-RU" sz="2400" dirty="0"/>
              <a:t> добре </a:t>
            </a:r>
            <a:r>
              <a:rPr lang="ru-RU" sz="2400" dirty="0" err="1"/>
              <a:t>виписано</a:t>
            </a:r>
            <a:r>
              <a:rPr lang="ru-RU" sz="2400" dirty="0"/>
              <a:t> </a:t>
            </a:r>
            <a:r>
              <a:rPr lang="ru-RU" sz="2400" dirty="0" err="1"/>
              <a:t>характери</a:t>
            </a:r>
            <a:r>
              <a:rPr lang="ru-RU" sz="2400" dirty="0"/>
              <a:t>, </a:t>
            </a:r>
            <a:r>
              <a:rPr lang="ru-RU" sz="2400" dirty="0" err="1"/>
              <a:t>дотримано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жанрових</a:t>
            </a:r>
            <a:r>
              <a:rPr lang="ru-RU" sz="2400" dirty="0"/>
              <a:t> </a:t>
            </a:r>
            <a:r>
              <a:rPr lang="ru-RU" sz="2400" dirty="0" err="1"/>
              <a:t>атрибутів</a:t>
            </a:r>
            <a:r>
              <a:rPr lang="ru-RU" sz="2400" dirty="0"/>
              <a:t>: </a:t>
            </a:r>
            <a:r>
              <a:rPr lang="ru-RU" sz="2400" dirty="0" err="1"/>
              <a:t>хитромудра</a:t>
            </a:r>
            <a:r>
              <a:rPr lang="ru-RU" sz="2400" dirty="0"/>
              <a:t> </a:t>
            </a:r>
            <a:r>
              <a:rPr lang="ru-RU" sz="2400" dirty="0" err="1"/>
              <a:t>інтрига</a:t>
            </a:r>
            <a:r>
              <a:rPr lang="ru-RU" sz="2400" dirty="0"/>
              <a:t>, </a:t>
            </a:r>
            <a:r>
              <a:rPr lang="ru-RU" sz="2400" dirty="0" err="1"/>
              <a:t>комічні</a:t>
            </a:r>
            <a:r>
              <a:rPr lang="ru-RU" sz="2400" dirty="0"/>
              <a:t> </a:t>
            </a:r>
            <a:r>
              <a:rPr lang="ru-RU" sz="2400" dirty="0" err="1"/>
              <a:t>пригоди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випливають</a:t>
            </a:r>
            <a:r>
              <a:rPr lang="ru-RU" sz="2400" dirty="0"/>
              <a:t> з </a:t>
            </a:r>
            <a:r>
              <a:rPr lang="ru-RU" sz="2400" dirty="0" err="1"/>
              <a:t>непорозуміння</a:t>
            </a:r>
            <a:r>
              <a:rPr lang="ru-RU" sz="2400" dirty="0"/>
              <a:t>, </a:t>
            </a:r>
            <a:r>
              <a:rPr lang="ru-RU" sz="2400" dirty="0" err="1"/>
              <a:t>пісні</a:t>
            </a:r>
            <a:r>
              <a:rPr lang="ru-RU" sz="2400" dirty="0"/>
              <a:t>, </a:t>
            </a:r>
            <a:r>
              <a:rPr lang="ru-RU" sz="2400" dirty="0" err="1"/>
              <a:t>танці</a:t>
            </a:r>
            <a:r>
              <a:rPr lang="ru-RU" sz="2400" dirty="0"/>
              <a:t>. Легкий і </a:t>
            </a:r>
            <a:r>
              <a:rPr lang="ru-RU" sz="2400" dirty="0" err="1"/>
              <a:t>дотепний</a:t>
            </a:r>
            <a:r>
              <a:rPr lang="ru-RU" sz="2400" dirty="0"/>
              <a:t>,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був</a:t>
            </a:r>
            <a:r>
              <a:rPr lang="ru-RU" sz="2400" dirty="0"/>
              <a:t> не </a:t>
            </a:r>
            <a:r>
              <a:rPr lang="ru-RU" sz="2400" dirty="0" err="1"/>
              <a:t>позбавлений</a:t>
            </a:r>
            <a:r>
              <a:rPr lang="ru-RU" sz="2400" dirty="0"/>
              <a:t> </a:t>
            </a:r>
            <a:r>
              <a:rPr lang="ru-RU" sz="2400" dirty="0" err="1"/>
              <a:t>актуальності</a:t>
            </a:r>
            <a:r>
              <a:rPr lang="ru-RU" sz="2400" dirty="0"/>
              <a:t>: </a:t>
            </a:r>
            <a:r>
              <a:rPr lang="ru-RU" sz="2400" dirty="0" err="1"/>
              <a:t>викривав</a:t>
            </a:r>
            <a:r>
              <a:rPr lang="ru-RU" sz="2400" dirty="0"/>
              <a:t> рутину в </a:t>
            </a:r>
            <a:r>
              <a:rPr lang="ru-RU" sz="2400" dirty="0" err="1"/>
              <a:t>селянському</a:t>
            </a:r>
            <a:r>
              <a:rPr lang="ru-RU" sz="2400" dirty="0"/>
              <a:t> </a:t>
            </a:r>
            <a:r>
              <a:rPr lang="ru-RU" sz="2400" dirty="0" err="1"/>
              <a:t>побуті</a:t>
            </a:r>
            <a:r>
              <a:rPr lang="ru-RU" sz="2400" dirty="0"/>
              <a:t>, закликав до </a:t>
            </a:r>
            <a:r>
              <a:rPr lang="ru-RU" sz="2400" dirty="0" err="1"/>
              <a:t>його</a:t>
            </a:r>
            <a:r>
              <a:rPr lang="ru-RU" sz="2400" dirty="0"/>
              <a:t> морального </a:t>
            </a:r>
            <a:r>
              <a:rPr lang="ru-RU" sz="2400" dirty="0" err="1"/>
              <a:t>оновлення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Кращі</a:t>
            </a:r>
            <a:r>
              <a:rPr lang="ru-RU" sz="2400" dirty="0"/>
              <a:t> </a:t>
            </a:r>
            <a:r>
              <a:rPr lang="ru-RU" sz="2400" dirty="0" err="1"/>
              <a:t>комедійні</a:t>
            </a:r>
            <a:r>
              <a:rPr lang="ru-RU" sz="2400" dirty="0"/>
              <a:t> твори М. </a:t>
            </a:r>
            <a:r>
              <a:rPr lang="ru-RU" sz="2400" dirty="0" err="1"/>
              <a:t>Кропивницького</a:t>
            </a:r>
            <a:r>
              <a:rPr lang="ru-RU" sz="2400" dirty="0"/>
              <a:t> </a:t>
            </a:r>
            <a:r>
              <a:rPr lang="ru-RU" sz="2400" dirty="0" err="1"/>
              <a:t>посіли</a:t>
            </a:r>
            <a:r>
              <a:rPr lang="ru-RU" sz="2400" dirty="0"/>
              <a:t> </a:t>
            </a:r>
            <a:r>
              <a:rPr lang="ru-RU" sz="2400" dirty="0" err="1"/>
              <a:t>чільне</a:t>
            </a:r>
            <a:r>
              <a:rPr lang="ru-RU" sz="2400" dirty="0"/>
              <a:t> </a:t>
            </a:r>
            <a:r>
              <a:rPr lang="ru-RU" sz="2400" dirty="0" err="1"/>
              <a:t>місце</a:t>
            </a:r>
            <a:r>
              <a:rPr lang="ru-RU" sz="2400" dirty="0"/>
              <a:t> в </a:t>
            </a:r>
            <a:r>
              <a:rPr lang="ru-RU" sz="2400" dirty="0" err="1"/>
              <a:t>історії</a:t>
            </a:r>
            <a:r>
              <a:rPr lang="ru-RU" sz="2400" dirty="0"/>
              <a:t> </a:t>
            </a:r>
            <a:r>
              <a:rPr lang="ru-RU" sz="2400" dirty="0" err="1"/>
              <a:t>української</a:t>
            </a:r>
            <a:r>
              <a:rPr lang="ru-RU" sz="2400" dirty="0"/>
              <a:t> </a:t>
            </a:r>
            <a:r>
              <a:rPr lang="ru-RU" sz="2400" dirty="0" err="1"/>
              <a:t>літератури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419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371D3-C3A1-4918-A115-FBCE7220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4.	Твори для </a:t>
            </a:r>
            <a:r>
              <a:rPr lang="ru-RU" i="1" dirty="0" err="1"/>
              <a:t>дитячої</a:t>
            </a:r>
            <a:r>
              <a:rPr lang="ru-RU" i="1" dirty="0"/>
              <a:t> </a:t>
            </a:r>
            <a:r>
              <a:rPr lang="ru-RU" i="1" dirty="0" err="1"/>
              <a:t>аудиторії</a:t>
            </a:r>
            <a:r>
              <a:rPr lang="ru-RU" i="1" dirty="0"/>
              <a:t> в </a:t>
            </a:r>
            <a:r>
              <a:rPr lang="ru-RU" i="1" dirty="0" err="1"/>
              <a:t>художньому</a:t>
            </a:r>
            <a:r>
              <a:rPr lang="ru-RU" i="1" dirty="0"/>
              <a:t> </a:t>
            </a:r>
            <a:r>
              <a:rPr lang="ru-RU" i="1" dirty="0" err="1"/>
              <a:t>доробку</a:t>
            </a:r>
            <a:r>
              <a:rPr lang="ru-RU" i="1" dirty="0"/>
              <a:t> М. </a:t>
            </a:r>
            <a:r>
              <a:rPr lang="ru-RU" i="1" dirty="0" err="1"/>
              <a:t>Кропивницького</a:t>
            </a: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653A10-82BA-4E03-B575-4EAB97F51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Особливу</a:t>
            </a:r>
            <a:r>
              <a:rPr lang="ru-RU" sz="2400" dirty="0"/>
              <a:t> </a:t>
            </a:r>
            <a:r>
              <a:rPr lang="ru-RU" sz="2400" dirty="0" err="1"/>
              <a:t>увагу</a:t>
            </a:r>
            <a:r>
              <a:rPr lang="ru-RU" sz="2400" dirty="0"/>
              <a:t>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звернути</a:t>
            </a:r>
            <a:r>
              <a:rPr lang="ru-RU" sz="2400" dirty="0"/>
              <a:t> на твори </a:t>
            </a:r>
            <a:r>
              <a:rPr lang="ru-RU" sz="2400" dirty="0" err="1"/>
              <a:t>митця</a:t>
            </a:r>
            <a:r>
              <a:rPr lang="ru-RU" sz="2400" dirty="0"/>
              <a:t> для </a:t>
            </a:r>
            <a:r>
              <a:rPr lang="ru-RU" sz="2400" dirty="0" err="1"/>
              <a:t>дитячої</a:t>
            </a:r>
            <a:r>
              <a:rPr lang="ru-RU" sz="2400" dirty="0"/>
              <a:t> </a:t>
            </a:r>
            <a:r>
              <a:rPr lang="ru-RU" sz="2400" dirty="0" err="1"/>
              <a:t>аудиторії</a:t>
            </a:r>
            <a:r>
              <a:rPr lang="ru-RU" sz="2400" dirty="0"/>
              <a:t>, в </a:t>
            </a:r>
            <a:r>
              <a:rPr lang="ru-RU" sz="2400" dirty="0" err="1"/>
              <a:t>яких</a:t>
            </a:r>
            <a:r>
              <a:rPr lang="ru-RU" sz="2400" dirty="0"/>
              <a:t> на </a:t>
            </a:r>
            <a:r>
              <a:rPr lang="ru-RU" sz="2400" dirty="0" err="1"/>
              <a:t>глибокому</a:t>
            </a:r>
            <a:r>
              <a:rPr lang="ru-RU" sz="2400" dirty="0"/>
              <a:t> </a:t>
            </a:r>
            <a:r>
              <a:rPr lang="ru-RU" sz="2400" dirty="0" err="1"/>
              <a:t>філософському</a:t>
            </a:r>
            <a:r>
              <a:rPr lang="ru-RU" sz="2400" dirty="0"/>
              <a:t>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вже</a:t>
            </a:r>
            <a:r>
              <a:rPr lang="ru-RU" sz="2400" dirty="0"/>
              <a:t> </a:t>
            </a:r>
            <a:r>
              <a:rPr lang="ru-RU" sz="2400" dirty="0" err="1"/>
              <a:t>вкотре</a:t>
            </a:r>
            <a:r>
              <a:rPr lang="ru-RU" sz="2400" dirty="0"/>
              <a:t> </a:t>
            </a:r>
            <a:r>
              <a:rPr lang="ru-RU" sz="2400" dirty="0" err="1"/>
              <a:t>осмислюється</a:t>
            </a:r>
            <a:r>
              <a:rPr lang="ru-RU" sz="2400" dirty="0"/>
              <a:t> </a:t>
            </a:r>
            <a:r>
              <a:rPr lang="ru-RU" sz="2400" dirty="0" err="1"/>
              <a:t>вічне</a:t>
            </a:r>
            <a:r>
              <a:rPr lang="ru-RU" sz="2400" dirty="0"/>
              <a:t> </a:t>
            </a:r>
            <a:r>
              <a:rPr lang="ru-RU" sz="2400" dirty="0" err="1"/>
              <a:t>протиборство</a:t>
            </a:r>
            <a:r>
              <a:rPr lang="ru-RU" sz="2400" dirty="0"/>
              <a:t> Добра і Зла, </a:t>
            </a:r>
            <a:r>
              <a:rPr lang="ru-RU" sz="2400" dirty="0" err="1"/>
              <a:t>Правди</a:t>
            </a:r>
            <a:r>
              <a:rPr lang="ru-RU" sz="2400" dirty="0"/>
              <a:t> і </a:t>
            </a:r>
            <a:r>
              <a:rPr lang="ru-RU" sz="2400" dirty="0" err="1"/>
              <a:t>Кривди</a:t>
            </a:r>
            <a:r>
              <a:rPr lang="ru-RU" sz="2400" dirty="0"/>
              <a:t>, </a:t>
            </a:r>
            <a:r>
              <a:rPr lang="ru-RU" sz="2400" dirty="0" err="1"/>
              <a:t>популяризуються</a:t>
            </a:r>
            <a:r>
              <a:rPr lang="ru-RU" sz="2400" dirty="0"/>
              <a:t> </a:t>
            </a:r>
            <a:r>
              <a:rPr lang="ru-RU" sz="2400" dirty="0" err="1"/>
              <a:t>кращі</a:t>
            </a:r>
            <a:r>
              <a:rPr lang="ru-RU" sz="2400" dirty="0"/>
              <a:t> </a:t>
            </a:r>
            <a:r>
              <a:rPr lang="ru-RU" sz="2400" dirty="0" err="1"/>
              <a:t>народні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 та </a:t>
            </a:r>
            <a:r>
              <a:rPr lang="ru-RU" sz="2400" dirty="0" err="1"/>
              <a:t>загальновідомі</a:t>
            </a:r>
            <a:r>
              <a:rPr lang="ru-RU" sz="2400" dirty="0"/>
              <a:t> </a:t>
            </a:r>
            <a:r>
              <a:rPr lang="ru-RU" sz="2400" dirty="0" err="1"/>
              <a:t>християнські</a:t>
            </a:r>
            <a:r>
              <a:rPr lang="ru-RU" sz="2400" dirty="0"/>
              <a:t> </a:t>
            </a:r>
            <a:r>
              <a:rPr lang="ru-RU" sz="2400" dirty="0" err="1"/>
              <a:t>цінності</a:t>
            </a:r>
            <a:r>
              <a:rPr lang="ru-RU" sz="2400" dirty="0"/>
              <a:t>, стане </a:t>
            </a:r>
            <a:r>
              <a:rPr lang="ru-RU" sz="2400" dirty="0" err="1"/>
              <a:t>корисним</a:t>
            </a:r>
            <a:r>
              <a:rPr lang="ru-RU" sz="2400" dirty="0"/>
              <a:t> </a:t>
            </a:r>
            <a:r>
              <a:rPr lang="ru-RU" sz="2400" dirty="0" err="1"/>
              <a:t>матеріалом</a:t>
            </a:r>
            <a:r>
              <a:rPr lang="ru-RU" sz="2400" dirty="0"/>
              <a:t> для вас у </a:t>
            </a:r>
            <a:r>
              <a:rPr lang="ru-RU" sz="2400" dirty="0" err="1"/>
              <a:t>майбутній</a:t>
            </a:r>
            <a:r>
              <a:rPr lang="ru-RU" sz="2400" dirty="0"/>
              <a:t> </a:t>
            </a:r>
            <a:r>
              <a:rPr lang="ru-RU" sz="2400" dirty="0" err="1"/>
              <a:t>позакласній</a:t>
            </a:r>
            <a:r>
              <a:rPr lang="ru-RU" sz="2400" dirty="0"/>
              <a:t> </a:t>
            </a:r>
            <a:r>
              <a:rPr lang="ru-RU" sz="2400" dirty="0" err="1"/>
              <a:t>роботі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на „</a:t>
            </a:r>
            <a:r>
              <a:rPr lang="ru-RU" sz="2400" dirty="0" err="1"/>
              <a:t>Івасика-Телесика</a:t>
            </a:r>
            <a:r>
              <a:rPr lang="ru-RU" sz="2400" dirty="0"/>
              <a:t>” й „По </a:t>
            </a:r>
            <a:r>
              <a:rPr lang="ru-RU" sz="2400" dirty="0" err="1"/>
              <a:t>щучому</a:t>
            </a:r>
            <a:r>
              <a:rPr lang="ru-RU" sz="2400" dirty="0"/>
              <a:t> </a:t>
            </a:r>
            <a:r>
              <a:rPr lang="ru-RU" sz="2400" dirty="0" err="1"/>
              <a:t>велінню</a:t>
            </a:r>
            <a:r>
              <a:rPr lang="ru-RU" sz="2400" dirty="0"/>
              <a:t>” </a:t>
            </a:r>
            <a:r>
              <a:rPr lang="ru-RU" sz="2400" dirty="0" err="1"/>
              <a:t>звернуть</a:t>
            </a:r>
            <a:r>
              <a:rPr lang="ru-RU" sz="2400" dirty="0"/>
              <a:t> </a:t>
            </a:r>
            <a:r>
              <a:rPr lang="ru-RU" sz="2400" dirty="0" err="1"/>
              <a:t>увагу</a:t>
            </a:r>
            <a:r>
              <a:rPr lang="ru-RU" sz="2400" dirty="0"/>
              <a:t> </a:t>
            </a:r>
            <a:r>
              <a:rPr lang="ru-RU" sz="2400" dirty="0" err="1"/>
              <a:t>керівники</a:t>
            </a:r>
            <a:r>
              <a:rPr lang="ru-RU" sz="2400" dirty="0"/>
              <a:t> </a:t>
            </a:r>
            <a:r>
              <a:rPr lang="ru-RU" sz="2400" dirty="0" err="1"/>
              <a:t>шкільних</a:t>
            </a:r>
            <a:r>
              <a:rPr lang="ru-RU" sz="2400" dirty="0"/>
              <a:t> </a:t>
            </a:r>
            <a:r>
              <a:rPr lang="ru-RU" sz="2400" dirty="0" err="1"/>
              <a:t>драматичних</a:t>
            </a:r>
            <a:r>
              <a:rPr lang="ru-RU" sz="2400" dirty="0"/>
              <a:t> </a:t>
            </a:r>
            <a:r>
              <a:rPr lang="ru-RU" sz="2400" dirty="0" err="1"/>
              <a:t>гуртків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168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3CA8A-4C62-4AEA-899D-2BEB16C9B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10" y="114444"/>
            <a:ext cx="8911687" cy="1280890"/>
          </a:xfrm>
        </p:spPr>
        <p:txBody>
          <a:bodyPr/>
          <a:lstStyle/>
          <a:p>
            <a:r>
              <a:rPr lang="uk-UA" dirty="0"/>
              <a:t>Дитячий театр Марка Кропивницького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E7DE82-32F5-4BF8-B364-5FBEFA67E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64302"/>
            <a:ext cx="8915400" cy="4846920"/>
          </a:xfrm>
        </p:spPr>
        <p:txBody>
          <a:bodyPr>
            <a:noAutofit/>
          </a:bodyPr>
          <a:lstStyle/>
          <a:p>
            <a:r>
              <a:rPr lang="ru-RU" sz="2400" dirty="0"/>
              <a:t>До </a:t>
            </a:r>
            <a:r>
              <a:rPr lang="ru-RU" sz="2400" dirty="0" err="1"/>
              <a:t>речі</a:t>
            </a:r>
            <a:r>
              <a:rPr lang="ru-RU" sz="2400" dirty="0"/>
              <a:t>, </a:t>
            </a:r>
            <a:r>
              <a:rPr lang="ru-RU" sz="2400" dirty="0" err="1"/>
              <a:t>чи</a:t>
            </a:r>
            <a:r>
              <a:rPr lang="ru-RU" sz="2400" dirty="0"/>
              <a:t> не </a:t>
            </a:r>
            <a:r>
              <a:rPr lang="ru-RU" sz="2400" dirty="0" err="1"/>
              <a:t>найбільшою</a:t>
            </a:r>
            <a:r>
              <a:rPr lang="ru-RU" sz="2400" dirty="0"/>
              <a:t> </a:t>
            </a:r>
            <a:r>
              <a:rPr lang="ru-RU" sz="2400" dirty="0" err="1"/>
              <a:t>гордістю</a:t>
            </a:r>
            <a:r>
              <a:rPr lang="ru-RU" sz="2400" dirty="0"/>
              <a:t> драматурга </a:t>
            </a:r>
            <a:r>
              <a:rPr lang="ru-RU" sz="2400" dirty="0" err="1"/>
              <a:t>був</a:t>
            </a:r>
            <a:r>
              <a:rPr lang="ru-RU" sz="2400" dirty="0"/>
              <a:t> </a:t>
            </a:r>
            <a:r>
              <a:rPr lang="ru-RU" sz="2400" dirty="0" err="1"/>
              <a:t>заснований</a:t>
            </a:r>
            <a:r>
              <a:rPr lang="ru-RU" sz="2400" dirty="0"/>
              <a:t> ним у Затишку перший на </a:t>
            </a:r>
            <a:r>
              <a:rPr lang="ru-RU" sz="2400" dirty="0" err="1"/>
              <a:t>теренах</a:t>
            </a:r>
            <a:r>
              <a:rPr lang="ru-RU" sz="2400" dirty="0"/>
              <a:t> </a:t>
            </a:r>
            <a:r>
              <a:rPr lang="ru-RU" sz="2400" dirty="0" err="1"/>
              <a:t>тодішньої</a:t>
            </a:r>
            <a:r>
              <a:rPr lang="ru-RU" sz="2400" dirty="0"/>
              <a:t> </a:t>
            </a:r>
            <a:r>
              <a:rPr lang="ru-RU" sz="2400" dirty="0" err="1"/>
              <a:t>країни</a:t>
            </a:r>
            <a:r>
              <a:rPr lang="ru-RU" sz="2400" dirty="0"/>
              <a:t> дитячий театр, „</a:t>
            </a:r>
            <a:r>
              <a:rPr lang="ru-RU" sz="2400" dirty="0" err="1"/>
              <a:t>акторами</a:t>
            </a:r>
            <a:r>
              <a:rPr lang="ru-RU" sz="2400" dirty="0"/>
              <a:t>” в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були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власні</a:t>
            </a:r>
            <a:r>
              <a:rPr lang="ru-RU" sz="2400" dirty="0"/>
              <a:t> і </a:t>
            </a:r>
            <a:r>
              <a:rPr lang="ru-RU" sz="2400" dirty="0" err="1"/>
              <a:t>селянські</a:t>
            </a:r>
            <a:r>
              <a:rPr lang="ru-RU" sz="2400" dirty="0"/>
              <a:t> </a:t>
            </a:r>
            <a:r>
              <a:rPr lang="ru-RU" sz="2400" dirty="0" err="1"/>
              <a:t>діти</a:t>
            </a:r>
            <a:r>
              <a:rPr lang="ru-RU" sz="2400" dirty="0"/>
              <a:t>. </a:t>
            </a:r>
            <a:r>
              <a:rPr lang="ru-RU" sz="2400" dirty="0" err="1"/>
              <a:t>Ця</a:t>
            </a:r>
            <a:r>
              <a:rPr lang="ru-RU" sz="2400" dirty="0"/>
              <a:t> </a:t>
            </a:r>
            <a:r>
              <a:rPr lang="ru-RU" sz="2400" dirty="0" err="1"/>
              <a:t>подія</a:t>
            </a:r>
            <a:r>
              <a:rPr lang="ru-RU" sz="2400" dirty="0"/>
              <a:t> </a:t>
            </a:r>
            <a:r>
              <a:rPr lang="ru-RU" sz="2400" dirty="0" err="1"/>
              <a:t>була</a:t>
            </a:r>
            <a:r>
              <a:rPr lang="ru-RU" sz="2400" dirty="0"/>
              <a:t> й </a:t>
            </a:r>
            <a:r>
              <a:rPr lang="ru-RU" sz="2400" dirty="0" err="1"/>
              <a:t>залишається</a:t>
            </a:r>
            <a:r>
              <a:rPr lang="ru-RU" sz="2400" dirty="0"/>
              <a:t> </a:t>
            </a:r>
            <a:r>
              <a:rPr lang="ru-RU" sz="2400" dirty="0" err="1"/>
              <a:t>безпрецедентною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нічого</a:t>
            </a:r>
            <a:r>
              <a:rPr lang="ru-RU" sz="2400" dirty="0"/>
              <a:t> </a:t>
            </a:r>
            <a:r>
              <a:rPr lang="ru-RU" sz="2400" dirty="0" err="1"/>
              <a:t>подібного</a:t>
            </a:r>
            <a:r>
              <a:rPr lang="ru-RU" sz="2400" dirty="0"/>
              <a:t> в </a:t>
            </a:r>
            <a:r>
              <a:rPr lang="ru-RU" sz="2400" dirty="0" err="1"/>
              <a:t>історії</a:t>
            </a:r>
            <a:r>
              <a:rPr lang="ru-RU" sz="2400" dirty="0"/>
              <a:t> </a:t>
            </a:r>
            <a:r>
              <a:rPr lang="ru-RU" sz="2400" dirty="0" err="1"/>
              <a:t>української</a:t>
            </a:r>
            <a:r>
              <a:rPr lang="ru-RU" sz="2400" dirty="0"/>
              <a:t> і </a:t>
            </a:r>
            <a:r>
              <a:rPr lang="ru-RU" sz="2400" dirty="0" err="1"/>
              <a:t>європейської</a:t>
            </a:r>
            <a:r>
              <a:rPr lang="ru-RU" sz="2400" dirty="0"/>
              <a:t> </a:t>
            </a:r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більше</a:t>
            </a:r>
            <a:r>
              <a:rPr lang="ru-RU" sz="2400" dirty="0"/>
              <a:t> не </a:t>
            </a:r>
            <a:r>
              <a:rPr lang="ru-RU" sz="2400" dirty="0" err="1"/>
              <a:t>спостерігалось</a:t>
            </a:r>
            <a:endParaRPr lang="ru-RU" sz="2400" dirty="0"/>
          </a:p>
          <a:p>
            <a:r>
              <a:rPr lang="ru-RU" sz="2400" dirty="0"/>
              <a:t>При </a:t>
            </a:r>
            <a:r>
              <a:rPr lang="ru-RU" sz="2400" dirty="0" err="1"/>
              <a:t>підготовці</a:t>
            </a:r>
            <a:r>
              <a:rPr lang="ru-RU" sz="2400" dirty="0"/>
              <a:t> </a:t>
            </a:r>
            <a:r>
              <a:rPr lang="ru-RU" sz="2400" dirty="0" err="1"/>
              <a:t>першої</a:t>
            </a:r>
            <a:r>
              <a:rPr lang="ru-RU" sz="2400" dirty="0"/>
              <a:t> ж </a:t>
            </a:r>
            <a:r>
              <a:rPr lang="ru-RU" sz="2400" dirty="0" err="1"/>
              <a:t>вистави</a:t>
            </a:r>
            <a:r>
              <a:rPr lang="ru-RU" sz="2400" dirty="0"/>
              <a:t> у </a:t>
            </a:r>
            <a:r>
              <a:rPr lang="ru-RU" sz="2400" dirty="0" err="1"/>
              <a:t>Кропивницького</a:t>
            </a:r>
            <a:r>
              <a:rPr lang="ru-RU" sz="2400" dirty="0"/>
              <a:t> </a:t>
            </a:r>
            <a:r>
              <a:rPr lang="ru-RU" sz="2400" dirty="0" err="1"/>
              <a:t>виникли</a:t>
            </a:r>
            <a:r>
              <a:rPr lang="ru-RU" sz="2400" dirty="0"/>
              <a:t> </a:t>
            </a:r>
            <a:r>
              <a:rPr lang="ru-RU" sz="2400" dirty="0" err="1"/>
              <a:t>серйозні</a:t>
            </a:r>
            <a:r>
              <a:rPr lang="ru-RU" sz="2400" dirty="0"/>
              <a:t> </a:t>
            </a:r>
            <a:r>
              <a:rPr lang="ru-RU" sz="2400" dirty="0" err="1"/>
              <a:t>труднощі</a:t>
            </a:r>
            <a:r>
              <a:rPr lang="ru-RU" sz="2400" dirty="0"/>
              <a:t>. </a:t>
            </a:r>
            <a:r>
              <a:rPr lang="ru-RU" sz="2400" dirty="0" err="1"/>
              <a:t>По-перше</a:t>
            </a:r>
            <a:r>
              <a:rPr lang="ru-RU" sz="2400" dirty="0"/>
              <a:t>, у </a:t>
            </a:r>
            <a:r>
              <a:rPr lang="ru-RU" sz="2400" dirty="0" err="1"/>
              <a:t>дитячому</a:t>
            </a:r>
            <a:r>
              <a:rPr lang="ru-RU" sz="2400" dirty="0"/>
              <a:t> </a:t>
            </a:r>
            <a:r>
              <a:rPr lang="ru-RU" sz="2400" dirty="0" err="1"/>
              <a:t>репертуарі</a:t>
            </a:r>
            <a:r>
              <a:rPr lang="ru-RU" sz="2400" dirty="0"/>
              <a:t> на той час </a:t>
            </a:r>
            <a:r>
              <a:rPr lang="ru-RU" sz="2400" dirty="0" err="1"/>
              <a:t>був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один </a:t>
            </a:r>
            <a:r>
              <a:rPr lang="ru-RU" sz="2400" dirty="0" err="1"/>
              <a:t>твір</a:t>
            </a:r>
            <a:r>
              <a:rPr lang="ru-RU" sz="2400" dirty="0"/>
              <a:t> — опера М. Лисенка „Коза-дереза” (</a:t>
            </a:r>
            <a:r>
              <a:rPr lang="ru-RU" sz="2400" dirty="0" err="1"/>
              <a:t>лібрето</a:t>
            </a:r>
            <a:r>
              <a:rPr lang="ru-RU" sz="2400" dirty="0"/>
              <a:t> — </a:t>
            </a:r>
            <a:r>
              <a:rPr lang="ru-RU" sz="2400" dirty="0" err="1"/>
              <a:t>Дніпрової</a:t>
            </a:r>
            <a:r>
              <a:rPr lang="ru-RU" sz="2400" dirty="0"/>
              <a:t> Чайки). </a:t>
            </a:r>
            <a:r>
              <a:rPr lang="ru-RU" sz="2400" dirty="0" err="1"/>
              <a:t>По-друге</a:t>
            </a:r>
            <a:r>
              <a:rPr lang="ru-RU" sz="2400" dirty="0"/>
              <a:t>, </a:t>
            </a:r>
            <a:r>
              <a:rPr lang="ru-RU" sz="2400" dirty="0" err="1"/>
              <a:t>виникла</a:t>
            </a:r>
            <a:r>
              <a:rPr lang="ru-RU" sz="2400" dirty="0"/>
              <a:t> проблема з </a:t>
            </a:r>
            <a:r>
              <a:rPr lang="ru-RU" sz="2400" dirty="0" err="1"/>
              <a:t>виконавцями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майже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/>
              <a:t>селянські</a:t>
            </a:r>
            <a:r>
              <a:rPr lang="ru-RU" sz="2400" dirty="0"/>
              <a:t> </a:t>
            </a:r>
            <a:r>
              <a:rPr lang="ru-RU" sz="2400" dirty="0" err="1"/>
              <a:t>діти</a:t>
            </a:r>
            <a:r>
              <a:rPr lang="ru-RU" sz="2400" dirty="0"/>
              <a:t> </a:t>
            </a:r>
            <a:r>
              <a:rPr lang="ru-RU" sz="2400" dirty="0" err="1"/>
              <a:t>були</a:t>
            </a:r>
            <a:r>
              <a:rPr lang="ru-RU" sz="2400" dirty="0"/>
              <a:t> </a:t>
            </a:r>
            <a:r>
              <a:rPr lang="ru-RU" sz="2400" dirty="0" err="1"/>
              <a:t>неписьменними</a:t>
            </a:r>
            <a:r>
              <a:rPr lang="ru-RU" sz="2400" dirty="0"/>
              <a:t>. Тому </a:t>
            </a:r>
            <a:r>
              <a:rPr lang="ru-RU" sz="2400" dirty="0" err="1"/>
              <a:t>малолітнім</a:t>
            </a:r>
            <a:r>
              <a:rPr lang="ru-RU" sz="2400" dirty="0"/>
              <a:t> </a:t>
            </a:r>
            <a:r>
              <a:rPr lang="ru-RU" sz="2400" dirty="0" err="1"/>
              <a:t>аматорам</a:t>
            </a:r>
            <a:r>
              <a:rPr lang="ru-RU" sz="2400" dirty="0"/>
              <a:t> </a:t>
            </a:r>
            <a:r>
              <a:rPr lang="ru-RU" sz="2400" dirty="0" err="1"/>
              <a:t>доводилося</a:t>
            </a:r>
            <a:r>
              <a:rPr lang="ru-RU" sz="2400" dirty="0"/>
              <a:t> </a:t>
            </a:r>
            <a:r>
              <a:rPr lang="ru-RU" sz="2400" dirty="0" err="1"/>
              <a:t>заучувати</a:t>
            </a:r>
            <a:r>
              <a:rPr lang="ru-RU" sz="2400" dirty="0"/>
              <a:t> </a:t>
            </a:r>
            <a:r>
              <a:rPr lang="ru-RU" sz="2400" dirty="0" err="1"/>
              <a:t>свої</a:t>
            </a:r>
            <a:r>
              <a:rPr lang="ru-RU" sz="2400" dirty="0"/>
              <a:t> </a:t>
            </a:r>
            <a:r>
              <a:rPr lang="ru-RU" sz="2400" dirty="0" err="1"/>
              <a:t>ролі</a:t>
            </a:r>
            <a:r>
              <a:rPr lang="ru-RU" sz="2400" dirty="0"/>
              <a:t> </a:t>
            </a:r>
            <a:r>
              <a:rPr lang="ru-RU" sz="2400" dirty="0" err="1"/>
              <a:t>напам'ять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9597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3E2AFC-A00C-477B-9F85-83F22F990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911"/>
            <a:ext cx="9602788" cy="6723089"/>
          </a:xfrm>
        </p:spPr>
        <p:txBody>
          <a:bodyPr>
            <a:normAutofit/>
          </a:bodyPr>
          <a:lstStyle/>
          <a:p>
            <a:r>
              <a:rPr lang="ru-RU" sz="2400" dirty="0"/>
              <a:t>Трупа </a:t>
            </a:r>
            <a:r>
              <a:rPr lang="ru-RU" sz="2400" dirty="0" err="1"/>
              <a:t>складалася</a:t>
            </a:r>
            <a:r>
              <a:rPr lang="ru-RU" sz="2400" dirty="0"/>
              <a:t> в основному з </a:t>
            </a:r>
            <a:r>
              <a:rPr lang="ru-RU" sz="2400" dirty="0" err="1"/>
              <a:t>селянських</a:t>
            </a:r>
            <a:r>
              <a:rPr lang="ru-RU" sz="2400" dirty="0"/>
              <a:t> </a:t>
            </a:r>
            <a:r>
              <a:rPr lang="ru-RU" sz="2400" dirty="0" err="1"/>
              <a:t>дітей</a:t>
            </a:r>
            <a:r>
              <a:rPr lang="ru-RU" sz="2400" dirty="0"/>
              <a:t> 10—13 </a:t>
            </a:r>
            <a:r>
              <a:rPr lang="ru-RU" sz="2400" dirty="0" err="1"/>
              <a:t>років</a:t>
            </a:r>
            <a:r>
              <a:rPr lang="ru-RU" sz="2400" dirty="0"/>
              <a:t>. Брали участь у </a:t>
            </a:r>
            <a:r>
              <a:rPr lang="ru-RU" sz="2400" dirty="0" err="1"/>
              <a:t>виставах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молодші</a:t>
            </a:r>
            <a:r>
              <a:rPr lang="ru-RU" sz="2400" dirty="0"/>
              <a:t> </a:t>
            </a:r>
            <a:r>
              <a:rPr lang="ru-RU" sz="2400" dirty="0" err="1"/>
              <a:t>діти</a:t>
            </a:r>
            <a:r>
              <a:rPr lang="ru-RU" sz="2400" dirty="0"/>
              <a:t> </a:t>
            </a:r>
            <a:r>
              <a:rPr lang="ru-RU" sz="2400" dirty="0" err="1"/>
              <a:t>письменника</a:t>
            </a:r>
            <a:r>
              <a:rPr lang="ru-RU" sz="2400" dirty="0"/>
              <a:t> — Володя й Оля. Для </a:t>
            </a:r>
            <a:r>
              <a:rPr lang="ru-RU" sz="2400" dirty="0" err="1"/>
              <a:t>вистав</a:t>
            </a:r>
            <a:r>
              <a:rPr lang="ru-RU" sz="2400" dirty="0"/>
              <a:t> </a:t>
            </a:r>
            <a:r>
              <a:rPr lang="ru-RU" sz="2400" dirty="0" err="1"/>
              <a:t>Кропивницький</a:t>
            </a:r>
            <a:r>
              <a:rPr lang="ru-RU" sz="2400" dirty="0"/>
              <a:t> </a:t>
            </a:r>
            <a:r>
              <a:rPr lang="ru-RU" sz="2400" dirty="0" err="1"/>
              <a:t>відвів</a:t>
            </a:r>
            <a:r>
              <a:rPr lang="ru-RU" sz="2400" dirty="0"/>
              <a:t> </a:t>
            </a:r>
            <a:r>
              <a:rPr lang="ru-RU" sz="2400" dirty="0" err="1"/>
              <a:t>найбільшу</a:t>
            </a:r>
            <a:r>
              <a:rPr lang="ru-RU" sz="2400" dirty="0"/>
              <a:t> </a:t>
            </a:r>
            <a:r>
              <a:rPr lang="ru-RU" sz="2400" dirty="0" err="1"/>
              <a:t>кімнату</a:t>
            </a:r>
            <a:r>
              <a:rPr lang="ru-RU" sz="2400" dirty="0"/>
              <a:t> (залу) в старому </a:t>
            </a:r>
            <a:r>
              <a:rPr lang="ru-RU" sz="2400" dirty="0" err="1"/>
              <a:t>будинку</a:t>
            </a:r>
            <a:r>
              <a:rPr lang="ru-RU" sz="2400" dirty="0"/>
              <a:t>, де, як у </a:t>
            </a:r>
            <a:r>
              <a:rPr lang="ru-RU" sz="2400" dirty="0" err="1"/>
              <a:t>справжньому</a:t>
            </a:r>
            <a:r>
              <a:rPr lang="ru-RU" sz="2400" dirty="0"/>
              <a:t> </a:t>
            </a:r>
            <a:r>
              <a:rPr lang="ru-RU" sz="2400" dirty="0" err="1"/>
              <a:t>театрі</a:t>
            </a:r>
            <a:r>
              <a:rPr lang="ru-RU" sz="2400" dirty="0"/>
              <a:t>,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обладнано</a:t>
            </a:r>
            <a:r>
              <a:rPr lang="ru-RU" sz="2400" dirty="0"/>
              <a:t> сцену. </a:t>
            </a:r>
          </a:p>
          <a:p>
            <a:r>
              <a:rPr lang="ru-RU" sz="2400" dirty="0"/>
              <a:t>Перша </a:t>
            </a:r>
            <a:r>
              <a:rPr lang="ru-RU" sz="2400" dirty="0" err="1"/>
              <a:t>вистава</a:t>
            </a:r>
            <a:r>
              <a:rPr lang="ru-RU" sz="2400" dirty="0"/>
              <a:t> </a:t>
            </a:r>
            <a:r>
              <a:rPr lang="ru-RU" sz="2400" dirty="0" err="1"/>
              <a:t>відбулася</a:t>
            </a:r>
            <a:r>
              <a:rPr lang="ru-RU" sz="2400" dirty="0"/>
              <a:t> на </a:t>
            </a:r>
            <a:r>
              <a:rPr lang="ru-RU" sz="2400" dirty="0" err="1"/>
              <a:t>Різдво</a:t>
            </a:r>
            <a:r>
              <a:rPr lang="ru-RU" sz="2400" dirty="0"/>
              <a:t> 1906 року (за </a:t>
            </a:r>
            <a:r>
              <a:rPr lang="ru-RU" sz="2400" dirty="0" err="1"/>
              <a:t>новим</a:t>
            </a:r>
            <a:r>
              <a:rPr lang="ru-RU" sz="2400" dirty="0"/>
              <a:t> стилем 7 </a:t>
            </a:r>
            <a:r>
              <a:rPr lang="ru-RU" sz="2400" dirty="0" err="1"/>
              <a:t>січня</a:t>
            </a:r>
            <a:r>
              <a:rPr lang="ru-RU" sz="2400" dirty="0"/>
              <a:t> 1907 року). Ставили „Козу-дерезу”. </a:t>
            </a:r>
          </a:p>
          <a:p>
            <a:r>
              <a:rPr lang="ru-RU" sz="2400" dirty="0"/>
              <a:t>Уже на першу </a:t>
            </a:r>
            <a:r>
              <a:rPr lang="ru-RU" sz="2400" dirty="0" err="1"/>
              <a:t>виставу</a:t>
            </a:r>
            <a:r>
              <a:rPr lang="ru-RU" sz="2400" dirty="0"/>
              <a:t> </a:t>
            </a:r>
            <a:r>
              <a:rPr lang="ru-RU" sz="2400" dirty="0" err="1"/>
              <a:t>прийшло</a:t>
            </a:r>
            <a:r>
              <a:rPr lang="ru-RU" sz="2400" dirty="0"/>
              <a:t> </a:t>
            </a:r>
            <a:r>
              <a:rPr lang="ru-RU" sz="2400" dirty="0" err="1"/>
              <a:t>понад</a:t>
            </a:r>
            <a:r>
              <a:rPr lang="ru-RU" sz="2400" dirty="0"/>
              <a:t> сто </a:t>
            </a:r>
            <a:r>
              <a:rPr lang="ru-RU" sz="2400" dirty="0" err="1"/>
              <a:t>дітей</a:t>
            </a:r>
            <a:r>
              <a:rPr lang="ru-RU" sz="2400" dirty="0"/>
              <a:t> та </a:t>
            </a:r>
            <a:r>
              <a:rPr lang="ru-RU" sz="2400" dirty="0" err="1"/>
              <a:t>дорослих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вже</a:t>
            </a:r>
            <a:r>
              <a:rPr lang="ru-RU" sz="2400" dirty="0"/>
              <a:t> на </a:t>
            </a:r>
            <a:r>
              <a:rPr lang="ru-RU" sz="2400" dirty="0" err="1"/>
              <a:t>другий</a:t>
            </a:r>
            <a:r>
              <a:rPr lang="ru-RU" sz="2400" dirty="0"/>
              <a:t> день драматург </a:t>
            </a:r>
            <a:r>
              <a:rPr lang="ru-RU" sz="2400" dirty="0" err="1"/>
              <a:t>приймав</a:t>
            </a:r>
            <a:r>
              <a:rPr lang="ru-RU" sz="2400" dirty="0"/>
              <a:t> у себе в </a:t>
            </a:r>
            <a:r>
              <a:rPr lang="ru-RU" sz="2400" dirty="0" err="1"/>
              <a:t>маєтку</a:t>
            </a:r>
            <a:r>
              <a:rPr lang="ru-RU" sz="2400" dirty="0"/>
              <a:t> </a:t>
            </a:r>
            <a:r>
              <a:rPr lang="ru-RU" sz="2400" dirty="0" err="1"/>
              <a:t>делегацію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селян з </a:t>
            </a:r>
            <a:r>
              <a:rPr lang="ru-RU" sz="2400" dirty="0" err="1"/>
              <a:t>хуторів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були</a:t>
            </a:r>
            <a:r>
              <a:rPr lang="ru-RU" sz="2400" dirty="0"/>
              <a:t> </a:t>
            </a:r>
            <a:r>
              <a:rPr lang="ru-RU" sz="2400" dirty="0" err="1"/>
              <a:t>розташовані</a:t>
            </a:r>
            <a:r>
              <a:rPr lang="ru-RU" sz="2400" dirty="0"/>
              <a:t> </a:t>
            </a:r>
            <a:r>
              <a:rPr lang="ru-RU" sz="2400" dirty="0" err="1"/>
              <a:t>дещо</a:t>
            </a:r>
            <a:r>
              <a:rPr lang="ru-RU" sz="2400" dirty="0"/>
              <a:t> </a:t>
            </a:r>
            <a:r>
              <a:rPr lang="ru-RU" sz="2400" dirty="0" err="1"/>
              <a:t>далі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Затишка, з </a:t>
            </a:r>
            <a:r>
              <a:rPr lang="ru-RU" sz="2400" dirty="0" err="1"/>
              <a:t>проханням</a:t>
            </a:r>
            <a:r>
              <a:rPr lang="ru-RU" sz="2400" dirty="0"/>
              <a:t> і для них </a:t>
            </a:r>
            <a:r>
              <a:rPr lang="ru-RU" sz="2400" dirty="0" err="1"/>
              <a:t>поставити</a:t>
            </a:r>
            <a:r>
              <a:rPr lang="ru-RU" sz="2400" dirty="0"/>
              <a:t> „Козу-дерезу”. Друга </a:t>
            </a:r>
            <a:r>
              <a:rPr lang="ru-RU" sz="2400" dirty="0" err="1"/>
              <a:t>вистава</a:t>
            </a:r>
            <a:r>
              <a:rPr lang="ru-RU" sz="2400" dirty="0"/>
              <a:t> </a:t>
            </a:r>
            <a:r>
              <a:rPr lang="ru-RU" sz="2400" dirty="0" err="1"/>
              <a:t>відбулася</a:t>
            </a:r>
            <a:r>
              <a:rPr lang="ru-RU" sz="2400" dirty="0"/>
              <a:t> на </a:t>
            </a:r>
            <a:r>
              <a:rPr lang="ru-RU" sz="2400" dirty="0" err="1"/>
              <a:t>третій</a:t>
            </a:r>
            <a:r>
              <a:rPr lang="ru-RU" sz="2400" dirty="0"/>
              <a:t> день </a:t>
            </a:r>
            <a:r>
              <a:rPr lang="ru-RU" sz="2400" dirty="0" err="1"/>
              <a:t>Різдва</a:t>
            </a:r>
            <a:r>
              <a:rPr lang="ru-RU" sz="2400" dirty="0"/>
              <a:t>. </a:t>
            </a:r>
            <a:r>
              <a:rPr lang="ru-RU" sz="2400" dirty="0" err="1"/>
              <a:t>Тепер</a:t>
            </a:r>
            <a:r>
              <a:rPr lang="ru-RU" sz="2400" dirty="0"/>
              <a:t> уже </a:t>
            </a:r>
            <a:r>
              <a:rPr lang="ru-RU" sz="2400" dirty="0" err="1"/>
              <a:t>малечі</a:t>
            </a:r>
            <a:r>
              <a:rPr lang="ru-RU" sz="2400" dirty="0"/>
              <a:t> </a:t>
            </a:r>
            <a:r>
              <a:rPr lang="ru-RU" sz="2400" dirty="0" err="1"/>
              <a:t>зібралось</a:t>
            </a:r>
            <a:r>
              <a:rPr lang="ru-RU" sz="2400" dirty="0"/>
              <a:t> 194 </a:t>
            </a:r>
            <a:r>
              <a:rPr lang="ru-RU" sz="2400" dirty="0" err="1"/>
              <a:t>душі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97280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0827AD-26BE-432A-BF40-8D7167430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Через </a:t>
            </a:r>
            <a:r>
              <a:rPr lang="ru-RU" sz="2400" dirty="0" err="1"/>
              <a:t>кілька</a:t>
            </a:r>
            <a:r>
              <a:rPr lang="ru-RU" sz="2400" dirty="0"/>
              <a:t> </a:t>
            </a:r>
            <a:r>
              <a:rPr lang="ru-RU" sz="2400" dirty="0" err="1"/>
              <a:t>днів</a:t>
            </a:r>
            <a:r>
              <a:rPr lang="ru-RU" sz="2400" dirty="0"/>
              <a:t> </a:t>
            </a:r>
            <a:r>
              <a:rPr lang="ru-RU" sz="2400" dirty="0" err="1"/>
              <a:t>дитячу</a:t>
            </a:r>
            <a:r>
              <a:rPr lang="ru-RU" sz="2400" dirty="0"/>
              <a:t> трупу </a:t>
            </a:r>
            <a:r>
              <a:rPr lang="ru-RU" sz="2400" dirty="0" err="1"/>
              <a:t>Кропивницького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запрошено на „</a:t>
            </a:r>
            <a:r>
              <a:rPr lang="ru-RU" sz="2400" dirty="0" err="1"/>
              <a:t>гастролі</a:t>
            </a:r>
            <a:r>
              <a:rPr lang="ru-RU" sz="2400" dirty="0"/>
              <a:t>” до </a:t>
            </a:r>
            <a:r>
              <a:rPr lang="ru-RU" sz="2400" dirty="0" err="1"/>
              <a:t>сусіднього</a:t>
            </a:r>
            <a:r>
              <a:rPr lang="ru-RU" sz="2400" dirty="0"/>
              <a:t> села </a:t>
            </a:r>
            <a:r>
              <a:rPr lang="ru-RU" sz="2400" dirty="0" err="1"/>
              <a:t>Щенячого</a:t>
            </a:r>
            <a:endParaRPr lang="ru-RU" sz="2400" dirty="0"/>
          </a:p>
          <a:p>
            <a:endParaRPr lang="ru-RU" sz="2400" dirty="0"/>
          </a:p>
          <a:p>
            <a:r>
              <a:rPr lang="ru-RU" sz="2400" dirty="0" err="1"/>
              <a:t>Невдовзі</a:t>
            </a:r>
            <a:r>
              <a:rPr lang="ru-RU" sz="2400" dirty="0"/>
              <a:t> </a:t>
            </a:r>
            <a:r>
              <a:rPr lang="ru-RU" sz="2400" dirty="0" err="1"/>
              <a:t>юні</a:t>
            </a:r>
            <a:r>
              <a:rPr lang="ru-RU" sz="2400" dirty="0"/>
              <a:t> „</a:t>
            </a:r>
            <a:r>
              <a:rPr lang="ru-RU" sz="2400" dirty="0" err="1"/>
              <a:t>актори</a:t>
            </a:r>
            <a:r>
              <a:rPr lang="ru-RU" sz="2400" dirty="0"/>
              <a:t>” </a:t>
            </a:r>
            <a:r>
              <a:rPr lang="ru-RU" sz="2400" dirty="0" err="1"/>
              <a:t>зіграли</a:t>
            </a:r>
            <a:r>
              <a:rPr lang="ru-RU" sz="2400" dirty="0"/>
              <a:t> </a:t>
            </a:r>
            <a:r>
              <a:rPr lang="ru-RU" sz="2400" dirty="0" err="1"/>
              <a:t>спеціально</a:t>
            </a:r>
            <a:r>
              <a:rPr lang="ru-RU" sz="2400" dirty="0"/>
              <a:t> для них </a:t>
            </a:r>
            <a:r>
              <a:rPr lang="ru-RU" sz="2400" dirty="0" err="1"/>
              <a:t>написані</a:t>
            </a:r>
            <a:r>
              <a:rPr lang="ru-RU" sz="2400" dirty="0"/>
              <a:t> </a:t>
            </a:r>
            <a:r>
              <a:rPr lang="ru-RU" sz="2400" dirty="0" err="1"/>
              <a:t>Кропивницьким</a:t>
            </a:r>
            <a:r>
              <a:rPr lang="ru-RU" sz="2400" dirty="0"/>
              <a:t> </a:t>
            </a:r>
            <a:r>
              <a:rPr lang="ru-RU" sz="2400" dirty="0" err="1"/>
              <a:t>дитячі</a:t>
            </a:r>
            <a:r>
              <a:rPr lang="ru-RU" sz="2400" dirty="0"/>
              <a:t> </a:t>
            </a:r>
            <a:r>
              <a:rPr lang="ru-RU" sz="2400" dirty="0" err="1"/>
              <a:t>п'єси-казки</a:t>
            </a:r>
            <a:r>
              <a:rPr lang="ru-RU" sz="2400" dirty="0"/>
              <a:t> „</a:t>
            </a:r>
            <a:r>
              <a:rPr lang="ru-RU" sz="2400" dirty="0" err="1"/>
              <a:t>Івасик-Телесик</a:t>
            </a:r>
            <a:r>
              <a:rPr lang="ru-RU" sz="2400" dirty="0"/>
              <a:t>” та „По </a:t>
            </a:r>
            <a:r>
              <a:rPr lang="ru-RU" sz="2400" dirty="0" err="1"/>
              <a:t>щучому</a:t>
            </a:r>
            <a:r>
              <a:rPr lang="ru-RU" sz="2400" dirty="0"/>
              <a:t> </a:t>
            </a:r>
            <a:r>
              <a:rPr lang="ru-RU" sz="2400" dirty="0" err="1"/>
              <a:t>велінню</a:t>
            </a:r>
            <a:r>
              <a:rPr lang="ru-RU" sz="2400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913730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8E99A-CFD3-4246-9593-2CBA906D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5. Висновки 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72E9B7-09A4-4369-8EC1-B676BD33A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99213"/>
            <a:ext cx="9602788" cy="5658787"/>
          </a:xfrm>
        </p:spPr>
        <p:txBody>
          <a:bodyPr>
            <a:normAutofit/>
          </a:bodyPr>
          <a:lstStyle/>
          <a:p>
            <a:r>
              <a:rPr lang="ru-RU" sz="2000" dirty="0" err="1"/>
              <a:t>Узагальнюючи</a:t>
            </a:r>
            <a:r>
              <a:rPr lang="ru-RU" sz="2000" dirty="0"/>
              <a:t> все </a:t>
            </a:r>
            <a:r>
              <a:rPr lang="ru-RU" sz="2000" dirty="0" err="1"/>
              <a:t>вищесказане</a:t>
            </a:r>
            <a:r>
              <a:rPr lang="ru-RU" sz="2000" dirty="0"/>
              <a:t>,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виділити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здобутки</a:t>
            </a:r>
            <a:r>
              <a:rPr lang="ru-RU" sz="2000" dirty="0"/>
              <a:t> </a:t>
            </a:r>
            <a:r>
              <a:rPr lang="ru-RU" sz="2000" dirty="0" err="1"/>
              <a:t>письменника</a:t>
            </a:r>
            <a:r>
              <a:rPr lang="ru-RU" sz="2000" dirty="0"/>
              <a:t>-драматурга:</a:t>
            </a:r>
          </a:p>
          <a:p>
            <a:r>
              <a:rPr lang="ru-RU" sz="2000" dirty="0"/>
              <a:t>1.	Театрал. В театральному </a:t>
            </a:r>
            <a:r>
              <a:rPr lang="ru-RU" sz="2000" dirty="0" err="1"/>
              <a:t>мистецтві</a:t>
            </a:r>
            <a:r>
              <a:rPr lang="ru-RU" sz="2000" dirty="0"/>
              <a:t> </a:t>
            </a:r>
            <a:r>
              <a:rPr lang="ru-RU" sz="2000" dirty="0" err="1"/>
              <a:t>ім'я</a:t>
            </a:r>
            <a:r>
              <a:rPr lang="ru-RU" sz="2000" dirty="0"/>
              <a:t> Марка </a:t>
            </a:r>
            <a:r>
              <a:rPr lang="ru-RU" sz="2000" dirty="0" err="1"/>
              <a:t>Кропивницького</a:t>
            </a:r>
            <a:r>
              <a:rPr lang="ru-RU" sz="2000" dirty="0"/>
              <a:t> є символом </a:t>
            </a:r>
            <a:r>
              <a:rPr lang="ru-RU" sz="2000" dirty="0" err="1"/>
              <a:t>цілої</a:t>
            </a:r>
            <a:r>
              <a:rPr lang="ru-RU" sz="2000" dirty="0"/>
              <a:t> </a:t>
            </a:r>
            <a:r>
              <a:rPr lang="ru-RU" sz="2000" dirty="0" err="1"/>
              <a:t>величезної</a:t>
            </a:r>
            <a:r>
              <a:rPr lang="ru-RU" sz="2000" dirty="0"/>
              <a:t> </a:t>
            </a:r>
            <a:r>
              <a:rPr lang="ru-RU" sz="2000" dirty="0" err="1"/>
              <a:t>епохи</a:t>
            </a:r>
            <a:r>
              <a:rPr lang="ru-RU" sz="2000" dirty="0"/>
              <a:t>.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виступав</a:t>
            </a:r>
            <a:r>
              <a:rPr lang="ru-RU" sz="2000" dirty="0"/>
              <a:t> </a:t>
            </a:r>
            <a:r>
              <a:rPr lang="ru-RU" sz="2000" dirty="0" err="1"/>
              <a:t>актором</a:t>
            </a:r>
            <a:r>
              <a:rPr lang="ru-RU" sz="2000" dirty="0"/>
              <a:t>, </a:t>
            </a:r>
            <a:r>
              <a:rPr lang="ru-RU" sz="2000" dirty="0" err="1"/>
              <a:t>режисером</a:t>
            </a:r>
            <a:r>
              <a:rPr lang="ru-RU" sz="2000" dirty="0"/>
              <a:t>, драматургом, </a:t>
            </a:r>
            <a:r>
              <a:rPr lang="ru-RU" sz="2000" dirty="0" err="1"/>
              <a:t>активним</a:t>
            </a:r>
            <a:r>
              <a:rPr lang="ru-RU" sz="2000" dirty="0"/>
              <a:t> </a:t>
            </a:r>
            <a:r>
              <a:rPr lang="ru-RU" sz="2000" dirty="0" err="1"/>
              <a:t>громадським</a:t>
            </a:r>
            <a:r>
              <a:rPr lang="ru-RU" sz="2000" dirty="0"/>
              <a:t> </a:t>
            </a:r>
            <a:r>
              <a:rPr lang="ru-RU" sz="2000" dirty="0" err="1"/>
              <a:t>діячем</a:t>
            </a:r>
            <a:r>
              <a:rPr lang="ru-RU" sz="2000" dirty="0"/>
              <a:t> і </a:t>
            </a:r>
            <a:r>
              <a:rPr lang="ru-RU" sz="2000" dirty="0" err="1"/>
              <a:t>засновником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театру.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«</a:t>
            </a:r>
            <a:r>
              <a:rPr lang="ru-RU" sz="2000" dirty="0" err="1"/>
              <a:t>Батько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театру» та «</a:t>
            </a:r>
            <a:r>
              <a:rPr lang="ru-RU" sz="2000" dirty="0" err="1"/>
              <a:t>Український</a:t>
            </a:r>
            <a:r>
              <a:rPr lang="ru-RU" sz="2000" dirty="0"/>
              <a:t> </a:t>
            </a:r>
            <a:r>
              <a:rPr lang="ru-RU" sz="2000" dirty="0" err="1"/>
              <a:t>Шекспір</a:t>
            </a:r>
            <a:r>
              <a:rPr lang="ru-RU" sz="2000" dirty="0"/>
              <a:t>», </a:t>
            </a:r>
            <a:r>
              <a:rPr lang="ru-RU" sz="2000" dirty="0" err="1"/>
              <a:t>адже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(як і </a:t>
            </a:r>
            <a:r>
              <a:rPr lang="ru-RU" sz="2000" dirty="0" err="1"/>
              <a:t>свого</a:t>
            </a:r>
            <a:r>
              <a:rPr lang="ru-RU" sz="2000" dirty="0"/>
              <a:t> часу </a:t>
            </a:r>
            <a:r>
              <a:rPr lang="ru-RU" sz="2000" dirty="0" err="1"/>
              <a:t>Шекспір</a:t>
            </a:r>
            <a:r>
              <a:rPr lang="ru-RU" sz="2000" dirty="0"/>
              <a:t> у </a:t>
            </a:r>
            <a:r>
              <a:rPr lang="ru-RU" sz="2000" dirty="0" err="1"/>
              <a:t>Великобританії</a:t>
            </a:r>
            <a:r>
              <a:rPr lang="ru-RU" sz="2000" dirty="0"/>
              <a:t>) </a:t>
            </a:r>
            <a:r>
              <a:rPr lang="ru-RU" sz="2000" dirty="0" err="1"/>
              <a:t>вивів</a:t>
            </a:r>
            <a:r>
              <a:rPr lang="ru-RU" sz="2000" dirty="0"/>
              <a:t> </a:t>
            </a:r>
            <a:r>
              <a:rPr lang="ru-RU" sz="2000" dirty="0" err="1"/>
              <a:t>мистецтво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театру на </a:t>
            </a:r>
            <a:r>
              <a:rPr lang="ru-RU" sz="2000" dirty="0" err="1"/>
              <a:t>професійний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і </a:t>
            </a:r>
            <a:r>
              <a:rPr lang="ru-RU" sz="2000" dirty="0" err="1"/>
              <a:t>популяризував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низки </a:t>
            </a:r>
            <a:r>
              <a:rPr lang="ru-RU" sz="2000" dirty="0" err="1"/>
              <a:t>міст</a:t>
            </a:r>
            <a:r>
              <a:rPr lang="ru-RU" sz="2000" dirty="0"/>
              <a:t>, </a:t>
            </a:r>
            <a:r>
              <a:rPr lang="ru-RU" sz="2000" dirty="0" err="1"/>
              <a:t>навіть</a:t>
            </a:r>
            <a:r>
              <a:rPr lang="ru-RU" sz="2000" dirty="0"/>
              <a:t> за межами </a:t>
            </a:r>
            <a:r>
              <a:rPr lang="ru-RU" sz="2000" dirty="0" err="1"/>
              <a:t>країни</a:t>
            </a:r>
            <a:r>
              <a:rPr lang="ru-RU" sz="2000" dirty="0"/>
              <a:t>.</a:t>
            </a:r>
          </a:p>
          <a:p>
            <a:r>
              <a:rPr lang="ru-RU" sz="2000" dirty="0"/>
              <a:t>2.	</a:t>
            </a:r>
            <a:r>
              <a:rPr lang="ru-RU" sz="2000" dirty="0" err="1"/>
              <a:t>Режисерська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. </a:t>
            </a:r>
            <a:r>
              <a:rPr lang="ru-RU" sz="2000" dirty="0" err="1"/>
              <a:t>Кропивницький</a:t>
            </a:r>
            <a:r>
              <a:rPr lang="ru-RU" sz="2000" dirty="0"/>
              <a:t> першим </a:t>
            </a:r>
            <a:r>
              <a:rPr lang="ru-RU" sz="2000" dirty="0" err="1"/>
              <a:t>надав</a:t>
            </a:r>
            <a:r>
              <a:rPr lang="ru-RU" sz="2000" dirty="0"/>
              <a:t> </a:t>
            </a:r>
            <a:r>
              <a:rPr lang="ru-RU" sz="2000" dirty="0" err="1"/>
              <a:t>українському</a:t>
            </a:r>
            <a:r>
              <a:rPr lang="ru-RU" sz="2000" dirty="0"/>
              <a:t> театру </a:t>
            </a:r>
            <a:r>
              <a:rPr lang="ru-RU" sz="2000" dirty="0" err="1"/>
              <a:t>соціальної</a:t>
            </a:r>
            <a:r>
              <a:rPr lang="ru-RU" sz="2000" dirty="0"/>
              <a:t> </a:t>
            </a:r>
            <a:r>
              <a:rPr lang="ru-RU" sz="2000" dirty="0" err="1"/>
              <a:t>значущості</a:t>
            </a:r>
            <a:r>
              <a:rPr lang="ru-RU" sz="2000" dirty="0"/>
              <a:t>, </a:t>
            </a:r>
            <a:r>
              <a:rPr lang="ru-RU" sz="2000" dirty="0" err="1"/>
              <a:t>наблизив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до народу. В </a:t>
            </a:r>
            <a:r>
              <a:rPr lang="ru-RU" sz="2000" dirty="0" err="1"/>
              <a:t>умовах</a:t>
            </a:r>
            <a:r>
              <a:rPr lang="ru-RU" sz="2000" dirty="0"/>
              <a:t> </a:t>
            </a:r>
            <a:r>
              <a:rPr lang="ru-RU" sz="2000" dirty="0" err="1"/>
              <a:t>епохи</a:t>
            </a:r>
            <a:r>
              <a:rPr lang="ru-RU" sz="2000" dirty="0"/>
              <a:t>, коли жив </a:t>
            </a:r>
            <a:r>
              <a:rPr lang="ru-RU" sz="2000" dirty="0" err="1"/>
              <a:t>режисер</a:t>
            </a:r>
            <a:r>
              <a:rPr lang="ru-RU" sz="2000" dirty="0"/>
              <a:t>, </a:t>
            </a:r>
            <a:r>
              <a:rPr lang="ru-RU" sz="2000" dirty="0" err="1"/>
              <a:t>така</a:t>
            </a:r>
            <a:r>
              <a:rPr lang="ru-RU" sz="2000" dirty="0"/>
              <a:t> </a:t>
            </a:r>
            <a:r>
              <a:rPr lang="ru-RU" sz="2000" dirty="0" err="1"/>
              <a:t>зміна</a:t>
            </a:r>
            <a:r>
              <a:rPr lang="ru-RU" sz="2000" dirty="0"/>
              <a:t> театрального </a:t>
            </a:r>
            <a:r>
              <a:rPr lang="ru-RU" sz="2000" dirty="0" err="1"/>
              <a:t>мистецтва</a:t>
            </a:r>
            <a:r>
              <a:rPr lang="ru-RU" sz="2000" dirty="0"/>
              <a:t> стало </a:t>
            </a:r>
            <a:r>
              <a:rPr lang="ru-RU" sz="2000" dirty="0" err="1"/>
              <a:t>кроком</a:t>
            </a:r>
            <a:r>
              <a:rPr lang="ru-RU" sz="2000" dirty="0"/>
              <a:t> </a:t>
            </a:r>
            <a:r>
              <a:rPr lang="ru-RU" sz="2000" dirty="0" err="1"/>
              <a:t>сенсаційним</a:t>
            </a:r>
            <a:r>
              <a:rPr lang="ru-RU" sz="2000" dirty="0"/>
              <a:t>. Як </a:t>
            </a:r>
            <a:r>
              <a:rPr lang="ru-RU" sz="2000" dirty="0" err="1"/>
              <a:t>режисер</a:t>
            </a:r>
            <a:r>
              <a:rPr lang="ru-RU" sz="2000" dirty="0"/>
              <a:t> створив </a:t>
            </a:r>
            <a:r>
              <a:rPr lang="ru-RU" sz="2000" dirty="0" err="1"/>
              <a:t>реалістичну</a:t>
            </a:r>
            <a:r>
              <a:rPr lang="ru-RU" sz="2000" dirty="0"/>
              <a:t> школу </a:t>
            </a:r>
            <a:r>
              <a:rPr lang="ru-RU" sz="2000" dirty="0" err="1"/>
              <a:t>сценічного</a:t>
            </a:r>
            <a:r>
              <a:rPr lang="ru-RU" sz="2000" dirty="0"/>
              <a:t> </a:t>
            </a:r>
            <a:r>
              <a:rPr lang="ru-RU" sz="2000" dirty="0" err="1"/>
              <a:t>мистецтва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3205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3D2D7DA-6B10-48BC-B305-7FC397AC4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9113" y="1424066"/>
            <a:ext cx="8915400" cy="5641399"/>
          </a:xfrm>
        </p:spPr>
        <p:txBody>
          <a:bodyPr>
            <a:normAutofit/>
          </a:bodyPr>
          <a:lstStyle/>
          <a:p>
            <a:r>
              <a:rPr lang="ru-RU" sz="2400" dirty="0"/>
              <a:t>3.	Драматург. </a:t>
            </a:r>
            <a:r>
              <a:rPr lang="ru-RU" sz="2400" dirty="0" err="1"/>
              <a:t>Кропивницький</a:t>
            </a:r>
            <a:r>
              <a:rPr lang="ru-RU" sz="2400" dirty="0"/>
              <a:t> в </a:t>
            </a:r>
            <a:r>
              <a:rPr lang="ru-RU" sz="2400" dirty="0" err="1"/>
              <a:t>своїй</a:t>
            </a:r>
            <a:r>
              <a:rPr lang="ru-RU" sz="2400" dirty="0"/>
              <a:t> </a:t>
            </a:r>
            <a:r>
              <a:rPr lang="ru-RU" sz="2400" dirty="0" err="1"/>
              <a:t>драматургії</a:t>
            </a:r>
            <a:r>
              <a:rPr lang="ru-RU" sz="2400" dirty="0"/>
              <a:t> </a:t>
            </a:r>
            <a:r>
              <a:rPr lang="ru-RU" sz="2400" dirty="0" err="1"/>
              <a:t>демонструє</a:t>
            </a:r>
            <a:r>
              <a:rPr lang="ru-RU" sz="2400" dirty="0"/>
              <a:t> </a:t>
            </a:r>
            <a:r>
              <a:rPr lang="ru-RU" sz="2400" dirty="0" err="1"/>
              <a:t>знання</a:t>
            </a:r>
            <a:r>
              <a:rPr lang="ru-RU" sz="2400" dirty="0"/>
              <a:t> </a:t>
            </a:r>
            <a:r>
              <a:rPr lang="ru-RU" sz="2400" dirty="0" err="1"/>
              <a:t>людської</a:t>
            </a:r>
            <a:r>
              <a:rPr lang="ru-RU" sz="2400" dirty="0"/>
              <a:t> </a:t>
            </a:r>
            <a:r>
              <a:rPr lang="ru-RU" sz="2400" dirty="0" err="1"/>
              <a:t>душі</a:t>
            </a:r>
            <a:r>
              <a:rPr lang="ru-RU" sz="2400" dirty="0"/>
              <a:t>.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акцентував</a:t>
            </a:r>
            <a:r>
              <a:rPr lang="ru-RU" sz="2400" dirty="0"/>
              <a:t> </a:t>
            </a:r>
            <a:r>
              <a:rPr lang="ru-RU" sz="2400" dirty="0" err="1"/>
              <a:t>увагу</a:t>
            </a:r>
            <a:r>
              <a:rPr lang="ru-RU" sz="2400" dirty="0"/>
              <a:t> в </a:t>
            </a:r>
            <a:r>
              <a:rPr lang="ru-RU" sz="2400" dirty="0" err="1"/>
              <a:t>творах</a:t>
            </a:r>
            <a:r>
              <a:rPr lang="ru-RU" sz="2400" dirty="0"/>
              <a:t> на </a:t>
            </a:r>
            <a:r>
              <a:rPr lang="ru-RU" sz="2400" dirty="0" err="1"/>
              <a:t>присутні</a:t>
            </a:r>
            <a:r>
              <a:rPr lang="ru-RU" sz="2400" dirty="0"/>
              <a:t> в </a:t>
            </a:r>
            <a:r>
              <a:rPr lang="ru-RU" sz="2400" dirty="0" err="1"/>
              <a:t>суспільстві</a:t>
            </a:r>
            <a:r>
              <a:rPr lang="ru-RU" sz="2400" dirty="0"/>
              <a:t> того часу </a:t>
            </a:r>
            <a:r>
              <a:rPr lang="ru-RU" sz="2400" dirty="0" err="1"/>
              <a:t>соціальні</a:t>
            </a:r>
            <a:r>
              <a:rPr lang="ru-RU" sz="2400" dirty="0"/>
              <a:t> </a:t>
            </a:r>
            <a:r>
              <a:rPr lang="ru-RU" sz="2400" dirty="0" err="1"/>
              <a:t>конфлікти</a:t>
            </a:r>
            <a:r>
              <a:rPr lang="ru-RU" sz="2400" dirty="0"/>
              <a:t>. </a:t>
            </a:r>
            <a:r>
              <a:rPr lang="ru-RU" sz="2400" dirty="0" err="1"/>
              <a:t>Злободенні</a:t>
            </a:r>
            <a:r>
              <a:rPr lang="ru-RU" sz="2400" dirty="0"/>
              <a:t> теми надавали </a:t>
            </a:r>
            <a:r>
              <a:rPr lang="ru-RU" sz="2400" dirty="0" err="1"/>
              <a:t>творам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 </a:t>
            </a:r>
            <a:r>
              <a:rPr lang="ru-RU" sz="2400" dirty="0" err="1"/>
              <a:t>ідейно-виховної</a:t>
            </a:r>
            <a:r>
              <a:rPr lang="ru-RU" sz="2400" dirty="0"/>
              <a:t>. </a:t>
            </a:r>
            <a:r>
              <a:rPr lang="ru-RU" sz="2400" dirty="0" err="1"/>
              <a:t>П'єси</a:t>
            </a:r>
            <a:r>
              <a:rPr lang="ru-RU" sz="2400" dirty="0"/>
              <a:t>, </a:t>
            </a:r>
            <a:r>
              <a:rPr lang="ru-RU" sz="2400" dirty="0" err="1"/>
              <a:t>написані</a:t>
            </a:r>
            <a:r>
              <a:rPr lang="ru-RU" sz="2400" dirty="0"/>
              <a:t> </a:t>
            </a:r>
            <a:r>
              <a:rPr lang="ru-RU" sz="2400" dirty="0" err="1"/>
              <a:t>Кропивницьким</a:t>
            </a:r>
            <a:r>
              <a:rPr lang="ru-RU" sz="2400" dirty="0"/>
              <a:t>, </a:t>
            </a:r>
            <a:r>
              <a:rPr lang="ru-RU" sz="2400" dirty="0" err="1"/>
              <a:t>відрізняються</a:t>
            </a:r>
            <a:r>
              <a:rPr lang="ru-RU" sz="2400" dirty="0"/>
              <a:t> </a:t>
            </a:r>
            <a:r>
              <a:rPr lang="ru-RU" sz="2400" dirty="0" err="1"/>
              <a:t>соціальною</a:t>
            </a:r>
            <a:r>
              <a:rPr lang="ru-RU" sz="2400" dirty="0"/>
              <a:t> </a:t>
            </a:r>
            <a:r>
              <a:rPr lang="ru-RU" sz="2400" dirty="0" err="1"/>
              <a:t>значимістю</a:t>
            </a:r>
            <a:r>
              <a:rPr lang="ru-RU" sz="2400" dirty="0"/>
              <a:t>, в них </a:t>
            </a:r>
            <a:r>
              <a:rPr lang="ru-RU" sz="2400" dirty="0" err="1"/>
              <a:t>присутня</a:t>
            </a:r>
            <a:r>
              <a:rPr lang="ru-RU" sz="2400" dirty="0"/>
              <a:t> </a:t>
            </a:r>
            <a:r>
              <a:rPr lang="ru-RU" sz="2400" dirty="0" err="1"/>
              <a:t>художня</a:t>
            </a:r>
            <a:r>
              <a:rPr lang="ru-RU" sz="2400" dirty="0"/>
              <a:t> сила, </a:t>
            </a:r>
            <a:r>
              <a:rPr lang="ru-RU" sz="2400" dirty="0" err="1"/>
              <a:t>ідейний</a:t>
            </a:r>
            <a:r>
              <a:rPr lang="ru-RU" sz="2400" dirty="0"/>
              <a:t> вага. </a:t>
            </a:r>
            <a:r>
              <a:rPr lang="ru-RU" sz="2400" dirty="0" err="1"/>
              <a:t>Особливе</a:t>
            </a:r>
            <a:r>
              <a:rPr lang="ru-RU" sz="2400" dirty="0"/>
              <a:t> </a:t>
            </a:r>
            <a:r>
              <a:rPr lang="ru-RU" sz="2400" dirty="0" err="1"/>
              <a:t>місце</a:t>
            </a:r>
            <a:r>
              <a:rPr lang="ru-RU" sz="2400" dirty="0"/>
              <a:t> у них </a:t>
            </a:r>
            <a:r>
              <a:rPr lang="ru-RU" sz="2400" dirty="0" err="1"/>
              <a:t>посідають</a:t>
            </a:r>
            <a:r>
              <a:rPr lang="ru-RU" sz="2400" dirty="0"/>
              <a:t> </a:t>
            </a:r>
            <a:r>
              <a:rPr lang="ru-RU" sz="2400" dirty="0" err="1"/>
              <a:t>образи</a:t>
            </a:r>
            <a:r>
              <a:rPr lang="ru-RU" sz="2400" dirty="0"/>
              <a:t> </a:t>
            </a:r>
            <a:r>
              <a:rPr lang="ru-RU" sz="2400" dirty="0" err="1"/>
              <a:t>жінок</a:t>
            </a:r>
            <a:r>
              <a:rPr lang="ru-RU" sz="2400" dirty="0"/>
              <a:t> та </a:t>
            </a:r>
            <a:r>
              <a:rPr lang="ru-RU" sz="2400" dirty="0" err="1"/>
              <a:t>звичайних</a:t>
            </a:r>
            <a:r>
              <a:rPr lang="ru-RU" sz="2400" dirty="0"/>
              <a:t> </a:t>
            </a:r>
            <a:r>
              <a:rPr lang="ru-RU" sz="2400" dirty="0" err="1"/>
              <a:t>сільських</a:t>
            </a:r>
            <a:r>
              <a:rPr lang="ru-RU" sz="2400" dirty="0"/>
              <a:t>, </a:t>
            </a:r>
            <a:r>
              <a:rPr lang="ru-RU" sz="2400" dirty="0" err="1"/>
              <a:t>працьовитих</a:t>
            </a:r>
            <a:r>
              <a:rPr lang="ru-RU" sz="2400" dirty="0"/>
              <a:t> людей, </a:t>
            </a:r>
            <a:r>
              <a:rPr lang="ru-RU" sz="2400" dirty="0" err="1"/>
              <a:t>їхні</a:t>
            </a:r>
            <a:r>
              <a:rPr lang="ru-RU" sz="2400" dirty="0"/>
              <a:t> </a:t>
            </a:r>
            <a:r>
              <a:rPr lang="ru-RU" sz="2400" dirty="0" err="1"/>
              <a:t>почуття</a:t>
            </a:r>
            <a:r>
              <a:rPr lang="ru-RU" sz="2400" dirty="0"/>
              <a:t>, </a:t>
            </a:r>
            <a:r>
              <a:rPr lang="ru-RU" sz="2400" dirty="0" err="1"/>
              <a:t>розум</a:t>
            </a:r>
            <a:r>
              <a:rPr lang="ru-RU" sz="2400" dirty="0"/>
              <a:t> та </a:t>
            </a:r>
            <a:r>
              <a:rPr lang="ru-RU" sz="2400" dirty="0" err="1"/>
              <a:t>звички</a:t>
            </a:r>
            <a:r>
              <a:rPr lang="ru-RU" sz="2400" dirty="0"/>
              <a:t>, через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письменник</a:t>
            </a:r>
            <a:r>
              <a:rPr lang="ru-RU" sz="2400" dirty="0"/>
              <a:t> </a:t>
            </a:r>
            <a:r>
              <a:rPr lang="ru-RU" sz="2400" dirty="0" err="1"/>
              <a:t>висвітлює</a:t>
            </a:r>
            <a:r>
              <a:rPr lang="ru-RU" sz="2400" dirty="0"/>
              <a:t>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риси</a:t>
            </a:r>
            <a:r>
              <a:rPr lang="ru-RU" sz="2400" dirty="0"/>
              <a:t> </a:t>
            </a:r>
            <a:r>
              <a:rPr lang="ru-RU" sz="2400" dirty="0" err="1"/>
              <a:t>української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 та </a:t>
            </a:r>
            <a:r>
              <a:rPr lang="ru-RU" sz="2400" dirty="0" err="1"/>
              <a:t>менталітету</a:t>
            </a:r>
            <a:r>
              <a:rPr lang="ru-RU" sz="2400" dirty="0"/>
              <a:t>. За </a:t>
            </a:r>
            <a:r>
              <a:rPr lang="ru-RU" sz="2400" dirty="0" err="1"/>
              <a:t>життя</a:t>
            </a:r>
            <a:r>
              <a:rPr lang="ru-RU" sz="2400" dirty="0"/>
              <a:t> написав </a:t>
            </a:r>
            <a:r>
              <a:rPr lang="ru-RU" sz="2400" dirty="0" err="1"/>
              <a:t>близько</a:t>
            </a:r>
            <a:r>
              <a:rPr lang="ru-RU" sz="2400" dirty="0"/>
              <a:t> 40 </a:t>
            </a:r>
            <a:r>
              <a:rPr lang="ru-RU" sz="2400" dirty="0" err="1"/>
              <a:t>творів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686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16939-1E65-47BA-BAAD-6B7BB2B6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1.	</a:t>
            </a:r>
            <a:r>
              <a:rPr lang="ru-RU" i="1" dirty="0" err="1"/>
              <a:t>Життэвий</a:t>
            </a:r>
            <a:r>
              <a:rPr lang="ru-RU" i="1" dirty="0"/>
              <a:t> шлях </a:t>
            </a:r>
            <a:r>
              <a:rPr lang="ru-RU" i="1" dirty="0" err="1"/>
              <a:t>митця</a:t>
            </a:r>
            <a:r>
              <a:rPr lang="ru-RU" i="1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075EA5-B6EC-4B7C-A789-E3997AA21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0132"/>
            <a:ext cx="9478610" cy="5367867"/>
          </a:xfrm>
        </p:spPr>
        <p:txBody>
          <a:bodyPr>
            <a:noAutofit/>
          </a:bodyPr>
          <a:lstStyle/>
          <a:p>
            <a:r>
              <a:rPr lang="ru-RU" sz="2400" dirty="0" err="1"/>
              <a:t>Народився</a:t>
            </a:r>
            <a:r>
              <a:rPr lang="ru-RU" sz="2400" dirty="0"/>
              <a:t> 10(22) </a:t>
            </a:r>
            <a:r>
              <a:rPr lang="ru-RU" sz="2400" dirty="0" err="1"/>
              <a:t>травня</a:t>
            </a:r>
            <a:r>
              <a:rPr lang="ru-RU" sz="2400" dirty="0"/>
              <a:t> 1840 р. у </a:t>
            </a:r>
            <a:r>
              <a:rPr lang="ru-RU" sz="2400" dirty="0" err="1"/>
              <a:t>селі</a:t>
            </a:r>
            <a:r>
              <a:rPr lang="ru-RU" sz="2400" dirty="0"/>
              <a:t> </a:t>
            </a:r>
            <a:r>
              <a:rPr lang="ru-RU" sz="2400" dirty="0" err="1"/>
              <a:t>Бежбайраки</a:t>
            </a:r>
            <a:r>
              <a:rPr lang="ru-RU" sz="2400" dirty="0"/>
              <a:t> </a:t>
            </a:r>
            <a:r>
              <a:rPr lang="ru-RU" sz="2400" dirty="0" err="1"/>
              <a:t>Бобринецького</a:t>
            </a:r>
            <a:r>
              <a:rPr lang="ru-RU" sz="2400" dirty="0"/>
              <a:t> </a:t>
            </a:r>
            <a:r>
              <a:rPr lang="ru-RU" sz="2400" dirty="0" err="1"/>
              <a:t>повіту</a:t>
            </a:r>
            <a:r>
              <a:rPr lang="ru-RU" sz="2400" dirty="0"/>
              <a:t> </a:t>
            </a:r>
            <a:r>
              <a:rPr lang="ru-RU" sz="2400" dirty="0" err="1"/>
              <a:t>Херсонської</a:t>
            </a:r>
            <a:r>
              <a:rPr lang="ru-RU" sz="2400" dirty="0"/>
              <a:t> </a:t>
            </a:r>
            <a:r>
              <a:rPr lang="ru-RU" sz="2400" dirty="0" err="1"/>
              <a:t>губернії</a:t>
            </a:r>
            <a:r>
              <a:rPr lang="ru-RU" sz="2400" dirty="0"/>
              <a:t> (</a:t>
            </a:r>
            <a:r>
              <a:rPr lang="ru-RU" sz="2400" dirty="0" err="1"/>
              <a:t>тепер</a:t>
            </a:r>
            <a:r>
              <a:rPr lang="ru-RU" sz="2400" dirty="0"/>
              <a:t> с. </a:t>
            </a:r>
            <a:r>
              <a:rPr lang="ru-RU" sz="2400" dirty="0" err="1"/>
              <a:t>Кропивницьке</a:t>
            </a:r>
            <a:r>
              <a:rPr lang="ru-RU" sz="2400" dirty="0"/>
              <a:t> </a:t>
            </a:r>
            <a:r>
              <a:rPr lang="ru-RU" sz="2400" dirty="0" err="1"/>
              <a:t>Новоукраїнського</a:t>
            </a:r>
            <a:r>
              <a:rPr lang="ru-RU" sz="2400" dirty="0"/>
              <a:t> району </a:t>
            </a:r>
            <a:r>
              <a:rPr lang="ru-RU" sz="2400" dirty="0" err="1"/>
              <a:t>Кіровоградської</a:t>
            </a:r>
            <a:r>
              <a:rPr lang="ru-RU" sz="2400" dirty="0"/>
              <a:t> </a:t>
            </a:r>
            <a:r>
              <a:rPr lang="ru-RU" sz="2400" dirty="0" err="1"/>
              <a:t>області</a:t>
            </a:r>
            <a:r>
              <a:rPr lang="ru-RU" sz="2400" dirty="0"/>
              <a:t>).</a:t>
            </a:r>
          </a:p>
          <a:p>
            <a:r>
              <a:rPr lang="ru-RU" sz="2400" dirty="0" err="1"/>
              <a:t>Початкову</a:t>
            </a:r>
            <a:r>
              <a:rPr lang="ru-RU" sz="2400" dirty="0"/>
              <a:t> </a:t>
            </a:r>
            <a:r>
              <a:rPr lang="ru-RU" sz="2400" dirty="0" err="1"/>
              <a:t>освіту</a:t>
            </a:r>
            <a:r>
              <a:rPr lang="ru-RU" sz="2400" dirty="0"/>
              <a:t> </a:t>
            </a:r>
            <a:r>
              <a:rPr lang="ru-RU" sz="2400" dirty="0" err="1"/>
              <a:t>здобув</a:t>
            </a:r>
            <a:r>
              <a:rPr lang="ru-RU" sz="2400" dirty="0"/>
              <a:t> у </a:t>
            </a:r>
            <a:r>
              <a:rPr lang="ru-RU" sz="2400" dirty="0" err="1"/>
              <a:t>приватній</a:t>
            </a:r>
            <a:r>
              <a:rPr lang="ru-RU" sz="2400" dirty="0"/>
              <a:t> </a:t>
            </a:r>
            <a:r>
              <a:rPr lang="ru-RU" sz="2400" dirty="0" err="1"/>
              <a:t>школі</a:t>
            </a:r>
            <a:r>
              <a:rPr lang="ru-RU" sz="2400" dirty="0"/>
              <a:t> шляхтича </a:t>
            </a:r>
            <a:r>
              <a:rPr lang="ru-RU" sz="2400" dirty="0" err="1"/>
              <a:t>М.К.Рудковського</a:t>
            </a:r>
            <a:r>
              <a:rPr lang="ru-RU" sz="2400" dirty="0"/>
              <a:t> в </a:t>
            </a:r>
            <a:r>
              <a:rPr lang="ru-RU" sz="2400" dirty="0" err="1"/>
              <a:t>слободі</a:t>
            </a:r>
            <a:r>
              <a:rPr lang="ru-RU" sz="2400" dirty="0"/>
              <a:t> </a:t>
            </a:r>
            <a:r>
              <a:rPr lang="ru-RU" sz="2400" dirty="0" err="1"/>
              <a:t>Олександрівка</a:t>
            </a:r>
            <a:r>
              <a:rPr lang="ru-RU" sz="2400" dirty="0"/>
              <a:t>. 1856 року </a:t>
            </a:r>
            <a:r>
              <a:rPr lang="ru-RU" sz="2400" dirty="0" err="1"/>
              <a:t>із</a:t>
            </a:r>
            <a:r>
              <a:rPr lang="ru-RU" sz="2400" dirty="0"/>
              <a:t> похвальною грамотою </a:t>
            </a:r>
            <a:r>
              <a:rPr lang="ru-RU" sz="2400" dirty="0" err="1"/>
              <a:t>закінчив</a:t>
            </a:r>
            <a:r>
              <a:rPr lang="ru-RU" sz="2400" dirty="0"/>
              <a:t> </a:t>
            </a:r>
            <a:r>
              <a:rPr lang="ru-RU" sz="2400" dirty="0" err="1"/>
              <a:t>трикласне</a:t>
            </a:r>
            <a:r>
              <a:rPr lang="ru-RU" sz="2400" dirty="0"/>
              <a:t> </a:t>
            </a:r>
            <a:r>
              <a:rPr lang="ru-RU" sz="2400" dirty="0" err="1"/>
              <a:t>повітове</a:t>
            </a:r>
            <a:r>
              <a:rPr lang="ru-RU" sz="2400" dirty="0"/>
              <a:t> училище в м. </a:t>
            </a:r>
            <a:r>
              <a:rPr lang="ru-RU" sz="2400" dirty="0" err="1"/>
              <a:t>Бобринці</a:t>
            </a:r>
            <a:r>
              <a:rPr lang="ru-RU" sz="2400" dirty="0"/>
              <a:t>. Служив там же у </a:t>
            </a:r>
            <a:r>
              <a:rPr lang="ru-RU" sz="2400" dirty="0" err="1"/>
              <a:t>повітовому</a:t>
            </a:r>
            <a:r>
              <a:rPr lang="ru-RU" sz="2400" dirty="0"/>
              <a:t> </a:t>
            </a:r>
            <a:r>
              <a:rPr lang="ru-RU" sz="2400" dirty="0" err="1"/>
              <a:t>суді</a:t>
            </a:r>
            <a:r>
              <a:rPr lang="ru-RU" sz="2400" dirty="0"/>
              <a:t>.</a:t>
            </a:r>
          </a:p>
          <a:p>
            <a:r>
              <a:rPr lang="ru-RU" sz="2400" dirty="0"/>
              <a:t>У 1862-1863 </a:t>
            </a:r>
            <a:r>
              <a:rPr lang="ru-RU" sz="2400" dirty="0" err="1"/>
              <a:t>рр</a:t>
            </a:r>
            <a:r>
              <a:rPr lang="ru-RU" sz="2400" dirty="0"/>
              <a:t>. — </a:t>
            </a:r>
            <a:r>
              <a:rPr lang="ru-RU" sz="2400" dirty="0" err="1"/>
              <a:t>вільний</a:t>
            </a:r>
            <a:r>
              <a:rPr lang="ru-RU" sz="2400" dirty="0"/>
              <a:t> слухач </a:t>
            </a:r>
            <a:r>
              <a:rPr lang="ru-RU" sz="2400" dirty="0" err="1"/>
              <a:t>юридичного</a:t>
            </a:r>
            <a:r>
              <a:rPr lang="ru-RU" sz="2400" dirty="0"/>
              <a:t> факультету </a:t>
            </a:r>
            <a:r>
              <a:rPr lang="ru-RU" sz="2400" dirty="0" err="1"/>
              <a:t>Київського</a:t>
            </a:r>
            <a:r>
              <a:rPr lang="ru-RU" sz="2400" dirty="0"/>
              <a:t> </a:t>
            </a:r>
            <a:r>
              <a:rPr lang="ru-RU" sz="2400" dirty="0" err="1"/>
              <a:t>університету</a:t>
            </a:r>
            <a:r>
              <a:rPr lang="ru-RU" sz="2400" dirty="0"/>
              <a:t>.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враженням</a:t>
            </a:r>
            <a:r>
              <a:rPr lang="ru-RU" sz="2400" dirty="0"/>
              <a:t> </a:t>
            </a:r>
            <a:r>
              <a:rPr lang="ru-RU" sz="2400" dirty="0" err="1"/>
              <a:t>однієї</a:t>
            </a:r>
            <a:r>
              <a:rPr lang="ru-RU" sz="2400" dirty="0"/>
              <a:t> з </a:t>
            </a:r>
            <a:r>
              <a:rPr lang="ru-RU" sz="2400" dirty="0" err="1"/>
              <a:t>перекладних</a:t>
            </a:r>
            <a:r>
              <a:rPr lang="ru-RU" sz="2400" dirty="0"/>
              <a:t> мелодрам, </a:t>
            </a:r>
            <a:r>
              <a:rPr lang="ru-RU" sz="2400" dirty="0" err="1"/>
              <a:t>побачених</a:t>
            </a:r>
            <a:r>
              <a:rPr lang="ru-RU" sz="2400" dirty="0"/>
              <a:t> у </a:t>
            </a:r>
            <a:r>
              <a:rPr lang="ru-RU" sz="2400" dirty="0" err="1"/>
              <a:t>київському</a:t>
            </a:r>
            <a:r>
              <a:rPr lang="ru-RU" sz="2400" dirty="0"/>
              <a:t> </a:t>
            </a:r>
            <a:r>
              <a:rPr lang="ru-RU" sz="2400" dirty="0" err="1"/>
              <a:t>театрі</a:t>
            </a:r>
            <a:r>
              <a:rPr lang="ru-RU" sz="2400" dirty="0"/>
              <a:t>,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пише</a:t>
            </a:r>
            <a:r>
              <a:rPr lang="ru-RU" sz="2400" dirty="0"/>
              <a:t> </a:t>
            </a:r>
            <a:r>
              <a:rPr lang="ru-RU" sz="2400" dirty="0" err="1"/>
              <a:t>п’єсу</a:t>
            </a:r>
            <a:r>
              <a:rPr lang="ru-RU" sz="2400" dirty="0"/>
              <a:t> «</a:t>
            </a:r>
            <a:r>
              <a:rPr lang="ru-RU" sz="2400" dirty="0" err="1"/>
              <a:t>Микита</a:t>
            </a:r>
            <a:r>
              <a:rPr lang="ru-RU" sz="2400" dirty="0"/>
              <a:t> Старостенко».</a:t>
            </a:r>
          </a:p>
        </p:txBody>
      </p:sp>
    </p:spTree>
    <p:extLst>
      <p:ext uri="{BB962C8B-B14F-4D97-AF65-F5344CB8AC3E}">
        <p14:creationId xmlns:p14="http://schemas.microsoft.com/office/powerpoint/2010/main" val="14714199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D58F2A-03A8-473F-B1A1-4B00639A9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4.	</a:t>
            </a:r>
            <a:r>
              <a:rPr lang="ru-RU" sz="2400" dirty="0" err="1"/>
              <a:t>Просвітницьська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. </a:t>
            </a:r>
            <a:r>
              <a:rPr lang="ru-RU" sz="2400" dirty="0" err="1"/>
              <a:t>Довгий</a:t>
            </a:r>
            <a:r>
              <a:rPr lang="ru-RU" sz="2400" dirty="0"/>
              <a:t> час </a:t>
            </a:r>
            <a:r>
              <a:rPr lang="ru-RU" sz="2400" dirty="0" err="1"/>
              <a:t>його</a:t>
            </a:r>
            <a:r>
              <a:rPr lang="ru-RU" sz="2400" dirty="0"/>
              <a:t> театр </a:t>
            </a:r>
            <a:r>
              <a:rPr lang="ru-RU" sz="2400" dirty="0" err="1"/>
              <a:t>лужив</a:t>
            </a:r>
            <a:r>
              <a:rPr lang="ru-RU" sz="2400" dirty="0"/>
              <a:t> одним з </a:t>
            </a:r>
            <a:r>
              <a:rPr lang="ru-RU" sz="2400" dirty="0" err="1"/>
              <a:t>головних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культурного </a:t>
            </a:r>
            <a:r>
              <a:rPr lang="ru-RU" sz="2400" dirty="0" err="1"/>
              <a:t>відродження</a:t>
            </a:r>
            <a:r>
              <a:rPr lang="ru-RU" sz="2400" dirty="0"/>
              <a:t> </a:t>
            </a:r>
            <a:r>
              <a:rPr lang="ru-RU" sz="2400" dirty="0" err="1"/>
              <a:t>пригнобленої</a:t>
            </a:r>
            <a:r>
              <a:rPr lang="ru-RU" sz="2400" dirty="0"/>
              <a:t> </a:t>
            </a:r>
            <a:r>
              <a:rPr lang="ru-RU" sz="2400" dirty="0" err="1"/>
              <a:t>нації</a:t>
            </a:r>
            <a:r>
              <a:rPr lang="ru-RU" sz="2400" dirty="0"/>
              <a:t>. </a:t>
            </a:r>
            <a:r>
              <a:rPr lang="ru-RU" sz="2400" dirty="0" err="1"/>
              <a:t>Займаючись</a:t>
            </a:r>
            <a:r>
              <a:rPr lang="ru-RU" sz="2400" dirty="0"/>
              <a:t> </a:t>
            </a:r>
            <a:r>
              <a:rPr lang="ru-RU" sz="2400" dirty="0" err="1"/>
              <a:t>просвітницькою</a:t>
            </a:r>
            <a:r>
              <a:rPr lang="ru-RU" sz="2400" dirty="0"/>
              <a:t> </a:t>
            </a:r>
            <a:r>
              <a:rPr lang="ru-RU" sz="2400" dirty="0" err="1"/>
              <a:t>діяльністю</a:t>
            </a:r>
            <a:r>
              <a:rPr lang="ru-RU" sz="2400" dirty="0"/>
              <a:t>,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ніс</a:t>
            </a:r>
            <a:r>
              <a:rPr lang="ru-RU" sz="2400" dirty="0"/>
              <a:t> в народ правду. </a:t>
            </a:r>
            <a:r>
              <a:rPr lang="ru-RU" sz="2400" dirty="0" err="1"/>
              <a:t>Тільки</a:t>
            </a:r>
            <a:r>
              <a:rPr lang="ru-RU" sz="2400" dirty="0"/>
              <a:t> так народ </a:t>
            </a:r>
            <a:r>
              <a:rPr lang="ru-RU" sz="2400" dirty="0" err="1"/>
              <a:t>самостійно</a:t>
            </a:r>
            <a:r>
              <a:rPr lang="ru-RU" sz="2400" dirty="0"/>
              <a:t> </a:t>
            </a:r>
            <a:r>
              <a:rPr lang="ru-RU" sz="2400" dirty="0" err="1"/>
              <a:t>ознайомитися</a:t>
            </a:r>
            <a:r>
              <a:rPr lang="ru-RU" sz="2400" dirty="0"/>
              <a:t> з </a:t>
            </a:r>
            <a:r>
              <a:rPr lang="ru-RU" sz="2400" dirty="0" err="1"/>
              <a:t>творами</a:t>
            </a:r>
            <a:r>
              <a:rPr lang="ru-RU" sz="2400" dirty="0"/>
              <a:t> Тараса Шевченка, </a:t>
            </a:r>
            <a:r>
              <a:rPr lang="ru-RU" sz="2400" dirty="0" err="1"/>
              <a:t>Івана</a:t>
            </a:r>
            <a:r>
              <a:rPr lang="ru-RU" sz="2400" dirty="0"/>
              <a:t> Франка, Марка </a:t>
            </a:r>
            <a:r>
              <a:rPr lang="ru-RU" sz="2400" dirty="0" err="1"/>
              <a:t>Вовчка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талановитих</a:t>
            </a:r>
            <a:r>
              <a:rPr lang="ru-RU" sz="2400" dirty="0"/>
              <a:t> </a:t>
            </a:r>
            <a:r>
              <a:rPr lang="ru-RU" sz="2400" dirty="0" err="1"/>
              <a:t>письменників</a:t>
            </a:r>
            <a:r>
              <a:rPr lang="ru-RU" sz="2400" dirty="0"/>
              <a:t>. </a:t>
            </a:r>
            <a:r>
              <a:rPr lang="ru-RU" sz="2400" dirty="0" err="1"/>
              <a:t>Завдання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непростим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більшість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на той час </a:t>
            </a:r>
            <a:r>
              <a:rPr lang="ru-RU" sz="2400" dirty="0" err="1"/>
              <a:t>була</a:t>
            </a:r>
            <a:r>
              <a:rPr lang="ru-RU" sz="2400" dirty="0"/>
              <a:t> </a:t>
            </a:r>
            <a:r>
              <a:rPr lang="ru-RU" sz="2400" dirty="0" err="1"/>
              <a:t>неписьменною.Створив</a:t>
            </a:r>
            <a:r>
              <a:rPr lang="ru-RU" sz="2400" dirty="0"/>
              <a:t> перший на той час в </a:t>
            </a:r>
            <a:r>
              <a:rPr lang="ru-RU" sz="2400" dirty="0" err="1"/>
              <a:t>Україні</a:t>
            </a:r>
            <a:r>
              <a:rPr lang="ru-RU" sz="2400" dirty="0"/>
              <a:t> та </a:t>
            </a:r>
            <a:r>
              <a:rPr lang="ru-RU" sz="2400" dirty="0" err="1"/>
              <a:t>Європі</a:t>
            </a:r>
            <a:r>
              <a:rPr lang="ru-RU" sz="2400" dirty="0"/>
              <a:t> дитячий театр, де </a:t>
            </a:r>
            <a:r>
              <a:rPr lang="ru-RU" sz="2400" dirty="0" err="1"/>
              <a:t>грали</a:t>
            </a:r>
            <a:r>
              <a:rPr lang="ru-RU" sz="2400" dirty="0"/>
              <a:t> </a:t>
            </a:r>
            <a:r>
              <a:rPr lang="ru-RU" sz="2400" dirty="0" err="1"/>
              <a:t>звичайні</a:t>
            </a:r>
            <a:r>
              <a:rPr lang="ru-RU" sz="2400" dirty="0"/>
              <a:t> </a:t>
            </a:r>
            <a:r>
              <a:rPr lang="ru-RU" sz="2400" dirty="0" err="1"/>
              <a:t>сільські</a:t>
            </a:r>
            <a:r>
              <a:rPr lang="ru-RU" sz="2400" dirty="0"/>
              <a:t> </a:t>
            </a:r>
            <a:r>
              <a:rPr lang="ru-RU" sz="2400" dirty="0" err="1"/>
              <a:t>діти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1955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7FB009-5F75-459B-8D77-61125995A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59764"/>
            <a:ext cx="8915400" cy="5816184"/>
          </a:xfrm>
        </p:spPr>
        <p:txBody>
          <a:bodyPr>
            <a:normAutofit/>
          </a:bodyPr>
          <a:lstStyle/>
          <a:p>
            <a:r>
              <a:rPr lang="ru-RU" sz="2400" dirty="0"/>
              <a:t>5.	</a:t>
            </a:r>
            <a:r>
              <a:rPr lang="ru-RU" sz="2400" dirty="0" err="1"/>
              <a:t>Акторська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. </a:t>
            </a:r>
            <a:r>
              <a:rPr lang="ru-RU" sz="2400" dirty="0" err="1"/>
              <a:t>Кропивницький</a:t>
            </a:r>
            <a:r>
              <a:rPr lang="ru-RU" sz="2400" dirty="0"/>
              <a:t> створив на </a:t>
            </a:r>
            <a:r>
              <a:rPr lang="ru-RU" sz="2400" dirty="0" err="1"/>
              <a:t>сцені</a:t>
            </a:r>
            <a:r>
              <a:rPr lang="ru-RU" sz="2400" dirty="0"/>
              <a:t> </a:t>
            </a:r>
            <a:r>
              <a:rPr lang="ru-RU" sz="2400" dirty="0" err="1"/>
              <a:t>понад</a:t>
            </a:r>
            <a:r>
              <a:rPr lang="ru-RU" sz="2400" dirty="0"/>
              <a:t> 500 </a:t>
            </a:r>
            <a:r>
              <a:rPr lang="ru-RU" sz="2400" dirty="0" err="1"/>
              <a:t>образів</a:t>
            </a:r>
            <a:r>
              <a:rPr lang="ru-RU" sz="2400" dirty="0"/>
              <a:t>. За </a:t>
            </a:r>
            <a:r>
              <a:rPr lang="ru-RU" sz="2400" dirty="0" err="1"/>
              <a:t>довгий</a:t>
            </a:r>
            <a:r>
              <a:rPr lang="ru-RU" sz="2400" dirty="0"/>
              <a:t> час </a:t>
            </a:r>
            <a:r>
              <a:rPr lang="ru-RU" sz="2400" dirty="0" err="1"/>
              <a:t>роботи</a:t>
            </a:r>
            <a:r>
              <a:rPr lang="ru-RU" sz="2400" dirty="0"/>
              <a:t> в </a:t>
            </a:r>
            <a:r>
              <a:rPr lang="ru-RU" sz="2400" dirty="0" err="1"/>
              <a:t>різних</a:t>
            </a:r>
            <a:r>
              <a:rPr lang="ru-RU" sz="2400" dirty="0"/>
              <a:t> театрах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виконував</a:t>
            </a:r>
            <a:r>
              <a:rPr lang="ru-RU" sz="2400" dirty="0"/>
              <a:t> </a:t>
            </a:r>
            <a:r>
              <a:rPr lang="ru-RU" sz="2400" dirty="0" err="1"/>
              <a:t>ролі</a:t>
            </a:r>
            <a:r>
              <a:rPr lang="ru-RU" sz="2400" dirty="0"/>
              <a:t> в постановках </a:t>
            </a:r>
            <a:r>
              <a:rPr lang="ru-RU" sz="2400" dirty="0" err="1"/>
              <a:t>творів</a:t>
            </a:r>
            <a:r>
              <a:rPr lang="ru-RU" sz="2400" dirty="0"/>
              <a:t> </a:t>
            </a:r>
            <a:r>
              <a:rPr lang="ru-RU" sz="2400" dirty="0" err="1"/>
              <a:t>українських</a:t>
            </a:r>
            <a:r>
              <a:rPr lang="ru-RU" sz="2400" dirty="0"/>
              <a:t>, </a:t>
            </a:r>
            <a:r>
              <a:rPr lang="ru-RU" sz="2400" dirty="0" err="1"/>
              <a:t>російських</a:t>
            </a:r>
            <a:r>
              <a:rPr lang="ru-RU" sz="2400" dirty="0"/>
              <a:t> і </a:t>
            </a:r>
            <a:r>
              <a:rPr lang="ru-RU" sz="2400" dirty="0" err="1"/>
              <a:t>західноєвропейських</a:t>
            </a:r>
            <a:r>
              <a:rPr lang="ru-RU" sz="2400" dirty="0"/>
              <a:t> </a:t>
            </a:r>
            <a:r>
              <a:rPr lang="ru-RU" sz="2400" dirty="0" err="1"/>
              <a:t>письменників</a:t>
            </a:r>
            <a:r>
              <a:rPr lang="ru-RU" sz="2400" dirty="0"/>
              <a:t>.</a:t>
            </a:r>
          </a:p>
          <a:p>
            <a:r>
              <a:rPr lang="ru-RU" sz="2400" dirty="0"/>
              <a:t>6.	Меценат і </a:t>
            </a:r>
            <a:r>
              <a:rPr lang="ru-RU" sz="2400" dirty="0" err="1"/>
              <a:t>благодійник</a:t>
            </a:r>
            <a:r>
              <a:rPr lang="ru-RU" sz="2400" dirty="0"/>
              <a:t>. </a:t>
            </a:r>
            <a:r>
              <a:rPr lang="ru-RU" sz="2400" dirty="0" err="1"/>
              <a:t>Нерідкими</a:t>
            </a:r>
            <a:r>
              <a:rPr lang="ru-RU" sz="2400" dirty="0"/>
              <a:t> </a:t>
            </a:r>
            <a:r>
              <a:rPr lang="ru-RU" sz="2400" dirty="0" err="1"/>
              <a:t>були</a:t>
            </a:r>
            <a:r>
              <a:rPr lang="ru-RU" sz="2400" dirty="0"/>
              <a:t> </a:t>
            </a:r>
            <a:r>
              <a:rPr lang="ru-RU" sz="2400" dirty="0" err="1"/>
              <a:t>випадки</a:t>
            </a:r>
            <a:r>
              <a:rPr lang="ru-RU" sz="2400" dirty="0"/>
              <a:t>, коли </a:t>
            </a:r>
            <a:r>
              <a:rPr lang="ru-RU" sz="2400" dirty="0" err="1"/>
              <a:t>Кропивницький</a:t>
            </a:r>
            <a:r>
              <a:rPr lang="ru-RU" sz="2400" dirty="0"/>
              <a:t> </a:t>
            </a:r>
            <a:r>
              <a:rPr lang="ru-RU" sz="2400" dirty="0" err="1"/>
              <a:t>відмовлявся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власного</a:t>
            </a:r>
            <a:r>
              <a:rPr lang="ru-RU" sz="2400" dirty="0"/>
              <a:t> гонорару,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надати</a:t>
            </a:r>
            <a:r>
              <a:rPr lang="ru-RU" sz="2400" dirty="0"/>
              <a:t> </a:t>
            </a:r>
            <a:r>
              <a:rPr lang="ru-RU" sz="2400" dirty="0" err="1"/>
              <a:t>допомогу</a:t>
            </a:r>
            <a:r>
              <a:rPr lang="ru-RU" sz="2400" dirty="0"/>
              <a:t> </a:t>
            </a:r>
            <a:r>
              <a:rPr lang="ru-RU" sz="2400" dirty="0" err="1"/>
              <a:t>численним</a:t>
            </a:r>
            <a:r>
              <a:rPr lang="ru-RU" sz="2400" dirty="0"/>
              <a:t> </a:t>
            </a:r>
            <a:r>
              <a:rPr lang="ru-RU" sz="2400" dirty="0" err="1"/>
              <a:t>аматорським</a:t>
            </a:r>
            <a:r>
              <a:rPr lang="ru-RU" sz="2400" dirty="0"/>
              <a:t> </a:t>
            </a:r>
            <a:r>
              <a:rPr lang="ru-RU" sz="2400" dirty="0" err="1"/>
              <a:t>театральним</a:t>
            </a:r>
            <a:r>
              <a:rPr lang="ru-RU" sz="2400" dirty="0"/>
              <a:t> трупам, в спектаклях </a:t>
            </a:r>
            <a:r>
              <a:rPr lang="ru-RU" sz="2400" dirty="0" err="1"/>
              <a:t>яких</a:t>
            </a:r>
            <a:r>
              <a:rPr lang="ru-RU" sz="2400" dirty="0"/>
              <a:t> брав участь. </a:t>
            </a:r>
            <a:r>
              <a:rPr lang="ru-RU" sz="2400" dirty="0" err="1"/>
              <a:t>Крім</a:t>
            </a:r>
            <a:r>
              <a:rPr lang="ru-RU" sz="2400" dirty="0"/>
              <a:t> того, </a:t>
            </a:r>
            <a:r>
              <a:rPr lang="ru-RU" sz="2400" dirty="0" err="1"/>
              <a:t>він</a:t>
            </a:r>
            <a:r>
              <a:rPr lang="ru-RU" sz="2400" dirty="0"/>
              <a:t> з </a:t>
            </a:r>
            <a:r>
              <a:rPr lang="ru-RU" sz="2400" dirty="0" err="1"/>
              <a:t>радістю</a:t>
            </a:r>
            <a:r>
              <a:rPr lang="ru-RU" sz="2400" dirty="0"/>
              <a:t> </a:t>
            </a:r>
            <a:r>
              <a:rPr lang="ru-RU" sz="2400" dirty="0" err="1"/>
              <a:t>приймав</a:t>
            </a:r>
            <a:r>
              <a:rPr lang="ru-RU" sz="2400" dirty="0"/>
              <a:t> у себе </a:t>
            </a:r>
            <a:r>
              <a:rPr lang="ru-RU" sz="2400" dirty="0" err="1"/>
              <a:t>вдома</a:t>
            </a:r>
            <a:r>
              <a:rPr lang="ru-RU" sz="2400" dirty="0"/>
              <a:t> </a:t>
            </a:r>
            <a:r>
              <a:rPr lang="ru-RU" sz="2400" dirty="0" err="1"/>
              <a:t>колег</a:t>
            </a:r>
            <a:r>
              <a:rPr lang="ru-RU" sz="2400" dirty="0"/>
              <a:t> по </a:t>
            </a:r>
            <a:r>
              <a:rPr lang="ru-RU" sz="2400" dirty="0" err="1"/>
              <a:t>сценічному</a:t>
            </a:r>
            <a:r>
              <a:rPr lang="ru-RU" sz="2400" dirty="0"/>
              <a:t> цеху і </a:t>
            </a:r>
            <a:r>
              <a:rPr lang="ru-RU" sz="2400" dirty="0" err="1"/>
              <a:t>представників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творчих</a:t>
            </a:r>
            <a:r>
              <a:rPr lang="ru-RU" sz="2400" dirty="0"/>
              <a:t> </a:t>
            </a:r>
            <a:r>
              <a:rPr lang="ru-RU" sz="2400" dirty="0" err="1"/>
              <a:t>професій</a:t>
            </a:r>
            <a:r>
              <a:rPr lang="ru-RU" sz="2400" dirty="0"/>
              <a:t>. Посильно </a:t>
            </a:r>
            <a:r>
              <a:rPr lang="ru-RU" sz="2400" dirty="0" err="1"/>
              <a:t>допомагав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селянам у </a:t>
            </a:r>
            <a:r>
              <a:rPr lang="ru-RU" sz="2400" dirty="0" err="1"/>
              <a:t>побутових</a:t>
            </a:r>
            <a:r>
              <a:rPr lang="ru-RU" sz="2400" dirty="0"/>
              <a:t> </a:t>
            </a:r>
            <a:r>
              <a:rPr lang="ru-RU" sz="2400" dirty="0" err="1"/>
              <a:t>питаннях</a:t>
            </a:r>
            <a:r>
              <a:rPr lang="ru-RU" sz="2400" dirty="0"/>
              <a:t> та </a:t>
            </a:r>
            <a:r>
              <a:rPr lang="ru-RU" sz="2400" dirty="0" err="1"/>
              <a:t>просвітницьких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значно</a:t>
            </a:r>
            <a:r>
              <a:rPr lang="ru-RU" sz="2400" dirty="0"/>
              <a:t> </a:t>
            </a:r>
            <a:r>
              <a:rPr lang="ru-RU" sz="2400" dirty="0" err="1"/>
              <a:t>покращило</a:t>
            </a:r>
            <a:r>
              <a:rPr lang="ru-RU" sz="2400" dirty="0"/>
              <a:t>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їхнього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99306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03CBEF-6C98-455C-975F-4352CFDE7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7.	</a:t>
            </a:r>
            <a:r>
              <a:rPr lang="ru-RU" sz="2400" dirty="0" err="1"/>
              <a:t>Свідомий</a:t>
            </a:r>
            <a:r>
              <a:rPr lang="ru-RU" sz="2400" dirty="0"/>
              <a:t> </a:t>
            </a:r>
            <a:r>
              <a:rPr lang="ru-RU" sz="2400" dirty="0" err="1"/>
              <a:t>громадянин</a:t>
            </a:r>
            <a:r>
              <a:rPr lang="ru-RU" sz="2400" dirty="0"/>
              <a:t>. </a:t>
            </a:r>
            <a:r>
              <a:rPr lang="ru-RU" sz="2400" dirty="0" err="1"/>
              <a:t>Кропивницького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назвати</a:t>
            </a:r>
            <a:r>
              <a:rPr lang="ru-RU" sz="2400" dirty="0"/>
              <a:t> прикладом </a:t>
            </a:r>
            <a:r>
              <a:rPr lang="ru-RU" sz="2400" dirty="0" err="1"/>
              <a:t>громадянського</a:t>
            </a:r>
            <a:r>
              <a:rPr lang="ru-RU" sz="2400" dirty="0"/>
              <a:t> подвигу </a:t>
            </a:r>
            <a:r>
              <a:rPr lang="ru-RU" sz="2400" dirty="0" err="1"/>
              <a:t>звичайної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. </a:t>
            </a:r>
            <a:r>
              <a:rPr lang="ru-RU" sz="2400" dirty="0" err="1"/>
              <a:t>Відомим</a:t>
            </a:r>
            <a:r>
              <a:rPr lang="ru-RU" sz="2400" dirty="0"/>
              <a:t> є той факт,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російський</a:t>
            </a:r>
            <a:r>
              <a:rPr lang="ru-RU" sz="2400" dirty="0"/>
              <a:t> </a:t>
            </a:r>
            <a:r>
              <a:rPr lang="ru-RU" sz="2400" dirty="0" err="1"/>
              <a:t>цар</a:t>
            </a:r>
            <a:r>
              <a:rPr lang="ru-RU" sz="2400" dirty="0"/>
              <a:t> </a:t>
            </a:r>
            <a:r>
              <a:rPr lang="ru-RU" sz="2400" dirty="0" err="1"/>
              <a:t>Олександр</a:t>
            </a:r>
            <a:r>
              <a:rPr lang="ru-RU" sz="2400" dirty="0"/>
              <a:t> </a:t>
            </a:r>
            <a:r>
              <a:rPr lang="en-US" sz="2400" dirty="0"/>
              <a:t>III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враженням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спектаклю </a:t>
            </a:r>
            <a:r>
              <a:rPr lang="ru-RU" sz="2400" dirty="0" err="1"/>
              <a:t>трупи</a:t>
            </a:r>
            <a:r>
              <a:rPr lang="ru-RU" sz="2400" dirty="0"/>
              <a:t> </a:t>
            </a:r>
            <a:r>
              <a:rPr lang="ru-RU" sz="2400" dirty="0" err="1"/>
              <a:t>Кропивницького</a:t>
            </a:r>
            <a:r>
              <a:rPr lang="ru-RU" sz="2400" dirty="0"/>
              <a:t> </a:t>
            </a:r>
            <a:r>
              <a:rPr lang="ru-RU" sz="2400" dirty="0" err="1"/>
              <a:t>запропонував</a:t>
            </a:r>
            <a:r>
              <a:rPr lang="ru-RU" sz="2400" dirty="0"/>
              <a:t> </a:t>
            </a:r>
            <a:r>
              <a:rPr lang="ru-RU" sz="2400" dirty="0" err="1"/>
              <a:t>режисерові</a:t>
            </a:r>
            <a:r>
              <a:rPr lang="ru-RU" sz="2400" dirty="0"/>
              <a:t> </a:t>
            </a:r>
            <a:r>
              <a:rPr lang="ru-RU" sz="2400" dirty="0" err="1"/>
              <a:t>грати</a:t>
            </a:r>
            <a:r>
              <a:rPr lang="ru-RU" sz="2400" dirty="0"/>
              <a:t> в </a:t>
            </a:r>
            <a:r>
              <a:rPr lang="ru-RU" sz="2400" dirty="0" err="1"/>
              <a:t>імператорському</a:t>
            </a:r>
            <a:r>
              <a:rPr lang="ru-RU" sz="2400" dirty="0"/>
              <a:t> </a:t>
            </a:r>
            <a:r>
              <a:rPr lang="ru-RU" sz="2400" dirty="0" err="1"/>
              <a:t>театрі</a:t>
            </a:r>
            <a:r>
              <a:rPr lang="ru-RU" sz="2400" dirty="0"/>
              <a:t>,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чого</a:t>
            </a:r>
            <a:r>
              <a:rPr lang="ru-RU" sz="2400" dirty="0"/>
              <a:t> той </a:t>
            </a:r>
            <a:r>
              <a:rPr lang="ru-RU" sz="2400" dirty="0" err="1"/>
              <a:t>відмовився</a:t>
            </a:r>
            <a:r>
              <a:rPr lang="ru-RU" sz="2400" dirty="0"/>
              <a:t>, будучи </a:t>
            </a:r>
            <a:r>
              <a:rPr lang="ru-RU" sz="2400" dirty="0" err="1"/>
              <a:t>вірним</a:t>
            </a:r>
            <a:r>
              <a:rPr lang="ru-RU" sz="2400" dirty="0"/>
              <a:t> </a:t>
            </a:r>
            <a:r>
              <a:rPr lang="ru-RU" sz="2400" dirty="0" err="1"/>
              <a:t>своїй</a:t>
            </a:r>
            <a:r>
              <a:rPr lang="ru-RU" sz="2400" dirty="0"/>
              <a:t> </a:t>
            </a:r>
            <a:r>
              <a:rPr lang="ru-RU" sz="2400" dirty="0" err="1"/>
              <a:t>рідній</a:t>
            </a:r>
            <a:r>
              <a:rPr lang="ru-RU" sz="2400" dirty="0"/>
              <a:t> </a:t>
            </a:r>
            <a:r>
              <a:rPr lang="ru-RU" sz="2400" dirty="0" err="1"/>
              <a:t>землі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00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00A0B0-B8A3-4ADC-9D94-DF2223B39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0856" y="1093534"/>
            <a:ext cx="9602788" cy="5764466"/>
          </a:xfrm>
        </p:spPr>
        <p:txBody>
          <a:bodyPr>
            <a:normAutofit/>
          </a:bodyPr>
          <a:lstStyle/>
          <a:p>
            <a:r>
              <a:rPr lang="ru-RU" sz="2000" dirty="0"/>
              <a:t>У 1871 р.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перейшов</a:t>
            </a:r>
            <a:r>
              <a:rPr lang="ru-RU" sz="2000" dirty="0"/>
              <a:t> у </a:t>
            </a:r>
            <a:r>
              <a:rPr lang="ru-RU" sz="2000" dirty="0" err="1"/>
              <a:t>професіональні</a:t>
            </a:r>
            <a:r>
              <a:rPr lang="ru-RU" sz="2000" dirty="0"/>
              <a:t> </a:t>
            </a:r>
            <a:r>
              <a:rPr lang="ru-RU" sz="2000" dirty="0" err="1"/>
              <a:t>актори</a:t>
            </a:r>
            <a:r>
              <a:rPr lang="ru-RU" sz="2000" dirty="0"/>
              <a:t>, </a:t>
            </a:r>
            <a:r>
              <a:rPr lang="ru-RU" sz="2000" dirty="0" err="1"/>
              <a:t>погодившись</a:t>
            </a:r>
            <a:r>
              <a:rPr lang="ru-RU" sz="2000" dirty="0"/>
              <a:t> </a:t>
            </a:r>
            <a:r>
              <a:rPr lang="ru-RU" sz="2000" dirty="0" err="1"/>
              <a:t>працювати</a:t>
            </a:r>
            <a:r>
              <a:rPr lang="ru-RU" sz="2000" dirty="0"/>
              <a:t> у </a:t>
            </a:r>
            <a:r>
              <a:rPr lang="ru-RU" sz="2000" dirty="0" err="1"/>
              <a:t>трупі</a:t>
            </a:r>
            <a:r>
              <a:rPr lang="ru-RU" sz="2000" dirty="0"/>
              <a:t> </a:t>
            </a:r>
            <a:r>
              <a:rPr lang="ru-RU" sz="2000" dirty="0" err="1"/>
              <a:t>графів</a:t>
            </a:r>
            <a:r>
              <a:rPr lang="ru-RU" sz="2000" dirty="0"/>
              <a:t> </a:t>
            </a:r>
            <a:r>
              <a:rPr lang="ru-RU" sz="2000" dirty="0" err="1"/>
              <a:t>Моркових</a:t>
            </a:r>
            <a:r>
              <a:rPr lang="ru-RU" sz="2000" dirty="0"/>
              <a:t> (Одеса). </a:t>
            </a:r>
            <a:r>
              <a:rPr lang="ru-RU" sz="2000" dirty="0" err="1"/>
              <a:t>Протягом</a:t>
            </a:r>
            <a:r>
              <a:rPr lang="ru-RU" sz="2000" dirty="0"/>
              <a:t> десяти </a:t>
            </a:r>
            <a:r>
              <a:rPr lang="ru-RU" sz="2000" dirty="0" err="1"/>
              <a:t>років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в </a:t>
            </a:r>
            <a:r>
              <a:rPr lang="ru-RU" sz="2000" dirty="0" err="1"/>
              <a:t>російських</a:t>
            </a:r>
            <a:r>
              <a:rPr lang="ru-RU" sz="2000" dirty="0"/>
              <a:t> </a:t>
            </a:r>
            <a:r>
              <a:rPr lang="ru-RU" sz="2000" dirty="0" err="1"/>
              <a:t>театральних</a:t>
            </a:r>
            <a:r>
              <a:rPr lang="ru-RU" sz="2000" dirty="0"/>
              <a:t> трупах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набув</a:t>
            </a:r>
            <a:r>
              <a:rPr lang="ru-RU" sz="2000" dirty="0"/>
              <a:t> </a:t>
            </a:r>
            <a:r>
              <a:rPr lang="ru-RU" sz="2000" dirty="0" err="1"/>
              <a:t>величезного</a:t>
            </a:r>
            <a:r>
              <a:rPr lang="ru-RU" sz="2000" dirty="0"/>
              <a:t> </a:t>
            </a:r>
            <a:r>
              <a:rPr lang="ru-RU" sz="2000" dirty="0" err="1"/>
              <a:t>сценічного</a:t>
            </a:r>
            <a:r>
              <a:rPr lang="ru-RU" sz="2000" dirty="0"/>
              <a:t> </a:t>
            </a:r>
            <a:r>
              <a:rPr lang="ru-RU" sz="2000" dirty="0" err="1"/>
              <a:t>досвіду</a:t>
            </a:r>
            <a:r>
              <a:rPr lang="ru-RU" sz="2000" dirty="0"/>
              <a:t>.</a:t>
            </a:r>
          </a:p>
          <a:p>
            <a:r>
              <a:rPr lang="ru-RU" sz="2000" dirty="0"/>
              <a:t>У 1872 р. в </a:t>
            </a:r>
            <a:r>
              <a:rPr lang="ru-RU" sz="2000" dirty="0" err="1"/>
              <a:t>одеській</a:t>
            </a:r>
            <a:r>
              <a:rPr lang="ru-RU" sz="2000" dirty="0"/>
              <a:t> </a:t>
            </a:r>
            <a:r>
              <a:rPr lang="ru-RU" sz="2000" dirty="0" err="1"/>
              <a:t>газеті</a:t>
            </a:r>
            <a:r>
              <a:rPr lang="ru-RU" sz="2000" dirty="0"/>
              <a:t> «Новороссийский телеграф»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опубліковано</a:t>
            </a:r>
            <a:r>
              <a:rPr lang="ru-RU" sz="2000" dirty="0"/>
              <a:t> </a:t>
            </a:r>
            <a:r>
              <a:rPr lang="ru-RU" sz="2000" dirty="0" err="1"/>
              <a:t>водевілі</a:t>
            </a:r>
            <a:r>
              <a:rPr lang="ru-RU" sz="2000" dirty="0"/>
              <a:t> М. </a:t>
            </a:r>
            <a:r>
              <a:rPr lang="ru-RU" sz="2000" dirty="0" err="1"/>
              <a:t>Кропивницького</a:t>
            </a:r>
            <a:r>
              <a:rPr lang="ru-RU" sz="2000" dirty="0"/>
              <a:t> «Помирились» і «За сиротою і Бог з калитою, </a:t>
            </a:r>
            <a:r>
              <a:rPr lang="ru-RU" sz="2000" dirty="0" err="1"/>
              <a:t>або</a:t>
            </a:r>
            <a:r>
              <a:rPr lang="ru-RU" sz="2000" dirty="0"/>
              <a:t> ж </a:t>
            </a:r>
            <a:r>
              <a:rPr lang="ru-RU" sz="2000" dirty="0" err="1"/>
              <a:t>Несподіване</a:t>
            </a:r>
            <a:r>
              <a:rPr lang="ru-RU" sz="2000" dirty="0"/>
              <a:t> </a:t>
            </a:r>
            <a:r>
              <a:rPr lang="ru-RU" sz="2000" dirty="0" err="1"/>
              <a:t>сватання</a:t>
            </a:r>
            <a:r>
              <a:rPr lang="ru-RU" sz="2000" dirty="0"/>
              <a:t>».</a:t>
            </a:r>
          </a:p>
          <a:p>
            <a:r>
              <a:rPr lang="ru-RU" sz="2000" dirty="0"/>
              <a:t>З 1873 р. — у </a:t>
            </a:r>
            <a:r>
              <a:rPr lang="ru-RU" sz="2000" dirty="0" err="1"/>
              <a:t>складі</a:t>
            </a:r>
            <a:r>
              <a:rPr lang="ru-RU" sz="2000" dirty="0"/>
              <a:t> </a:t>
            </a:r>
            <a:r>
              <a:rPr lang="ru-RU" sz="2000" dirty="0" err="1"/>
              <a:t>Харківського</a:t>
            </a:r>
            <a:r>
              <a:rPr lang="ru-RU" sz="2000" dirty="0"/>
              <a:t> театру Александрова—Колюпанова.</a:t>
            </a:r>
          </a:p>
          <a:p>
            <a:r>
              <a:rPr lang="ru-RU" sz="2000" dirty="0"/>
              <a:t>1874 р. </a:t>
            </a:r>
            <a:r>
              <a:rPr lang="ru-RU" sz="2000" dirty="0" err="1"/>
              <a:t>М.Л.Кропивницький</a:t>
            </a:r>
            <a:r>
              <a:rPr lang="ru-RU" sz="2000" dirty="0"/>
              <a:t> </a:t>
            </a:r>
            <a:r>
              <a:rPr lang="ru-RU" sz="2000" dirty="0" err="1"/>
              <a:t>отримує</a:t>
            </a:r>
            <a:r>
              <a:rPr lang="ru-RU" sz="2000" dirty="0"/>
              <a:t> </a:t>
            </a:r>
            <a:r>
              <a:rPr lang="ru-RU" sz="2000" dirty="0" err="1"/>
              <a:t>запрошення</a:t>
            </a:r>
            <a:r>
              <a:rPr lang="ru-RU" sz="2000" dirty="0"/>
              <a:t> до Петербурга, де </a:t>
            </a:r>
            <a:r>
              <a:rPr lang="ru-RU" sz="2000" dirty="0" err="1"/>
              <a:t>виступає</a:t>
            </a:r>
            <a:r>
              <a:rPr lang="ru-RU" sz="2000" dirty="0"/>
              <a:t> з великим </a:t>
            </a:r>
            <a:r>
              <a:rPr lang="ru-RU" sz="2000" dirty="0" err="1"/>
              <a:t>успіхом</a:t>
            </a:r>
            <a:r>
              <a:rPr lang="ru-RU" sz="2000" dirty="0"/>
              <a:t>. У лютому 1875 р. </a:t>
            </a:r>
            <a:r>
              <a:rPr lang="ru-RU" sz="2000" dirty="0" err="1"/>
              <a:t>вирушає</a:t>
            </a:r>
            <a:r>
              <a:rPr lang="ru-RU" sz="2000" dirty="0"/>
              <a:t> на </a:t>
            </a:r>
            <a:r>
              <a:rPr lang="ru-RU" sz="2000" dirty="0" err="1"/>
              <a:t>гастролі</a:t>
            </a:r>
            <a:r>
              <a:rPr lang="ru-RU" sz="2000" dirty="0"/>
              <a:t> в </a:t>
            </a:r>
            <a:r>
              <a:rPr lang="ru-RU" sz="2000" dirty="0" err="1"/>
              <a:t>Галичину</a:t>
            </a:r>
            <a:r>
              <a:rPr lang="ru-RU" sz="2000" dirty="0"/>
              <a:t>, де </a:t>
            </a:r>
            <a:r>
              <a:rPr lang="ru-RU" sz="2000" dirty="0" err="1"/>
              <a:t>стає</a:t>
            </a:r>
            <a:r>
              <a:rPr lang="ru-RU" sz="2000" dirty="0"/>
              <a:t> наставником і </a:t>
            </a:r>
            <a:r>
              <a:rPr lang="ru-RU" sz="2000" dirty="0" err="1"/>
              <a:t>режисером</a:t>
            </a:r>
            <a:r>
              <a:rPr lang="ru-RU" sz="2000" dirty="0"/>
              <a:t> </a:t>
            </a:r>
            <a:r>
              <a:rPr lang="ru-RU" sz="2000" dirty="0" err="1"/>
              <a:t>галицького</a:t>
            </a:r>
            <a:r>
              <a:rPr lang="ru-RU" sz="2000" dirty="0"/>
              <a:t> театру «</a:t>
            </a:r>
            <a:r>
              <a:rPr lang="ru-RU" sz="2000" dirty="0" err="1"/>
              <a:t>Руська</a:t>
            </a:r>
            <a:r>
              <a:rPr lang="ru-RU" sz="2000" dirty="0"/>
              <a:t> </a:t>
            </a:r>
            <a:r>
              <a:rPr lang="ru-RU" sz="2000" dirty="0" err="1"/>
              <a:t>бесіда</a:t>
            </a:r>
            <a:r>
              <a:rPr lang="ru-RU" sz="2000" dirty="0"/>
              <a:t>», привносить ряд </a:t>
            </a:r>
            <a:r>
              <a:rPr lang="ru-RU" sz="2000" dirty="0" err="1"/>
              <a:t>новацій</a:t>
            </a:r>
            <a:r>
              <a:rPr lang="ru-RU" sz="2000" dirty="0"/>
              <a:t> у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. В 1876—1881 </a:t>
            </a:r>
            <a:r>
              <a:rPr lang="ru-RU" sz="2000" dirty="0" err="1"/>
              <a:t>рр</a:t>
            </a:r>
            <a:r>
              <a:rPr lang="ru-RU" sz="2000" dirty="0"/>
              <a:t>. — у </a:t>
            </a:r>
            <a:r>
              <a:rPr lang="ru-RU" sz="2000" dirty="0" err="1"/>
              <a:t>складі</a:t>
            </a:r>
            <a:r>
              <a:rPr lang="ru-RU" sz="2000" dirty="0"/>
              <a:t> </a:t>
            </a:r>
            <a:r>
              <a:rPr lang="ru-RU" sz="2000" dirty="0" err="1"/>
              <a:t>російських</a:t>
            </a:r>
            <a:r>
              <a:rPr lang="ru-RU" sz="2000" dirty="0"/>
              <a:t> труп </a:t>
            </a:r>
            <a:r>
              <a:rPr lang="ru-RU" sz="2000" dirty="0" err="1"/>
              <a:t>Сімферополя</a:t>
            </a:r>
            <a:r>
              <a:rPr lang="ru-RU" sz="2000" dirty="0"/>
              <a:t>, </a:t>
            </a:r>
            <a:r>
              <a:rPr lang="ru-RU" sz="2000" dirty="0" err="1"/>
              <a:t>Єлисаветграда</a:t>
            </a:r>
            <a:r>
              <a:rPr lang="ru-RU" sz="2000" dirty="0"/>
              <a:t>, </a:t>
            </a:r>
            <a:r>
              <a:rPr lang="ru-RU" sz="2000" dirty="0" err="1"/>
              <a:t>Кременчука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6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190432-6857-464D-B798-1131357AA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01422"/>
            <a:ext cx="8915400" cy="4409800"/>
          </a:xfrm>
        </p:spPr>
        <p:txBody>
          <a:bodyPr>
            <a:noAutofit/>
          </a:bodyPr>
          <a:lstStyle/>
          <a:p>
            <a:r>
              <a:rPr lang="ru-RU" sz="2000" dirty="0"/>
              <a:t>У 1882 р.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організовує</a:t>
            </a:r>
            <a:r>
              <a:rPr lang="ru-RU" sz="2000" dirty="0"/>
              <a:t> свою трупу, яка </a:t>
            </a:r>
            <a:r>
              <a:rPr lang="ru-RU" sz="2000" dirty="0" err="1"/>
              <a:t>приблизно</a:t>
            </a:r>
            <a:r>
              <a:rPr lang="ru-RU" sz="2000" dirty="0"/>
              <a:t> через </a:t>
            </a:r>
            <a:r>
              <a:rPr lang="ru-RU" sz="2000" dirty="0" err="1"/>
              <a:t>рік</a:t>
            </a:r>
            <a:r>
              <a:rPr lang="ru-RU" sz="2000" dirty="0"/>
              <a:t> </a:t>
            </a:r>
            <a:r>
              <a:rPr lang="ru-RU" sz="2000" dirty="0" err="1"/>
              <a:t>зливається</a:t>
            </a:r>
            <a:r>
              <a:rPr lang="ru-RU" sz="2000" dirty="0"/>
              <a:t> з </a:t>
            </a:r>
            <a:r>
              <a:rPr lang="ru-RU" sz="2000" dirty="0" err="1"/>
              <a:t>трупою</a:t>
            </a:r>
            <a:r>
              <a:rPr lang="ru-RU" sz="2000" dirty="0"/>
              <a:t> </a:t>
            </a:r>
            <a:r>
              <a:rPr lang="ru-RU" sz="2000" dirty="0" err="1"/>
              <a:t>Михайла</a:t>
            </a:r>
            <a:r>
              <a:rPr lang="ru-RU" sz="2000" dirty="0"/>
              <a:t> </a:t>
            </a:r>
            <a:r>
              <a:rPr lang="ru-RU" sz="2000" dirty="0" err="1"/>
              <a:t>Старицького</a:t>
            </a:r>
            <a:r>
              <a:rPr lang="ru-RU" sz="2000" dirty="0"/>
              <a:t>, де </a:t>
            </a:r>
            <a:r>
              <a:rPr lang="ru-RU" sz="2000" dirty="0" err="1"/>
              <a:t>Кропивницький</a:t>
            </a:r>
            <a:r>
              <a:rPr lang="ru-RU" sz="2000" dirty="0"/>
              <a:t> </a:t>
            </a:r>
            <a:r>
              <a:rPr lang="ru-RU" sz="2000" dirty="0" err="1"/>
              <a:t>стає</a:t>
            </a:r>
            <a:r>
              <a:rPr lang="ru-RU" sz="2000" dirty="0"/>
              <a:t> </a:t>
            </a:r>
            <a:r>
              <a:rPr lang="ru-RU" sz="2000" dirty="0" err="1"/>
              <a:t>провідним</a:t>
            </a:r>
            <a:r>
              <a:rPr lang="ru-RU" sz="2000" dirty="0"/>
              <a:t> </a:t>
            </a:r>
            <a:r>
              <a:rPr lang="ru-RU" sz="2000" dirty="0" err="1"/>
              <a:t>режисером</a:t>
            </a:r>
            <a:r>
              <a:rPr lang="ru-RU" sz="2000" dirty="0"/>
              <a:t>. </a:t>
            </a:r>
            <a:r>
              <a:rPr lang="ru-RU" sz="2000" dirty="0" err="1"/>
              <a:t>Починається</a:t>
            </a:r>
            <a:r>
              <a:rPr lang="ru-RU" sz="2000" dirty="0"/>
              <a:t> нова </a:t>
            </a:r>
            <a:r>
              <a:rPr lang="ru-RU" sz="2000" dirty="0" err="1"/>
              <a:t>епоха</a:t>
            </a:r>
            <a:r>
              <a:rPr lang="ru-RU" sz="2000" dirty="0"/>
              <a:t> в </a:t>
            </a:r>
            <a:r>
              <a:rPr lang="ru-RU" sz="2000" dirty="0" err="1"/>
              <a:t>історії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</a:t>
            </a:r>
            <a:r>
              <a:rPr lang="ru-RU" sz="2000" dirty="0" err="1"/>
              <a:t>професійного</a:t>
            </a:r>
            <a:r>
              <a:rPr lang="ru-RU" sz="2000" dirty="0"/>
              <a:t> театру</a:t>
            </a:r>
          </a:p>
          <a:p>
            <a:r>
              <a:rPr lang="ru-RU" sz="2000" dirty="0" err="1"/>
              <a:t>Своєрідним</a:t>
            </a:r>
            <a:r>
              <a:rPr lang="ru-RU" sz="2000" dirty="0"/>
              <a:t> </a:t>
            </a:r>
            <a:r>
              <a:rPr lang="ru-RU" sz="2000" dirty="0" err="1"/>
              <a:t>явищем</a:t>
            </a:r>
            <a:r>
              <a:rPr lang="ru-RU" sz="2000" dirty="0"/>
              <a:t> є </a:t>
            </a:r>
            <a:r>
              <a:rPr lang="ru-RU" sz="2000" dirty="0" err="1"/>
              <a:t>комедії</a:t>
            </a:r>
            <a:r>
              <a:rPr lang="ru-RU" sz="2000" dirty="0"/>
              <a:t> </a:t>
            </a:r>
            <a:r>
              <a:rPr lang="ru-RU" sz="2000" dirty="0" err="1"/>
              <a:t>Кропивницького</a:t>
            </a:r>
            <a:r>
              <a:rPr lang="ru-RU" sz="2000" dirty="0"/>
              <a:t> «</a:t>
            </a:r>
            <a:r>
              <a:rPr lang="ru-RU" sz="2000" dirty="0" err="1"/>
              <a:t>Чмир</a:t>
            </a:r>
            <a:r>
              <a:rPr lang="ru-RU" sz="2000" dirty="0"/>
              <a:t>» (1890), «На </a:t>
            </a:r>
            <a:r>
              <a:rPr lang="ru-RU" sz="2000" dirty="0" err="1"/>
              <a:t>руїнах</a:t>
            </a:r>
            <a:r>
              <a:rPr lang="ru-RU" sz="2000" dirty="0"/>
              <a:t>» (1900), «</a:t>
            </a:r>
            <a:r>
              <a:rPr lang="ru-RU" sz="2000" dirty="0" err="1"/>
              <a:t>Супротивні</a:t>
            </a:r>
            <a:r>
              <a:rPr lang="ru-RU" sz="2000" dirty="0"/>
              <a:t> </a:t>
            </a:r>
            <a:r>
              <a:rPr lang="ru-RU" sz="2000" dirty="0" err="1"/>
              <a:t>течії</a:t>
            </a:r>
            <a:r>
              <a:rPr lang="ru-RU" sz="2000" dirty="0"/>
              <a:t>» (1900), «Мамаша» (1903), «</a:t>
            </a:r>
            <a:r>
              <a:rPr lang="ru-RU" sz="2000" dirty="0" err="1"/>
              <a:t>Старі</a:t>
            </a:r>
            <a:r>
              <a:rPr lang="ru-RU" sz="2000" dirty="0"/>
              <a:t> сучки й </a:t>
            </a:r>
            <a:r>
              <a:rPr lang="ru-RU" sz="2000" dirty="0" err="1"/>
              <a:t>молоді</a:t>
            </a:r>
            <a:r>
              <a:rPr lang="ru-RU" sz="2000" dirty="0"/>
              <a:t> </a:t>
            </a:r>
            <a:r>
              <a:rPr lang="ru-RU" sz="2000" dirty="0" err="1"/>
              <a:t>парості</a:t>
            </a:r>
            <a:r>
              <a:rPr lang="ru-RU" sz="2000" dirty="0"/>
              <a:t>», як і </a:t>
            </a:r>
            <a:r>
              <a:rPr lang="ru-RU" sz="2000" dirty="0" err="1"/>
              <a:t>водевіль</a:t>
            </a:r>
            <a:r>
              <a:rPr lang="ru-RU" sz="2000" dirty="0"/>
              <a:t> «</a:t>
            </a:r>
            <a:r>
              <a:rPr lang="ru-RU" sz="2000" dirty="0" err="1"/>
              <a:t>Дійшов</a:t>
            </a:r>
            <a:r>
              <a:rPr lang="ru-RU" sz="2000" dirty="0"/>
              <a:t> до </a:t>
            </a:r>
            <a:r>
              <a:rPr lang="ru-RU" sz="2000" dirty="0" err="1"/>
              <a:t>розуму</a:t>
            </a:r>
            <a:r>
              <a:rPr lang="ru-RU" sz="2000" dirty="0"/>
              <a:t>» (1909).</a:t>
            </a:r>
          </a:p>
          <a:p>
            <a:r>
              <a:rPr lang="ru-RU" sz="2000" dirty="0"/>
              <a:t>1890 р. </a:t>
            </a:r>
            <a:r>
              <a:rPr lang="ru-RU" sz="2000" dirty="0" err="1"/>
              <a:t>оселився</a:t>
            </a:r>
            <a:r>
              <a:rPr lang="ru-RU" sz="2000" dirty="0"/>
              <a:t> на </a:t>
            </a:r>
            <a:r>
              <a:rPr lang="ru-RU" sz="2000" dirty="0" err="1"/>
              <a:t>хуторі</a:t>
            </a:r>
            <a:r>
              <a:rPr lang="ru-RU" sz="2000" dirty="0"/>
              <a:t> </a:t>
            </a:r>
            <a:r>
              <a:rPr lang="ru-RU" sz="2000" dirty="0" err="1"/>
              <a:t>Затишок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Харковом</a:t>
            </a:r>
            <a:r>
              <a:rPr lang="ru-RU" sz="2000" dirty="0"/>
              <a:t>; </a:t>
            </a:r>
            <a:r>
              <a:rPr lang="ru-RU" sz="2000" dirty="0" err="1"/>
              <a:t>одночасно</a:t>
            </a:r>
            <a:r>
              <a:rPr lang="ru-RU" sz="2000" dirty="0"/>
              <a:t> з </a:t>
            </a:r>
            <a:r>
              <a:rPr lang="ru-RU" sz="2000" dirty="0" err="1"/>
              <a:t>працею</a:t>
            </a:r>
            <a:r>
              <a:rPr lang="ru-RU" sz="2000" dirty="0"/>
              <a:t> на </a:t>
            </a:r>
            <a:r>
              <a:rPr lang="ru-RU" sz="2000" dirty="0" err="1"/>
              <a:t>хуторі</a:t>
            </a:r>
            <a:r>
              <a:rPr lang="ru-RU" sz="2000" dirty="0"/>
              <a:t> </a:t>
            </a:r>
            <a:r>
              <a:rPr lang="ru-RU" sz="2000" dirty="0" err="1"/>
              <a:t>очолював</a:t>
            </a:r>
            <a:r>
              <a:rPr lang="ru-RU" sz="2000" dirty="0"/>
              <a:t> </a:t>
            </a:r>
            <a:r>
              <a:rPr lang="ru-RU" sz="2000" dirty="0" err="1"/>
              <a:t>українські</a:t>
            </a:r>
            <a:r>
              <a:rPr lang="ru-RU" sz="2000" dirty="0"/>
              <a:t> </a:t>
            </a:r>
            <a:r>
              <a:rPr lang="ru-RU" sz="2000" dirty="0" err="1"/>
              <a:t>трупи</a:t>
            </a:r>
            <a:r>
              <a:rPr lang="ru-RU" sz="2000" dirty="0"/>
              <a:t>, часто </a:t>
            </a:r>
            <a:r>
              <a:rPr lang="ru-RU" sz="2000" dirty="0" err="1"/>
              <a:t>виїздив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ними на </a:t>
            </a:r>
            <a:r>
              <a:rPr lang="ru-RU" sz="2000" dirty="0" err="1"/>
              <a:t>гастролі</a:t>
            </a:r>
            <a:r>
              <a:rPr lang="ru-RU" sz="2000" dirty="0"/>
              <a:t>. Там же в</a:t>
            </a:r>
            <a:r>
              <a:rPr lang="uk-UA" sz="2000" dirty="0" err="1"/>
              <a:t>ідкриває</a:t>
            </a:r>
            <a:r>
              <a:rPr lang="uk-UA" sz="2000" dirty="0"/>
              <a:t> дитячий театр.</a:t>
            </a:r>
          </a:p>
          <a:p>
            <a:r>
              <a:rPr lang="ru-RU" sz="2000" dirty="0"/>
              <a:t>Помер 21 </a:t>
            </a:r>
            <a:r>
              <a:rPr lang="ru-RU" sz="2000" dirty="0" err="1"/>
              <a:t>квітня</a:t>
            </a:r>
            <a:r>
              <a:rPr lang="ru-RU" sz="2000" dirty="0"/>
              <a:t> 1910 по </a:t>
            </a:r>
            <a:r>
              <a:rPr lang="ru-RU" sz="2000" dirty="0" err="1"/>
              <a:t>дорозі</a:t>
            </a:r>
            <a:r>
              <a:rPr lang="ru-RU" sz="2000" dirty="0"/>
              <a:t> з </a:t>
            </a:r>
            <a:r>
              <a:rPr lang="ru-RU" sz="2000" dirty="0" err="1"/>
              <a:t>Одеси</a:t>
            </a:r>
            <a:r>
              <a:rPr lang="ru-RU" sz="2000" dirty="0"/>
              <a:t>, де </a:t>
            </a:r>
            <a:r>
              <a:rPr lang="ru-RU" sz="2000" dirty="0" err="1"/>
              <a:t>був</a:t>
            </a:r>
            <a:r>
              <a:rPr lang="ru-RU" sz="2000" dirty="0"/>
              <a:t> на гастролях; </a:t>
            </a:r>
            <a:r>
              <a:rPr lang="ru-RU" sz="2000" dirty="0" err="1"/>
              <a:t>поховано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в </a:t>
            </a:r>
            <a:r>
              <a:rPr lang="ru-RU" sz="2000" dirty="0" err="1"/>
              <a:t>Харкові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7425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DC9D67-E20E-4ADC-B345-C1EA263D9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82243"/>
            <a:ext cx="8911687" cy="1280890"/>
          </a:xfrm>
        </p:spPr>
        <p:txBody>
          <a:bodyPr/>
          <a:lstStyle/>
          <a:p>
            <a:r>
              <a:rPr lang="ru-RU" i="1" dirty="0"/>
              <a:t>2.	</a:t>
            </a:r>
            <a:r>
              <a:rPr lang="ru-RU" i="1" dirty="0" err="1"/>
              <a:t>Особливості</a:t>
            </a:r>
            <a:r>
              <a:rPr lang="ru-RU" i="1" dirty="0"/>
              <a:t> </a:t>
            </a:r>
            <a:r>
              <a:rPr lang="ru-RU" i="1" dirty="0" err="1"/>
              <a:t>драматичних</a:t>
            </a:r>
            <a:r>
              <a:rPr lang="ru-RU" i="1" dirty="0"/>
              <a:t> </a:t>
            </a:r>
            <a:r>
              <a:rPr lang="ru-RU" i="1" dirty="0" err="1"/>
              <a:t>творів</a:t>
            </a:r>
            <a:r>
              <a:rPr lang="ru-RU" i="1" dirty="0"/>
              <a:t> </a:t>
            </a:r>
            <a:r>
              <a:rPr lang="ru-RU" i="1" dirty="0" err="1"/>
              <a:t>М.Кропивницького</a:t>
            </a: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95543A-0966-4A37-8511-EE56B3E99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84026"/>
            <a:ext cx="8915400" cy="4427196"/>
          </a:xfrm>
        </p:spPr>
        <p:txBody>
          <a:bodyPr>
            <a:noAutofit/>
          </a:bodyPr>
          <a:lstStyle/>
          <a:p>
            <a:r>
              <a:rPr lang="ru-RU" sz="2400" dirty="0" err="1"/>
              <a:t>М.Кропивницький</a:t>
            </a:r>
            <a:r>
              <a:rPr lang="ru-RU" sz="2400" dirty="0"/>
              <a:t> та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прогресивні</a:t>
            </a:r>
            <a:r>
              <a:rPr lang="ru-RU" sz="2400" dirty="0"/>
              <a:t> </a:t>
            </a:r>
            <a:r>
              <a:rPr lang="ru-RU" sz="2400" dirty="0" err="1"/>
              <a:t>теат­ральні</a:t>
            </a:r>
            <a:r>
              <a:rPr lang="ru-RU" sz="2400" dirty="0"/>
              <a:t> </a:t>
            </a:r>
            <a:r>
              <a:rPr lang="ru-RU" sz="2400" dirty="0" err="1"/>
              <a:t>діячі</a:t>
            </a:r>
            <a:r>
              <a:rPr lang="ru-RU" sz="2400" dirty="0"/>
              <a:t>, </a:t>
            </a:r>
            <a:r>
              <a:rPr lang="ru-RU" sz="2400" dirty="0" err="1"/>
              <a:t>зокрема</a:t>
            </a:r>
            <a:r>
              <a:rPr lang="ru-RU" sz="2400" dirty="0"/>
              <a:t> </a:t>
            </a:r>
            <a:r>
              <a:rPr lang="ru-RU" sz="2400" dirty="0" err="1"/>
              <a:t>Іван</a:t>
            </a:r>
            <a:r>
              <a:rPr lang="ru-RU" sz="2400" dirty="0"/>
              <a:t> Карпенко-Карий, Михай­ло </a:t>
            </a:r>
            <a:r>
              <a:rPr lang="ru-RU" sz="2400" dirty="0" err="1"/>
              <a:t>Старицький</a:t>
            </a:r>
            <a:r>
              <a:rPr lang="ru-RU" sz="2400" dirty="0"/>
              <a:t>, </a:t>
            </a:r>
            <a:r>
              <a:rPr lang="ru-RU" sz="2400" dirty="0" err="1"/>
              <a:t>Панас</a:t>
            </a:r>
            <a:r>
              <a:rPr lang="ru-RU" sz="2400" dirty="0"/>
              <a:t> </a:t>
            </a:r>
            <a:r>
              <a:rPr lang="ru-RU" sz="2400" dirty="0" err="1"/>
              <a:t>Саксаганський</a:t>
            </a:r>
            <a:r>
              <a:rPr lang="ru-RU" sz="2400" dirty="0"/>
              <a:t>, </a:t>
            </a:r>
            <a:r>
              <a:rPr lang="ru-RU" sz="2400" dirty="0" err="1"/>
              <a:t>виконували</a:t>
            </a:r>
            <a:r>
              <a:rPr lang="ru-RU" sz="2400" dirty="0"/>
              <a:t> </a:t>
            </a:r>
            <a:r>
              <a:rPr lang="ru-RU" sz="2400" dirty="0" err="1"/>
              <a:t>місію</a:t>
            </a:r>
            <a:r>
              <a:rPr lang="ru-RU" sz="2400" dirty="0"/>
              <a:t> </a:t>
            </a:r>
            <a:r>
              <a:rPr lang="ru-RU" sz="2400" dirty="0" err="1"/>
              <a:t>творення</a:t>
            </a:r>
            <a:r>
              <a:rPr lang="ru-RU" sz="2400" dirty="0"/>
              <a:t> </a:t>
            </a:r>
            <a:r>
              <a:rPr lang="ru-RU" sz="2400" dirty="0" err="1"/>
              <a:t>нації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демократичність</a:t>
            </a:r>
            <a:r>
              <a:rPr lang="ru-RU" sz="2400" dirty="0"/>
              <a:t> театрального </a:t>
            </a:r>
            <a:r>
              <a:rPr lang="ru-RU" sz="2400" dirty="0" err="1"/>
              <a:t>мистецтва</a:t>
            </a:r>
            <a:r>
              <a:rPr lang="ru-RU" sz="2400" dirty="0"/>
              <a:t>,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запрограмованість</a:t>
            </a:r>
            <a:r>
              <a:rPr lang="ru-RU" sz="2400" dirty="0"/>
              <a:t> на </a:t>
            </a:r>
            <a:r>
              <a:rPr lang="ru-RU" sz="2400" dirty="0" err="1"/>
              <a:t>безпосередній</a:t>
            </a:r>
            <a:r>
              <a:rPr lang="ru-RU" sz="2400" dirty="0"/>
              <a:t>, </a:t>
            </a:r>
            <a:r>
              <a:rPr lang="ru-RU" sz="2400" dirty="0" err="1"/>
              <a:t>живий</a:t>
            </a:r>
            <a:r>
              <a:rPr lang="ru-RU" sz="2400" dirty="0"/>
              <a:t>, а тому особливо </a:t>
            </a:r>
            <a:r>
              <a:rPr lang="ru-RU" sz="2400" dirty="0" err="1"/>
              <a:t>ефективний</a:t>
            </a:r>
            <a:r>
              <a:rPr lang="ru-RU" sz="2400" dirty="0"/>
              <a:t> контакт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реципієнтом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Важливу</a:t>
            </a:r>
            <a:r>
              <a:rPr lang="ru-RU" sz="2400" dirty="0"/>
              <a:t> роль у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відігравала</a:t>
            </a:r>
            <a:r>
              <a:rPr lang="ru-RU" sz="2400" dirty="0"/>
              <a:t> </a:t>
            </a:r>
            <a:r>
              <a:rPr lang="ru-RU" sz="2400" dirty="0" err="1"/>
              <a:t>укра­їнська</a:t>
            </a:r>
            <a:r>
              <a:rPr lang="ru-RU" sz="2400" dirty="0"/>
              <a:t> </a:t>
            </a:r>
            <a:r>
              <a:rPr lang="ru-RU" sz="2400" dirty="0" err="1"/>
              <a:t>мова</a:t>
            </a:r>
            <a:r>
              <a:rPr lang="ru-RU" sz="2400" dirty="0"/>
              <a:t> - </a:t>
            </a:r>
            <a:r>
              <a:rPr lang="ru-RU" sz="2400" dirty="0" err="1"/>
              <a:t>самоідентифікатор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наро­ду. </a:t>
            </a:r>
            <a:r>
              <a:rPr lang="ru-RU" sz="2400" dirty="0" err="1"/>
              <a:t>Обстоювання</a:t>
            </a:r>
            <a:r>
              <a:rPr lang="ru-RU" sz="2400" dirty="0"/>
              <a:t> права </a:t>
            </a:r>
            <a:r>
              <a:rPr lang="ru-RU" sz="2400" dirty="0" err="1"/>
              <a:t>спілкуватися</a:t>
            </a:r>
            <a:r>
              <a:rPr lang="ru-RU" sz="2400" dirty="0"/>
              <a:t> з </a:t>
            </a:r>
            <a:r>
              <a:rPr lang="ru-RU" sz="2400" dirty="0" err="1"/>
              <a:t>глядачем</a:t>
            </a:r>
            <a:r>
              <a:rPr lang="ru-RU" sz="2400" dirty="0"/>
              <a:t> </a:t>
            </a:r>
            <a:r>
              <a:rPr lang="ru-RU" sz="2400" dirty="0" err="1"/>
              <a:t>рідною</a:t>
            </a:r>
            <a:r>
              <a:rPr lang="ru-RU" sz="2400" dirty="0"/>
              <a:t> </a:t>
            </a:r>
            <a:r>
              <a:rPr lang="ru-RU" sz="2400" dirty="0" err="1"/>
              <a:t>мовою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як </a:t>
            </a:r>
            <a:r>
              <a:rPr lang="ru-RU" sz="2400" dirty="0" err="1"/>
              <a:t>художньо</a:t>
            </a:r>
            <a:r>
              <a:rPr lang="ru-RU" sz="2400" dirty="0"/>
              <a:t>, так й </a:t>
            </a:r>
            <a:r>
              <a:rPr lang="ru-RU" sz="2400" dirty="0" err="1"/>
              <a:t>ідеологічно</a:t>
            </a:r>
            <a:r>
              <a:rPr lang="ru-RU" sz="2400" dirty="0"/>
              <a:t> </a:t>
            </a:r>
            <a:r>
              <a:rPr lang="ru-RU" sz="2400" dirty="0" err="1"/>
              <a:t>зумовленим</a:t>
            </a:r>
            <a:r>
              <a:rPr lang="ru-RU" sz="2400" dirty="0"/>
              <a:t>. У </a:t>
            </a:r>
            <a:r>
              <a:rPr lang="ru-RU" sz="2400" dirty="0" err="1"/>
              <a:t>такий</a:t>
            </a:r>
            <a:r>
              <a:rPr lang="ru-RU" sz="2400" dirty="0"/>
              <a:t> </a:t>
            </a:r>
            <a:r>
              <a:rPr lang="ru-RU" sz="2400" dirty="0" err="1"/>
              <a:t>спосіб</a:t>
            </a:r>
            <a:r>
              <a:rPr lang="ru-RU" sz="2400" dirty="0"/>
              <a:t> </a:t>
            </a:r>
            <a:r>
              <a:rPr lang="ru-RU" sz="2400" dirty="0" err="1"/>
              <a:t>відбувалася</a:t>
            </a:r>
            <a:r>
              <a:rPr lang="ru-RU" sz="2400" dirty="0"/>
              <a:t> </a:t>
            </a:r>
            <a:r>
              <a:rPr lang="ru-RU" sz="2400" dirty="0" err="1"/>
              <a:t>інтимізація</a:t>
            </a:r>
            <a:r>
              <a:rPr lang="ru-RU" sz="2400" dirty="0"/>
              <a:t> контакту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українським</a:t>
            </a:r>
            <a:r>
              <a:rPr lang="ru-RU" sz="2400" dirty="0"/>
              <a:t> </a:t>
            </a:r>
            <a:r>
              <a:rPr lang="ru-RU" sz="2400" dirty="0" err="1"/>
              <a:t>актором</a:t>
            </a:r>
            <a:r>
              <a:rPr lang="ru-RU" sz="2400" dirty="0"/>
              <a:t> і </a:t>
            </a:r>
            <a:r>
              <a:rPr lang="ru-RU" sz="2400" dirty="0" err="1"/>
              <a:t>українським</a:t>
            </a:r>
            <a:r>
              <a:rPr lang="ru-RU" sz="2400" dirty="0"/>
              <a:t> </a:t>
            </a:r>
            <a:r>
              <a:rPr lang="ru-RU" sz="2400" dirty="0" err="1"/>
              <a:t>глядачем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60801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905FE2-6E25-4F3D-966A-622E4E80D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"/>
            <a:ext cx="8915400" cy="5911222"/>
          </a:xfrm>
        </p:spPr>
        <p:txBody>
          <a:bodyPr>
            <a:noAutofit/>
          </a:bodyPr>
          <a:lstStyle/>
          <a:p>
            <a:r>
              <a:rPr lang="ru-RU" sz="2400" dirty="0"/>
              <a:t> </a:t>
            </a:r>
            <a:r>
              <a:rPr lang="ru-RU" sz="2400" dirty="0" err="1"/>
              <a:t>Ви­значальний</a:t>
            </a:r>
            <a:r>
              <a:rPr lang="ru-RU" sz="2400" dirty="0"/>
              <a:t> </a:t>
            </a:r>
            <a:r>
              <a:rPr lang="ru-RU" sz="2400" dirty="0" err="1"/>
              <a:t>творчий</a:t>
            </a:r>
            <a:r>
              <a:rPr lang="ru-RU" sz="2400" dirty="0"/>
              <a:t> </a:t>
            </a:r>
            <a:r>
              <a:rPr lang="ru-RU" sz="2400" dirty="0" err="1"/>
              <a:t>орієнтир</a:t>
            </a:r>
            <a:r>
              <a:rPr lang="ru-RU" sz="2400" dirty="0"/>
              <a:t> </a:t>
            </a:r>
            <a:r>
              <a:rPr lang="ru-RU" sz="2400" dirty="0" err="1"/>
              <a:t>митця</a:t>
            </a:r>
            <a:r>
              <a:rPr lang="ru-RU" sz="2400" dirty="0"/>
              <a:t>: </a:t>
            </a:r>
            <a:r>
              <a:rPr lang="ru-RU" sz="2400" dirty="0" err="1"/>
              <a:t>художнє</a:t>
            </a:r>
            <a:r>
              <a:rPr lang="ru-RU" sz="2400" dirty="0"/>
              <a:t> </a:t>
            </a:r>
            <a:r>
              <a:rPr lang="ru-RU" sz="2400" dirty="0" err="1"/>
              <a:t>осяг­нення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характеру, </a:t>
            </a:r>
            <a:r>
              <a:rPr lang="ru-RU" sz="2400" dirty="0" err="1"/>
              <a:t>презентованого</a:t>
            </a:r>
            <a:r>
              <a:rPr lang="ru-RU" sz="2400" dirty="0"/>
              <a:t> через </a:t>
            </a:r>
            <a:r>
              <a:rPr lang="ru-RU" sz="2400" dirty="0" err="1"/>
              <a:t>варіювання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</a:t>
            </a:r>
            <a:r>
              <a:rPr lang="ru-RU" sz="2400" dirty="0" err="1"/>
              <a:t>менталітету</a:t>
            </a:r>
            <a:r>
              <a:rPr lang="ru-RU" sz="2400" dirty="0"/>
              <a:t>, з ме­тою </a:t>
            </a:r>
            <a:r>
              <a:rPr lang="ru-RU" sz="2400" dirty="0" err="1"/>
              <a:t>донесення</a:t>
            </a:r>
            <a:r>
              <a:rPr lang="ru-RU" sz="2400" dirty="0"/>
              <a:t> до </a:t>
            </a:r>
            <a:r>
              <a:rPr lang="ru-RU" sz="2400" dirty="0" err="1"/>
              <a:t>глядача</a:t>
            </a:r>
            <a:r>
              <a:rPr lang="ru-RU" sz="2400" dirty="0"/>
              <a:t> </a:t>
            </a:r>
            <a:r>
              <a:rPr lang="ru-RU" sz="2400" dirty="0" err="1"/>
              <a:t>надідеї</a:t>
            </a:r>
            <a:r>
              <a:rPr lang="ru-RU" sz="2400" dirty="0"/>
              <a:t> - </a:t>
            </a:r>
            <a:r>
              <a:rPr lang="ru-RU" sz="2400" dirty="0" err="1"/>
              <a:t>ствердження</a:t>
            </a:r>
            <a:r>
              <a:rPr lang="ru-RU" sz="2400" dirty="0"/>
              <a:t> </a:t>
            </a:r>
            <a:r>
              <a:rPr lang="ru-RU" sz="2400" dirty="0" err="1"/>
              <a:t>по­тенційних</a:t>
            </a:r>
            <a:r>
              <a:rPr lang="ru-RU" sz="2400" dirty="0"/>
              <a:t> </a:t>
            </a:r>
            <a:r>
              <a:rPr lang="ru-RU" sz="2400" dirty="0" err="1"/>
              <a:t>можливостей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народу стати </a:t>
            </a:r>
            <a:r>
              <a:rPr lang="ru-RU" sz="2400" dirty="0" err="1"/>
              <a:t>високорозвиненою</a:t>
            </a:r>
            <a:r>
              <a:rPr lang="ru-RU" sz="2400" dirty="0"/>
              <a:t> </a:t>
            </a:r>
            <a:r>
              <a:rPr lang="ru-RU" sz="2400" dirty="0" err="1"/>
              <a:t>нацією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Герої</a:t>
            </a:r>
            <a:r>
              <a:rPr lang="ru-RU" sz="2400" dirty="0"/>
              <a:t> </a:t>
            </a:r>
            <a:r>
              <a:rPr lang="ru-RU" sz="2400" dirty="0" err="1"/>
              <a:t>М.Кропивницького</a:t>
            </a:r>
            <a:r>
              <a:rPr lang="ru-RU" sz="2400" dirty="0"/>
              <a:t> - </a:t>
            </a:r>
            <a:r>
              <a:rPr lang="ru-RU" sz="2400" dirty="0" err="1"/>
              <a:t>яскраве</a:t>
            </a:r>
            <a:r>
              <a:rPr lang="ru-RU" sz="2400" dirty="0"/>
              <a:t> </a:t>
            </a:r>
            <a:r>
              <a:rPr lang="ru-RU" sz="2400" dirty="0" err="1"/>
              <a:t>втілення</a:t>
            </a:r>
            <a:r>
              <a:rPr lang="ru-RU" sz="2400" dirty="0"/>
              <a:t> </a:t>
            </a:r>
            <a:r>
              <a:rPr lang="ru-RU" sz="2400" dirty="0" err="1"/>
              <a:t>ук­раїнського</a:t>
            </a:r>
            <a:r>
              <a:rPr lang="ru-RU" sz="2400" dirty="0"/>
              <a:t> народного характеру.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них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домінанту</a:t>
            </a:r>
            <a:r>
              <a:rPr lang="ru-RU" sz="2400" dirty="0"/>
              <a:t>, так званий </a:t>
            </a:r>
            <a:r>
              <a:rPr lang="ru-RU" sz="2400" dirty="0" err="1"/>
              <a:t>особистісний</a:t>
            </a:r>
            <a:r>
              <a:rPr lang="ru-RU" sz="2400" dirty="0"/>
              <a:t> </a:t>
            </a:r>
            <a:r>
              <a:rPr lang="ru-RU" sz="2400" dirty="0" err="1"/>
              <a:t>стрижень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зазвичай</a:t>
            </a:r>
            <a:r>
              <a:rPr lang="ru-RU" sz="2400" dirty="0"/>
              <a:t> </a:t>
            </a:r>
            <a:r>
              <a:rPr lang="ru-RU" sz="2400" dirty="0" err="1"/>
              <a:t>виявляє</a:t>
            </a:r>
            <a:r>
              <a:rPr lang="ru-RU" sz="2400" dirty="0"/>
              <a:t> одну з </a:t>
            </a:r>
            <a:r>
              <a:rPr lang="ru-RU" sz="2400" dirty="0" err="1"/>
              <a:t>ознак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</a:t>
            </a:r>
            <a:r>
              <a:rPr lang="ru-RU" sz="2400" dirty="0" err="1"/>
              <a:t>мен­талітету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 err="1"/>
              <a:t>український</a:t>
            </a:r>
            <a:r>
              <a:rPr lang="ru-RU" sz="2400" dirty="0"/>
              <a:t> </a:t>
            </a:r>
            <a:r>
              <a:rPr lang="ru-RU" sz="2400" dirty="0" err="1"/>
              <a:t>менталітет</a:t>
            </a:r>
            <a:r>
              <a:rPr lang="ru-RU" sz="2400" dirty="0"/>
              <a:t> </a:t>
            </a:r>
            <a:r>
              <a:rPr lang="ru-RU" sz="2400" dirty="0" err="1"/>
              <a:t>належить</a:t>
            </a:r>
            <a:r>
              <a:rPr lang="ru-RU" sz="2400" dirty="0"/>
              <a:t> до </a:t>
            </a:r>
            <a:r>
              <a:rPr lang="ru-RU" sz="2400" dirty="0" err="1"/>
              <a:t>жіночого</a:t>
            </a:r>
            <a:r>
              <a:rPr lang="ru-RU" sz="2400" dirty="0"/>
              <a:t> типу,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вирізняється</a:t>
            </a:r>
            <a:r>
              <a:rPr lang="ru-RU" sz="2400" dirty="0"/>
              <a:t> </a:t>
            </a:r>
            <a:r>
              <a:rPr lang="ru-RU" sz="2400" dirty="0" err="1"/>
              <a:t>консервативним</a:t>
            </a:r>
            <a:r>
              <a:rPr lang="ru-RU" sz="2400" dirty="0"/>
              <a:t> началом та </a:t>
            </a:r>
            <a:r>
              <a:rPr lang="ru-RU" sz="2400" dirty="0" err="1"/>
              <a:t>емоційністю</a:t>
            </a:r>
            <a:r>
              <a:rPr lang="ru-RU" sz="2400" dirty="0"/>
              <a:t>.  </a:t>
            </a:r>
            <a:r>
              <a:rPr lang="ru-RU" sz="2400" dirty="0" err="1"/>
              <a:t>Цю</a:t>
            </a:r>
            <a:r>
              <a:rPr lang="ru-RU" sz="2400" dirty="0"/>
              <a:t> </a:t>
            </a:r>
            <a:r>
              <a:rPr lang="ru-RU" sz="2400" dirty="0" err="1"/>
              <a:t>особливість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простежити</a:t>
            </a:r>
            <a:r>
              <a:rPr lang="ru-RU" sz="2400" dirty="0"/>
              <a:t> в </a:t>
            </a:r>
            <a:r>
              <a:rPr lang="ru-RU" sz="2400" dirty="0" err="1"/>
              <a:t>усіх</a:t>
            </a:r>
            <a:r>
              <a:rPr lang="ru-RU" sz="2400" dirty="0"/>
              <a:t> </a:t>
            </a:r>
            <a:r>
              <a:rPr lang="ru-RU" sz="2400" dirty="0" err="1"/>
              <a:t>творах</a:t>
            </a:r>
            <a:r>
              <a:rPr lang="ru-RU" sz="2400" dirty="0"/>
              <a:t> . </a:t>
            </a:r>
            <a:r>
              <a:rPr lang="ru-RU" sz="2400" dirty="0" err="1"/>
              <a:t>Здебільшого</a:t>
            </a:r>
            <a:r>
              <a:rPr lang="ru-RU" sz="2400" dirty="0"/>
              <a:t> через </a:t>
            </a:r>
            <a:r>
              <a:rPr lang="ru-RU" sz="2400" dirty="0" err="1"/>
              <a:t>образи</a:t>
            </a:r>
            <a:r>
              <a:rPr lang="ru-RU" sz="2400" dirty="0"/>
              <a:t> </a:t>
            </a:r>
            <a:r>
              <a:rPr lang="ru-RU" sz="2400" dirty="0" err="1"/>
              <a:t>жінок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0323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946CDD-BB10-4A9D-A34D-AE6803A02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89548"/>
            <a:ext cx="8915400" cy="6168452"/>
          </a:xfrm>
        </p:spPr>
        <p:txBody>
          <a:bodyPr>
            <a:normAutofit fontScale="85000" lnSpcReduction="20000"/>
          </a:bodyPr>
          <a:lstStyle/>
          <a:p>
            <a:r>
              <a:rPr lang="uk-UA" sz="2600" dirty="0"/>
              <a:t>Поетичне бачення у творах реалізувалося через індивідуалізм, поєднаний з ідеєю рівності, поваги до окремішнього індивіда та його свободи, гостре неприйняття деспотизму, абсолютної монар­хічної влади, </a:t>
            </a:r>
            <a:r>
              <a:rPr lang="ru-RU" sz="2600" dirty="0" err="1"/>
              <a:t>життєлюбність</a:t>
            </a:r>
            <a:r>
              <a:rPr lang="ru-RU" sz="2600" dirty="0"/>
              <a:t>, </a:t>
            </a:r>
            <a:r>
              <a:rPr lang="ru-RU" sz="2600" dirty="0" err="1"/>
              <a:t>поетичне</a:t>
            </a:r>
            <a:r>
              <a:rPr lang="ru-RU" sz="2600" dirty="0"/>
              <a:t>, </a:t>
            </a:r>
            <a:r>
              <a:rPr lang="ru-RU" sz="2600" dirty="0" err="1"/>
              <a:t>лірично-пісенне</a:t>
            </a:r>
            <a:r>
              <a:rPr lang="ru-RU" sz="2600" dirty="0"/>
              <a:t> </a:t>
            </a:r>
            <a:r>
              <a:rPr lang="ru-RU" sz="2600" dirty="0" err="1"/>
              <a:t>сприйняття</a:t>
            </a:r>
            <a:r>
              <a:rPr lang="ru-RU" sz="2600" dirty="0"/>
              <a:t> природного та </a:t>
            </a:r>
            <a:r>
              <a:rPr lang="ru-RU" sz="2600" dirty="0" err="1"/>
              <a:t>соціального</a:t>
            </a:r>
            <a:r>
              <a:rPr lang="ru-RU" sz="2600" dirty="0"/>
              <a:t> </a:t>
            </a:r>
            <a:r>
              <a:rPr lang="ru-RU" sz="2600" dirty="0" err="1"/>
              <a:t>оточення</a:t>
            </a:r>
            <a:r>
              <a:rPr lang="ru-RU" sz="2600" dirty="0"/>
              <a:t>, </a:t>
            </a:r>
            <a:r>
              <a:rPr lang="ru-RU" sz="2600" dirty="0" err="1"/>
              <a:t>пріоритет</a:t>
            </a:r>
            <a:r>
              <a:rPr lang="ru-RU" sz="2600" dirty="0"/>
              <a:t> «</a:t>
            </a:r>
            <a:r>
              <a:rPr lang="ru-RU" sz="2600" dirty="0" err="1"/>
              <a:t>серця</a:t>
            </a:r>
            <a:r>
              <a:rPr lang="ru-RU" sz="2600" dirty="0"/>
              <a:t>» над «го­ловою» .</a:t>
            </a:r>
          </a:p>
          <a:p>
            <a:r>
              <a:rPr lang="uk-UA" sz="2600" dirty="0"/>
              <a:t>У</a:t>
            </a:r>
            <a:r>
              <a:rPr lang="ru-RU" sz="2600" dirty="0"/>
              <a:t> </a:t>
            </a:r>
            <a:r>
              <a:rPr lang="ru-RU" sz="2600" dirty="0" err="1"/>
              <a:t>своїх</a:t>
            </a:r>
            <a:r>
              <a:rPr lang="ru-RU" sz="2600" dirty="0"/>
              <a:t> </a:t>
            </a:r>
            <a:r>
              <a:rPr lang="ru-RU" sz="2600" dirty="0" err="1"/>
              <a:t>творах</a:t>
            </a:r>
            <a:r>
              <a:rPr lang="ru-RU" sz="2600" dirty="0"/>
              <a:t> </a:t>
            </a:r>
            <a:r>
              <a:rPr lang="ru-RU" sz="2600" dirty="0" err="1"/>
              <a:t>акцентував</a:t>
            </a:r>
            <a:r>
              <a:rPr lang="ru-RU" sz="2600" dirty="0"/>
              <a:t> </a:t>
            </a:r>
            <a:r>
              <a:rPr lang="ru-RU" sz="2600" dirty="0" err="1"/>
              <a:t>увагу</a:t>
            </a:r>
            <a:r>
              <a:rPr lang="ru-RU" sz="2600" dirty="0"/>
              <a:t> на таких рисах </a:t>
            </a:r>
            <a:r>
              <a:rPr lang="ru-RU" sz="2600" dirty="0" err="1"/>
              <a:t>українського</a:t>
            </a:r>
            <a:r>
              <a:rPr lang="ru-RU" sz="2600" dirty="0"/>
              <a:t> </a:t>
            </a:r>
            <a:r>
              <a:rPr lang="ru-RU" sz="2600" dirty="0" err="1"/>
              <a:t>металітету</a:t>
            </a:r>
            <a:r>
              <a:rPr lang="ru-RU" sz="2600" dirty="0"/>
              <a:t> як </a:t>
            </a:r>
            <a:r>
              <a:rPr lang="ru-RU" sz="2600" dirty="0" err="1"/>
              <a:t>антеїзм</a:t>
            </a:r>
            <a:r>
              <a:rPr lang="ru-RU" sz="2600" dirty="0"/>
              <a:t> та </a:t>
            </a:r>
            <a:r>
              <a:rPr lang="ru-RU" sz="2600" dirty="0" err="1"/>
              <a:t>екзистенційний</a:t>
            </a:r>
            <a:r>
              <a:rPr lang="ru-RU" sz="2600" dirty="0"/>
              <a:t> </a:t>
            </a:r>
            <a:r>
              <a:rPr lang="ru-RU" sz="2600" dirty="0" err="1"/>
              <a:t>кордоцентризм</a:t>
            </a:r>
            <a:r>
              <a:rPr lang="ru-RU" sz="2600" dirty="0"/>
              <a:t>. </a:t>
            </a:r>
            <a:r>
              <a:rPr lang="ru-RU" sz="2600" dirty="0" err="1"/>
              <a:t>Яскраве</a:t>
            </a:r>
            <a:r>
              <a:rPr lang="ru-RU" sz="2600" dirty="0"/>
              <a:t> </a:t>
            </a:r>
            <a:r>
              <a:rPr lang="ru-RU" sz="2600" dirty="0" err="1"/>
              <a:t>вираження</a:t>
            </a:r>
            <a:r>
              <a:rPr lang="ru-RU" sz="2600" dirty="0"/>
              <a:t> </a:t>
            </a:r>
            <a:r>
              <a:rPr lang="ru-RU" sz="2600" dirty="0" err="1"/>
              <a:t>цих</a:t>
            </a:r>
            <a:r>
              <a:rPr lang="ru-RU" sz="2600" dirty="0"/>
              <a:t> рис та </a:t>
            </a:r>
            <a:r>
              <a:rPr lang="ru-RU" sz="2600" dirty="0" err="1"/>
              <a:t>їх</a:t>
            </a:r>
            <a:r>
              <a:rPr lang="ru-RU" sz="2600" dirty="0"/>
              <a:t> </a:t>
            </a:r>
            <a:r>
              <a:rPr lang="ru-RU" sz="2600" dirty="0" err="1"/>
              <a:t>переплетіння</a:t>
            </a:r>
            <a:r>
              <a:rPr lang="ru-RU" sz="2600" dirty="0"/>
              <a:t> </a:t>
            </a:r>
            <a:r>
              <a:rPr lang="ru-RU" sz="2600" dirty="0" err="1"/>
              <a:t>можна</a:t>
            </a:r>
            <a:r>
              <a:rPr lang="ru-RU" sz="2600" dirty="0"/>
              <a:t> </a:t>
            </a:r>
            <a:r>
              <a:rPr lang="ru-RU" sz="2600" dirty="0" err="1"/>
              <a:t>помітити</a:t>
            </a:r>
            <a:r>
              <a:rPr lang="ru-RU" sz="2600" dirty="0"/>
              <a:t> у таких : «Дай </a:t>
            </a:r>
            <a:r>
              <a:rPr lang="ru-RU" sz="2600" dirty="0" err="1"/>
              <a:t>серцю</a:t>
            </a:r>
            <a:r>
              <a:rPr lang="ru-RU" sz="2600" dirty="0"/>
              <a:t> волю, </a:t>
            </a:r>
            <a:r>
              <a:rPr lang="ru-RU" sz="2600" dirty="0" err="1"/>
              <a:t>заведе</a:t>
            </a:r>
            <a:r>
              <a:rPr lang="ru-RU" sz="2600" dirty="0"/>
              <a:t> у неволю», («Доки </a:t>
            </a:r>
            <a:r>
              <a:rPr lang="ru-RU" sz="2600" dirty="0" err="1"/>
              <a:t>сон­це</a:t>
            </a:r>
            <a:r>
              <a:rPr lang="ru-RU" sz="2600" dirty="0"/>
              <a:t> </a:t>
            </a:r>
            <a:r>
              <a:rPr lang="ru-RU" sz="2600" dirty="0" err="1"/>
              <a:t>зійде</a:t>
            </a:r>
            <a:r>
              <a:rPr lang="ru-RU" sz="2600" dirty="0"/>
              <a:t>, роса </a:t>
            </a:r>
            <a:r>
              <a:rPr lang="ru-RU" sz="2600" dirty="0" err="1"/>
              <a:t>очі</a:t>
            </a:r>
            <a:r>
              <a:rPr lang="ru-RU" sz="2600" dirty="0"/>
              <a:t> </a:t>
            </a:r>
            <a:r>
              <a:rPr lang="ru-RU" sz="2600" dirty="0" err="1"/>
              <a:t>виїсть</a:t>
            </a:r>
            <a:r>
              <a:rPr lang="ru-RU" sz="2600" dirty="0"/>
              <a:t>» та «Оле­ся».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ru-RU" dirty="0" err="1"/>
              <a:t>Кордоцентризм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лат. «</a:t>
            </a:r>
            <a:r>
              <a:rPr lang="en-US" dirty="0" err="1"/>
              <a:t>cors</a:t>
            </a:r>
            <a:r>
              <a:rPr lang="en-US" dirty="0"/>
              <a:t> — </a:t>
            </a:r>
            <a:r>
              <a:rPr lang="ru-RU" dirty="0" err="1"/>
              <a:t>серце</a:t>
            </a:r>
            <a:r>
              <a:rPr lang="ru-RU" dirty="0"/>
              <a:t>) —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 не </a:t>
            </a:r>
            <a:r>
              <a:rPr lang="ru-RU" dirty="0" err="1"/>
              <a:t>стільки</a:t>
            </a:r>
            <a:r>
              <a:rPr lang="ru-RU" dirty="0"/>
              <a:t> </a:t>
            </a:r>
            <a:r>
              <a:rPr lang="ru-RU" dirty="0" err="1"/>
              <a:t>мисленням</a:t>
            </a:r>
            <a:r>
              <a:rPr lang="ru-RU" dirty="0"/>
              <a:t> («головою»), </a:t>
            </a:r>
            <a:r>
              <a:rPr lang="ru-RU" dirty="0" err="1"/>
              <a:t>скільки</a:t>
            </a:r>
            <a:r>
              <a:rPr lang="ru-RU" dirty="0"/>
              <a:t> «</a:t>
            </a:r>
            <a:r>
              <a:rPr lang="ru-RU" dirty="0" err="1"/>
              <a:t>серцем</a:t>
            </a:r>
            <a:r>
              <a:rPr lang="ru-RU" dirty="0"/>
              <a:t>» — </a:t>
            </a:r>
            <a:r>
              <a:rPr lang="ru-RU" dirty="0" err="1"/>
              <a:t>емоціями</a:t>
            </a:r>
            <a:r>
              <a:rPr lang="ru-RU" dirty="0"/>
              <a:t>, </a:t>
            </a:r>
            <a:r>
              <a:rPr lang="ru-RU" dirty="0" err="1"/>
              <a:t>почуттями</a:t>
            </a:r>
            <a:r>
              <a:rPr lang="ru-RU" dirty="0"/>
              <a:t>, </a:t>
            </a:r>
            <a:r>
              <a:rPr lang="ru-RU" dirty="0" err="1"/>
              <a:t>внутрішнім</a:t>
            </a:r>
            <a:r>
              <a:rPr lang="ru-RU" dirty="0"/>
              <a:t>, «</a:t>
            </a:r>
            <a:r>
              <a:rPr lang="ru-RU" dirty="0" err="1"/>
              <a:t>душею</a:t>
            </a:r>
            <a:r>
              <a:rPr lang="ru-RU" dirty="0"/>
              <a:t>»</a:t>
            </a:r>
          </a:p>
          <a:p>
            <a:r>
              <a:rPr lang="ru-RU" dirty="0" err="1"/>
              <a:t>Антеїзм</a:t>
            </a:r>
            <a:r>
              <a:rPr lang="ru-RU" dirty="0"/>
              <a:t> — </a:t>
            </a:r>
            <a:r>
              <a:rPr lang="ru-RU" dirty="0" err="1"/>
              <a:t>філософське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природою («землею-</a:t>
            </a:r>
            <a:r>
              <a:rPr lang="ru-RU" dirty="0" err="1"/>
              <a:t>матір'ю</a:t>
            </a:r>
            <a:r>
              <a:rPr lang="ru-RU" dirty="0"/>
              <a:t>»),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про </a:t>
            </a:r>
            <a:r>
              <a:rPr lang="ru-RU" dirty="0" err="1"/>
              <a:t>нерозривну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й </a:t>
            </a:r>
            <a:r>
              <a:rPr lang="ru-RU" dirty="0" err="1"/>
              <a:t>природи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8953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C9E44C-2BCB-4BFD-AB4B-834F4A8F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14793"/>
            <a:ext cx="8915400" cy="6415791"/>
          </a:xfrm>
        </p:spPr>
        <p:txBody>
          <a:bodyPr>
            <a:normAutofit/>
          </a:bodyPr>
          <a:lstStyle/>
          <a:p>
            <a:r>
              <a:rPr lang="ru-RU" sz="2400" dirty="0"/>
              <a:t>Драматург </a:t>
            </a:r>
            <a:r>
              <a:rPr lang="ru-RU" sz="2400" dirty="0" err="1"/>
              <a:t>фокусував</a:t>
            </a:r>
            <a:r>
              <a:rPr lang="ru-RU" sz="2400" dirty="0"/>
              <a:t> свою </a:t>
            </a:r>
            <a:r>
              <a:rPr lang="ru-RU" sz="2400" dirty="0" err="1"/>
              <a:t>увагу</a:t>
            </a:r>
            <a:r>
              <a:rPr lang="ru-RU" sz="2400" dirty="0"/>
              <a:t> не </a:t>
            </a:r>
            <a:r>
              <a:rPr lang="ru-RU" sz="2400" dirty="0" err="1"/>
              <a:t>тільки</a:t>
            </a:r>
            <a:r>
              <a:rPr lang="ru-RU" sz="2400" dirty="0"/>
              <a:t> на </a:t>
            </a:r>
            <a:r>
              <a:rPr lang="ru-RU" sz="2400" dirty="0" err="1"/>
              <a:t>продуктивних</a:t>
            </a:r>
            <a:r>
              <a:rPr lang="ru-RU" sz="2400" dirty="0"/>
              <a:t>, а й на </a:t>
            </a:r>
            <a:r>
              <a:rPr lang="ru-RU" sz="2400" dirty="0" err="1"/>
              <a:t>руйнівних</a:t>
            </a:r>
            <a:r>
              <a:rPr lang="ru-RU" sz="2400" dirty="0"/>
              <a:t> началах </a:t>
            </a:r>
            <a:r>
              <a:rPr lang="ru-RU" sz="2400" dirty="0" err="1"/>
              <a:t>українського</a:t>
            </a:r>
            <a:r>
              <a:rPr lang="ru-RU" sz="2400" dirty="0"/>
              <a:t> характеру як, </a:t>
            </a:r>
            <a:r>
              <a:rPr lang="ru-RU" sz="2400" dirty="0" err="1"/>
              <a:t>наприклад</a:t>
            </a:r>
            <a:r>
              <a:rPr lang="ru-RU" sz="2400" dirty="0"/>
              <a:t> у «</a:t>
            </a:r>
            <a:r>
              <a:rPr lang="ru-RU" sz="2400" dirty="0" err="1"/>
              <a:t>Гли­тай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ж </a:t>
            </a:r>
            <a:r>
              <a:rPr lang="ru-RU" sz="2400" dirty="0" err="1"/>
              <a:t>Павук</a:t>
            </a:r>
            <a:r>
              <a:rPr lang="ru-RU" sz="2400" dirty="0"/>
              <a:t>»,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виражено</a:t>
            </a:r>
            <a:r>
              <a:rPr lang="ru-RU" sz="2400" dirty="0"/>
              <a:t> через образ </a:t>
            </a:r>
            <a:r>
              <a:rPr lang="ru-RU" sz="2400" dirty="0" err="1"/>
              <a:t>Йосипа</a:t>
            </a:r>
            <a:r>
              <a:rPr lang="ru-RU" sz="2400" dirty="0"/>
              <a:t> </a:t>
            </a:r>
            <a:r>
              <a:rPr lang="ru-RU" sz="2400" dirty="0" err="1"/>
              <a:t>Бичка</a:t>
            </a:r>
            <a:r>
              <a:rPr lang="ru-RU" sz="2400" dirty="0"/>
              <a:t>.</a:t>
            </a:r>
          </a:p>
          <a:p>
            <a:r>
              <a:rPr lang="ru-RU" sz="2400" dirty="0"/>
              <a:t>У </a:t>
            </a:r>
            <a:r>
              <a:rPr lang="ru-RU" sz="2400" dirty="0" err="1"/>
              <a:t>художній</a:t>
            </a:r>
            <a:r>
              <a:rPr lang="ru-RU" sz="2400" dirty="0"/>
              <a:t> </a:t>
            </a:r>
            <a:r>
              <a:rPr lang="ru-RU" sz="2400" dirty="0" err="1"/>
              <a:t>концепції</a:t>
            </a:r>
            <a:r>
              <a:rPr lang="ru-RU" sz="2400" dirty="0"/>
              <a:t> </a:t>
            </a:r>
            <a:r>
              <a:rPr lang="ru-RU" sz="2400" dirty="0" err="1"/>
              <a:t>М.Кропивницького</a:t>
            </a:r>
            <a:r>
              <a:rPr lang="ru-RU" sz="2400" dirty="0"/>
              <a:t> </a:t>
            </a:r>
            <a:r>
              <a:rPr lang="ru-RU" sz="2400" dirty="0" err="1"/>
              <a:t>серце</a:t>
            </a:r>
            <a:r>
              <a:rPr lang="ru-RU" sz="2400" dirty="0"/>
              <a:t> - </a:t>
            </a:r>
            <a:r>
              <a:rPr lang="ru-RU" sz="2400" dirty="0" err="1"/>
              <a:t>мірило</a:t>
            </a:r>
            <a:r>
              <a:rPr lang="ru-RU" sz="2400" dirty="0"/>
              <a:t> </a:t>
            </a:r>
            <a:r>
              <a:rPr lang="ru-RU" sz="2400" dirty="0" err="1"/>
              <a:t>цінності</a:t>
            </a:r>
            <a:r>
              <a:rPr lang="ru-RU" sz="2400" dirty="0"/>
              <a:t>, </a:t>
            </a:r>
            <a:r>
              <a:rPr lang="ru-RU" sz="2400" dirty="0" err="1"/>
              <a:t>досконалості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.</a:t>
            </a:r>
          </a:p>
          <a:p>
            <a:r>
              <a:rPr lang="ru-RU" sz="2400" dirty="0"/>
              <a:t>Для </a:t>
            </a:r>
            <a:r>
              <a:rPr lang="ru-RU" sz="2400" dirty="0" err="1"/>
              <a:t>яскравого</a:t>
            </a:r>
            <a:r>
              <a:rPr lang="ru-RU" sz="2400" dirty="0"/>
              <a:t> </a:t>
            </a:r>
            <a:r>
              <a:rPr lang="ru-RU" sz="2400" dirty="0" err="1"/>
              <a:t>зображення</a:t>
            </a:r>
            <a:r>
              <a:rPr lang="ru-RU" sz="2400" dirty="0"/>
              <a:t> рис </a:t>
            </a:r>
            <a:r>
              <a:rPr lang="ru-RU" sz="2400" dirty="0" err="1"/>
              <a:t>українського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характеру </a:t>
            </a:r>
            <a:r>
              <a:rPr lang="ru-RU" sz="2400" dirty="0" err="1"/>
              <a:t>письменник</a:t>
            </a:r>
            <a:r>
              <a:rPr lang="ru-RU" sz="2400" dirty="0"/>
              <a:t> активно </a:t>
            </a:r>
            <a:r>
              <a:rPr lang="ru-RU" sz="2400" dirty="0" err="1"/>
              <a:t>ви­користовував</a:t>
            </a:r>
            <a:r>
              <a:rPr lang="ru-RU" sz="2400" dirty="0"/>
              <a:t> </a:t>
            </a:r>
            <a:r>
              <a:rPr lang="ru-RU" sz="2400" dirty="0" err="1"/>
              <a:t>надбання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фольклору. </a:t>
            </a:r>
          </a:p>
          <a:p>
            <a:r>
              <a:rPr lang="ru-RU" sz="2400" dirty="0" err="1"/>
              <a:t>Актуалізація</a:t>
            </a:r>
            <a:r>
              <a:rPr lang="ru-RU" sz="2400" dirty="0"/>
              <a:t> </a:t>
            </a:r>
            <a:r>
              <a:rPr lang="ru-RU" sz="2400" dirty="0" err="1"/>
              <a:t>елементів</a:t>
            </a:r>
            <a:r>
              <a:rPr lang="ru-RU" sz="2400" dirty="0"/>
              <a:t> </a:t>
            </a:r>
            <a:r>
              <a:rPr lang="ru-RU" sz="2400" dirty="0" err="1"/>
              <a:t>усної</a:t>
            </a:r>
            <a:r>
              <a:rPr lang="ru-RU" sz="2400" dirty="0"/>
              <a:t> </a:t>
            </a:r>
            <a:r>
              <a:rPr lang="ru-RU" sz="2400" dirty="0" err="1"/>
              <a:t>народної</a:t>
            </a:r>
            <a:r>
              <a:rPr lang="ru-RU" sz="2400" dirty="0"/>
              <a:t> </a:t>
            </a:r>
            <a:r>
              <a:rPr lang="ru-RU" sz="2400" dirty="0" err="1"/>
              <a:t>творчості</a:t>
            </a:r>
            <a:r>
              <a:rPr lang="ru-RU" sz="2400" dirty="0"/>
              <a:t> </a:t>
            </a:r>
            <a:r>
              <a:rPr lang="ru-RU" sz="2400" dirty="0" err="1"/>
              <a:t>забезпечувала</a:t>
            </a:r>
            <a:r>
              <a:rPr lang="ru-RU" sz="2400" dirty="0"/>
              <a:t> </a:t>
            </a:r>
            <a:r>
              <a:rPr lang="ru-RU" sz="2400" dirty="0" err="1"/>
              <a:t>митця</a:t>
            </a:r>
            <a:r>
              <a:rPr lang="ru-RU" sz="2400" dirty="0"/>
              <a:t> </a:t>
            </a:r>
            <a:r>
              <a:rPr lang="ru-RU" sz="2400" dirty="0" err="1"/>
              <a:t>потрібним</a:t>
            </a:r>
            <a:r>
              <a:rPr lang="ru-RU" sz="2400" dirty="0"/>
              <a:t> спектром </a:t>
            </a:r>
            <a:r>
              <a:rPr lang="ru-RU" sz="2400" dirty="0" err="1"/>
              <a:t>вира­жально-зображальних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, </a:t>
            </a:r>
            <a:r>
              <a:rPr lang="ru-RU" sz="2400" dirty="0" err="1"/>
              <a:t>полегшувала</a:t>
            </a:r>
            <a:r>
              <a:rPr lang="ru-RU" sz="2400" dirty="0"/>
              <a:t> </a:t>
            </a:r>
            <a:r>
              <a:rPr lang="ru-RU" sz="2400" dirty="0" err="1"/>
              <a:t>встано­влення</a:t>
            </a:r>
            <a:r>
              <a:rPr lang="ru-RU" sz="2400" dirty="0"/>
              <a:t> контакту з </a:t>
            </a:r>
            <a:r>
              <a:rPr lang="ru-RU" sz="2400" dirty="0" err="1"/>
              <a:t>глядачем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425051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</TotalTime>
  <Words>2509</Words>
  <Application>Microsoft Office PowerPoint</Application>
  <PresentationFormat>Широкоэкранный</PresentationFormat>
  <Paragraphs>116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Century Gothic</vt:lpstr>
      <vt:lpstr>Wingdings 3</vt:lpstr>
      <vt:lpstr>Легкий дым</vt:lpstr>
      <vt:lpstr>Життя та творчий шлях Марка Кропивницького</vt:lpstr>
      <vt:lpstr>План:</vt:lpstr>
      <vt:lpstr>1. Життэвий шлях митця </vt:lpstr>
      <vt:lpstr>Презентация PowerPoint</vt:lpstr>
      <vt:lpstr>Презентация PowerPoint</vt:lpstr>
      <vt:lpstr>2. Особливості драматичних творів М.Кропивницького</vt:lpstr>
      <vt:lpstr>Презентация PowerPoint</vt:lpstr>
      <vt:lpstr>Презентация PowerPoint</vt:lpstr>
      <vt:lpstr>Презентация PowerPoint</vt:lpstr>
      <vt:lpstr>Презентация PowerPoint</vt:lpstr>
      <vt:lpstr>3. Комедія у творчості драматурга </vt:lpstr>
      <vt:lpstr>Першою комедією М. Кропивницького була п’єса на одну Дію «Помирились».</vt:lpstr>
      <vt:lpstr>«За сиротою і Бог з калиою»</vt:lpstr>
      <vt:lpstr>«Пошились у дурні»</vt:lpstr>
      <vt:lpstr>Презентация PowerPoint</vt:lpstr>
      <vt:lpstr>«Лихо не кожному лихо — іншому й талан» (1883) </vt:lpstr>
      <vt:lpstr>«Вуси»</vt:lpstr>
      <vt:lpstr>Презентация PowerPoint</vt:lpstr>
      <vt:lpstr>«Джигун» </vt:lpstr>
      <vt:lpstr>«Дурисвітка»</vt:lpstr>
      <vt:lpstr>Презентация PowerPoint</vt:lpstr>
      <vt:lpstr>«Мамаша»</vt:lpstr>
      <vt:lpstr>«Дійшов до розуму»</vt:lpstr>
      <vt:lpstr>4. Твори для дитячої аудиторії в художньому доробку М. Кропивницького</vt:lpstr>
      <vt:lpstr>Дитячий театр Марка Кропивницького</vt:lpstr>
      <vt:lpstr>Презентация PowerPoint</vt:lpstr>
      <vt:lpstr>Презентация PowerPoint</vt:lpstr>
      <vt:lpstr>5. Висновки 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Життя та творчий шлях Марка Кропивницького</dc:title>
  <dc:creator>Пользователь</dc:creator>
  <cp:lastModifiedBy> </cp:lastModifiedBy>
  <cp:revision>13</cp:revision>
  <dcterms:created xsi:type="dcterms:W3CDTF">2023-04-19T05:56:26Z</dcterms:created>
  <dcterms:modified xsi:type="dcterms:W3CDTF">2023-04-20T08:01:59Z</dcterms:modified>
</cp:coreProperties>
</file>