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2D80D-2884-4151-AEFA-6AF9A7F9FAE9}" type="datetimeFigureOut">
              <a:rPr lang="ru-RU" smtClean="0"/>
              <a:t>12.10.2023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1E261-186D-47CF-8AEA-851499ED493D}" type="slidenum">
              <a:rPr lang="ru-RU" smtClean="0"/>
              <a:t>‹#›</a:t>
            </a:fld>
            <a:endParaRPr lang="ru-RU"/>
          </a:p>
        </p:txBody>
      </p:sp>
    </p:spTree>
    <p:extLst>
      <p:ext uri="{BB962C8B-B14F-4D97-AF65-F5344CB8AC3E}">
        <p14:creationId xmlns:p14="http://schemas.microsoft.com/office/powerpoint/2010/main" val="38162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126</a:t>
            </a:fld>
            <a:endParaRPr lang="ru-RU"/>
          </a:p>
        </p:txBody>
      </p:sp>
    </p:spTree>
    <p:extLst>
      <p:ext uri="{BB962C8B-B14F-4D97-AF65-F5344CB8AC3E}">
        <p14:creationId xmlns:p14="http://schemas.microsoft.com/office/powerpoint/2010/main" val="364453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135</a:t>
            </a:fld>
            <a:endParaRPr lang="ru-RU"/>
          </a:p>
        </p:txBody>
      </p:sp>
    </p:spTree>
    <p:extLst>
      <p:ext uri="{BB962C8B-B14F-4D97-AF65-F5344CB8AC3E}">
        <p14:creationId xmlns:p14="http://schemas.microsoft.com/office/powerpoint/2010/main" val="344105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136</a:t>
            </a:fld>
            <a:endParaRPr lang="ru-RU"/>
          </a:p>
        </p:txBody>
      </p:sp>
    </p:spTree>
    <p:extLst>
      <p:ext uri="{BB962C8B-B14F-4D97-AF65-F5344CB8AC3E}">
        <p14:creationId xmlns:p14="http://schemas.microsoft.com/office/powerpoint/2010/main" val="307615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137</a:t>
            </a:fld>
            <a:endParaRPr lang="ru-RU"/>
          </a:p>
        </p:txBody>
      </p:sp>
    </p:spTree>
    <p:extLst>
      <p:ext uri="{BB962C8B-B14F-4D97-AF65-F5344CB8AC3E}">
        <p14:creationId xmlns:p14="http://schemas.microsoft.com/office/powerpoint/2010/main" val="205910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138</a:t>
            </a:fld>
            <a:endParaRPr lang="ru-RU"/>
          </a:p>
        </p:txBody>
      </p:sp>
    </p:spTree>
    <p:extLst>
      <p:ext uri="{BB962C8B-B14F-4D97-AF65-F5344CB8AC3E}">
        <p14:creationId xmlns:p14="http://schemas.microsoft.com/office/powerpoint/2010/main" val="1454091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139</a:t>
            </a:fld>
            <a:endParaRPr lang="ru-RU"/>
          </a:p>
        </p:txBody>
      </p:sp>
    </p:spTree>
    <p:extLst>
      <p:ext uri="{BB962C8B-B14F-4D97-AF65-F5344CB8AC3E}">
        <p14:creationId xmlns:p14="http://schemas.microsoft.com/office/powerpoint/2010/main" val="375713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140</a:t>
            </a:fld>
            <a:endParaRPr lang="ru-RU"/>
          </a:p>
        </p:txBody>
      </p:sp>
    </p:spTree>
    <p:extLst>
      <p:ext uri="{BB962C8B-B14F-4D97-AF65-F5344CB8AC3E}">
        <p14:creationId xmlns:p14="http://schemas.microsoft.com/office/powerpoint/2010/main" val="351147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141</a:t>
            </a:fld>
            <a:endParaRPr lang="ru-RU"/>
          </a:p>
        </p:txBody>
      </p:sp>
    </p:spTree>
    <p:extLst>
      <p:ext uri="{BB962C8B-B14F-4D97-AF65-F5344CB8AC3E}">
        <p14:creationId xmlns:p14="http://schemas.microsoft.com/office/powerpoint/2010/main" val="241883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142</a:t>
            </a:fld>
            <a:endParaRPr lang="ru-RU"/>
          </a:p>
        </p:txBody>
      </p:sp>
    </p:spTree>
    <p:extLst>
      <p:ext uri="{BB962C8B-B14F-4D97-AF65-F5344CB8AC3E}">
        <p14:creationId xmlns:p14="http://schemas.microsoft.com/office/powerpoint/2010/main" val="208107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143</a:t>
            </a:fld>
            <a:endParaRPr lang="ru-RU"/>
          </a:p>
        </p:txBody>
      </p:sp>
    </p:spTree>
    <p:extLst>
      <p:ext uri="{BB962C8B-B14F-4D97-AF65-F5344CB8AC3E}">
        <p14:creationId xmlns:p14="http://schemas.microsoft.com/office/powerpoint/2010/main" val="276493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144</a:t>
            </a:fld>
            <a:endParaRPr lang="ru-RU"/>
          </a:p>
        </p:txBody>
      </p:sp>
    </p:spTree>
    <p:extLst>
      <p:ext uri="{BB962C8B-B14F-4D97-AF65-F5344CB8AC3E}">
        <p14:creationId xmlns:p14="http://schemas.microsoft.com/office/powerpoint/2010/main" val="391691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127</a:t>
            </a:fld>
            <a:endParaRPr lang="ru-RU"/>
          </a:p>
        </p:txBody>
      </p:sp>
    </p:spTree>
    <p:extLst>
      <p:ext uri="{BB962C8B-B14F-4D97-AF65-F5344CB8AC3E}">
        <p14:creationId xmlns:p14="http://schemas.microsoft.com/office/powerpoint/2010/main" val="348022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145</a:t>
            </a:fld>
            <a:endParaRPr lang="ru-RU"/>
          </a:p>
        </p:txBody>
      </p:sp>
    </p:spTree>
    <p:extLst>
      <p:ext uri="{BB962C8B-B14F-4D97-AF65-F5344CB8AC3E}">
        <p14:creationId xmlns:p14="http://schemas.microsoft.com/office/powerpoint/2010/main" val="279596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146</a:t>
            </a:fld>
            <a:endParaRPr lang="ru-RU"/>
          </a:p>
        </p:txBody>
      </p:sp>
    </p:spTree>
    <p:extLst>
      <p:ext uri="{BB962C8B-B14F-4D97-AF65-F5344CB8AC3E}">
        <p14:creationId xmlns:p14="http://schemas.microsoft.com/office/powerpoint/2010/main" val="1880091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147</a:t>
            </a:fld>
            <a:endParaRPr lang="ru-RU"/>
          </a:p>
        </p:txBody>
      </p:sp>
    </p:spTree>
    <p:extLst>
      <p:ext uri="{BB962C8B-B14F-4D97-AF65-F5344CB8AC3E}">
        <p14:creationId xmlns:p14="http://schemas.microsoft.com/office/powerpoint/2010/main" val="71664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148</a:t>
            </a:fld>
            <a:endParaRPr lang="ru-RU"/>
          </a:p>
        </p:txBody>
      </p:sp>
    </p:spTree>
    <p:extLst>
      <p:ext uri="{BB962C8B-B14F-4D97-AF65-F5344CB8AC3E}">
        <p14:creationId xmlns:p14="http://schemas.microsoft.com/office/powerpoint/2010/main" val="3690439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149</a:t>
            </a:fld>
            <a:endParaRPr lang="ru-RU"/>
          </a:p>
        </p:txBody>
      </p:sp>
    </p:spTree>
    <p:extLst>
      <p:ext uri="{BB962C8B-B14F-4D97-AF65-F5344CB8AC3E}">
        <p14:creationId xmlns:p14="http://schemas.microsoft.com/office/powerpoint/2010/main" val="357622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150</a:t>
            </a:fld>
            <a:endParaRPr lang="ru-RU"/>
          </a:p>
        </p:txBody>
      </p:sp>
    </p:spTree>
    <p:extLst>
      <p:ext uri="{BB962C8B-B14F-4D97-AF65-F5344CB8AC3E}">
        <p14:creationId xmlns:p14="http://schemas.microsoft.com/office/powerpoint/2010/main" val="74108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151</a:t>
            </a:fld>
            <a:endParaRPr lang="ru-RU"/>
          </a:p>
        </p:txBody>
      </p:sp>
    </p:spTree>
    <p:extLst>
      <p:ext uri="{BB962C8B-B14F-4D97-AF65-F5344CB8AC3E}">
        <p14:creationId xmlns:p14="http://schemas.microsoft.com/office/powerpoint/2010/main" val="3360086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152</a:t>
            </a:fld>
            <a:endParaRPr lang="ru-RU"/>
          </a:p>
        </p:txBody>
      </p:sp>
    </p:spTree>
    <p:extLst>
      <p:ext uri="{BB962C8B-B14F-4D97-AF65-F5344CB8AC3E}">
        <p14:creationId xmlns:p14="http://schemas.microsoft.com/office/powerpoint/2010/main" val="351027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153</a:t>
            </a:fld>
            <a:endParaRPr lang="ru-RU"/>
          </a:p>
        </p:txBody>
      </p:sp>
    </p:spTree>
    <p:extLst>
      <p:ext uri="{BB962C8B-B14F-4D97-AF65-F5344CB8AC3E}">
        <p14:creationId xmlns:p14="http://schemas.microsoft.com/office/powerpoint/2010/main" val="2965203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154</a:t>
            </a:fld>
            <a:endParaRPr lang="ru-RU"/>
          </a:p>
        </p:txBody>
      </p:sp>
    </p:spTree>
    <p:extLst>
      <p:ext uri="{BB962C8B-B14F-4D97-AF65-F5344CB8AC3E}">
        <p14:creationId xmlns:p14="http://schemas.microsoft.com/office/powerpoint/2010/main" val="226196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128</a:t>
            </a:fld>
            <a:endParaRPr lang="ru-RU"/>
          </a:p>
        </p:txBody>
      </p:sp>
    </p:spTree>
    <p:extLst>
      <p:ext uri="{BB962C8B-B14F-4D97-AF65-F5344CB8AC3E}">
        <p14:creationId xmlns:p14="http://schemas.microsoft.com/office/powerpoint/2010/main" val="2783956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155</a:t>
            </a:fld>
            <a:endParaRPr lang="ru-RU"/>
          </a:p>
        </p:txBody>
      </p:sp>
    </p:spTree>
    <p:extLst>
      <p:ext uri="{BB962C8B-B14F-4D97-AF65-F5344CB8AC3E}">
        <p14:creationId xmlns:p14="http://schemas.microsoft.com/office/powerpoint/2010/main" val="3522025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156</a:t>
            </a:fld>
            <a:endParaRPr lang="ru-RU"/>
          </a:p>
        </p:txBody>
      </p:sp>
    </p:spTree>
    <p:extLst>
      <p:ext uri="{BB962C8B-B14F-4D97-AF65-F5344CB8AC3E}">
        <p14:creationId xmlns:p14="http://schemas.microsoft.com/office/powerpoint/2010/main" val="284927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157</a:t>
            </a:fld>
            <a:endParaRPr lang="ru-RU"/>
          </a:p>
        </p:txBody>
      </p:sp>
    </p:spTree>
    <p:extLst>
      <p:ext uri="{BB962C8B-B14F-4D97-AF65-F5344CB8AC3E}">
        <p14:creationId xmlns:p14="http://schemas.microsoft.com/office/powerpoint/2010/main" val="3287496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158</a:t>
            </a:fld>
            <a:endParaRPr lang="ru-RU"/>
          </a:p>
        </p:txBody>
      </p:sp>
    </p:spTree>
    <p:extLst>
      <p:ext uri="{BB962C8B-B14F-4D97-AF65-F5344CB8AC3E}">
        <p14:creationId xmlns:p14="http://schemas.microsoft.com/office/powerpoint/2010/main" val="843303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159</a:t>
            </a:fld>
            <a:endParaRPr lang="ru-RU"/>
          </a:p>
        </p:txBody>
      </p:sp>
    </p:spTree>
    <p:extLst>
      <p:ext uri="{BB962C8B-B14F-4D97-AF65-F5344CB8AC3E}">
        <p14:creationId xmlns:p14="http://schemas.microsoft.com/office/powerpoint/2010/main" val="874177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160</a:t>
            </a:fld>
            <a:endParaRPr lang="ru-RU"/>
          </a:p>
        </p:txBody>
      </p:sp>
    </p:spTree>
    <p:extLst>
      <p:ext uri="{BB962C8B-B14F-4D97-AF65-F5344CB8AC3E}">
        <p14:creationId xmlns:p14="http://schemas.microsoft.com/office/powerpoint/2010/main" val="3085683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161</a:t>
            </a:fld>
            <a:endParaRPr lang="ru-RU"/>
          </a:p>
        </p:txBody>
      </p:sp>
    </p:spTree>
    <p:extLst>
      <p:ext uri="{BB962C8B-B14F-4D97-AF65-F5344CB8AC3E}">
        <p14:creationId xmlns:p14="http://schemas.microsoft.com/office/powerpoint/2010/main" val="1486216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162</a:t>
            </a:fld>
            <a:endParaRPr lang="ru-RU"/>
          </a:p>
        </p:txBody>
      </p:sp>
    </p:spTree>
    <p:extLst>
      <p:ext uri="{BB962C8B-B14F-4D97-AF65-F5344CB8AC3E}">
        <p14:creationId xmlns:p14="http://schemas.microsoft.com/office/powerpoint/2010/main" val="3689121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163</a:t>
            </a:fld>
            <a:endParaRPr lang="ru-RU"/>
          </a:p>
        </p:txBody>
      </p:sp>
    </p:spTree>
    <p:extLst>
      <p:ext uri="{BB962C8B-B14F-4D97-AF65-F5344CB8AC3E}">
        <p14:creationId xmlns:p14="http://schemas.microsoft.com/office/powerpoint/2010/main" val="1161760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164</a:t>
            </a:fld>
            <a:endParaRPr lang="ru-RU"/>
          </a:p>
        </p:txBody>
      </p:sp>
    </p:spTree>
    <p:extLst>
      <p:ext uri="{BB962C8B-B14F-4D97-AF65-F5344CB8AC3E}">
        <p14:creationId xmlns:p14="http://schemas.microsoft.com/office/powerpoint/2010/main" val="226793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129</a:t>
            </a:fld>
            <a:endParaRPr lang="ru-RU"/>
          </a:p>
        </p:txBody>
      </p:sp>
    </p:spTree>
    <p:extLst>
      <p:ext uri="{BB962C8B-B14F-4D97-AF65-F5344CB8AC3E}">
        <p14:creationId xmlns:p14="http://schemas.microsoft.com/office/powerpoint/2010/main" val="3827581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165</a:t>
            </a:fld>
            <a:endParaRPr lang="ru-RU"/>
          </a:p>
        </p:txBody>
      </p:sp>
    </p:spTree>
    <p:extLst>
      <p:ext uri="{BB962C8B-B14F-4D97-AF65-F5344CB8AC3E}">
        <p14:creationId xmlns:p14="http://schemas.microsoft.com/office/powerpoint/2010/main" val="1281455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166</a:t>
            </a:fld>
            <a:endParaRPr lang="ru-RU"/>
          </a:p>
        </p:txBody>
      </p:sp>
    </p:spTree>
    <p:extLst>
      <p:ext uri="{BB962C8B-B14F-4D97-AF65-F5344CB8AC3E}">
        <p14:creationId xmlns:p14="http://schemas.microsoft.com/office/powerpoint/2010/main" val="3206428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167</a:t>
            </a:fld>
            <a:endParaRPr lang="ru-RU"/>
          </a:p>
        </p:txBody>
      </p:sp>
    </p:spTree>
    <p:extLst>
      <p:ext uri="{BB962C8B-B14F-4D97-AF65-F5344CB8AC3E}">
        <p14:creationId xmlns:p14="http://schemas.microsoft.com/office/powerpoint/2010/main" val="3609750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168</a:t>
            </a:fld>
            <a:endParaRPr lang="ru-RU"/>
          </a:p>
        </p:txBody>
      </p:sp>
    </p:spTree>
    <p:extLst>
      <p:ext uri="{BB962C8B-B14F-4D97-AF65-F5344CB8AC3E}">
        <p14:creationId xmlns:p14="http://schemas.microsoft.com/office/powerpoint/2010/main" val="90471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169</a:t>
            </a:fld>
            <a:endParaRPr lang="ru-RU"/>
          </a:p>
        </p:txBody>
      </p:sp>
    </p:spTree>
    <p:extLst>
      <p:ext uri="{BB962C8B-B14F-4D97-AF65-F5344CB8AC3E}">
        <p14:creationId xmlns:p14="http://schemas.microsoft.com/office/powerpoint/2010/main" val="2188669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170</a:t>
            </a:fld>
            <a:endParaRPr lang="ru-RU"/>
          </a:p>
        </p:txBody>
      </p:sp>
    </p:spTree>
    <p:extLst>
      <p:ext uri="{BB962C8B-B14F-4D97-AF65-F5344CB8AC3E}">
        <p14:creationId xmlns:p14="http://schemas.microsoft.com/office/powerpoint/2010/main" val="750273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171</a:t>
            </a:fld>
            <a:endParaRPr lang="ru-RU"/>
          </a:p>
        </p:txBody>
      </p:sp>
    </p:spTree>
    <p:extLst>
      <p:ext uri="{BB962C8B-B14F-4D97-AF65-F5344CB8AC3E}">
        <p14:creationId xmlns:p14="http://schemas.microsoft.com/office/powerpoint/2010/main" val="207665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172</a:t>
            </a:fld>
            <a:endParaRPr lang="ru-RU"/>
          </a:p>
        </p:txBody>
      </p:sp>
    </p:spTree>
    <p:extLst>
      <p:ext uri="{BB962C8B-B14F-4D97-AF65-F5344CB8AC3E}">
        <p14:creationId xmlns:p14="http://schemas.microsoft.com/office/powerpoint/2010/main" val="2703997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173</a:t>
            </a:fld>
            <a:endParaRPr lang="ru-RU"/>
          </a:p>
        </p:txBody>
      </p:sp>
    </p:spTree>
    <p:extLst>
      <p:ext uri="{BB962C8B-B14F-4D97-AF65-F5344CB8AC3E}">
        <p14:creationId xmlns:p14="http://schemas.microsoft.com/office/powerpoint/2010/main" val="71042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130</a:t>
            </a:fld>
            <a:endParaRPr lang="ru-RU"/>
          </a:p>
        </p:txBody>
      </p:sp>
    </p:spTree>
    <p:extLst>
      <p:ext uri="{BB962C8B-B14F-4D97-AF65-F5344CB8AC3E}">
        <p14:creationId xmlns:p14="http://schemas.microsoft.com/office/powerpoint/2010/main" val="150985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131</a:t>
            </a:fld>
            <a:endParaRPr lang="ru-RU"/>
          </a:p>
        </p:txBody>
      </p:sp>
    </p:spTree>
    <p:extLst>
      <p:ext uri="{BB962C8B-B14F-4D97-AF65-F5344CB8AC3E}">
        <p14:creationId xmlns:p14="http://schemas.microsoft.com/office/powerpoint/2010/main" val="68697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132</a:t>
            </a:fld>
            <a:endParaRPr lang="ru-RU"/>
          </a:p>
        </p:txBody>
      </p:sp>
    </p:spTree>
    <p:extLst>
      <p:ext uri="{BB962C8B-B14F-4D97-AF65-F5344CB8AC3E}">
        <p14:creationId xmlns:p14="http://schemas.microsoft.com/office/powerpoint/2010/main" val="61235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133</a:t>
            </a:fld>
            <a:endParaRPr lang="ru-RU"/>
          </a:p>
        </p:txBody>
      </p:sp>
    </p:spTree>
    <p:extLst>
      <p:ext uri="{BB962C8B-B14F-4D97-AF65-F5344CB8AC3E}">
        <p14:creationId xmlns:p14="http://schemas.microsoft.com/office/powerpoint/2010/main" val="245053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F1E261-186D-47CF-8AEA-851499ED493D}" type="slidenum">
              <a:rPr lang="ru-RU" smtClean="0"/>
              <a:t>134</a:t>
            </a:fld>
            <a:endParaRPr lang="ru-RU"/>
          </a:p>
        </p:txBody>
      </p:sp>
    </p:spTree>
    <p:extLst>
      <p:ext uri="{BB962C8B-B14F-4D97-AF65-F5344CB8AC3E}">
        <p14:creationId xmlns:p14="http://schemas.microsoft.com/office/powerpoint/2010/main" val="128398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418961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0965CB1-BE98-44C0-8BA1-9BF8A3CF6FFC}"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297833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130455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270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897020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4174850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251924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1317950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279383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420487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10252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0965CB1-BE98-44C0-8BA1-9BF8A3CF6FFC}"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246789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0965CB1-BE98-44C0-8BA1-9BF8A3CF6FFC}" type="datetimeFigureOut">
              <a:rPr lang="ru-RU" smtClean="0"/>
              <a:t>12.10.2023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98103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396820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248485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90965CB1-BE98-44C0-8BA1-9BF8A3CF6FFC}" type="datetimeFigureOut">
              <a:rPr lang="ru-RU" smtClean="0"/>
              <a:t>12.10.2023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245169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0965CB1-BE98-44C0-8BA1-9BF8A3CF6FFC}"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A610F5-407B-4309-8199-567242BF604C}" type="slidenum">
              <a:rPr lang="ru-RU" smtClean="0"/>
              <a:t>‹#›</a:t>
            </a:fld>
            <a:endParaRPr lang="ru-RU"/>
          </a:p>
        </p:txBody>
      </p:sp>
    </p:spTree>
    <p:extLst>
      <p:ext uri="{BB962C8B-B14F-4D97-AF65-F5344CB8AC3E}">
        <p14:creationId xmlns:p14="http://schemas.microsoft.com/office/powerpoint/2010/main" val="38602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965CB1-BE98-44C0-8BA1-9BF8A3CF6FFC}" type="datetimeFigureOut">
              <a:rPr lang="ru-RU" smtClean="0"/>
              <a:t>12.10.2023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A610F5-407B-4309-8199-567242BF604C}" type="slidenum">
              <a:rPr lang="ru-RU" smtClean="0"/>
              <a:t>‹#›</a:t>
            </a:fld>
            <a:endParaRPr lang="ru-RU"/>
          </a:p>
        </p:txBody>
      </p:sp>
    </p:spTree>
    <p:extLst>
      <p:ext uri="{BB962C8B-B14F-4D97-AF65-F5344CB8AC3E}">
        <p14:creationId xmlns:p14="http://schemas.microsoft.com/office/powerpoint/2010/main" val="261360314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algn="ctr"/>
            <a:r>
              <a:rPr lang="uk-UA" sz="2800" b="1" dirty="0">
                <a:effectLst/>
                <a:highlight>
                  <a:srgbClr val="FF0000"/>
                </a:highlight>
                <a:latin typeface="Times New Roman" panose="02020603050405020304" pitchFamily="18" charset="0"/>
                <a:ea typeface="Calibri" panose="020F0502020204030204" pitchFamily="34" charset="0"/>
              </a:rPr>
              <a:t>Лекція </a:t>
            </a:r>
            <a:r>
              <a:rPr lang="ru-RU" sz="2800" b="1" dirty="0">
                <a:effectLst/>
                <a:highlight>
                  <a:srgbClr val="FF0000"/>
                </a:highlight>
                <a:latin typeface="Times New Roman" panose="02020603050405020304" pitchFamily="18" charset="0"/>
                <a:ea typeface="Calibri" panose="020F0502020204030204" pitchFamily="34" charset="0"/>
              </a:rPr>
              <a:t>2</a:t>
            </a:r>
            <a:r>
              <a:rPr lang="uk-UA" sz="2800" b="1" dirty="0">
                <a:effectLst/>
                <a:highlight>
                  <a:srgbClr val="FF0000"/>
                </a:highlight>
                <a:latin typeface="Times New Roman" panose="02020603050405020304" pitchFamily="18" charset="0"/>
                <a:ea typeface="Calibri" panose="020F0502020204030204" pitchFamily="34" charset="0"/>
              </a:rPr>
              <a:t>. ЦИВІЛІЗАЦІЙНА СПЕЦИФІКА МУСУЛЬМАНСЬКИХ КРАЇН І ЇЇ ПРОЯВ У ПОЛІТИЧНОМУ ЖИТТІ</a:t>
            </a:r>
            <a:endParaRPr lang="ru-RU" sz="2800" dirty="0">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14400"/>
            <a:ext cx="12191999" cy="5943600"/>
          </a:xfrm>
        </p:spPr>
        <p:txBody>
          <a:bodyPr/>
          <a:lstStyle/>
          <a:p>
            <a:pPr algn="ctr"/>
            <a:r>
              <a:rPr lang="uk-UA" sz="4000" b="1" dirty="0">
                <a:solidFill>
                  <a:srgbClr val="002060"/>
                </a:solidFill>
                <a:highlight>
                  <a:srgbClr val="00FF00"/>
                </a:highlight>
              </a:rPr>
              <a:t>Питання для обговорення:</a:t>
            </a:r>
          </a:p>
          <a:p>
            <a:r>
              <a:rPr lang="uk-UA" sz="4000" b="1" dirty="0"/>
              <a:t>1.	Протистояння морально-етичним і соціальним нормам Заходу.</a:t>
            </a:r>
          </a:p>
          <a:p>
            <a:r>
              <a:rPr lang="uk-UA" sz="4000" b="1" dirty="0"/>
              <a:t>2.	Ісламська модель економічного розвитку. Арабський і ісламський соціалізм.</a:t>
            </a:r>
          </a:p>
          <a:p>
            <a:r>
              <a:rPr lang="uk-UA" sz="4000" b="1" dirty="0"/>
              <a:t>3.	Демократія і іслам в XXI ст. Сучасні ісламські концепції державної влади.</a:t>
            </a:r>
          </a:p>
          <a:p>
            <a:r>
              <a:rPr lang="uk-UA" sz="4000" b="1" dirty="0"/>
              <a:t>4.	Європейський іслам.</a:t>
            </a:r>
          </a:p>
          <a:p>
            <a:endParaRPr lang="ru-RU" dirty="0"/>
          </a:p>
        </p:txBody>
      </p:sp>
    </p:spTree>
    <p:extLst>
      <p:ext uri="{BB962C8B-B14F-4D97-AF65-F5344CB8AC3E}">
        <p14:creationId xmlns:p14="http://schemas.microsoft.com/office/powerpoint/2010/main" val="18047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fontScale="92500" lnSpcReduction="20000"/>
          </a:bodyPr>
          <a:lstStyle/>
          <a:p>
            <a:pPr marL="0" indent="0" algn="just">
              <a:buNone/>
            </a:pPr>
            <a:r>
              <a:rPr lang="uk-UA" sz="4000" b="1" i="1" dirty="0">
                <a:effectLst/>
                <a:latin typeface="Times New Roman" panose="02020603050405020304" pitchFamily="18" charset="0"/>
                <a:ea typeface="Times New Roman" panose="02020603050405020304" pitchFamily="18" charset="0"/>
              </a:rPr>
              <a:t>Суперечлива глобалізація</a:t>
            </a:r>
            <a:r>
              <a:rPr lang="uk-UA" sz="4000" b="1" dirty="0">
                <a:effectLst/>
                <a:latin typeface="Times New Roman" panose="02020603050405020304" pitchFamily="18" charset="0"/>
                <a:ea typeface="Times New Roman" panose="02020603050405020304" pitchFamily="18" charset="0"/>
              </a:rPr>
              <a:t> другої половини ХХ – початку ХХІ ст., разом з проблемою поглинання і розчинення ісламського світу, має і зворотний парадоксальний ефект. </a:t>
            </a:r>
          </a:p>
          <a:p>
            <a:pPr marL="0" indent="0" algn="just">
              <a:buNone/>
            </a:pPr>
            <a:r>
              <a:rPr lang="uk-UA" sz="4000" b="1" dirty="0">
                <a:effectLst/>
                <a:latin typeface="Times New Roman" panose="02020603050405020304" pitchFamily="18" charset="0"/>
                <a:ea typeface="Times New Roman" panose="02020603050405020304" pitchFamily="18" charset="0"/>
              </a:rPr>
              <a:t>Вона стимулює пробудження і модернізацію ісламського світу на основі власної ідейно-теоретичної бази, переосмисленої в контексті сучасності. </a:t>
            </a:r>
          </a:p>
          <a:p>
            <a:pPr marL="0" indent="0" algn="just">
              <a:buNone/>
            </a:pPr>
            <a:r>
              <a:rPr lang="uk-UA" sz="4000" b="1" dirty="0">
                <a:effectLst/>
                <a:latin typeface="Times New Roman" panose="02020603050405020304" pitchFamily="18" charset="0"/>
                <a:ea typeface="Times New Roman" panose="02020603050405020304" pitchFamily="18" charset="0"/>
              </a:rPr>
              <a:t>Глобалізація разом із затвердженням уніфікованої культурної та ідеологічної моделі, викроєної за західними неоліберальними стандартами, стимулює появу нового формату ісламського світу, що додає процесу його пробудження додатковий імпульс.</a:t>
            </a:r>
            <a:endParaRPr lang="ru-RU" sz="4000" b="1" dirty="0"/>
          </a:p>
        </p:txBody>
      </p:sp>
    </p:spTree>
    <p:extLst>
      <p:ext uri="{BB962C8B-B14F-4D97-AF65-F5344CB8AC3E}">
        <p14:creationId xmlns:p14="http://schemas.microsoft.com/office/powerpoint/2010/main" val="36104736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Ці дві системи цілком можуть співіснувати, вони сумісні. Іслам і демократія не тільки сумісні. </a:t>
            </a:r>
            <a:r>
              <a:rPr lang="uk-UA" sz="4400" b="1" dirty="0">
                <a:effectLst/>
                <a:highlight>
                  <a:srgbClr val="FF0000"/>
                </a:highlight>
                <a:latin typeface="Times New Roman" panose="02020603050405020304" pitchFamily="18" charset="0"/>
                <a:ea typeface="Times New Roman" panose="02020603050405020304" pitchFamily="18" charset="0"/>
              </a:rPr>
              <a:t>Більшість мусульман виступають за демократію, але не в наслідуванні Заходу</a:t>
            </a:r>
            <a:r>
              <a:rPr lang="uk-UA" sz="4400" b="1" dirty="0">
                <a:effectLst/>
                <a:latin typeface="Times New Roman" panose="02020603050405020304" pitchFamily="18" charset="0"/>
                <a:ea typeface="Times New Roman" panose="02020603050405020304" pitchFamily="18" charset="0"/>
              </a:rPr>
              <a:t>. В ісламі раніше і незалежно від демократії в Європі, на Заході, вже містилися демократичні принципи.</a:t>
            </a:r>
            <a:endParaRPr lang="uk-UA" sz="4400" b="1" dirty="0">
              <a:highlight>
                <a:srgbClr val="000080"/>
              </a:highlight>
            </a:endParaRPr>
          </a:p>
        </p:txBody>
      </p:sp>
    </p:spTree>
    <p:extLst>
      <p:ext uri="{BB962C8B-B14F-4D97-AF65-F5344CB8AC3E}">
        <p14:creationId xmlns:p14="http://schemas.microsoft.com/office/powerpoint/2010/main" val="20598233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ctr">
              <a:lnSpc>
                <a:spcPct val="115000"/>
              </a:lnSpc>
              <a:spcAft>
                <a:spcPts val="1000"/>
              </a:spcAft>
              <a:buNone/>
            </a:pPr>
            <a:r>
              <a:rPr lang="uk-UA" sz="4400" b="1" i="1" u="sng" dirty="0">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Ісламська демократія</a:t>
            </a:r>
            <a:endParaRPr lang="ru-RU" sz="3600" b="1" dirty="0">
              <a:effectLst/>
              <a:highlight>
                <a:srgbClr val="800000"/>
              </a:highligh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uk-UA" sz="4400" b="1" dirty="0">
                <a:solidFill>
                  <a:srgbClr val="FFFF00"/>
                </a:solidFill>
                <a:effectLst/>
                <a:latin typeface="Times New Roman" panose="02020603050405020304" pitchFamily="18" charset="0"/>
                <a:ea typeface="Times New Roman" panose="02020603050405020304" pitchFamily="18" charset="0"/>
              </a:rPr>
              <a:t>Чи може існувати </a:t>
            </a:r>
            <a:r>
              <a:rPr lang="uk-UA" sz="4400" b="1" dirty="0">
                <a:solidFill>
                  <a:srgbClr val="FFFF00"/>
                </a:solidFill>
                <a:effectLst/>
                <a:highlight>
                  <a:srgbClr val="FF0000"/>
                </a:highlight>
                <a:latin typeface="Times New Roman" panose="02020603050405020304" pitchFamily="18" charset="0"/>
                <a:ea typeface="Times New Roman" panose="02020603050405020304" pitchFamily="18" charset="0"/>
              </a:rPr>
              <a:t>ісламська демократія</a:t>
            </a:r>
            <a:r>
              <a:rPr lang="uk-UA" sz="4400" b="1" dirty="0">
                <a:solidFill>
                  <a:srgbClr val="FFFF00"/>
                </a:solidFill>
                <a:effectLst/>
                <a:latin typeface="Times New Roman" panose="02020603050405020304" pitchFamily="18" charset="0"/>
                <a:ea typeface="Times New Roman" panose="02020603050405020304" pitchFamily="18" charset="0"/>
              </a:rPr>
              <a:t>? Це одне з ключових питань не тільки для мусульман, але і для всього світу. Сьогодні він носить вже не теоретичний, а суто практичний характер.</a:t>
            </a:r>
            <a:endParaRPr lang="uk-UA" sz="4400" b="1" dirty="0">
              <a:solidFill>
                <a:srgbClr val="FFFF00"/>
              </a:solidFill>
              <a:highlight>
                <a:srgbClr val="000080"/>
              </a:highlight>
            </a:endParaRPr>
          </a:p>
        </p:txBody>
      </p:sp>
    </p:spTree>
    <p:extLst>
      <p:ext uri="{BB962C8B-B14F-4D97-AF65-F5344CB8AC3E}">
        <p14:creationId xmlns:p14="http://schemas.microsoft.com/office/powerpoint/2010/main" val="2618829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Один з основоположників ісламської реформаторської думки </a:t>
            </a:r>
            <a:r>
              <a:rPr lang="uk-UA" sz="4000" b="1" dirty="0" err="1">
                <a:solidFill>
                  <a:srgbClr val="FFFF00"/>
                </a:solidFill>
                <a:effectLst/>
                <a:latin typeface="Times New Roman" panose="02020603050405020304" pitchFamily="18" charset="0"/>
                <a:ea typeface="Times New Roman" panose="02020603050405020304" pitchFamily="18" charset="0"/>
              </a:rPr>
              <a:t>Джамал</a:t>
            </a:r>
            <a:r>
              <a:rPr lang="uk-UA" sz="4000" b="1" dirty="0">
                <a:solidFill>
                  <a:srgbClr val="FFFF00"/>
                </a:solidFill>
                <a:effectLst/>
                <a:latin typeface="Times New Roman" panose="02020603050405020304" pitchFamily="18" charset="0"/>
                <a:ea typeface="Times New Roman" panose="02020603050405020304" pitchFamily="18" charset="0"/>
              </a:rPr>
              <a:t>-</a:t>
            </a:r>
            <a:r>
              <a:rPr lang="uk-UA" sz="4000" b="1" dirty="0" err="1">
                <a:solidFill>
                  <a:srgbClr val="FFFF00"/>
                </a:solidFill>
                <a:effectLst/>
                <a:latin typeface="Times New Roman" panose="02020603050405020304" pitchFamily="18" charset="0"/>
                <a:ea typeface="Times New Roman" panose="02020603050405020304" pitchFamily="18" charset="0"/>
              </a:rPr>
              <a:t>уд</a:t>
            </a:r>
            <a:r>
              <a:rPr lang="uk-UA" sz="4000" b="1" dirty="0">
                <a:solidFill>
                  <a:srgbClr val="FFFF00"/>
                </a:solidFill>
                <a:effectLst/>
                <a:latin typeface="Times New Roman" panose="02020603050405020304" pitchFamily="18" charset="0"/>
                <a:ea typeface="Times New Roman" panose="02020603050405020304" pitchFamily="18" charset="0"/>
              </a:rPr>
              <a:t>-Дін аль-Афгані ще в XIX ст. писав, що влада сильного і справедливого правителя повинна бути збалансована такими інститутами, як конституція і парламент, що забезпечують участь народу в здійсненні «істинної конституційної влади».</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7149816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200" b="1" dirty="0">
                <a:solidFill>
                  <a:srgbClr val="FFFF00"/>
                </a:solidFill>
                <a:effectLst/>
                <a:latin typeface="Times New Roman" panose="02020603050405020304" pitchFamily="18" charset="0"/>
                <a:ea typeface="Times New Roman" panose="02020603050405020304" pitchFamily="18" charset="0"/>
              </a:rPr>
              <a:t>Трохи пізніше цю думку підтримав видатний мислитель і богослов Рашид </a:t>
            </a:r>
            <a:r>
              <a:rPr lang="uk-UA" sz="4200" b="1" dirty="0" err="1">
                <a:solidFill>
                  <a:srgbClr val="FFFF00"/>
                </a:solidFill>
                <a:effectLst/>
                <a:latin typeface="Times New Roman" panose="02020603050405020304" pitchFamily="18" charset="0"/>
                <a:ea typeface="Times New Roman" panose="02020603050405020304" pitchFamily="18" charset="0"/>
              </a:rPr>
              <a:t>Ріда</a:t>
            </a:r>
            <a:r>
              <a:rPr lang="uk-UA" sz="4200" b="1" dirty="0">
                <a:solidFill>
                  <a:srgbClr val="FFFF00"/>
                </a:solidFill>
                <a:effectLst/>
                <a:latin typeface="Times New Roman" panose="02020603050405020304" pitchFamily="18" charset="0"/>
                <a:ea typeface="Times New Roman" panose="02020603050405020304" pitchFamily="18" charset="0"/>
              </a:rPr>
              <a:t>: «Даний підхід до обмеження влади правителя рамками загальноприйнятих законів цілком в дусі ісламу, який обмежує владу правителя релігійними текстами і розробленими людьми, узгодженими один з одним і прийнятими спільно нормами».</a:t>
            </a:r>
            <a:endParaRPr lang="uk-UA" sz="4200" b="1" dirty="0">
              <a:solidFill>
                <a:srgbClr val="FFFF00"/>
              </a:solidFill>
              <a:highlight>
                <a:srgbClr val="000080"/>
              </a:highlight>
            </a:endParaRPr>
          </a:p>
        </p:txBody>
      </p:sp>
    </p:spTree>
    <p:extLst>
      <p:ext uri="{BB962C8B-B14F-4D97-AF65-F5344CB8AC3E}">
        <p14:creationId xmlns:p14="http://schemas.microsoft.com/office/powerpoint/2010/main" val="1427082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Ісламський світ на наших очах якісно змінюється. Туніс, Єгипет, Лівія, Ємен - лише найбільш яскраві прояви тектонічного політичного зсуву. Відходять у минуле старі лідери, і на зміну їм йде новий політичний клас. Посилюється вплив ісламістів, які пропонують проект модернізації без </a:t>
            </a:r>
            <a:r>
              <a:rPr lang="uk-UA" sz="3600" b="1" dirty="0" err="1">
                <a:solidFill>
                  <a:srgbClr val="FFFF00"/>
                </a:solidFill>
                <a:effectLst/>
                <a:latin typeface="Times New Roman" panose="02020603050405020304" pitchFamily="18" charset="0"/>
                <a:ea typeface="Times New Roman" panose="02020603050405020304" pitchFamily="18" charset="0"/>
              </a:rPr>
              <a:t>вестернізації</a:t>
            </a:r>
            <a:r>
              <a:rPr lang="uk-UA" sz="3600" b="1" dirty="0">
                <a:solidFill>
                  <a:srgbClr val="FFFF00"/>
                </a:solidFill>
                <a:effectLst/>
                <a:latin typeface="Times New Roman" panose="02020603050405020304" pitchFamily="18" charset="0"/>
                <a:ea typeface="Times New Roman" panose="02020603050405020304" pitchFamily="18" charset="0"/>
              </a:rPr>
              <a:t>, тобто економічні і соціально-політичні реформи з урахуванням внутрішніх особливостей ісламського суспільства і його розвитку. </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23185937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solidFill>
                  <a:srgbClr val="FFFF00"/>
                </a:solidFill>
                <a:effectLst/>
                <a:latin typeface="Times New Roman" panose="02020603050405020304" pitchFamily="18" charset="0"/>
                <a:ea typeface="Times New Roman" panose="02020603050405020304" pitchFamily="18" charset="0"/>
              </a:rPr>
              <a:t>Йдеться про формування держави сучасного типу, який ввібрав основні соціально-політичні, економічні та технологічні досягнення останнього часу, але зберігає суверенітет і внутрішню специфіку в глобалізованому світі. </a:t>
            </a:r>
            <a:endParaRPr lang="uk-UA" sz="4400" b="1" dirty="0">
              <a:solidFill>
                <a:srgbClr val="FFFF00"/>
              </a:solidFill>
              <a:highlight>
                <a:srgbClr val="000080"/>
              </a:highlight>
            </a:endParaRPr>
          </a:p>
        </p:txBody>
      </p:sp>
    </p:spTree>
    <p:extLst>
      <p:ext uri="{BB962C8B-B14F-4D97-AF65-F5344CB8AC3E}">
        <p14:creationId xmlns:p14="http://schemas.microsoft.com/office/powerpoint/2010/main" val="1698455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400" b="1" dirty="0">
                <a:effectLst/>
                <a:latin typeface="Times New Roman" panose="02020603050405020304" pitchFamily="18" charset="0"/>
                <a:ea typeface="Times New Roman" panose="02020603050405020304" pitchFamily="18" charset="0"/>
              </a:rPr>
              <a:t>Це спроба суспільств, що мають власну політичну традицію, адаптуватися і успішно розвиватися в сучасному світі. Кінцева мета такого проекту </a:t>
            </a:r>
            <a:r>
              <a:rPr lang="uk-UA" sz="3400" b="1" dirty="0">
                <a:effectLst/>
                <a:highlight>
                  <a:srgbClr val="FF00FF"/>
                </a:highlight>
                <a:latin typeface="Times New Roman" panose="02020603050405020304" pitchFamily="18" charset="0"/>
                <a:ea typeface="Times New Roman" panose="02020603050405020304" pitchFamily="18" charset="0"/>
              </a:rPr>
              <a:t>модернізації</a:t>
            </a:r>
            <a:r>
              <a:rPr lang="uk-UA" sz="3400" b="1" dirty="0">
                <a:effectLst/>
                <a:latin typeface="Times New Roman" panose="02020603050405020304" pitchFamily="18" charset="0"/>
                <a:ea typeface="Times New Roman" panose="02020603050405020304" pitchFamily="18" charset="0"/>
              </a:rPr>
              <a:t> - </a:t>
            </a:r>
            <a:r>
              <a:rPr lang="uk-UA" sz="3400" b="1" dirty="0">
                <a:effectLst/>
                <a:highlight>
                  <a:srgbClr val="FF0000"/>
                </a:highlight>
                <a:latin typeface="Times New Roman" panose="02020603050405020304" pitchFamily="18" charset="0"/>
                <a:ea typeface="Times New Roman" panose="02020603050405020304" pitchFamily="18" charset="0"/>
              </a:rPr>
              <a:t>не інтеграція в західну цивілізацію а, навпаки, - позбавлення від впливу Заходу</a:t>
            </a:r>
            <a:r>
              <a:rPr lang="uk-UA" sz="3400" b="1" dirty="0">
                <a:effectLst/>
                <a:latin typeface="Times New Roman" panose="02020603050405020304" pitchFamily="18" charset="0"/>
                <a:ea typeface="Times New Roman" panose="02020603050405020304" pitchFamily="18" charset="0"/>
              </a:rPr>
              <a:t>. За цим проектом в ісламському світі стоїть міський середній клас і ті, кого прийнято називати трудовою інтелігенцією, - студентство, інженери, інтелектуальна і професійна еліта. </a:t>
            </a:r>
            <a:r>
              <a:rPr lang="uk-UA" sz="3400" b="1" dirty="0">
                <a:effectLst/>
                <a:highlight>
                  <a:srgbClr val="FF00FF"/>
                </a:highlight>
                <a:latin typeface="Times New Roman" panose="02020603050405020304" pitchFamily="18" charset="0"/>
                <a:ea typeface="Times New Roman" panose="02020603050405020304" pitchFamily="18" charset="0"/>
              </a:rPr>
              <a:t>В «ісламської суверенної демократії» немає нічого страшного</a:t>
            </a:r>
            <a:r>
              <a:rPr lang="uk-UA" sz="3400" b="1" dirty="0">
                <a:effectLst/>
                <a:latin typeface="Times New Roman" panose="02020603050405020304" pitchFamily="18" charset="0"/>
                <a:ea typeface="Times New Roman" panose="02020603050405020304" pitchFamily="18" charset="0"/>
              </a:rPr>
              <a:t>.</a:t>
            </a:r>
            <a:endParaRPr lang="uk-UA" sz="3400" b="1" dirty="0">
              <a:solidFill>
                <a:srgbClr val="FFFF00"/>
              </a:solidFill>
              <a:highlight>
                <a:srgbClr val="000080"/>
              </a:highlight>
            </a:endParaRPr>
          </a:p>
        </p:txBody>
      </p:sp>
    </p:spTree>
    <p:extLst>
      <p:ext uri="{BB962C8B-B14F-4D97-AF65-F5344CB8AC3E}">
        <p14:creationId xmlns:p14="http://schemas.microsoft.com/office/powerpoint/2010/main" val="30487438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За даними соціологічного фонду </a:t>
            </a:r>
            <a:r>
              <a:rPr lang="uk-UA" sz="3200" b="1" dirty="0" err="1">
                <a:effectLst/>
                <a:latin typeface="Times New Roman" panose="02020603050405020304" pitchFamily="18" charset="0"/>
                <a:ea typeface="Times New Roman" panose="02020603050405020304" pitchFamily="18" charset="0"/>
              </a:rPr>
              <a:t>Gallup</a:t>
            </a:r>
            <a:r>
              <a:rPr lang="uk-UA" sz="3200" b="1" dirty="0">
                <a:effectLst/>
                <a:latin typeface="Times New Roman" panose="02020603050405020304" pitchFamily="18" charset="0"/>
                <a:ea typeface="Times New Roman" panose="02020603050405020304" pitchFamily="18" charset="0"/>
              </a:rPr>
              <a:t>, більшість мусульман вважають, що </a:t>
            </a:r>
            <a:r>
              <a:rPr lang="uk-UA" sz="3200" b="1" dirty="0">
                <a:effectLst/>
                <a:highlight>
                  <a:srgbClr val="FF00FF"/>
                </a:highlight>
                <a:latin typeface="Times New Roman" panose="02020603050405020304" pitchFamily="18" charset="0"/>
                <a:ea typeface="Times New Roman" panose="02020603050405020304" pitchFamily="18" charset="0"/>
              </a:rPr>
              <a:t>іслам сумісний з демократією</a:t>
            </a:r>
            <a:r>
              <a:rPr lang="uk-UA" sz="3200" b="1" dirty="0">
                <a:effectLst/>
                <a:latin typeface="Times New Roman" panose="02020603050405020304" pitchFamily="18" charset="0"/>
                <a:ea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Опитування 2007 р. показало, що респонденти вірять в можливість співіснування шаріату з демократичними принципами. До цих же висновків в 2012 р., тобто вже після початку «арабської весни», прийшли фахівці </a:t>
            </a:r>
            <a:r>
              <a:rPr lang="uk-UA" sz="3200" b="1" dirty="0" err="1">
                <a:effectLst/>
                <a:latin typeface="Times New Roman" panose="02020603050405020304" pitchFamily="18" charset="0"/>
                <a:ea typeface="Times New Roman" panose="02020603050405020304" pitchFamily="18" charset="0"/>
              </a:rPr>
              <a:t>Pew</a:t>
            </a:r>
            <a:r>
              <a:rPr lang="uk-UA" sz="3200" b="1" dirty="0">
                <a:effectLst/>
                <a:latin typeface="Times New Roman" panose="02020603050405020304" pitchFamily="18" charset="0"/>
                <a:ea typeface="Times New Roman" panose="02020603050405020304" pitchFamily="18" charset="0"/>
              </a:rPr>
              <a:t> </a:t>
            </a:r>
            <a:r>
              <a:rPr lang="uk-UA" sz="3200" b="1" dirty="0" err="1">
                <a:effectLst/>
                <a:latin typeface="Times New Roman" panose="02020603050405020304" pitchFamily="18" charset="0"/>
                <a:ea typeface="Times New Roman" panose="02020603050405020304" pitchFamily="18" charset="0"/>
              </a:rPr>
              <a:t>Research</a:t>
            </a:r>
            <a:r>
              <a:rPr lang="uk-UA" sz="3200" b="1" dirty="0">
                <a:effectLst/>
                <a:latin typeface="Times New Roman" panose="02020603050405020304" pitchFamily="18" charset="0"/>
                <a:ea typeface="Times New Roman" panose="02020603050405020304" pitchFamily="18" charset="0"/>
              </a:rPr>
              <a:t> </a:t>
            </a:r>
            <a:r>
              <a:rPr lang="uk-UA" sz="3200" b="1" dirty="0" err="1">
                <a:effectLst/>
                <a:latin typeface="Times New Roman" panose="02020603050405020304" pitchFamily="18" charset="0"/>
                <a:ea typeface="Times New Roman" panose="02020603050405020304" pitchFamily="18" charset="0"/>
              </a:rPr>
              <a:t>Center</a:t>
            </a:r>
            <a:r>
              <a:rPr lang="uk-UA" sz="3200" b="1" dirty="0">
                <a:effectLst/>
                <a:latin typeface="Times New Roman" panose="02020603050405020304" pitchFamily="18" charset="0"/>
                <a:ea typeface="Times New Roman" panose="02020603050405020304" pitchFamily="18" charset="0"/>
              </a:rPr>
              <a:t>. Як показує їх дослідження, населення в країнах поширення ісламу не хоче жити при диктатурі, воно одночасно виступає за демократію і приведення законів у відповідність з нормами шаріату.</a:t>
            </a:r>
            <a:endParaRPr lang="uk-UA" sz="3200" b="1" dirty="0">
              <a:solidFill>
                <a:srgbClr val="FFFF00"/>
              </a:solidFill>
              <a:highlight>
                <a:srgbClr val="000080"/>
              </a:highlight>
            </a:endParaRPr>
          </a:p>
        </p:txBody>
      </p:sp>
    </p:spTree>
    <p:extLst>
      <p:ext uri="{BB962C8B-B14F-4D97-AF65-F5344CB8AC3E}">
        <p14:creationId xmlns:p14="http://schemas.microsoft.com/office/powerpoint/2010/main" val="42368304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З сучасною демократичною теор</a:t>
            </a:r>
            <a:r>
              <a:rPr lang="uk-UA" sz="3200" b="1" dirty="0">
                <a:latin typeface="Times New Roman" panose="02020603050405020304" pitchFamily="18" charset="0"/>
                <a:ea typeface="Times New Roman" panose="02020603050405020304" pitchFamily="18" charset="0"/>
              </a:rPr>
              <a:t>і</a:t>
            </a:r>
            <a:r>
              <a:rPr lang="uk-UA" sz="3200" b="1" dirty="0">
                <a:effectLst/>
                <a:latin typeface="Times New Roman" panose="02020603050405020304" pitchFamily="18" charset="0"/>
                <a:ea typeface="Times New Roman" panose="02020603050405020304" pitchFamily="18" charset="0"/>
              </a:rPr>
              <a:t>єю зазвичай </a:t>
            </a:r>
            <a:r>
              <a:rPr lang="uk-UA" sz="3200" b="1" dirty="0" err="1">
                <a:effectLst/>
                <a:latin typeface="Times New Roman" panose="02020603050405020304" pitchFamily="18" charset="0"/>
                <a:ea typeface="Times New Roman" panose="02020603050405020304" pitchFamily="18" charset="0"/>
              </a:rPr>
              <a:t>пов</a:t>
            </a:r>
            <a:r>
              <a:rPr lang="en-US" sz="3200" b="1" dirty="0">
                <a:effectLst/>
                <a:latin typeface="Times New Roman" panose="02020603050405020304" pitchFamily="18" charset="0"/>
                <a:ea typeface="Times New Roman" panose="02020603050405020304" pitchFamily="18" charset="0"/>
              </a:rPr>
              <a:t>’</a:t>
            </a:r>
            <a:r>
              <a:rPr lang="uk-UA" sz="3200" b="1" dirty="0" err="1">
                <a:effectLst/>
                <a:latin typeface="Times New Roman" panose="02020603050405020304" pitchFamily="18" charset="0"/>
                <a:ea typeface="Times New Roman" panose="02020603050405020304" pitchFamily="18" charset="0"/>
              </a:rPr>
              <a:t>язують</a:t>
            </a:r>
            <a:r>
              <a:rPr lang="uk-UA" sz="3200" b="1" dirty="0">
                <a:effectLst/>
                <a:latin typeface="Times New Roman" panose="02020603050405020304" pitchFamily="18" charset="0"/>
                <a:ea typeface="Times New Roman" panose="02020603050405020304" pitchFamily="18" charset="0"/>
              </a:rPr>
              <a:t> принцип </a:t>
            </a:r>
            <a:r>
              <a:rPr lang="uk-UA" sz="3200" b="1" dirty="0">
                <a:effectLst/>
                <a:highlight>
                  <a:srgbClr val="FF00FF"/>
                </a:highlight>
                <a:latin typeface="Times New Roman" panose="02020603050405020304" pitchFamily="18" charset="0"/>
                <a:ea typeface="Times New Roman" panose="02020603050405020304" pitchFamily="18" charset="0"/>
              </a:rPr>
              <a:t>шури</a:t>
            </a:r>
            <a:r>
              <a:rPr lang="uk-UA" sz="3200" b="1" dirty="0">
                <a:effectLst/>
                <a:latin typeface="Times New Roman" panose="02020603050405020304" pitchFamily="18" charset="0"/>
                <a:ea typeface="Times New Roman" panose="02020603050405020304" pitchFamily="18" charset="0"/>
              </a:rPr>
              <a:t>, або </a:t>
            </a:r>
            <a:r>
              <a:rPr lang="uk-UA" sz="3200" b="1" dirty="0" err="1">
                <a:effectLst/>
                <a:latin typeface="Times New Roman" panose="02020603050405020304" pitchFamily="18" charset="0"/>
                <a:ea typeface="Times New Roman" panose="02020603050405020304" pitchFamily="18" charset="0"/>
              </a:rPr>
              <a:t>обопільноі</a:t>
            </a:r>
            <a:r>
              <a:rPr lang="uk-UA" sz="3200" b="1" dirty="0">
                <a:effectLst/>
                <a:latin typeface="Times New Roman" panose="02020603050405020304" pitchFamily="18" charset="0"/>
                <a:ea typeface="Times New Roman" panose="02020603050405020304" pitchFamily="18" charset="0"/>
              </a:rPr>
              <a:t> ради. </a:t>
            </a:r>
            <a:r>
              <a:rPr lang="uk-UA" sz="3200" b="1" u="sng" dirty="0">
                <a:effectLst/>
                <a:latin typeface="Times New Roman" panose="02020603050405020304" pitchFamily="18" charset="0"/>
                <a:ea typeface="Times New Roman" panose="02020603050405020304" pitchFamily="18" charset="0"/>
              </a:rPr>
              <a:t>Це одна з основних політичних концепцій ісламу</a:t>
            </a:r>
            <a:r>
              <a:rPr lang="uk-UA" sz="3200" b="1" dirty="0">
                <a:effectLst/>
                <a:latin typeface="Times New Roman" panose="02020603050405020304" pitchFamily="18" charset="0"/>
                <a:ea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Тим часом слід зазначити, що тут не піднімаються питання, ясно обумовлені в Корані і </a:t>
            </a:r>
            <a:r>
              <a:rPr lang="uk-UA" sz="3200" b="1" dirty="0" err="1">
                <a:effectLst/>
                <a:latin typeface="Times New Roman" panose="02020603050405020304" pitchFamily="18" charset="0"/>
                <a:ea typeface="Times New Roman" panose="02020603050405020304" pitchFamily="18" charset="0"/>
              </a:rPr>
              <a:t>хадісах</a:t>
            </a:r>
            <a:r>
              <a:rPr lang="uk-UA" sz="3200" b="1" dirty="0">
                <a:effectLst/>
                <a:latin typeface="Times New Roman" panose="02020603050405020304" pitchFamily="18" charset="0"/>
                <a:ea typeface="Times New Roman" panose="02020603050405020304" pitchFamily="18" charset="0"/>
              </a:rPr>
              <a:t>. Шура (консультації) може бути складена як шляхом обрання, так і кооптування представників від різних груп населення, не тільки духовенства, обмежень немає. Природно, наявність подібного органу передбачає політичну діяльність і певний плюралізм.</a:t>
            </a:r>
            <a:endParaRPr lang="uk-UA" sz="3200" b="1" dirty="0">
              <a:solidFill>
                <a:srgbClr val="FFFF00"/>
              </a:solidFill>
              <a:highlight>
                <a:srgbClr val="000080"/>
              </a:highlight>
            </a:endParaRPr>
          </a:p>
        </p:txBody>
      </p:sp>
    </p:spTree>
    <p:extLst>
      <p:ext uri="{BB962C8B-B14F-4D97-AF65-F5344CB8AC3E}">
        <p14:creationId xmlns:p14="http://schemas.microsoft.com/office/powerpoint/2010/main" val="2018348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Програми більшості сучасних </a:t>
            </a:r>
            <a:r>
              <a:rPr lang="uk-UA" sz="3200" b="1" dirty="0" err="1">
                <a:effectLst/>
                <a:latin typeface="Times New Roman" panose="02020603050405020304" pitchFamily="18" charset="0"/>
                <a:ea typeface="Times New Roman" panose="02020603050405020304" pitchFamily="18" charset="0"/>
              </a:rPr>
              <a:t>проісламських</a:t>
            </a:r>
            <a:r>
              <a:rPr lang="uk-UA" sz="3200" b="1" dirty="0">
                <a:effectLst/>
                <a:latin typeface="Times New Roman" panose="02020603050405020304" pitchFamily="18" charset="0"/>
                <a:ea typeface="Times New Roman" panose="02020603050405020304" pitchFamily="18" charset="0"/>
              </a:rPr>
              <a:t> партій помірного сп</a:t>
            </a:r>
            <a:r>
              <a:rPr lang="uk-UA" sz="3200" b="1" dirty="0">
                <a:latin typeface="Times New Roman" panose="02020603050405020304" pitchFamily="18" charset="0"/>
                <a:ea typeface="Times New Roman" panose="02020603050405020304" pitchFamily="18" charset="0"/>
              </a:rPr>
              <a:t>р</a:t>
            </a:r>
            <a:r>
              <a:rPr lang="uk-UA" sz="3200" b="1" dirty="0">
                <a:effectLst/>
                <a:latin typeface="Times New Roman" panose="02020603050405020304" pitchFamily="18" charset="0"/>
                <a:ea typeface="Times New Roman" panose="02020603050405020304" pitchFamily="18" charset="0"/>
              </a:rPr>
              <a:t>ямування зосереджені, перш за все, на потреби сьогоднішнього розвитку. </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Це </a:t>
            </a:r>
            <a:r>
              <a:rPr lang="uk-UA" sz="3200" b="1" dirty="0">
                <a:effectLst/>
                <a:highlight>
                  <a:srgbClr val="FF00FF"/>
                </a:highlight>
                <a:latin typeface="Times New Roman" panose="02020603050405020304" pitchFamily="18" charset="0"/>
                <a:ea typeface="Times New Roman" panose="02020603050405020304" pitchFamily="18" charset="0"/>
              </a:rPr>
              <a:t>необхідність демократизації суспільного життя</a:t>
            </a:r>
            <a:r>
              <a:rPr lang="uk-UA" sz="3200" b="1" dirty="0">
                <a:effectLst/>
                <a:latin typeface="Times New Roman" panose="02020603050405020304" pitchFamily="18" charset="0"/>
                <a:ea typeface="Times New Roman" panose="02020603050405020304" pitchFamily="18" charset="0"/>
              </a:rPr>
              <a:t>, створення умов для економічного зростання і підвищення добробуту людей, забезпечення соціальної справедливості, безпеки, створення ефективної та доступної системи загальної освіти та охорони </a:t>
            </a:r>
            <a:r>
              <a:rPr lang="uk-UA" sz="3200" b="1" dirty="0" err="1">
                <a:effectLst/>
                <a:latin typeface="Times New Roman" panose="02020603050405020304" pitchFamily="18" charset="0"/>
                <a:ea typeface="Times New Roman" panose="02020603050405020304" pitchFamily="18" charset="0"/>
              </a:rPr>
              <a:t>здоров</a:t>
            </a:r>
            <a:r>
              <a:rPr lang="en-US" sz="3200" b="1" dirty="0">
                <a:effectLst/>
                <a:latin typeface="Times New Roman" panose="02020603050405020304" pitchFamily="18" charset="0"/>
                <a:ea typeface="Times New Roman" panose="02020603050405020304" pitchFamily="18" charset="0"/>
              </a:rPr>
              <a:t>’</a:t>
            </a:r>
            <a:r>
              <a:rPr lang="uk-UA" sz="3200" b="1" dirty="0">
                <a:effectLst/>
                <a:latin typeface="Times New Roman" panose="02020603050405020304" pitchFamily="18" charset="0"/>
                <a:ea typeface="Times New Roman" panose="02020603050405020304" pitchFamily="18" charset="0"/>
              </a:rPr>
              <a:t>я, боротьба з корупцією, підтримка здорового морального клімату і </a:t>
            </a:r>
            <a:r>
              <a:rPr lang="uk-UA" sz="3200" b="1" dirty="0" err="1">
                <a:effectLst/>
                <a:latin typeface="Times New Roman" panose="02020603050405020304" pitchFamily="18" charset="0"/>
                <a:ea typeface="Times New Roman" panose="02020603050405020304" pitchFamily="18" charset="0"/>
              </a:rPr>
              <a:t>т.д</a:t>
            </a:r>
            <a:r>
              <a:rPr lang="uk-UA" sz="3200" b="1" dirty="0">
                <a:effectLst/>
                <a:latin typeface="Times New Roman" panose="02020603050405020304" pitchFamily="18" charset="0"/>
                <a:ea typeface="Times New Roman" panose="02020603050405020304" pitchFamily="18" charset="0"/>
              </a:rPr>
              <a:t>.</a:t>
            </a:r>
            <a:endParaRPr lang="uk-UA" sz="3200" b="1" dirty="0">
              <a:solidFill>
                <a:srgbClr val="FFFF00"/>
              </a:solidFill>
              <a:highlight>
                <a:srgbClr val="000080"/>
              </a:highlight>
            </a:endParaRPr>
          </a:p>
        </p:txBody>
      </p:sp>
    </p:spTree>
    <p:extLst>
      <p:ext uri="{BB962C8B-B14F-4D97-AF65-F5344CB8AC3E}">
        <p14:creationId xmlns:p14="http://schemas.microsoft.com/office/powerpoint/2010/main" val="57087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5000" b="1" dirty="0">
                <a:effectLst/>
                <a:latin typeface="Times New Roman" panose="02020603050405020304" pitchFamily="18" charset="0"/>
                <a:ea typeface="Times New Roman" panose="02020603050405020304" pitchFamily="18" charset="0"/>
              </a:rPr>
              <a:t>Останнє ж має серйозні перспективи стати не тільки найважливішим процесом в XXI ст. для самого ісламського світу, але і впливатиме на розвиток всього людства. </a:t>
            </a:r>
          </a:p>
          <a:p>
            <a:pPr marL="0" indent="0" algn="just">
              <a:buNone/>
            </a:pPr>
            <a:r>
              <a:rPr lang="uk-UA" sz="5000" b="1" dirty="0">
                <a:effectLst/>
                <a:highlight>
                  <a:srgbClr val="FF0000"/>
                </a:highlight>
                <a:latin typeface="Times New Roman" panose="02020603050405020304" pitchFamily="18" charset="0"/>
                <a:ea typeface="Times New Roman" panose="02020603050405020304" pitchFamily="18" charset="0"/>
              </a:rPr>
              <a:t>Посилюється цивілізаційний конфлікт між ісламським і західним світом</a:t>
            </a:r>
            <a:r>
              <a:rPr lang="uk-UA" sz="5000" dirty="0">
                <a:effectLst/>
                <a:latin typeface="Times New Roman" panose="02020603050405020304" pitchFamily="18" charset="0"/>
                <a:ea typeface="Times New Roman" panose="02020603050405020304" pitchFamily="18" charset="0"/>
              </a:rPr>
              <a:t>.</a:t>
            </a:r>
            <a:endParaRPr lang="ru-RU" sz="5000" b="1" dirty="0"/>
          </a:p>
        </p:txBody>
      </p:sp>
    </p:spTree>
    <p:extLst>
      <p:ext uri="{BB962C8B-B14F-4D97-AF65-F5344CB8AC3E}">
        <p14:creationId xmlns:p14="http://schemas.microsoft.com/office/powerpoint/2010/main" val="21431520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Така трансформація частини ісламістів - результат їх історичного розвитку в XX-XXI ст.</a:t>
            </a:r>
            <a:r>
              <a:rPr lang="uk-UA" sz="4000" b="1" dirty="0">
                <a:effectLst/>
                <a:latin typeface="Calibri" panose="020F0502020204030204" pitchFamily="34" charset="0"/>
                <a:ea typeface="Calibri" panose="020F0502020204030204" pitchFamily="34" charset="0"/>
                <a:cs typeface="Times New Roman" panose="02020603050405020304" pitchFamily="18" charset="0"/>
              </a:rPr>
              <a:t> </a:t>
            </a:r>
            <a:r>
              <a:rPr lang="uk-UA" sz="4000" b="1" dirty="0">
                <a:effectLst/>
                <a:latin typeface="Times New Roman" panose="02020603050405020304" pitchFamily="18" charset="0"/>
                <a:ea typeface="Times New Roman" panose="02020603050405020304" pitchFamily="18" charset="0"/>
              </a:rPr>
              <a:t>Перераховані завдання, за їхніми словами, прямо випливають з ісламу. На його мові це називається п</a:t>
            </a:r>
            <a:r>
              <a:rPr lang="en-US" sz="4000" b="1" dirty="0">
                <a:effectLst/>
                <a:latin typeface="Times New Roman" panose="02020603050405020304" pitchFamily="18" charset="0"/>
                <a:ea typeface="Times New Roman" panose="02020603050405020304" pitchFamily="18" charset="0"/>
              </a:rPr>
              <a:t>’</a:t>
            </a:r>
            <a:r>
              <a:rPr lang="uk-UA" sz="4000" b="1" dirty="0">
                <a:effectLst/>
                <a:latin typeface="Times New Roman" panose="02020603050405020304" pitchFamily="18" charset="0"/>
                <a:ea typeface="Times New Roman" panose="02020603050405020304" pitchFamily="18" charset="0"/>
              </a:rPr>
              <a:t>ять універсальних цілей шаріату. </a:t>
            </a:r>
            <a:r>
              <a:rPr lang="uk-UA" sz="4000" b="1" dirty="0">
                <a:effectLst/>
                <a:highlight>
                  <a:srgbClr val="FF0000"/>
                </a:highlight>
                <a:latin typeface="Times New Roman" panose="02020603050405020304" pitchFamily="18" charset="0"/>
                <a:ea typeface="Times New Roman" panose="02020603050405020304" pitchFamily="18" charset="0"/>
              </a:rPr>
              <a:t>Диктатура, корупція, бідність, роз'їдають ісламський світ, несумісні з мусульманськими цінностями</a:t>
            </a:r>
            <a:r>
              <a:rPr lang="uk-UA" sz="4000" b="1" dirty="0">
                <a:effectLst/>
                <a:latin typeface="Times New Roman" panose="02020603050405020304" pitchFamily="18" charset="0"/>
                <a:ea typeface="Times New Roman" panose="02020603050405020304" pitchFamily="18" charset="0"/>
              </a:rPr>
              <a:t>.</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1983658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Боротьба за халіфат, таким чином, означає для цих верств населення боротьбу за правову, соціальну, </a:t>
            </a:r>
            <a:r>
              <a:rPr lang="uk-UA" sz="4000" b="1" dirty="0">
                <a:effectLst/>
                <a:highlight>
                  <a:srgbClr val="FF0000"/>
                </a:highlight>
                <a:latin typeface="Times New Roman" panose="02020603050405020304" pitchFamily="18" charset="0"/>
                <a:ea typeface="Times New Roman" panose="02020603050405020304" pitchFamily="18" charset="0"/>
              </a:rPr>
              <a:t>демократичну</a:t>
            </a:r>
            <a:r>
              <a:rPr lang="uk-UA" sz="4000" b="1" dirty="0">
                <a:effectLst/>
                <a:latin typeface="Times New Roman" panose="02020603050405020304" pitchFamily="18" charset="0"/>
                <a:ea typeface="Times New Roman" panose="02020603050405020304" pitchFamily="18" charset="0"/>
              </a:rPr>
              <a:t> (</a:t>
            </a:r>
            <a:r>
              <a:rPr lang="uk-UA" sz="4000" b="1" u="sng" dirty="0">
                <a:effectLst/>
                <a:latin typeface="Times New Roman" panose="02020603050405020304" pitchFamily="18" charset="0"/>
                <a:ea typeface="Times New Roman" panose="02020603050405020304" pitchFamily="18" charset="0"/>
              </a:rPr>
              <a:t>в ісламському розумінні, обмежену нормами Корану і </a:t>
            </a:r>
            <a:r>
              <a:rPr lang="en-US" sz="4000" b="1" u="sng" dirty="0">
                <a:latin typeface="Times New Roman" panose="02020603050405020304" pitchFamily="18" charset="0"/>
                <a:ea typeface="Times New Roman" panose="02020603050405020304" pitchFamily="18" charset="0"/>
              </a:rPr>
              <a:t>C</a:t>
            </a:r>
            <a:r>
              <a:rPr lang="uk-UA" sz="4000" b="1" u="sng" dirty="0" err="1">
                <a:effectLst/>
                <a:latin typeface="Times New Roman" panose="02020603050405020304" pitchFamily="18" charset="0"/>
                <a:ea typeface="Times New Roman" panose="02020603050405020304" pitchFamily="18" charset="0"/>
              </a:rPr>
              <a:t>уни</a:t>
            </a:r>
            <a:r>
              <a:rPr lang="uk-UA" sz="4000" b="1" dirty="0">
                <a:effectLst/>
                <a:latin typeface="Times New Roman" panose="02020603050405020304" pitchFamily="18" charset="0"/>
                <a:ea typeface="Times New Roman" panose="02020603050405020304" pitchFamily="18" charset="0"/>
              </a:rPr>
              <a:t>) державу з сучасною розвиненою економікою. Ідея і </a:t>
            </a:r>
            <a:r>
              <a:rPr lang="uk-UA" sz="4000" b="1" dirty="0">
                <a:effectLst/>
                <a:highlight>
                  <a:srgbClr val="FF0000"/>
                </a:highlight>
                <a:latin typeface="Times New Roman" panose="02020603050405020304" pitchFamily="18" charset="0"/>
                <a:ea typeface="Times New Roman" panose="02020603050405020304" pitchFamily="18" charset="0"/>
              </a:rPr>
              <a:t>концепція ісламської демократії</a:t>
            </a:r>
            <a:r>
              <a:rPr lang="uk-UA" sz="4000" b="1" dirty="0">
                <a:effectLst/>
                <a:latin typeface="Times New Roman" panose="02020603050405020304" pitchFamily="18" charset="0"/>
                <a:ea typeface="Times New Roman" panose="02020603050405020304" pitchFamily="18" charset="0"/>
              </a:rPr>
              <a:t> була прийнята багатьма іранськими священнослужителями, науковцями та представниками інтелігенції. </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1844740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Найбільш помітним з тих, хто прийняв теорію ісламської демократії, ймовірно, є лідер Ірану </a:t>
            </a:r>
            <a:r>
              <a:rPr lang="uk-UA" sz="3200" b="1" dirty="0" err="1">
                <a:effectLst/>
                <a:latin typeface="Times New Roman" panose="02020603050405020304" pitchFamily="18" charset="0"/>
                <a:ea typeface="Times New Roman" panose="02020603050405020304" pitchFamily="18" charset="0"/>
              </a:rPr>
              <a:t>Аятолла</a:t>
            </a:r>
            <a:r>
              <a:rPr lang="uk-UA" sz="3200" b="1" dirty="0">
                <a:effectLst/>
                <a:latin typeface="Times New Roman" panose="02020603050405020304" pitchFamily="18" charset="0"/>
                <a:ea typeface="Times New Roman" panose="02020603050405020304" pitchFamily="18" charset="0"/>
              </a:rPr>
              <a:t> Алі Хаменеї, який згадує ісламську демократію як «</a:t>
            </a:r>
            <a:r>
              <a:rPr lang="uk-UA" sz="3200" b="1" dirty="0" err="1">
                <a:effectLst/>
                <a:latin typeface="Times New Roman" panose="02020603050405020304" pitchFamily="18" charset="0"/>
                <a:ea typeface="Times New Roman" panose="02020603050405020304" pitchFamily="18" charset="0"/>
              </a:rPr>
              <a:t>Мардомсаларі</a:t>
            </a:r>
            <a:r>
              <a:rPr lang="uk-UA" sz="3200" b="1" dirty="0">
                <a:effectLst/>
                <a:latin typeface="Times New Roman" panose="02020603050405020304" pitchFamily="18" charset="0"/>
                <a:ea typeface="Times New Roman" panose="02020603050405020304" pitchFamily="18" charset="0"/>
              </a:rPr>
              <a:t> Діні» в своїх промовах.</a:t>
            </a:r>
            <a:r>
              <a:rPr lang="uk-UA"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Деякі іранці, включаючи Мохаммада </a:t>
            </a:r>
            <a:r>
              <a:rPr lang="uk-UA" sz="3200" b="1" dirty="0" err="1">
                <a:effectLst/>
                <a:latin typeface="Times New Roman" panose="02020603050405020304" pitchFamily="18" charset="0"/>
                <a:ea typeface="Times New Roman" panose="02020603050405020304" pitchFamily="18" charset="0"/>
              </a:rPr>
              <a:t>Хатамі</a:t>
            </a:r>
            <a:r>
              <a:rPr lang="uk-UA" sz="3200" b="1" dirty="0">
                <a:effectLst/>
                <a:latin typeface="Times New Roman" panose="02020603050405020304" pitchFamily="18" charset="0"/>
                <a:ea typeface="Times New Roman" panose="02020603050405020304" pitchFamily="18" charset="0"/>
              </a:rPr>
              <a:t>, класифікують Ісламську Республіку Іран як свого роду </a:t>
            </a:r>
            <a:r>
              <a:rPr lang="uk-UA" sz="3200" b="1" dirty="0">
                <a:effectLst/>
                <a:highlight>
                  <a:srgbClr val="FF0000"/>
                </a:highlight>
                <a:latin typeface="Times New Roman" panose="02020603050405020304" pitchFamily="18" charset="0"/>
                <a:ea typeface="Times New Roman" panose="02020603050405020304" pitchFamily="18" charset="0"/>
              </a:rPr>
              <a:t>релігійну демократію</a:t>
            </a:r>
            <a:r>
              <a:rPr lang="uk-UA" sz="3200" b="1" dirty="0">
                <a:effectLst/>
                <a:latin typeface="Times New Roman" panose="02020603050405020304" pitchFamily="18" charset="0"/>
                <a:ea typeface="Times New Roman" panose="02020603050405020304" pitchFamily="18" charset="0"/>
              </a:rPr>
              <a:t>. Вони стверджують, що </a:t>
            </a:r>
            <a:r>
              <a:rPr lang="uk-UA" sz="3200" b="1" dirty="0" err="1">
                <a:effectLst/>
                <a:latin typeface="Times New Roman" panose="02020603050405020304" pitchFamily="18" charset="0"/>
                <a:ea typeface="Times New Roman" panose="02020603050405020304" pitchFamily="18" charset="0"/>
              </a:rPr>
              <a:t>Аятолла</a:t>
            </a:r>
            <a:r>
              <a:rPr lang="uk-UA" sz="3200" b="1" dirty="0">
                <a:effectLst/>
                <a:latin typeface="Times New Roman" panose="02020603050405020304" pitchFamily="18" charset="0"/>
                <a:ea typeface="Times New Roman" panose="02020603050405020304" pitchFamily="18" charset="0"/>
              </a:rPr>
              <a:t> Хомейні також дотримувався цієї точки зору, і саме тому він рішуче вибрав «</a:t>
            </a:r>
            <a:r>
              <a:rPr lang="uk-UA" sz="3200" b="1" dirty="0" err="1">
                <a:effectLst/>
                <a:latin typeface="Times New Roman" panose="02020603050405020304" pitchFamily="18" charset="0"/>
                <a:ea typeface="Times New Roman" panose="02020603050405020304" pitchFamily="18" charset="0"/>
              </a:rPr>
              <a:t>Jomhoorie</a:t>
            </a:r>
            <a:r>
              <a:rPr lang="uk-UA" sz="3200" b="1" dirty="0">
                <a:effectLst/>
                <a:latin typeface="Times New Roman" panose="02020603050405020304" pitchFamily="18" charset="0"/>
                <a:ea typeface="Times New Roman" panose="02020603050405020304" pitchFamily="18" charset="0"/>
              </a:rPr>
              <a:t> </a:t>
            </a:r>
            <a:r>
              <a:rPr lang="uk-UA" sz="3200" b="1" dirty="0" err="1">
                <a:effectLst/>
                <a:latin typeface="Times New Roman" panose="02020603050405020304" pitchFamily="18" charset="0"/>
                <a:ea typeface="Times New Roman" panose="02020603050405020304" pitchFamily="18" charset="0"/>
              </a:rPr>
              <a:t>Eslami</a:t>
            </a:r>
            <a:r>
              <a:rPr lang="uk-UA" sz="3200" b="1" dirty="0">
                <a:effectLst/>
                <a:latin typeface="Times New Roman" panose="02020603050405020304" pitchFamily="18" charset="0"/>
                <a:ea typeface="Times New Roman" panose="02020603050405020304" pitchFamily="18" charset="0"/>
              </a:rPr>
              <a:t>» (ісламська республіка) замість «</a:t>
            </a:r>
            <a:r>
              <a:rPr lang="uk-UA" sz="3200" b="1" dirty="0" err="1">
                <a:effectLst/>
                <a:latin typeface="Times New Roman" panose="02020603050405020304" pitchFamily="18" charset="0"/>
                <a:ea typeface="Times New Roman" panose="02020603050405020304" pitchFamily="18" charset="0"/>
              </a:rPr>
              <a:t>Hokoomate</a:t>
            </a:r>
            <a:r>
              <a:rPr lang="uk-UA" sz="3200" b="1" dirty="0">
                <a:effectLst/>
                <a:latin typeface="Times New Roman" panose="02020603050405020304" pitchFamily="18" charset="0"/>
                <a:ea typeface="Times New Roman" panose="02020603050405020304" pitchFamily="18" charset="0"/>
              </a:rPr>
              <a:t> </a:t>
            </a:r>
            <a:r>
              <a:rPr lang="uk-UA" sz="3200" b="1" dirty="0" err="1">
                <a:effectLst/>
                <a:latin typeface="Times New Roman" panose="02020603050405020304" pitchFamily="18" charset="0"/>
                <a:ea typeface="Times New Roman" panose="02020603050405020304" pitchFamily="18" charset="0"/>
              </a:rPr>
              <a:t>Eslami</a:t>
            </a:r>
            <a:r>
              <a:rPr lang="uk-UA" sz="3200" b="1" dirty="0">
                <a:effectLst/>
                <a:latin typeface="Times New Roman" panose="02020603050405020304" pitchFamily="18" charset="0"/>
                <a:ea typeface="Times New Roman" panose="02020603050405020304" pitchFamily="18" charset="0"/>
              </a:rPr>
              <a:t>» (ісламську державу).</a:t>
            </a:r>
            <a:endParaRPr lang="uk-UA" sz="3200" b="1" dirty="0">
              <a:solidFill>
                <a:srgbClr val="FFFF00"/>
              </a:solidFill>
              <a:highlight>
                <a:srgbClr val="000080"/>
              </a:highlight>
            </a:endParaRPr>
          </a:p>
        </p:txBody>
      </p:sp>
    </p:spTree>
    <p:extLst>
      <p:ext uri="{BB962C8B-B14F-4D97-AF65-F5344CB8AC3E}">
        <p14:creationId xmlns:p14="http://schemas.microsoft.com/office/powerpoint/2010/main" val="37346497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Становлення інститутів демократії підтримують зараз навіть ті, кого прийнято вважати фундаменталістами. Вони вважають, що з усіх форм правління в сучасному світі вона найбільш близька до ісламу і навіть є </a:t>
            </a:r>
            <a:r>
              <a:rPr lang="uk-UA" sz="3600" b="1" dirty="0" err="1">
                <a:effectLst/>
                <a:latin typeface="Times New Roman" panose="02020603050405020304" pitchFamily="18" charset="0"/>
                <a:ea typeface="Times New Roman" panose="02020603050405020304" pitchFamily="18" charset="0"/>
              </a:rPr>
              <a:t>п</a:t>
            </a:r>
            <a:r>
              <a:rPr lang="uk-UA" sz="3600" b="1" dirty="0" err="1">
                <a:latin typeface="Times New Roman" panose="02020603050405020304" pitchFamily="18" charset="0"/>
                <a:ea typeface="Times New Roman" panose="02020603050405020304" pitchFamily="18" charset="0"/>
              </a:rPr>
              <a:t>е</a:t>
            </a:r>
            <a:r>
              <a:rPr lang="uk-UA" sz="3600" b="1" dirty="0" err="1">
                <a:effectLst/>
                <a:latin typeface="Times New Roman" panose="02020603050405020304" pitchFamily="18" charset="0"/>
                <a:ea typeface="Times New Roman" panose="02020603050405020304" pitchFamily="18" charset="0"/>
              </a:rPr>
              <a:t>редтечею</a:t>
            </a:r>
            <a:r>
              <a:rPr lang="uk-UA" sz="3600" b="1" dirty="0">
                <a:effectLst/>
                <a:latin typeface="Times New Roman" panose="02020603050405020304" pitchFamily="18" charset="0"/>
                <a:ea typeface="Times New Roman" panose="02020603050405020304" pitchFamily="18" charset="0"/>
              </a:rPr>
              <a:t> ісламської держави. </a:t>
            </a:r>
            <a:endParaRPr lang="en-US" sz="36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У зв</a:t>
            </a:r>
            <a:r>
              <a:rPr lang="en-US" sz="3600" b="1" dirty="0">
                <a:effectLst/>
                <a:latin typeface="Times New Roman" panose="02020603050405020304" pitchFamily="18" charset="0"/>
                <a:ea typeface="Times New Roman" panose="02020603050405020304" pitchFamily="18" charset="0"/>
              </a:rPr>
              <a:t>’</a:t>
            </a:r>
            <a:r>
              <a:rPr lang="uk-UA" sz="3600" b="1" dirty="0" err="1">
                <a:effectLst/>
                <a:latin typeface="Times New Roman" panose="02020603050405020304" pitchFamily="18" charset="0"/>
                <a:ea typeface="Times New Roman" panose="02020603050405020304" pitchFamily="18" charset="0"/>
              </a:rPr>
              <a:t>язку</a:t>
            </a:r>
            <a:r>
              <a:rPr lang="uk-UA" sz="3600" b="1" dirty="0">
                <a:effectLst/>
                <a:latin typeface="Times New Roman" panose="02020603050405020304" pitchFamily="18" charset="0"/>
                <a:ea typeface="Times New Roman" panose="02020603050405020304" pitchFamily="18" charset="0"/>
              </a:rPr>
              <a:t> з цим є маса робіт мислителів і </a:t>
            </a:r>
            <a:r>
              <a:rPr lang="uk-UA" sz="3600" b="1" dirty="0" err="1">
                <a:effectLst/>
                <a:latin typeface="Times New Roman" panose="02020603050405020304" pitchFamily="18" charset="0"/>
                <a:ea typeface="Times New Roman" panose="02020603050405020304" pitchFamily="18" charset="0"/>
              </a:rPr>
              <a:t>фетв</a:t>
            </a:r>
            <a:r>
              <a:rPr lang="uk-UA" sz="3600" b="1" dirty="0">
                <a:effectLst/>
                <a:latin typeface="Times New Roman" panose="02020603050405020304" pitchFamily="18" charset="0"/>
                <a:ea typeface="Times New Roman" panose="02020603050405020304" pitchFamily="18" charset="0"/>
              </a:rPr>
              <a:t> богословів, в яких відкидається позиція тих, хто засуджує демократію як неісламським явище.</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1859508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У той же час ідеолог «Братів-мусульман</a:t>
            </a:r>
            <a:r>
              <a:rPr lang="uk-UA" sz="4000" b="1" dirty="0">
                <a:latin typeface="Times New Roman" panose="02020603050405020304" pitchFamily="18" charset="0"/>
                <a:ea typeface="Times New Roman" panose="02020603050405020304" pitchFamily="18" charset="0"/>
              </a:rPr>
              <a:t>»</a:t>
            </a:r>
            <a:r>
              <a:rPr lang="uk-UA" sz="4000" b="1" dirty="0">
                <a:effectLst/>
                <a:latin typeface="Times New Roman" panose="02020603050405020304" pitchFamily="18" charset="0"/>
                <a:ea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rPr>
              <a:t>Фахмі</a:t>
            </a:r>
            <a:r>
              <a:rPr lang="uk-UA" sz="4000" b="1" dirty="0">
                <a:effectLst/>
                <a:latin typeface="Times New Roman" panose="02020603050405020304" pitchFamily="18" charset="0"/>
                <a:ea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rPr>
              <a:t>Хувейді</a:t>
            </a:r>
            <a:r>
              <a:rPr lang="uk-UA" sz="4000" b="1" dirty="0">
                <a:effectLst/>
                <a:latin typeface="Times New Roman" panose="02020603050405020304" pitchFamily="18" charset="0"/>
                <a:ea typeface="Times New Roman" panose="02020603050405020304" pitchFamily="18" charset="0"/>
              </a:rPr>
              <a:t> зазначає, що </a:t>
            </a:r>
            <a:r>
              <a:rPr lang="uk-UA" sz="4000" b="1" u="sng" dirty="0">
                <a:effectLst/>
                <a:latin typeface="Times New Roman" panose="02020603050405020304" pitchFamily="18" charset="0"/>
                <a:ea typeface="Times New Roman" panose="02020603050405020304" pitchFamily="18" charset="0"/>
              </a:rPr>
              <a:t>визнання ісламом демократичних цінностей (плюралізм, рівність, участь народу) не означає вимогу запозичувати ті специфічні моделі та інститути, через які ці цінності реалізуються в країнах Заходу</a:t>
            </a:r>
            <a:r>
              <a:rPr lang="uk-UA" sz="4000" b="1" dirty="0">
                <a:effectLst/>
                <a:latin typeface="Times New Roman" panose="02020603050405020304" pitchFamily="18" charset="0"/>
                <a:ea typeface="Times New Roman" panose="02020603050405020304" pitchFamily="18" charset="0"/>
              </a:rPr>
              <a:t>. Те ж саме йдеться про громадянське суспільство і плюралізм.</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30334070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200" b="1" dirty="0">
                <a:effectLst/>
                <a:latin typeface="Times New Roman" panose="02020603050405020304" pitchFamily="18" charset="0"/>
                <a:ea typeface="Times New Roman" panose="02020603050405020304" pitchFamily="18" charset="0"/>
              </a:rPr>
              <a:t>Відомий експертно-аналітичний центр «</a:t>
            </a:r>
            <a:r>
              <a:rPr lang="uk-UA" sz="4200" b="1" dirty="0" err="1">
                <a:effectLst/>
                <a:latin typeface="Times New Roman" panose="02020603050405020304" pitchFamily="18" charset="0"/>
                <a:ea typeface="Times New Roman" panose="02020603050405020304" pitchFamily="18" charset="0"/>
              </a:rPr>
              <a:t>Islam</a:t>
            </a:r>
            <a:r>
              <a:rPr lang="uk-UA" sz="4200" b="1" dirty="0">
                <a:effectLst/>
                <a:latin typeface="Times New Roman" panose="02020603050405020304" pitchFamily="18" charset="0"/>
                <a:ea typeface="Times New Roman" panose="02020603050405020304" pitchFamily="18" charset="0"/>
              </a:rPr>
              <a:t> XXI» виділив тему «</a:t>
            </a:r>
            <a:r>
              <a:rPr lang="uk-UA" sz="4200" b="1" dirty="0">
                <a:effectLst/>
                <a:highlight>
                  <a:srgbClr val="FF0000"/>
                </a:highlight>
                <a:latin typeface="Times New Roman" panose="02020603050405020304" pitchFamily="18" charset="0"/>
                <a:ea typeface="Times New Roman" panose="02020603050405020304" pitchFamily="18" charset="0"/>
              </a:rPr>
              <a:t>Плюралізм і громадянське суспільство</a:t>
            </a:r>
            <a:r>
              <a:rPr lang="uk-UA" sz="4200" b="1" dirty="0">
                <a:effectLst/>
                <a:latin typeface="Times New Roman" panose="02020603050405020304" pitchFamily="18" charset="0"/>
                <a:ea typeface="Times New Roman" panose="02020603050405020304" pitchFamily="18" charset="0"/>
              </a:rPr>
              <a:t>» в окремий напрям досліджень. Про громадянське суспільство і демократію сьогодні говорить дуже активно і сміливо в числі інших Хасан аль-</a:t>
            </a:r>
            <a:r>
              <a:rPr lang="uk-UA" sz="4200" b="1" dirty="0" err="1">
                <a:effectLst/>
                <a:latin typeface="Times New Roman" panose="02020603050405020304" pitchFamily="18" charset="0"/>
                <a:ea typeface="Times New Roman" panose="02020603050405020304" pitchFamily="18" charset="0"/>
              </a:rPr>
              <a:t>Турабі</a:t>
            </a:r>
            <a:r>
              <a:rPr lang="uk-UA" sz="4200" b="1" dirty="0">
                <a:effectLst/>
                <a:latin typeface="Times New Roman" panose="02020603050405020304" pitchFamily="18" charset="0"/>
                <a:ea typeface="Times New Roman" panose="02020603050405020304" pitchFamily="18" charset="0"/>
              </a:rPr>
              <a:t>, що був довгий час символом радикального ісламізму.</a:t>
            </a:r>
            <a:endParaRPr lang="uk-UA" sz="4200" b="1" dirty="0">
              <a:solidFill>
                <a:srgbClr val="FFFF00"/>
              </a:solidFill>
              <a:highlight>
                <a:srgbClr val="000080"/>
              </a:highlight>
            </a:endParaRPr>
          </a:p>
        </p:txBody>
      </p:sp>
    </p:spTree>
    <p:extLst>
      <p:ext uri="{BB962C8B-B14F-4D97-AF65-F5344CB8AC3E}">
        <p14:creationId xmlns:p14="http://schemas.microsoft.com/office/powerpoint/2010/main" val="17783931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Виразник сподівань і запитів молодого покоління </a:t>
            </a:r>
            <a:r>
              <a:rPr lang="uk-UA" sz="3600" b="1" dirty="0" err="1">
                <a:effectLst/>
                <a:latin typeface="Times New Roman" panose="02020603050405020304" pitchFamily="18" charset="0"/>
                <a:ea typeface="Times New Roman" panose="02020603050405020304" pitchFamily="18" charset="0"/>
              </a:rPr>
              <a:t>Тарік</a:t>
            </a:r>
            <a:r>
              <a:rPr lang="uk-UA" sz="3600" b="1" dirty="0">
                <a:effectLst/>
                <a:latin typeface="Times New Roman" panose="02020603050405020304" pitchFamily="18" charset="0"/>
                <a:ea typeface="Times New Roman" panose="02020603050405020304" pitchFamily="18" charset="0"/>
              </a:rPr>
              <a:t> Рамадан написав серію книг, в яких доводить, що поняття «</a:t>
            </a:r>
            <a:r>
              <a:rPr lang="uk-UA" sz="3600" b="1" dirty="0">
                <a:effectLst/>
                <a:highlight>
                  <a:srgbClr val="FF0000"/>
                </a:highlight>
                <a:latin typeface="Times New Roman" panose="02020603050405020304" pitchFamily="18" charset="0"/>
                <a:ea typeface="Times New Roman" panose="02020603050405020304" pitchFamily="18" charset="0"/>
              </a:rPr>
              <a:t>демократія</a:t>
            </a:r>
            <a:r>
              <a:rPr lang="uk-UA" sz="3600" b="1" dirty="0">
                <a:effectLst/>
                <a:latin typeface="Times New Roman" panose="02020603050405020304" pitchFamily="18" charset="0"/>
                <a:ea typeface="Times New Roman" panose="02020603050405020304" pitchFamily="18" charset="0"/>
              </a:rPr>
              <a:t>», «громадянське суспільство», «права людини», «правова держава», «плюралізм» і </a:t>
            </a:r>
            <a:r>
              <a:rPr lang="uk-UA" sz="3600" b="1" dirty="0" err="1">
                <a:effectLst/>
                <a:latin typeface="Times New Roman" panose="02020603050405020304" pitchFamily="18" charset="0"/>
                <a:ea typeface="Times New Roman" panose="02020603050405020304" pitchFamily="18" charset="0"/>
              </a:rPr>
              <a:t>т.д</a:t>
            </a:r>
            <a:r>
              <a:rPr lang="uk-UA" sz="3600" b="1" dirty="0">
                <a:effectLst/>
                <a:latin typeface="Times New Roman" panose="02020603050405020304" pitchFamily="18" charset="0"/>
                <a:ea typeface="Times New Roman" panose="02020603050405020304" pitchFamily="18" charset="0"/>
              </a:rPr>
              <a:t>. притаманні ісламу не менш, ніж Заходу. За його словами, ісламський світ своїм шляхом приходить до сучасних форм політичної культури, вирощує їх на своєму </a:t>
            </a:r>
            <a:r>
              <a:rPr lang="uk-UA" sz="3600" b="1" dirty="0" err="1">
                <a:effectLst/>
                <a:latin typeface="Times New Roman" panose="02020603050405020304" pitchFamily="18" charset="0"/>
                <a:ea typeface="Times New Roman" panose="02020603050405020304" pitchFamily="18" charset="0"/>
              </a:rPr>
              <a:t>грунті</a:t>
            </a:r>
            <a:r>
              <a:rPr lang="uk-UA" sz="3600" b="1" dirty="0">
                <a:effectLst/>
                <a:latin typeface="Times New Roman" panose="02020603050405020304" pitchFamily="18" charset="0"/>
                <a:ea typeface="Times New Roman" panose="02020603050405020304" pitchFamily="18" charset="0"/>
              </a:rPr>
              <a:t>.</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40656155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800" b="1" dirty="0">
                <a:effectLst/>
                <a:latin typeface="Times New Roman" panose="02020603050405020304" pitchFamily="18" charset="0"/>
                <a:ea typeface="Times New Roman" panose="02020603050405020304" pitchFamily="18" charset="0"/>
              </a:rPr>
              <a:t>Близький Схід як би через інші двері приходить до тих же цінностей, які утвердилися в Європі в XX ст. Під ісламською модернізацією, за його словами, сьогодні розуміється створення ефективної економіки та політичної системи, гнучкою соціально-культурної моделі, що спирається на адекватне ставлення до сучасних реалій і потреб читання фундаментальних джерел ісламу.</a:t>
            </a:r>
            <a:endParaRPr lang="uk-UA" sz="3800" b="1" dirty="0">
              <a:solidFill>
                <a:srgbClr val="FFFF00"/>
              </a:solidFill>
              <a:highlight>
                <a:srgbClr val="000080"/>
              </a:highlight>
            </a:endParaRPr>
          </a:p>
        </p:txBody>
      </p:sp>
    </p:spTree>
    <p:extLst>
      <p:ext uri="{BB962C8B-B14F-4D97-AF65-F5344CB8AC3E}">
        <p14:creationId xmlns:p14="http://schemas.microsoft.com/office/powerpoint/2010/main" val="13183826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ctr">
              <a:lnSpc>
                <a:spcPct val="115000"/>
              </a:lnSpc>
              <a:spcAft>
                <a:spcPts val="1000"/>
              </a:spcAft>
              <a:buNone/>
            </a:pPr>
            <a:r>
              <a:rPr lang="uk-UA" sz="4000" b="1" i="1" u="sng" dirty="0">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Іслам і влада</a:t>
            </a:r>
            <a:endParaRPr lang="ru-RU" sz="32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У ХХІ сторіччі глобалізація набула більш чітких рис, оскільки вона супроводжується конструюванням нового типу відносин і формуванням світогляду, що ґрунтуються на уявленнях про єдність світу, подібність його складових частин та їх прагнення до поєднання у майбутньому, інституційних змін і зміцнення світової нової структури.</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8038819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Але чітке уявлення про основні складові та характеристики глобального цілого ще несформоване, через що набувають суперечливого характеру такі ключові поняття теорії глобалізації, як: </a:t>
            </a:r>
            <a:r>
              <a:rPr lang="uk-UA" sz="4000" b="1" dirty="0">
                <a:effectLst/>
                <a:highlight>
                  <a:srgbClr val="FF00FF"/>
                </a:highlight>
                <a:latin typeface="Times New Roman" panose="02020603050405020304" pitchFamily="18" charset="0"/>
                <a:ea typeface="Times New Roman" panose="02020603050405020304" pitchFamily="18" charset="0"/>
              </a:rPr>
              <a:t>криза, національна держава, відмирання держави, модернізація та </a:t>
            </a:r>
            <a:r>
              <a:rPr lang="uk-UA" sz="4000" b="1" dirty="0" err="1">
                <a:effectLst/>
                <a:highlight>
                  <a:srgbClr val="FF00FF"/>
                </a:highlight>
                <a:latin typeface="Times New Roman" panose="02020603050405020304" pitchFamily="18" charset="0"/>
                <a:ea typeface="Times New Roman" panose="02020603050405020304" pitchFamily="18" charset="0"/>
              </a:rPr>
              <a:t>вестернізація</a:t>
            </a:r>
            <a:r>
              <a:rPr lang="uk-UA" sz="4000" b="1" dirty="0">
                <a:effectLst/>
                <a:highlight>
                  <a:srgbClr val="FF00FF"/>
                </a:highlight>
                <a:latin typeface="Times New Roman" panose="02020603050405020304" pitchFamily="18" charset="0"/>
                <a:ea typeface="Times New Roman" panose="02020603050405020304" pitchFamily="18" charset="0"/>
              </a:rPr>
              <a:t>, демократична </a:t>
            </a:r>
            <a:r>
              <a:rPr lang="uk-UA" sz="4000" b="1" dirty="0" err="1">
                <a:effectLst/>
                <a:highlight>
                  <a:srgbClr val="FF00FF"/>
                </a:highlight>
                <a:latin typeface="Times New Roman" panose="02020603050405020304" pitchFamily="18" charset="0"/>
                <a:ea typeface="Times New Roman" panose="02020603050405020304" pitchFamily="18" charset="0"/>
              </a:rPr>
              <a:t>однополярність</a:t>
            </a:r>
            <a:r>
              <a:rPr lang="uk-UA" sz="4000" b="1" dirty="0">
                <a:effectLst/>
                <a:latin typeface="Times New Roman" panose="02020603050405020304" pitchFamily="18" charset="0"/>
                <a:ea typeface="Times New Roman" panose="02020603050405020304" pitchFamily="18" charset="0"/>
              </a:rPr>
              <a:t> та інші.</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171461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Цивілізаційний конфлікт за своєю природою є конфлікт ірраціональний. Це завжди зіткнення різних систем цінностей, світоглядів, ідеологічних установок.</a:t>
            </a:r>
          </a:p>
          <a:p>
            <a:pPr marL="0" indent="0" algn="just">
              <a:buNone/>
            </a:pPr>
            <a:r>
              <a:rPr lang="uk-UA" sz="3600" b="1" dirty="0">
                <a:effectLst/>
                <a:latin typeface="Times New Roman" panose="02020603050405020304" pitchFamily="18" charset="0"/>
                <a:ea typeface="Times New Roman" panose="02020603050405020304" pitchFamily="18" charset="0"/>
              </a:rPr>
              <a:t> Об’єктивна ситуація в сучасному світі – процеси глобалізації, розширення інформаційного простору, інтенсифікація контактів – вже самі по собі об’єктивно створюють ситуацію ірраціонального конфлікту. Причому при контакті із західною цивілізацією або з якою-небудь іншою конфлікт у сучасному світі здебільшого усвідомлюється «</a:t>
            </a:r>
            <a:r>
              <a:rPr lang="uk-UA" sz="3600" b="1" dirty="0" err="1">
                <a:effectLst/>
                <a:latin typeface="Times New Roman" panose="02020603050405020304" pitchFamily="18" charset="0"/>
                <a:ea typeface="Times New Roman" panose="02020603050405020304" pitchFamily="18" charset="0"/>
              </a:rPr>
              <a:t>незахідною</a:t>
            </a:r>
            <a:r>
              <a:rPr lang="uk-UA" sz="3600" b="1" dirty="0">
                <a:effectLst/>
                <a:latin typeface="Times New Roman" panose="02020603050405020304" pitchFamily="18" charset="0"/>
                <a:ea typeface="Times New Roman" panose="02020603050405020304" pitchFamily="18" charset="0"/>
              </a:rPr>
              <a:t> стороною».</a:t>
            </a:r>
            <a:endParaRPr lang="ru-RU" sz="3600" b="1" dirty="0"/>
          </a:p>
        </p:txBody>
      </p:sp>
    </p:spTree>
    <p:extLst>
      <p:ext uri="{BB962C8B-B14F-4D97-AF65-F5344CB8AC3E}">
        <p14:creationId xmlns:p14="http://schemas.microsoft.com/office/powerpoint/2010/main" val="3191987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Так звана „</a:t>
            </a:r>
            <a:r>
              <a:rPr lang="uk-UA" sz="3200" b="1" dirty="0" err="1">
                <a:effectLst/>
                <a:latin typeface="Times New Roman" panose="02020603050405020304" pitchFamily="18" charset="0"/>
                <a:ea typeface="Times New Roman" panose="02020603050405020304" pitchFamily="18" charset="0"/>
              </a:rPr>
              <a:t>вестернізація</a:t>
            </a:r>
            <a:r>
              <a:rPr lang="uk-UA" sz="3200" b="1" dirty="0">
                <a:effectLst/>
                <a:latin typeface="Times New Roman" panose="02020603050405020304" pitchFamily="18" charset="0"/>
                <a:ea typeface="Times New Roman" panose="02020603050405020304" pitchFamily="18" charset="0"/>
              </a:rPr>
              <a:t>” або численні і не завжди вдалі спроби США та деяких країн Європи реорганізувати більшість постколоніальних спільнот Близького Сходу у сучасні демократичні суспільства, свідчать про сталість мусульманських концепцій влади у цьому регіоні. І тому, починаючи з третьої чверті ХХ ст., вони обрали новий зовнішньополітичний курс, спрямований на детальне вивчення та застосування теоретичних і практичних здобутків з метою утримання контролю та використання у своїх цілях ресурсного потенціалу регіону.</a:t>
            </a:r>
            <a:endParaRPr lang="uk-UA" sz="3200" b="1" dirty="0">
              <a:solidFill>
                <a:srgbClr val="FFFF00"/>
              </a:solidFill>
              <a:highlight>
                <a:srgbClr val="000080"/>
              </a:highlight>
            </a:endParaRPr>
          </a:p>
        </p:txBody>
      </p:sp>
    </p:spTree>
    <p:extLst>
      <p:ext uri="{BB962C8B-B14F-4D97-AF65-F5344CB8AC3E}">
        <p14:creationId xmlns:p14="http://schemas.microsoft.com/office/powerpoint/2010/main" val="1764406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Своєрідною рефлексією на такі дії Заходу стає умовний поділ близькосхідної спільноти на </a:t>
            </a:r>
            <a:r>
              <a:rPr lang="uk-UA" sz="3600" b="1" dirty="0">
                <a:effectLst/>
                <a:highlight>
                  <a:srgbClr val="FF00FF"/>
                </a:highlight>
                <a:latin typeface="Times New Roman" panose="02020603050405020304" pitchFamily="18" charset="0"/>
                <a:ea typeface="Times New Roman" panose="02020603050405020304" pitchFamily="18" charset="0"/>
              </a:rPr>
              <a:t>три категорії</a:t>
            </a:r>
            <a:r>
              <a:rPr lang="uk-UA" sz="3600" b="1" dirty="0">
                <a:effectLst/>
                <a:latin typeface="Times New Roman" panose="02020603050405020304" pitchFamily="18" charset="0"/>
                <a:ea typeface="Times New Roman" panose="02020603050405020304" pitchFamily="18" charset="0"/>
              </a:rPr>
              <a:t>: </a:t>
            </a:r>
            <a:r>
              <a:rPr lang="uk-UA" sz="3600" b="1" dirty="0">
                <a:effectLst/>
                <a:highlight>
                  <a:srgbClr val="FF0000"/>
                </a:highlight>
                <a:latin typeface="Times New Roman" panose="02020603050405020304" pitchFamily="18" charset="0"/>
                <a:ea typeface="Times New Roman" panose="02020603050405020304" pitchFamily="18" charset="0"/>
              </a:rPr>
              <a:t>поміркованих представників ісламу, які тримаються центристських нейтральних позицій; прозахідних (колабораціоністських) та </a:t>
            </a:r>
            <a:r>
              <a:rPr lang="uk-UA" sz="3600" b="1" dirty="0" err="1">
                <a:effectLst/>
                <a:highlight>
                  <a:srgbClr val="FF0000"/>
                </a:highlight>
                <a:latin typeface="Times New Roman" panose="02020603050405020304" pitchFamily="18" charset="0"/>
                <a:ea typeface="Times New Roman" panose="02020603050405020304" pitchFamily="18" charset="0"/>
              </a:rPr>
              <a:t>крайньо</a:t>
            </a:r>
            <a:r>
              <a:rPr lang="uk-UA" sz="3600" b="1" dirty="0">
                <a:effectLst/>
                <a:highlight>
                  <a:srgbClr val="FF0000"/>
                </a:highlight>
                <a:latin typeface="Times New Roman" panose="02020603050405020304" pitchFamily="18" charset="0"/>
                <a:ea typeface="Times New Roman" panose="02020603050405020304" pitchFamily="18" charset="0"/>
              </a:rPr>
              <a:t>-радикальних (</a:t>
            </a:r>
            <a:r>
              <a:rPr lang="uk-UA" sz="3600" b="1" dirty="0" err="1">
                <a:effectLst/>
                <a:highlight>
                  <a:srgbClr val="FF0000"/>
                </a:highlight>
                <a:latin typeface="Times New Roman" panose="02020603050405020304" pitchFamily="18" charset="0"/>
                <a:ea typeface="Times New Roman" panose="02020603050405020304" pitchFamily="18" charset="0"/>
              </a:rPr>
              <a:t>антизахідних</a:t>
            </a:r>
            <a:r>
              <a:rPr lang="uk-UA" sz="3600" b="1" dirty="0">
                <a:effectLst/>
                <a:highlight>
                  <a:srgbClr val="FF0000"/>
                </a:highlight>
                <a:latin typeface="Times New Roman" panose="02020603050405020304" pitchFamily="18" charset="0"/>
                <a:ea typeface="Times New Roman" panose="02020603050405020304" pitchFamily="18" charset="0"/>
              </a:rPr>
              <a:t>) поглядів</a:t>
            </a:r>
            <a:r>
              <a:rPr lang="uk-UA" sz="3600" b="1" dirty="0">
                <a:effectLst/>
                <a:latin typeface="Times New Roman" panose="02020603050405020304" pitchFamily="18" charset="0"/>
                <a:ea typeface="Times New Roman" panose="02020603050405020304" pitchFamily="18" charset="0"/>
              </a:rPr>
              <a:t>, які значно зміцнилися за часів президентської каденції </a:t>
            </a:r>
            <a:r>
              <a:rPr lang="uk-UA" sz="3600" b="1" dirty="0" err="1">
                <a:effectLst/>
                <a:latin typeface="Times New Roman" panose="02020603050405020304" pitchFamily="18" charset="0"/>
                <a:ea typeface="Times New Roman" panose="02020603050405020304" pitchFamily="18" charset="0"/>
              </a:rPr>
              <a:t>Дж</a:t>
            </a:r>
            <a:r>
              <a:rPr lang="uk-UA" sz="3600" b="1" dirty="0">
                <a:effectLst/>
                <a:latin typeface="Times New Roman" panose="02020603050405020304" pitchFamily="18" charset="0"/>
                <a:ea typeface="Times New Roman" panose="02020603050405020304" pitchFamily="18" charset="0"/>
              </a:rPr>
              <a:t>. Буша</a:t>
            </a:r>
            <a:r>
              <a:rPr lang="ru-RU" sz="3600" b="1" dirty="0">
                <a:effectLst/>
                <a:latin typeface="Times New Roman" panose="02020603050405020304" pitchFamily="18" charset="0"/>
                <a:ea typeface="Times New Roman" panose="02020603050405020304" pitchFamily="18" charset="0"/>
              </a:rPr>
              <a:t>-</a:t>
            </a:r>
            <a:r>
              <a:rPr lang="uk-UA" sz="3600" b="1" dirty="0">
                <a:effectLst/>
                <a:latin typeface="Times New Roman" panose="02020603050405020304" pitchFamily="18" charset="0"/>
                <a:ea typeface="Times New Roman" panose="02020603050405020304" pitchFamily="18" charset="0"/>
              </a:rPr>
              <a:t>мл. на тлі роздмухування застарілих протиріч і конфліктів у межах регіону.</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39759683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800" b="1" dirty="0">
                <a:effectLst/>
                <a:latin typeface="Times New Roman" panose="02020603050405020304" pitchFamily="18" charset="0"/>
                <a:ea typeface="Times New Roman" panose="02020603050405020304" pitchFamily="18" charset="0"/>
              </a:rPr>
              <a:t>Новий курс США, спрямований на зняття загальної напруженості на Близькому Сході та встановлення конструктивного діалогу між сторонами, було оприлюднено новим президентом США Бараком Хусейном Обамою у 2009 р. під час виступу на форумі у </a:t>
            </a:r>
            <a:r>
              <a:rPr lang="uk-UA" sz="3800" b="1" dirty="0" err="1">
                <a:effectLst/>
                <a:latin typeface="Times New Roman" panose="02020603050405020304" pitchFamily="18" charset="0"/>
                <a:ea typeface="Times New Roman" panose="02020603050405020304" pitchFamily="18" charset="0"/>
              </a:rPr>
              <a:t>Каїрі</a:t>
            </a:r>
            <a:r>
              <a:rPr lang="uk-UA" sz="3800" b="1" dirty="0">
                <a:effectLst/>
                <a:latin typeface="Times New Roman" panose="02020603050405020304" pitchFamily="18" charset="0"/>
                <a:ea typeface="Times New Roman" panose="02020603050405020304" pitchFamily="18" charset="0"/>
              </a:rPr>
              <a:t> 4 червня 2009 р. Він зазначив, що зацікавленість справами мусульманської спільноти є важливим кроком на шляху до демократії. </a:t>
            </a:r>
            <a:endParaRPr lang="uk-UA" sz="3800" b="1" dirty="0">
              <a:solidFill>
                <a:srgbClr val="FFFF00"/>
              </a:solidFill>
              <a:highlight>
                <a:srgbClr val="000080"/>
              </a:highlight>
            </a:endParaRPr>
          </a:p>
        </p:txBody>
      </p:sp>
    </p:spTree>
    <p:extLst>
      <p:ext uri="{BB962C8B-B14F-4D97-AF65-F5344CB8AC3E}">
        <p14:creationId xmlns:p14="http://schemas.microsoft.com/office/powerpoint/2010/main" val="33200074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Цю ініціативу було згодом покладено в основу доповіді „</a:t>
            </a:r>
            <a:r>
              <a:rPr lang="uk-UA" sz="3200" b="1" dirty="0">
                <a:effectLst/>
                <a:highlight>
                  <a:srgbClr val="FF0000"/>
                </a:highlight>
                <a:latin typeface="Times New Roman" panose="02020603050405020304" pitchFamily="18" charset="0"/>
                <a:ea typeface="Times New Roman" panose="02020603050405020304" pitchFamily="18" charset="0"/>
              </a:rPr>
              <a:t>Залучення релігійних громад за кордоном: новий імператив для зовнішньої політики Сполучених Штатів</a:t>
            </a:r>
            <a:r>
              <a:rPr lang="uk-UA" sz="3200" b="1" dirty="0">
                <a:effectLst/>
                <a:latin typeface="Times New Roman" panose="02020603050405020304" pitchFamily="18" charset="0"/>
                <a:ea typeface="Times New Roman" panose="02020603050405020304" pitchFamily="18" charset="0"/>
              </a:rPr>
              <a:t>” 24 лютого 2010 року. У доповіді, створеній за підтримки провідних учених-сходознавців і дипломатичних представників низки близькосхідних країн (Єгипет, Пакистан, Саудівська Аравія та ін.) було визначено такі стратегічні напрями співпраці, як: академічні обміни, налагодження співпраці та </a:t>
            </a:r>
            <a:r>
              <a:rPr lang="uk-UA" sz="3200" b="1" dirty="0">
                <a:effectLst/>
                <a:highlight>
                  <a:srgbClr val="FF0000"/>
                </a:highlight>
                <a:latin typeface="Times New Roman" panose="02020603050405020304" pitchFamily="18" charset="0"/>
                <a:ea typeface="Times New Roman" panose="02020603050405020304" pitchFamily="18" charset="0"/>
              </a:rPr>
              <a:t>підтримка демократичних ініціатив релігійних груп</a:t>
            </a:r>
            <a:r>
              <a:rPr lang="uk-UA" sz="3200" b="1" dirty="0">
                <a:effectLst/>
                <a:latin typeface="Times New Roman" panose="02020603050405020304" pitchFamily="18" charset="0"/>
                <a:ea typeface="Times New Roman" panose="02020603050405020304" pitchFamily="18" charset="0"/>
              </a:rPr>
              <a:t>, жіночих організацій та молодіжних об’єднань.</a:t>
            </a:r>
            <a:endParaRPr lang="uk-UA" sz="3200" b="1" dirty="0">
              <a:solidFill>
                <a:srgbClr val="FFFF00"/>
              </a:solidFill>
              <a:highlight>
                <a:srgbClr val="000080"/>
              </a:highlight>
            </a:endParaRPr>
          </a:p>
        </p:txBody>
      </p:sp>
    </p:spTree>
    <p:extLst>
      <p:ext uri="{BB962C8B-B14F-4D97-AF65-F5344CB8AC3E}">
        <p14:creationId xmlns:p14="http://schemas.microsoft.com/office/powerpoint/2010/main" val="37294478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000" b="1" u="sng" dirty="0">
                <a:effectLst/>
                <a:latin typeface="Times New Roman" panose="02020603050405020304" pitchFamily="18" charset="0"/>
                <a:ea typeface="Times New Roman" panose="02020603050405020304" pitchFamily="18" charset="0"/>
              </a:rPr>
              <a:t>Підводячи підсумок</a:t>
            </a:r>
            <a:r>
              <a:rPr lang="uk-UA" sz="3000" b="1" dirty="0">
                <a:effectLst/>
                <a:latin typeface="Times New Roman" panose="02020603050405020304" pitchFamily="18" charset="0"/>
                <a:ea typeface="Times New Roman" panose="02020603050405020304" pitchFamily="18" charset="0"/>
              </a:rPr>
              <a:t>, слід підкреслити такі особливості ісламської концепції влади: </a:t>
            </a:r>
            <a:r>
              <a:rPr lang="uk-UA" sz="3000" b="1" dirty="0">
                <a:effectLst/>
                <a:highlight>
                  <a:srgbClr val="FF0000"/>
                </a:highlight>
                <a:latin typeface="Times New Roman" panose="02020603050405020304" pitchFamily="18" charset="0"/>
                <a:ea typeface="Times New Roman" panose="02020603050405020304" pitchFamily="18" charset="0"/>
              </a:rPr>
              <a:t>ідеологічний плюралізм, нечітка окресленість інституційного поля влади, що дозволяють використовувати іслам у процесах конструювання нових і демократизації вже існуючих політичних режимів у близькосхідному регіоні</a:t>
            </a:r>
            <a:r>
              <a:rPr lang="uk-UA" sz="3000" b="1" dirty="0">
                <a:effectLst/>
                <a:latin typeface="Times New Roman" panose="02020603050405020304" pitchFamily="18" charset="0"/>
                <a:ea typeface="Times New Roman" panose="02020603050405020304" pitchFamily="18" charset="0"/>
              </a:rPr>
              <a:t>. Саме пошук точок перетину спільних інтересів і налагодження конструктивного діалогу на засадах взаєморозуміння та взаємоповаги між партнерами може стати у найближчі роки тією домінантою, яка покладе край протистоянню між Сходом та Заходом а також доведе неактуальність теорій „Ісламської загрози” та „Зіткнення цивілізацій”.</a:t>
            </a:r>
            <a:endParaRPr lang="uk-UA" sz="3000" b="1" dirty="0">
              <a:solidFill>
                <a:srgbClr val="FFFF00"/>
              </a:solidFill>
              <a:highlight>
                <a:srgbClr val="000080"/>
              </a:highlight>
            </a:endParaRPr>
          </a:p>
        </p:txBody>
      </p:sp>
    </p:spTree>
    <p:extLst>
      <p:ext uri="{BB962C8B-B14F-4D97-AF65-F5344CB8AC3E}">
        <p14:creationId xmlns:p14="http://schemas.microsoft.com/office/powerpoint/2010/main" val="1030668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4600" b="1" dirty="0">
                <a:solidFill>
                  <a:srgbClr val="FFFF00"/>
                </a:solidFill>
                <a:effectLst/>
                <a:latin typeface="Times New Roman" panose="02020603050405020304" pitchFamily="18" charset="0"/>
                <a:ea typeface="Times New Roman" panose="02020603050405020304" pitchFamily="18" charset="0"/>
              </a:rPr>
              <a:t>В середині 1990-х років група мусульманських інтелектуалів, намагаючись в якійсь мірі вирішити проблеми європейського мусульманського співтовариства і інтегрувати іслам в соціокультурний простір Європи, створила концепцію «</a:t>
            </a:r>
            <a:r>
              <a:rPr lang="uk-UA" sz="4600" b="1" u="sng" dirty="0">
                <a:solidFill>
                  <a:srgbClr val="FFFF00"/>
                </a:solidFill>
                <a:effectLst/>
                <a:highlight>
                  <a:srgbClr val="FF0000"/>
                </a:highlight>
                <a:latin typeface="Times New Roman" panose="02020603050405020304" pitchFamily="18" charset="0"/>
                <a:ea typeface="Times New Roman" panose="02020603050405020304" pitchFamily="18" charset="0"/>
              </a:rPr>
              <a:t>європейського ісламу</a:t>
            </a:r>
            <a:r>
              <a:rPr lang="uk-UA" sz="4600" b="1" dirty="0">
                <a:solidFill>
                  <a:srgbClr val="FFFF00"/>
                </a:solidFill>
                <a:effectLst/>
                <a:latin typeface="Times New Roman" panose="02020603050405020304" pitchFamily="18" charset="0"/>
                <a:ea typeface="Times New Roman" panose="02020603050405020304" pitchFamily="18" charset="0"/>
              </a:rPr>
              <a:t>».</a:t>
            </a:r>
            <a:endParaRPr lang="uk-UA" sz="4600" b="1" dirty="0">
              <a:solidFill>
                <a:srgbClr val="FFFF00"/>
              </a:solidFill>
              <a:highlight>
                <a:srgbClr val="000080"/>
              </a:highlight>
            </a:endParaRPr>
          </a:p>
        </p:txBody>
      </p:sp>
    </p:spTree>
    <p:extLst>
      <p:ext uri="{BB962C8B-B14F-4D97-AF65-F5344CB8AC3E}">
        <p14:creationId xmlns:p14="http://schemas.microsoft.com/office/powerpoint/2010/main" val="34944488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Він досить широко освічений, володіє арабською, французькою та англійською мовами, володіє ораторським мистецтвом і харизмою, що приваблює на його лекції та виступи велике число мусульман, особливо молоді. </a:t>
            </a:r>
            <a:r>
              <a:rPr lang="uk-UA" sz="4000" b="1" dirty="0" err="1">
                <a:solidFill>
                  <a:srgbClr val="FFFF00"/>
                </a:solidFill>
                <a:effectLst/>
                <a:latin typeface="Times New Roman" panose="02020603050405020304" pitchFamily="18" charset="0"/>
                <a:ea typeface="Times New Roman" panose="02020603050405020304" pitchFamily="18" charset="0"/>
              </a:rPr>
              <a:t>Тарік</a:t>
            </a:r>
            <a:r>
              <a:rPr lang="uk-UA" sz="4000" b="1" dirty="0">
                <a:solidFill>
                  <a:srgbClr val="FFFF00"/>
                </a:solidFill>
                <a:effectLst/>
                <a:latin typeface="Times New Roman" panose="02020603050405020304" pitchFamily="18" charset="0"/>
                <a:ea typeface="Times New Roman" panose="02020603050405020304" pitchFamily="18" charset="0"/>
              </a:rPr>
              <a:t> Рамадан поряд з викладанням у </a:t>
            </a:r>
            <a:r>
              <a:rPr lang="uk-UA" sz="4000" b="1" dirty="0" err="1">
                <a:solidFill>
                  <a:srgbClr val="FFFF00"/>
                </a:solidFill>
                <a:effectLst/>
                <a:latin typeface="Times New Roman" panose="02020603050405020304" pitchFamily="18" charset="0"/>
                <a:ea typeface="Times New Roman" panose="02020603050405020304" pitchFamily="18" charset="0"/>
              </a:rPr>
              <a:t>Фрібурському</a:t>
            </a:r>
            <a:r>
              <a:rPr lang="uk-UA" sz="4000" b="1" dirty="0">
                <a:solidFill>
                  <a:srgbClr val="FFFF00"/>
                </a:solidFill>
                <a:effectLst/>
                <a:latin typeface="Times New Roman" panose="02020603050405020304" pitchFamily="18" charset="0"/>
                <a:ea typeface="Times New Roman" panose="02020603050405020304" pitchFamily="18" charset="0"/>
              </a:rPr>
              <a:t> університеті має звання професора і викладає </a:t>
            </a:r>
            <a:r>
              <a:rPr lang="uk-UA" sz="4000" b="1" dirty="0" err="1">
                <a:solidFill>
                  <a:srgbClr val="FFFF00"/>
                </a:solidFill>
                <a:effectLst/>
                <a:latin typeface="Times New Roman" panose="02020603050405020304" pitchFamily="18" charset="0"/>
                <a:ea typeface="Times New Roman" panose="02020603050405020304" pitchFamily="18" charset="0"/>
              </a:rPr>
              <a:t>ісламознавство</a:t>
            </a:r>
            <a:r>
              <a:rPr lang="uk-UA" sz="4000" b="1" dirty="0">
                <a:solidFill>
                  <a:srgbClr val="FFFF00"/>
                </a:solidFill>
                <a:effectLst/>
                <a:latin typeface="Times New Roman" panose="02020603050405020304" pitchFamily="18" charset="0"/>
                <a:ea typeface="Times New Roman" panose="02020603050405020304" pitchFamily="18" charset="0"/>
              </a:rPr>
              <a:t> в університетах Оксфорда, Роттердама і Кіото.</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10862423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3600" b="1" dirty="0" err="1">
                <a:solidFill>
                  <a:srgbClr val="FFFF00"/>
                </a:solidFill>
                <a:effectLst/>
                <a:latin typeface="Times New Roman" panose="02020603050405020304" pitchFamily="18" charset="0"/>
                <a:ea typeface="Times New Roman" panose="02020603050405020304" pitchFamily="18" charset="0"/>
              </a:rPr>
              <a:t>Тарік</a:t>
            </a:r>
            <a:r>
              <a:rPr lang="uk-UA" sz="3600" b="1" dirty="0">
                <a:solidFill>
                  <a:srgbClr val="FFFF00"/>
                </a:solidFill>
                <a:effectLst/>
                <a:latin typeface="Times New Roman" panose="02020603050405020304" pitchFamily="18" charset="0"/>
                <a:ea typeface="Times New Roman" panose="02020603050405020304" pitchFamily="18" charset="0"/>
              </a:rPr>
              <a:t> Рамадан спільно зі своїм братом Хані Рамаданом є членом адміністративної ради Ісламського центру Женеви, заснованого в 1961 р. </a:t>
            </a:r>
            <a:r>
              <a:rPr lang="uk-UA" sz="3600" b="1" dirty="0" err="1">
                <a:solidFill>
                  <a:srgbClr val="FFFF00"/>
                </a:solidFill>
                <a:effectLst/>
                <a:latin typeface="Times New Roman" panose="02020603050405020304" pitchFamily="18" charset="0"/>
                <a:ea typeface="Times New Roman" panose="02020603050405020304" pitchFamily="18" charset="0"/>
              </a:rPr>
              <a:t>Саїдом</a:t>
            </a:r>
            <a:r>
              <a:rPr lang="uk-UA" sz="3600" b="1" dirty="0">
                <a:solidFill>
                  <a:srgbClr val="FFFF00"/>
                </a:solidFill>
                <a:effectLst/>
                <a:latin typeface="Times New Roman" panose="02020603050405020304" pitchFamily="18" charset="0"/>
                <a:ea typeface="Times New Roman" panose="02020603050405020304" pitchFamily="18" charset="0"/>
              </a:rPr>
              <a:t> Рамаданом, їхнім батьком і відповідно сином </a:t>
            </a:r>
            <a:r>
              <a:rPr lang="uk-UA" sz="3600" b="1" dirty="0" err="1">
                <a:solidFill>
                  <a:srgbClr val="FFFF00"/>
                </a:solidFill>
                <a:effectLst/>
                <a:latin typeface="Times New Roman" panose="02020603050405020304" pitchFamily="18" charset="0"/>
                <a:ea typeface="Times New Roman" panose="02020603050405020304" pitchFamily="18" charset="0"/>
              </a:rPr>
              <a:t>Хасана</a:t>
            </a:r>
            <a:r>
              <a:rPr lang="uk-UA" sz="3600" b="1" dirty="0">
                <a:solidFill>
                  <a:srgbClr val="FFFF00"/>
                </a:solidFill>
                <a:effectLst/>
                <a:latin typeface="Times New Roman" panose="02020603050405020304" pitchFamily="18" charset="0"/>
                <a:ea typeface="Times New Roman" panose="02020603050405020304" pitchFamily="18" charset="0"/>
              </a:rPr>
              <a:t> аль-Банні. Президентом адміністративної ради Ісламського центру Женеви є </a:t>
            </a:r>
            <a:r>
              <a:rPr lang="uk-UA" sz="3600" b="1" dirty="0" err="1">
                <a:solidFill>
                  <a:srgbClr val="FFFF00"/>
                </a:solidFill>
                <a:effectLst/>
                <a:latin typeface="Times New Roman" panose="02020603050405020304" pitchFamily="18" charset="0"/>
                <a:ea typeface="Times New Roman" panose="02020603050405020304" pitchFamily="18" charset="0"/>
              </a:rPr>
              <a:t>Айман</a:t>
            </a:r>
            <a:r>
              <a:rPr lang="uk-UA" sz="3600" b="1" dirty="0">
                <a:solidFill>
                  <a:srgbClr val="FFFF00"/>
                </a:solidFill>
                <a:effectLst/>
                <a:latin typeface="Times New Roman" panose="02020603050405020304" pitchFamily="18" charset="0"/>
                <a:ea typeface="Times New Roman" panose="02020603050405020304" pitchFamily="18" charset="0"/>
              </a:rPr>
              <a:t> Рамадан, старший брат </a:t>
            </a:r>
            <a:r>
              <a:rPr lang="uk-UA" sz="3600" b="1" dirty="0" err="1">
                <a:solidFill>
                  <a:srgbClr val="FFFF00"/>
                </a:solidFill>
                <a:effectLst/>
                <a:latin typeface="Times New Roman" panose="02020603050405020304" pitchFamily="18" charset="0"/>
                <a:ea typeface="Times New Roman" panose="02020603050405020304" pitchFamily="18" charset="0"/>
              </a:rPr>
              <a:t>Таріка</a:t>
            </a:r>
            <a:r>
              <a:rPr lang="uk-UA" sz="3600" b="1" dirty="0">
                <a:solidFill>
                  <a:srgbClr val="FFFF00"/>
                </a:solidFill>
                <a:effectLst/>
                <a:latin typeface="Times New Roman" panose="02020603050405020304" pitchFamily="18" charset="0"/>
                <a:ea typeface="Times New Roman" panose="02020603050405020304" pitchFamily="18" charset="0"/>
              </a:rPr>
              <a:t> </a:t>
            </a:r>
            <a:r>
              <a:rPr lang="uk-UA" sz="3600" b="1" dirty="0" err="1">
                <a:solidFill>
                  <a:srgbClr val="FFFF00"/>
                </a:solidFill>
                <a:effectLst/>
                <a:latin typeface="Times New Roman" panose="02020603050405020304" pitchFamily="18" charset="0"/>
                <a:ea typeface="Times New Roman" panose="02020603050405020304" pitchFamily="18" charset="0"/>
              </a:rPr>
              <a:t>Рамадана</a:t>
            </a:r>
            <a:r>
              <a:rPr lang="uk-UA" sz="3600" b="1" dirty="0">
                <a:solidFill>
                  <a:srgbClr val="FFFF00"/>
                </a:solidFill>
                <a:effectLst/>
                <a:latin typeface="Times New Roman" panose="02020603050405020304" pitchFamily="18" charset="0"/>
                <a:ea typeface="Times New Roman" panose="02020603050405020304" pitchFamily="18" charset="0"/>
              </a:rPr>
              <a:t>. Членами адміністративної ради працюють також два інших брата </a:t>
            </a:r>
            <a:r>
              <a:rPr lang="uk-UA" sz="3600" b="1" dirty="0" err="1">
                <a:solidFill>
                  <a:srgbClr val="FFFF00"/>
                </a:solidFill>
                <a:effectLst/>
                <a:latin typeface="Times New Roman" panose="02020603050405020304" pitchFamily="18" charset="0"/>
                <a:ea typeface="Times New Roman" panose="02020603050405020304" pitchFamily="18" charset="0"/>
              </a:rPr>
              <a:t>Білаль</a:t>
            </a:r>
            <a:r>
              <a:rPr lang="uk-UA" sz="3600" b="1" dirty="0">
                <a:solidFill>
                  <a:srgbClr val="FFFF00"/>
                </a:solidFill>
                <a:effectLst/>
                <a:latin typeface="Times New Roman" panose="02020603050405020304" pitchFamily="18" charset="0"/>
                <a:ea typeface="Times New Roman" panose="02020603050405020304" pitchFamily="18" charset="0"/>
              </a:rPr>
              <a:t> і Ясір Рамадан, їх сестра </a:t>
            </a:r>
            <a:r>
              <a:rPr lang="uk-UA" sz="3600" b="1" dirty="0" err="1">
                <a:solidFill>
                  <a:srgbClr val="FFFF00"/>
                </a:solidFill>
                <a:effectLst/>
                <a:latin typeface="Times New Roman" panose="02020603050405020304" pitchFamily="18" charset="0"/>
                <a:ea typeface="Times New Roman" panose="02020603050405020304" pitchFamily="18" charset="0"/>
              </a:rPr>
              <a:t>Арва</a:t>
            </a:r>
            <a:r>
              <a:rPr lang="uk-UA" sz="3600" b="1" dirty="0">
                <a:solidFill>
                  <a:srgbClr val="FFFF00"/>
                </a:solidFill>
                <a:effectLst/>
                <a:latin typeface="Times New Roman" panose="02020603050405020304" pitchFamily="18" charset="0"/>
                <a:ea typeface="Times New Roman" panose="02020603050405020304" pitchFamily="18" charset="0"/>
              </a:rPr>
              <a:t> Рамадан і їх матір </a:t>
            </a:r>
            <a:r>
              <a:rPr lang="uk-UA" sz="3600" b="1" dirty="0" err="1">
                <a:solidFill>
                  <a:srgbClr val="FFFF00"/>
                </a:solidFill>
                <a:effectLst/>
                <a:latin typeface="Times New Roman" panose="02020603050405020304" pitchFamily="18" charset="0"/>
                <a:ea typeface="Times New Roman" panose="02020603050405020304" pitchFamily="18" charset="0"/>
              </a:rPr>
              <a:t>Вафа</a:t>
            </a:r>
            <a:r>
              <a:rPr lang="uk-UA" sz="3600" b="1" dirty="0">
                <a:solidFill>
                  <a:srgbClr val="FFFF00"/>
                </a:solidFill>
                <a:effectLst/>
                <a:latin typeface="Times New Roman" panose="02020603050405020304" pitchFamily="18" charset="0"/>
                <a:ea typeface="Times New Roman" panose="02020603050405020304" pitchFamily="18" charset="0"/>
              </a:rPr>
              <a:t> Рамадан, вдова </a:t>
            </a:r>
            <a:r>
              <a:rPr lang="uk-UA" sz="3600" b="1" dirty="0" err="1">
                <a:solidFill>
                  <a:srgbClr val="FFFF00"/>
                </a:solidFill>
                <a:effectLst/>
                <a:latin typeface="Times New Roman" panose="02020603050405020304" pitchFamily="18" charset="0"/>
                <a:ea typeface="Times New Roman" panose="02020603050405020304" pitchFamily="18" charset="0"/>
              </a:rPr>
              <a:t>Саїда</a:t>
            </a:r>
            <a:r>
              <a:rPr lang="uk-UA" sz="3600" b="1" dirty="0">
                <a:solidFill>
                  <a:srgbClr val="FFFF00"/>
                </a:solidFill>
                <a:effectLst/>
                <a:latin typeface="Times New Roman" panose="02020603050405020304" pitchFamily="18" charset="0"/>
                <a:ea typeface="Times New Roman" panose="02020603050405020304" pitchFamily="18" charset="0"/>
              </a:rPr>
              <a:t> </a:t>
            </a:r>
            <a:r>
              <a:rPr lang="uk-UA" sz="3600" b="1" dirty="0" err="1">
                <a:solidFill>
                  <a:srgbClr val="FFFF00"/>
                </a:solidFill>
                <a:effectLst/>
                <a:latin typeface="Times New Roman" panose="02020603050405020304" pitchFamily="18" charset="0"/>
                <a:ea typeface="Times New Roman" panose="02020603050405020304" pitchFamily="18" charset="0"/>
              </a:rPr>
              <a:t>Рамадана</a:t>
            </a:r>
            <a:r>
              <a:rPr lang="uk-UA" sz="3600" b="1" dirty="0">
                <a:solidFill>
                  <a:srgbClr val="FFFF00"/>
                </a:solidFill>
                <a:effectLst/>
                <a:latin typeface="Times New Roman" panose="02020603050405020304" pitchFamily="18" charset="0"/>
                <a:ea typeface="Times New Roman" panose="02020603050405020304" pitchFamily="18" charset="0"/>
              </a:rPr>
              <a:t>.</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31085234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3400" b="1" dirty="0" err="1">
                <a:solidFill>
                  <a:srgbClr val="FFFF00"/>
                </a:solidFill>
                <a:effectLst/>
                <a:latin typeface="Times New Roman" panose="02020603050405020304" pitchFamily="18" charset="0"/>
                <a:ea typeface="Times New Roman" panose="02020603050405020304" pitchFamily="18" charset="0"/>
              </a:rPr>
              <a:t>Тарік</a:t>
            </a:r>
            <a:r>
              <a:rPr lang="uk-UA" sz="3400" b="1" dirty="0">
                <a:solidFill>
                  <a:srgbClr val="FFFF00"/>
                </a:solidFill>
                <a:effectLst/>
                <a:latin typeface="Times New Roman" panose="02020603050405020304" pitchFamily="18" charset="0"/>
                <a:ea typeface="Times New Roman" panose="02020603050405020304" pitchFamily="18" charset="0"/>
              </a:rPr>
              <a:t> Рамадан і Хані Рамадан є також офіційними хранителями спадщини </a:t>
            </a:r>
            <a:r>
              <a:rPr lang="uk-UA" sz="3400" b="1" dirty="0" err="1">
                <a:solidFill>
                  <a:srgbClr val="FFFF00"/>
                </a:solidFill>
                <a:effectLst/>
                <a:latin typeface="Times New Roman" panose="02020603050405020304" pitchFamily="18" charset="0"/>
                <a:ea typeface="Times New Roman" panose="02020603050405020304" pitchFamily="18" charset="0"/>
              </a:rPr>
              <a:t>Хасана</a:t>
            </a:r>
            <a:r>
              <a:rPr lang="uk-UA" sz="3400" b="1" dirty="0">
                <a:solidFill>
                  <a:srgbClr val="FFFF00"/>
                </a:solidFill>
                <a:effectLst/>
                <a:latin typeface="Times New Roman" panose="02020603050405020304" pitchFamily="18" charset="0"/>
                <a:ea typeface="Times New Roman" panose="02020603050405020304" pitchFamily="18" charset="0"/>
              </a:rPr>
              <a:t> аль-Банні і </a:t>
            </a:r>
            <a:r>
              <a:rPr lang="uk-UA" sz="3400" b="1" dirty="0" err="1">
                <a:solidFill>
                  <a:srgbClr val="FFFF00"/>
                </a:solidFill>
                <a:effectLst/>
                <a:latin typeface="Times New Roman" panose="02020603050405020304" pitchFamily="18" charset="0"/>
                <a:ea typeface="Times New Roman" panose="02020603050405020304" pitchFamily="18" charset="0"/>
              </a:rPr>
              <a:t>Саїда</a:t>
            </a:r>
            <a:r>
              <a:rPr lang="uk-UA" sz="3400" b="1" dirty="0">
                <a:solidFill>
                  <a:srgbClr val="FFFF00"/>
                </a:solidFill>
                <a:effectLst/>
                <a:latin typeface="Times New Roman" panose="02020603050405020304" pitchFamily="18" charset="0"/>
                <a:ea typeface="Times New Roman" panose="02020603050405020304" pitchFamily="18" charset="0"/>
              </a:rPr>
              <a:t> </a:t>
            </a:r>
            <a:r>
              <a:rPr lang="uk-UA" sz="3400" b="1" dirty="0" err="1">
                <a:solidFill>
                  <a:srgbClr val="FFFF00"/>
                </a:solidFill>
                <a:effectLst/>
                <a:latin typeface="Times New Roman" panose="02020603050405020304" pitchFamily="18" charset="0"/>
                <a:ea typeface="Times New Roman" panose="02020603050405020304" pitchFamily="18" charset="0"/>
              </a:rPr>
              <a:t>Рамадана</a:t>
            </a:r>
            <a:r>
              <a:rPr lang="uk-UA" sz="3400" b="1" dirty="0">
                <a:solidFill>
                  <a:srgbClr val="FFFF00"/>
                </a:solidFill>
                <a:effectLst/>
                <a:latin typeface="Times New Roman" panose="02020603050405020304" pitchFamily="18" charset="0"/>
                <a:ea typeface="Times New Roman" panose="02020603050405020304" pitchFamily="18" charset="0"/>
              </a:rPr>
              <a:t>, в зв</a:t>
            </a:r>
            <a:r>
              <a:rPr lang="en-US" sz="3400" b="1" dirty="0">
                <a:solidFill>
                  <a:srgbClr val="FFFF00"/>
                </a:solidFill>
                <a:effectLst/>
                <a:latin typeface="Times New Roman" panose="02020603050405020304" pitchFamily="18" charset="0"/>
                <a:ea typeface="Times New Roman" panose="02020603050405020304" pitchFamily="18" charset="0"/>
              </a:rPr>
              <a:t>’</a:t>
            </a:r>
            <a:r>
              <a:rPr lang="uk-UA" sz="3400" b="1" dirty="0" err="1">
                <a:solidFill>
                  <a:srgbClr val="FFFF00"/>
                </a:solidFill>
                <a:effectLst/>
                <a:latin typeface="Times New Roman" panose="02020603050405020304" pitchFamily="18" charset="0"/>
                <a:ea typeface="Times New Roman" panose="02020603050405020304" pitchFamily="18" charset="0"/>
              </a:rPr>
              <a:t>язку</a:t>
            </a:r>
            <a:r>
              <a:rPr lang="uk-UA" sz="3400" b="1" dirty="0">
                <a:solidFill>
                  <a:srgbClr val="FFFF00"/>
                </a:solidFill>
                <a:effectLst/>
                <a:latin typeface="Times New Roman" panose="02020603050405020304" pitchFamily="18" charset="0"/>
                <a:ea typeface="Times New Roman" panose="02020603050405020304" pitchFamily="18" charset="0"/>
              </a:rPr>
              <a:t> з чим </a:t>
            </a:r>
            <a:r>
              <a:rPr lang="uk-UA" sz="3400" b="1" dirty="0" err="1">
                <a:solidFill>
                  <a:srgbClr val="FFFF00"/>
                </a:solidFill>
                <a:effectLst/>
                <a:latin typeface="Times New Roman" panose="02020603050405020304" pitchFamily="18" charset="0"/>
                <a:ea typeface="Times New Roman" panose="02020603050405020304" pitchFamily="18" charset="0"/>
              </a:rPr>
              <a:t>Тарік</a:t>
            </a:r>
            <a:r>
              <a:rPr lang="uk-UA" sz="3400" b="1" dirty="0">
                <a:solidFill>
                  <a:srgbClr val="FFFF00"/>
                </a:solidFill>
                <a:effectLst/>
                <a:latin typeface="Times New Roman" panose="02020603050405020304" pitchFamily="18" charset="0"/>
                <a:ea typeface="Times New Roman" panose="02020603050405020304" pitchFamily="18" charset="0"/>
              </a:rPr>
              <a:t> і Хані Рамадан займаються публікацією і поширенням їх робіт, зокрема за допомогою видавництва </a:t>
            </a:r>
            <a:r>
              <a:rPr lang="uk-UA" sz="3400" b="1" dirty="0" err="1">
                <a:solidFill>
                  <a:srgbClr val="FFFF00"/>
                </a:solidFill>
                <a:effectLst/>
                <a:latin typeface="Times New Roman" panose="02020603050405020304" pitchFamily="18" charset="0"/>
                <a:ea typeface="Times New Roman" panose="02020603050405020304" pitchFamily="18" charset="0"/>
              </a:rPr>
              <a:t>Таух</a:t>
            </a:r>
            <a:r>
              <a:rPr lang="uk-UA" sz="3400" b="1" dirty="0" err="1">
                <a:solidFill>
                  <a:srgbClr val="FFFF00"/>
                </a:solidFill>
                <a:latin typeface="Times New Roman" panose="02020603050405020304" pitchFamily="18" charset="0"/>
                <a:ea typeface="Times New Roman" panose="02020603050405020304" pitchFamily="18" charset="0"/>
              </a:rPr>
              <a:t>і</a:t>
            </a:r>
            <a:r>
              <a:rPr lang="uk-UA" sz="3400" b="1" dirty="0" err="1">
                <a:solidFill>
                  <a:srgbClr val="FFFF00"/>
                </a:solidFill>
                <a:effectLst/>
                <a:latin typeface="Times New Roman" panose="02020603050405020304" pitchFamily="18" charset="0"/>
                <a:ea typeface="Times New Roman" panose="02020603050405020304" pitchFamily="18" charset="0"/>
              </a:rPr>
              <a:t>д</a:t>
            </a:r>
            <a:r>
              <a:rPr lang="uk-UA" sz="3400" b="1" dirty="0">
                <a:solidFill>
                  <a:srgbClr val="FFFF00"/>
                </a:solidFill>
                <a:effectLst/>
                <a:latin typeface="Times New Roman" panose="02020603050405020304" pitchFamily="18" charset="0"/>
                <a:ea typeface="Times New Roman" panose="02020603050405020304" pitchFamily="18" charset="0"/>
              </a:rPr>
              <a:t>, функціонуючого в м. Ліоні (Франція). </a:t>
            </a:r>
            <a:r>
              <a:rPr lang="uk-UA" sz="3400" b="1" dirty="0">
                <a:solidFill>
                  <a:srgbClr val="FFFF00"/>
                </a:solidFill>
                <a:effectLst/>
                <a:highlight>
                  <a:srgbClr val="FF0000"/>
                </a:highlight>
                <a:latin typeface="Times New Roman" panose="02020603050405020304" pitchFamily="18" charset="0"/>
                <a:ea typeface="Times New Roman" panose="02020603050405020304" pitchFamily="18" charset="0"/>
              </a:rPr>
              <a:t>Він вважає, що в Європі сформувався європейський іслам, або «європейська ісламська культура»</a:t>
            </a:r>
            <a:r>
              <a:rPr lang="uk-UA" sz="3400" b="1" dirty="0">
                <a:solidFill>
                  <a:srgbClr val="FFFF00"/>
                </a:solidFill>
                <a:effectLst/>
                <a:latin typeface="Times New Roman" panose="02020603050405020304" pitchFamily="18" charset="0"/>
                <a:ea typeface="Times New Roman" panose="02020603050405020304" pitchFamily="18" charset="0"/>
              </a:rPr>
              <a:t>, прихильники якої залишаються вірними фундаментальним мусульманським принципам і в той же час адаптувалися до європейської культури.</a:t>
            </a:r>
            <a:endParaRPr lang="uk-UA" sz="3400" b="1" dirty="0">
              <a:solidFill>
                <a:srgbClr val="FFFF00"/>
              </a:solidFill>
              <a:highlight>
                <a:srgbClr val="000080"/>
              </a:highlight>
            </a:endParaRPr>
          </a:p>
        </p:txBody>
      </p:sp>
    </p:spTree>
    <p:extLst>
      <p:ext uri="{BB962C8B-B14F-4D97-AF65-F5344CB8AC3E}">
        <p14:creationId xmlns:p14="http://schemas.microsoft.com/office/powerpoint/2010/main" val="11089902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3400" b="1" dirty="0">
                <a:solidFill>
                  <a:srgbClr val="FFFF00"/>
                </a:solidFill>
                <a:effectLst/>
                <a:latin typeface="Times New Roman" panose="02020603050405020304" pitchFamily="18" charset="0"/>
                <a:ea typeface="Times New Roman" panose="02020603050405020304" pitchFamily="18" charset="0"/>
              </a:rPr>
              <a:t>Вони є мусульманами за своєю релігійною приналежністю і повноцінними європейцями по своїй культурі. </a:t>
            </a:r>
            <a:r>
              <a:rPr lang="uk-UA" sz="3400" b="1" dirty="0" err="1">
                <a:solidFill>
                  <a:srgbClr val="FFFF00"/>
                </a:solidFill>
                <a:effectLst/>
                <a:latin typeface="Times New Roman" panose="02020603050405020304" pitchFamily="18" charset="0"/>
                <a:ea typeface="Times New Roman" panose="02020603050405020304" pitchFamily="18" charset="0"/>
              </a:rPr>
              <a:t>Тарік</a:t>
            </a:r>
            <a:r>
              <a:rPr lang="uk-UA" sz="3400" b="1" dirty="0">
                <a:solidFill>
                  <a:srgbClr val="FFFF00"/>
                </a:solidFill>
                <a:effectLst/>
                <a:latin typeface="Times New Roman" panose="02020603050405020304" pitchFamily="18" charset="0"/>
                <a:ea typeface="Times New Roman" panose="02020603050405020304" pitchFamily="18" charset="0"/>
              </a:rPr>
              <a:t> Рамадан, кажучи про «</a:t>
            </a:r>
            <a:r>
              <a:rPr lang="uk-UA" sz="3400" b="1" dirty="0" err="1">
                <a:solidFill>
                  <a:srgbClr val="FFFF00"/>
                </a:solidFill>
                <a:effectLst/>
                <a:latin typeface="Times New Roman" panose="02020603050405020304" pitchFamily="18" charset="0"/>
                <a:ea typeface="Times New Roman" panose="02020603050405020304" pitchFamily="18" charset="0"/>
              </a:rPr>
              <a:t>євроіслам</a:t>
            </a:r>
            <a:r>
              <a:rPr lang="uk-UA" sz="3400" b="1" dirty="0">
                <a:solidFill>
                  <a:srgbClr val="FFFF00"/>
                </a:solidFill>
                <a:effectLst/>
                <a:latin typeface="Times New Roman" panose="02020603050405020304" pitchFamily="18" charset="0"/>
                <a:ea typeface="Times New Roman" panose="02020603050405020304" pitchFamily="18" charset="0"/>
              </a:rPr>
              <a:t>», уточнює, що мова йде не про створення «нового ісламу», а про сприйняття, на його думку, ісламу в його «</a:t>
            </a:r>
            <a:r>
              <a:rPr lang="uk-UA" sz="3400" b="1" u="sng" dirty="0">
                <a:solidFill>
                  <a:srgbClr val="FFFF00"/>
                </a:solidFill>
                <a:effectLst/>
                <a:latin typeface="Times New Roman" panose="02020603050405020304" pitchFamily="18" charset="0"/>
                <a:ea typeface="Times New Roman" panose="02020603050405020304" pitchFamily="18" charset="0"/>
              </a:rPr>
              <a:t>споконвічному справжньому динамізмі і творчості, що дозволяє його послідовникам інтегрувати все те позитивне, що виробили інші культури, з якими вони стикаються, і поряд з цим критично підходити до тих аспектів, які не відповідають ісламським цінностям</a:t>
            </a:r>
            <a:r>
              <a:rPr lang="uk-UA" sz="3400" b="1" dirty="0">
                <a:solidFill>
                  <a:srgbClr val="FFFF00"/>
                </a:solidFill>
                <a:effectLst/>
                <a:latin typeface="Times New Roman" panose="02020603050405020304" pitchFamily="18" charset="0"/>
                <a:ea typeface="Times New Roman" panose="02020603050405020304" pitchFamily="18" charset="0"/>
              </a:rPr>
              <a:t>».</a:t>
            </a:r>
            <a:endParaRPr lang="uk-UA" sz="3400" b="1" dirty="0">
              <a:solidFill>
                <a:srgbClr val="FFFF00"/>
              </a:solidFill>
              <a:highlight>
                <a:srgbClr val="000080"/>
              </a:highlight>
            </a:endParaRPr>
          </a:p>
        </p:txBody>
      </p:sp>
    </p:spTree>
    <p:extLst>
      <p:ext uri="{BB962C8B-B14F-4D97-AF65-F5344CB8AC3E}">
        <p14:creationId xmlns:p14="http://schemas.microsoft.com/office/powerpoint/2010/main" val="169205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4800" b="1" u="sng" dirty="0">
                <a:effectLst/>
                <a:latin typeface="Times New Roman" panose="02020603050405020304" pitchFamily="18" charset="0"/>
                <a:ea typeface="Times New Roman" panose="02020603050405020304" pitchFamily="18" charset="0"/>
              </a:rPr>
              <a:t>По-перше</a:t>
            </a:r>
            <a:r>
              <a:rPr lang="uk-UA" sz="4800" b="1" dirty="0">
                <a:effectLst/>
                <a:latin typeface="Times New Roman" panose="02020603050405020304" pitchFamily="18" charset="0"/>
                <a:ea typeface="Times New Roman" panose="02020603050405020304" pitchFamily="18" charset="0"/>
              </a:rPr>
              <a:t>, тут спрацьовує певний «комплекс неповноцінності» «ісламської сторони», оскільки Захід, як би там не було, успішно нав’язує свої цінності (у тому числі й цінності «масової культури») всьому світу, тобто є «наступаючою стороною». </a:t>
            </a:r>
            <a:endParaRPr lang="ru-RU" sz="4800" b="1" dirty="0"/>
          </a:p>
        </p:txBody>
      </p:sp>
    </p:spTree>
    <p:extLst>
      <p:ext uri="{BB962C8B-B14F-4D97-AF65-F5344CB8AC3E}">
        <p14:creationId xmlns:p14="http://schemas.microsoft.com/office/powerpoint/2010/main" val="42944936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Т</a:t>
            </a:r>
            <a:r>
              <a:rPr lang="uk-UA" sz="4000" b="1" dirty="0">
                <a:solidFill>
                  <a:srgbClr val="FFFF00"/>
                </a:solidFill>
                <a:effectLst/>
                <a:latin typeface="Times New Roman" panose="02020603050405020304" pitchFamily="18" charset="0"/>
                <a:ea typeface="Times New Roman" panose="02020603050405020304" pitchFamily="18" charset="0"/>
              </a:rPr>
              <a:t>. Рамадан стверджує, що, якщо мусульмани хочуть жити в Європі і позбутися комплексу «гнаного меншини», вони повинні придбати здатність відповідати певним вимогам, що </a:t>
            </a:r>
            <a:r>
              <a:rPr lang="uk-UA" sz="4000" b="1" dirty="0" err="1">
                <a:solidFill>
                  <a:srgbClr val="FFFF00"/>
                </a:solidFill>
                <a:effectLst/>
                <a:latin typeface="Times New Roman" panose="02020603050405020304" pitchFamily="18" charset="0"/>
                <a:ea typeface="Times New Roman" panose="02020603050405020304" pitchFamily="18" charset="0"/>
              </a:rPr>
              <a:t>пред</a:t>
            </a:r>
            <a:r>
              <a:rPr lang="en-US" sz="4000" b="1" dirty="0">
                <a:solidFill>
                  <a:srgbClr val="FFFF00"/>
                </a:solidFill>
                <a:effectLst/>
                <a:latin typeface="Times New Roman" panose="02020603050405020304" pitchFamily="18" charset="0"/>
                <a:ea typeface="Times New Roman" panose="02020603050405020304" pitchFamily="18" charset="0"/>
              </a:rPr>
              <a:t>’</a:t>
            </a:r>
            <a:r>
              <a:rPr lang="uk-UA" sz="4000" b="1" dirty="0">
                <a:solidFill>
                  <a:srgbClr val="FFFF00"/>
                </a:solidFill>
                <a:effectLst/>
                <a:latin typeface="Times New Roman" panose="02020603050405020304" pitchFamily="18" charset="0"/>
                <a:ea typeface="Times New Roman" panose="02020603050405020304" pitchFamily="18" charset="0"/>
              </a:rPr>
              <a:t>являються їм європейським суспільством: усвідомлювати себе її громадянами, уклавши суспільний і моральний договір з країною, в якій вони проживають, визнавати і поважати існуючі в ній закони.</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35430173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4200" b="1" dirty="0">
                <a:solidFill>
                  <a:srgbClr val="FFFF00"/>
                </a:solidFill>
                <a:effectLst/>
                <a:latin typeface="Times New Roman" panose="02020603050405020304" pitchFamily="18" charset="0"/>
                <a:ea typeface="Times New Roman" panose="02020603050405020304" pitchFamily="18" charset="0"/>
              </a:rPr>
              <a:t>Для досягнення цього ісламу потрібні зміни. «Старі визначення </a:t>
            </a:r>
            <a:r>
              <a:rPr lang="uk-UA" sz="4200" b="1" dirty="0">
                <a:solidFill>
                  <a:srgbClr val="FFFF00"/>
                </a:solidFill>
                <a:latin typeface="Times New Roman" panose="02020603050405020304" pitchFamily="18" charset="0"/>
                <a:ea typeface="Times New Roman" panose="02020603050405020304" pitchFamily="18" charset="0"/>
              </a:rPr>
              <a:t>«</a:t>
            </a:r>
            <a:r>
              <a:rPr lang="uk-UA" sz="4200" b="1" dirty="0">
                <a:solidFill>
                  <a:srgbClr val="FFFF00"/>
                </a:solidFill>
                <a:effectLst/>
                <a:latin typeface="Times New Roman" panose="02020603050405020304" pitchFamily="18" charset="0"/>
                <a:ea typeface="Times New Roman" panose="02020603050405020304" pitchFamily="18" charset="0"/>
              </a:rPr>
              <a:t>дар аль-</a:t>
            </a:r>
            <a:r>
              <a:rPr lang="uk-UA" sz="4200" b="1" dirty="0" err="1">
                <a:solidFill>
                  <a:srgbClr val="FFFF00"/>
                </a:solidFill>
                <a:effectLst/>
                <a:latin typeface="Times New Roman" panose="02020603050405020304" pitchFamily="18" charset="0"/>
                <a:ea typeface="Times New Roman" panose="02020603050405020304" pitchFamily="18" charset="0"/>
              </a:rPr>
              <a:t>харб</a:t>
            </a:r>
            <a:r>
              <a:rPr lang="uk-UA" sz="4200" b="1" dirty="0">
                <a:solidFill>
                  <a:srgbClr val="FFFF00"/>
                </a:solidFill>
                <a:latin typeface="Times New Roman" panose="02020603050405020304" pitchFamily="18" charset="0"/>
                <a:ea typeface="Times New Roman" panose="02020603050405020304" pitchFamily="18" charset="0"/>
              </a:rPr>
              <a:t>»</a:t>
            </a:r>
            <a:r>
              <a:rPr lang="en-US" sz="4200" b="1" dirty="0">
                <a:solidFill>
                  <a:srgbClr val="FFFF00"/>
                </a:solidFill>
                <a:effectLst/>
                <a:latin typeface="Times New Roman" panose="02020603050405020304" pitchFamily="18" charset="0"/>
                <a:ea typeface="Times New Roman" panose="02020603050405020304" pitchFamily="18" charset="0"/>
              </a:rPr>
              <a:t> </a:t>
            </a:r>
            <a:r>
              <a:rPr lang="uk-UA" sz="4200" b="1" dirty="0">
                <a:solidFill>
                  <a:srgbClr val="FFFF00"/>
                </a:solidFill>
                <a:effectLst/>
                <a:latin typeface="Times New Roman" panose="02020603050405020304" pitchFamily="18" charset="0"/>
                <a:ea typeface="Times New Roman" panose="02020603050405020304" pitchFamily="18" charset="0"/>
              </a:rPr>
              <a:t>(араб.: </a:t>
            </a:r>
            <a:r>
              <a:rPr lang="uk-UA" sz="4200" b="1" u="sng" dirty="0">
                <a:solidFill>
                  <a:srgbClr val="FFFF00"/>
                </a:solidFill>
                <a:effectLst/>
                <a:latin typeface="Times New Roman" panose="02020603050405020304" pitchFamily="18" charset="0"/>
                <a:ea typeface="Times New Roman" panose="02020603050405020304" pitchFamily="18" charset="0"/>
              </a:rPr>
              <a:t>будинок війни, територія, де не діє в якості головного мусульманський релігійний закон</a:t>
            </a:r>
            <a:r>
              <a:rPr lang="uk-UA" sz="4200" b="1" dirty="0">
                <a:solidFill>
                  <a:srgbClr val="FFFF00"/>
                </a:solidFill>
                <a:effectLst/>
                <a:latin typeface="Times New Roman" panose="02020603050405020304" pitchFamily="18" charset="0"/>
                <a:ea typeface="Times New Roman" panose="02020603050405020304" pitchFamily="18" charset="0"/>
              </a:rPr>
              <a:t>) і «дар аль-іслам» (</a:t>
            </a:r>
            <a:r>
              <a:rPr lang="uk-UA" sz="4200" b="1" u="sng" dirty="0">
                <a:solidFill>
                  <a:srgbClr val="FFFF00"/>
                </a:solidFill>
                <a:effectLst/>
                <a:latin typeface="Times New Roman" panose="02020603050405020304" pitchFamily="18" charset="0"/>
                <a:ea typeface="Times New Roman" panose="02020603050405020304" pitchFamily="18" charset="0"/>
              </a:rPr>
              <a:t>будинок ісламу, територія, де панує іслам</a:t>
            </a:r>
            <a:r>
              <a:rPr lang="uk-UA" sz="4200" b="1" dirty="0">
                <a:solidFill>
                  <a:srgbClr val="FFFF00"/>
                </a:solidFill>
                <a:effectLst/>
                <a:latin typeface="Times New Roman" panose="02020603050405020304" pitchFamily="18" charset="0"/>
                <a:ea typeface="Times New Roman" panose="02020603050405020304" pitchFamily="18" charset="0"/>
              </a:rPr>
              <a:t>), - стверджує він, - яких не має в Корані і які не є частиною одкровень Пророка, застаріли».</a:t>
            </a:r>
            <a:endParaRPr lang="uk-UA" sz="4200" b="1" dirty="0">
              <a:solidFill>
                <a:srgbClr val="FFFF00"/>
              </a:solidFill>
              <a:highlight>
                <a:srgbClr val="000080"/>
              </a:highlight>
            </a:endParaRPr>
          </a:p>
        </p:txBody>
      </p:sp>
    </p:spTree>
    <p:extLst>
      <p:ext uri="{BB962C8B-B14F-4D97-AF65-F5344CB8AC3E}">
        <p14:creationId xmlns:p14="http://schemas.microsoft.com/office/powerpoint/2010/main" val="18689796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Замість них Рамадан пропонує для Європи ввести нове визначення - «дар </a:t>
            </a:r>
            <a:r>
              <a:rPr lang="uk-UA" sz="4000" b="1" dirty="0" err="1">
                <a:solidFill>
                  <a:srgbClr val="FFFF00"/>
                </a:solidFill>
                <a:effectLst/>
                <a:latin typeface="Times New Roman" panose="02020603050405020304" pitchFamily="18" charset="0"/>
                <a:ea typeface="Times New Roman" panose="02020603050405020304" pitchFamily="18" charset="0"/>
              </a:rPr>
              <a:t>аш-шахада</a:t>
            </a:r>
            <a:r>
              <a:rPr lang="uk-UA" sz="4000" b="1" dirty="0">
                <a:solidFill>
                  <a:srgbClr val="FFFF00"/>
                </a:solidFill>
                <a:effectLst/>
                <a:latin typeface="Times New Roman" panose="02020603050405020304" pitchFamily="18" charset="0"/>
                <a:ea typeface="Times New Roman" panose="02020603050405020304" pitchFamily="18" charset="0"/>
              </a:rPr>
              <a:t>» (</a:t>
            </a:r>
            <a:r>
              <a:rPr lang="uk-UA" sz="4000" b="1" u="sng" dirty="0">
                <a:solidFill>
                  <a:srgbClr val="FFFF00"/>
                </a:solidFill>
                <a:effectLst/>
                <a:latin typeface="Times New Roman" panose="02020603050405020304" pitchFamily="18" charset="0"/>
                <a:ea typeface="Times New Roman" panose="02020603050405020304" pitchFamily="18" charset="0"/>
              </a:rPr>
              <a:t>будинок клятви/територія сповідання ісламу</a:t>
            </a:r>
            <a:r>
              <a:rPr lang="uk-UA" sz="4000" b="1" dirty="0">
                <a:solidFill>
                  <a:srgbClr val="FFFF00"/>
                </a:solidFill>
                <a:effectLst/>
                <a:latin typeface="Times New Roman" panose="02020603050405020304" pitchFamily="18" charset="0"/>
                <a:ea typeface="Times New Roman" panose="02020603050405020304" pitchFamily="18" charset="0"/>
              </a:rPr>
              <a:t>), так як воно може успішно сприяти укоріненню мусульман в Європі. Це нове визначення включає в себе як мусульманський символ віри (</a:t>
            </a:r>
            <a:r>
              <a:rPr lang="uk-UA" sz="4000" b="1" dirty="0" err="1">
                <a:solidFill>
                  <a:srgbClr val="FFFF00"/>
                </a:solidFill>
                <a:effectLst/>
                <a:highlight>
                  <a:srgbClr val="FF0000"/>
                </a:highlight>
                <a:latin typeface="Times New Roman" panose="02020603050405020304" pitchFamily="18" charset="0"/>
                <a:ea typeface="Times New Roman" panose="02020603050405020304" pitchFamily="18" charset="0"/>
              </a:rPr>
              <a:t>шахада</a:t>
            </a:r>
            <a:r>
              <a:rPr lang="uk-UA" sz="4000" b="1" dirty="0">
                <a:solidFill>
                  <a:srgbClr val="FFFF00"/>
                </a:solidFill>
                <a:effectLst/>
                <a:highlight>
                  <a:srgbClr val="FF0000"/>
                </a:highlight>
                <a:latin typeface="Times New Roman" panose="02020603050405020304" pitchFamily="18" charset="0"/>
                <a:ea typeface="Times New Roman" panose="02020603050405020304" pitchFamily="18" charset="0"/>
              </a:rPr>
              <a:t> - клятва віри</a:t>
            </a:r>
            <a:r>
              <a:rPr lang="uk-UA" sz="4000" b="1" dirty="0">
                <a:solidFill>
                  <a:srgbClr val="FFFF00"/>
                </a:solidFill>
                <a:effectLst/>
                <a:latin typeface="Times New Roman" panose="02020603050405020304" pitchFamily="18" charset="0"/>
                <a:ea typeface="Times New Roman" panose="02020603050405020304" pitchFamily="18" charset="0"/>
              </a:rPr>
              <a:t>), так і громадянський </a:t>
            </a:r>
            <a:r>
              <a:rPr lang="uk-UA" sz="4000" b="1" dirty="0" err="1">
                <a:solidFill>
                  <a:srgbClr val="FFFF00"/>
                </a:solidFill>
                <a:effectLst/>
                <a:latin typeface="Times New Roman" panose="02020603050405020304" pitchFamily="18" charset="0"/>
                <a:ea typeface="Times New Roman" panose="02020603050405020304" pitchFamily="18" charset="0"/>
              </a:rPr>
              <a:t>обов</a:t>
            </a:r>
            <a:r>
              <a:rPr lang="en-US" sz="4000" b="1" dirty="0">
                <a:solidFill>
                  <a:srgbClr val="FFFF00"/>
                </a:solidFill>
                <a:effectLst/>
                <a:latin typeface="Times New Roman" panose="02020603050405020304" pitchFamily="18" charset="0"/>
                <a:ea typeface="Times New Roman" panose="02020603050405020304" pitchFamily="18" charset="0"/>
              </a:rPr>
              <a:t>’</a:t>
            </a:r>
            <a:r>
              <a:rPr lang="uk-UA" sz="4000" b="1" dirty="0" err="1">
                <a:solidFill>
                  <a:srgbClr val="FFFF00"/>
                </a:solidFill>
                <a:effectLst/>
                <a:latin typeface="Times New Roman" panose="02020603050405020304" pitchFamily="18" charset="0"/>
                <a:ea typeface="Times New Roman" panose="02020603050405020304" pitchFamily="18" charset="0"/>
              </a:rPr>
              <a:t>язок</a:t>
            </a:r>
            <a:r>
              <a:rPr lang="uk-UA" sz="4000" b="1" dirty="0">
                <a:solidFill>
                  <a:srgbClr val="FFFF00"/>
                </a:solidFill>
                <a:effectLst/>
                <a:latin typeface="Times New Roman" panose="02020603050405020304" pitchFamily="18" charset="0"/>
                <a:ea typeface="Times New Roman" panose="02020603050405020304" pitchFamily="18" charset="0"/>
              </a:rPr>
              <a:t> підпорядкування законам.</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34089740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629265"/>
          </a:xfrm>
        </p:spPr>
        <p:txBody>
          <a:bodyPr/>
          <a:lstStyle/>
          <a:p>
            <a:pPr marL="342900" lvl="0" indent="-342900" algn="ctr">
              <a:lnSpc>
                <a:spcPct val="115000"/>
              </a:lnSpc>
              <a:spcAft>
                <a:spcPts val="1000"/>
              </a:spcAft>
            </a:pPr>
            <a:r>
              <a:rPr lang="uk-UA" sz="32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2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629265"/>
            <a:ext cx="12191999" cy="6228735"/>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На думку </a:t>
            </a:r>
            <a:r>
              <a:rPr lang="uk-UA" sz="3600" b="1" dirty="0" err="1">
                <a:solidFill>
                  <a:srgbClr val="FFFF00"/>
                </a:solidFill>
                <a:effectLst/>
                <a:latin typeface="Times New Roman" panose="02020603050405020304" pitchFamily="18" charset="0"/>
                <a:ea typeface="Times New Roman" panose="02020603050405020304" pitchFamily="18" charset="0"/>
              </a:rPr>
              <a:t>Рамадана</a:t>
            </a:r>
            <a:r>
              <a:rPr lang="uk-UA" sz="3600" b="1" dirty="0">
                <a:solidFill>
                  <a:srgbClr val="FFFF00"/>
                </a:solidFill>
                <a:effectLst/>
                <a:latin typeface="Times New Roman" panose="02020603050405020304" pitchFamily="18" charset="0"/>
                <a:ea typeface="Times New Roman" panose="02020603050405020304" pitchFamily="18" charset="0"/>
              </a:rPr>
              <a:t>, необхідно чітко окреслити специфічне вираження європейської ісламської культури, яке </a:t>
            </a:r>
            <a:r>
              <a:rPr lang="uk-UA" sz="3600" b="1" dirty="0">
                <a:solidFill>
                  <a:srgbClr val="FFFF00"/>
                </a:solidFill>
                <a:effectLst/>
                <a:highlight>
                  <a:srgbClr val="FF0000"/>
                </a:highlight>
                <a:latin typeface="Times New Roman" panose="02020603050405020304" pitchFamily="18" charset="0"/>
                <a:ea typeface="Times New Roman" panose="02020603050405020304" pitchFamily="18" charset="0"/>
              </a:rPr>
              <a:t>адекватне європейському середовищу і не вступає в протиріччя з основоположними принципами ісламського віровчення</a:t>
            </a:r>
            <a:r>
              <a:rPr lang="uk-UA" sz="3600" b="1" dirty="0">
                <a:solidFill>
                  <a:srgbClr val="FFFF00"/>
                </a:solidFill>
                <a:effectLst/>
                <a:latin typeface="Times New Roman" panose="02020603050405020304" pitchFamily="18" charset="0"/>
                <a:ea typeface="Times New Roman" panose="02020603050405020304" pitchFamily="18" charset="0"/>
              </a:rPr>
              <a:t>. У зв</a:t>
            </a:r>
            <a:r>
              <a:rPr lang="en-US" sz="3600" b="1" dirty="0">
                <a:solidFill>
                  <a:srgbClr val="FFFF00"/>
                </a:solidFill>
                <a:effectLst/>
                <a:latin typeface="Times New Roman" panose="02020603050405020304" pitchFamily="18" charset="0"/>
                <a:ea typeface="Times New Roman" panose="02020603050405020304" pitchFamily="18" charset="0"/>
              </a:rPr>
              <a:t>’</a:t>
            </a:r>
            <a:r>
              <a:rPr lang="uk-UA" sz="3600" b="1" dirty="0" err="1">
                <a:solidFill>
                  <a:srgbClr val="FFFF00"/>
                </a:solidFill>
                <a:effectLst/>
                <a:latin typeface="Times New Roman" panose="02020603050405020304" pitchFamily="18" charset="0"/>
                <a:ea typeface="Times New Roman" panose="02020603050405020304" pitchFamily="18" charset="0"/>
              </a:rPr>
              <a:t>язку</a:t>
            </a:r>
            <a:r>
              <a:rPr lang="uk-UA" sz="3600" b="1" dirty="0">
                <a:solidFill>
                  <a:srgbClr val="FFFF00"/>
                </a:solidFill>
                <a:effectLst/>
                <a:latin typeface="Times New Roman" panose="02020603050405020304" pitchFamily="18" charset="0"/>
                <a:ea typeface="Times New Roman" panose="02020603050405020304" pitchFamily="18" charset="0"/>
              </a:rPr>
              <a:t> з цим Рамадан піднімає ключове для мусульман питання: </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що важливіше для мусульманина - членство в мусульманській громаді (</a:t>
            </a:r>
            <a:r>
              <a:rPr lang="uk-UA" sz="3600" b="1" dirty="0" err="1">
                <a:solidFill>
                  <a:srgbClr val="FFFF00"/>
                </a:solidFill>
                <a:effectLst/>
                <a:highlight>
                  <a:srgbClr val="800000"/>
                </a:highlight>
                <a:latin typeface="Times New Roman" panose="02020603050405020304" pitchFamily="18" charset="0"/>
                <a:ea typeface="Times New Roman" panose="02020603050405020304" pitchFamily="18" charset="0"/>
              </a:rPr>
              <a:t>уммі</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 або приналежність до країни перебування (європейське громадянство).</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39591950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Відповідаючи на це питання, Рамадан констатує, що приналежність до </a:t>
            </a:r>
            <a:r>
              <a:rPr lang="uk-UA" sz="3000" b="1" dirty="0" err="1">
                <a:solidFill>
                  <a:srgbClr val="FFFF00"/>
                </a:solidFill>
                <a:effectLst/>
                <a:latin typeface="Times New Roman" panose="02020603050405020304" pitchFamily="18" charset="0"/>
                <a:ea typeface="Times New Roman" panose="02020603050405020304" pitchFamily="18" charset="0"/>
              </a:rPr>
              <a:t>умми</a:t>
            </a:r>
            <a:r>
              <a:rPr lang="uk-UA" sz="3000" b="1" dirty="0">
                <a:solidFill>
                  <a:srgbClr val="FFFF00"/>
                </a:solidFill>
                <a:effectLst/>
                <a:latin typeface="Times New Roman" panose="02020603050405020304" pitchFamily="18" charset="0"/>
                <a:ea typeface="Times New Roman" panose="02020603050405020304" pitchFamily="18" charset="0"/>
              </a:rPr>
              <a:t> для мусульман вкрай важлива, тому вони повинні об</a:t>
            </a:r>
            <a:r>
              <a:rPr lang="en-US" sz="3000" b="1" dirty="0">
                <a:solidFill>
                  <a:srgbClr val="FFFF00"/>
                </a:solidFill>
                <a:effectLst/>
                <a:latin typeface="Times New Roman" panose="02020603050405020304" pitchFamily="18" charset="0"/>
                <a:ea typeface="Times New Roman" panose="02020603050405020304" pitchFamily="18" charset="0"/>
              </a:rPr>
              <a:t>’</a:t>
            </a:r>
            <a:r>
              <a:rPr lang="uk-UA" sz="3000" b="1" dirty="0" err="1">
                <a:solidFill>
                  <a:srgbClr val="FFFF00"/>
                </a:solidFill>
                <a:effectLst/>
                <a:latin typeface="Times New Roman" panose="02020603050405020304" pitchFamily="18" charset="0"/>
                <a:ea typeface="Times New Roman" panose="02020603050405020304" pitchFamily="18" charset="0"/>
              </a:rPr>
              <a:t>єднуватися</a:t>
            </a:r>
            <a:r>
              <a:rPr lang="uk-UA" sz="3000" b="1" dirty="0">
                <a:solidFill>
                  <a:srgbClr val="FFFF00"/>
                </a:solidFill>
                <a:effectLst/>
                <a:latin typeface="Times New Roman" panose="02020603050405020304" pitchFamily="18" charset="0"/>
                <a:ea typeface="Times New Roman" panose="02020603050405020304" pitchFamily="18" charset="0"/>
              </a:rPr>
              <a:t> в різні організації і відстоювати свої інтереси. При цьому мусульманські об</a:t>
            </a:r>
            <a:r>
              <a:rPr lang="en-US" sz="3000" b="1" dirty="0">
                <a:solidFill>
                  <a:srgbClr val="FFFF00"/>
                </a:solidFill>
                <a:effectLst/>
                <a:latin typeface="Times New Roman" panose="02020603050405020304" pitchFamily="18" charset="0"/>
                <a:ea typeface="Times New Roman" panose="02020603050405020304" pitchFamily="18" charset="0"/>
              </a:rPr>
              <a:t>’</a:t>
            </a:r>
            <a:r>
              <a:rPr lang="uk-UA" sz="3000" b="1" dirty="0">
                <a:solidFill>
                  <a:srgbClr val="FFFF00"/>
                </a:solidFill>
                <a:effectLst/>
                <a:latin typeface="Times New Roman" panose="02020603050405020304" pitchFamily="18" charset="0"/>
                <a:ea typeface="Times New Roman" panose="02020603050405020304" pitchFamily="18" charset="0"/>
              </a:rPr>
              <a:t>єднання в Європі і їх керівники, вважає Рамадан, повинні докласти активних зусиль до того, щоб захистити свою незалежність в політичному і фінансовому відношенні як від спроб їх контролю з боку ряду ісламських країн, що здійснюється за допомогою фінансування будівництва мечетей і створення ісламських фондів, так і з боку деяких європейських держав, що прагнуть впливати на діяльність мусульман на європейському континенті.</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27612433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Рамадан також підтверджує, що мусульманам, які проживають в Європі, необхідно дотримуватися основних принципів ісламу. Всі проблеми, що виникають у повсякденній діяльності, можливо вирішити за допомогою </a:t>
            </a:r>
            <a:r>
              <a:rPr lang="uk-UA" sz="3600" b="1" dirty="0" err="1">
                <a:solidFill>
                  <a:srgbClr val="FFFF00"/>
                </a:solidFill>
                <a:effectLst/>
                <a:latin typeface="Times New Roman" panose="02020603050405020304" pitchFamily="18" charset="0"/>
                <a:ea typeface="Times New Roman" panose="02020603050405020304" pitchFamily="18" charset="0"/>
              </a:rPr>
              <a:t>фікха</a:t>
            </a:r>
            <a:r>
              <a:rPr lang="uk-UA" sz="3600" b="1" dirty="0">
                <a:solidFill>
                  <a:srgbClr val="FFFF00"/>
                </a:solidFill>
                <a:effectLst/>
                <a:latin typeface="Times New Roman" panose="02020603050405020304" pitchFamily="18" charset="0"/>
                <a:ea typeface="Times New Roman" panose="02020603050405020304" pitchFamily="18" charset="0"/>
              </a:rPr>
              <a:t> і </a:t>
            </a:r>
            <a:r>
              <a:rPr lang="uk-UA" sz="3600" b="1" dirty="0" err="1">
                <a:solidFill>
                  <a:srgbClr val="FFFF00"/>
                </a:solidFill>
                <a:effectLst/>
                <a:latin typeface="Times New Roman" panose="02020603050405020304" pitchFamily="18" charset="0"/>
                <a:ea typeface="Times New Roman" panose="02020603050405020304" pitchFamily="18" charset="0"/>
              </a:rPr>
              <a:t>фетви</a:t>
            </a:r>
            <a:r>
              <a:rPr lang="uk-UA" sz="3600" b="1" dirty="0">
                <a:solidFill>
                  <a:srgbClr val="FFFF00"/>
                </a:solidFill>
                <a:effectLst/>
                <a:latin typeface="Times New Roman" panose="02020603050405020304" pitchFamily="18" charset="0"/>
                <a:ea typeface="Times New Roman" panose="02020603050405020304" pitchFamily="18" charset="0"/>
              </a:rPr>
              <a:t>, які здатні допомогти пристосовувати іслам до змін зовнішнього середовища. </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Таким чином, Рамадан пропонує «законодавчу інтеграцію» ісламу до приймаючо</a:t>
            </a:r>
            <a:r>
              <a:rPr lang="uk-UA" sz="3600" b="1" dirty="0">
                <a:solidFill>
                  <a:srgbClr val="FFFF00"/>
                </a:solidFill>
                <a:highlight>
                  <a:srgbClr val="800000"/>
                </a:highlight>
                <a:latin typeface="Times New Roman" panose="02020603050405020304" pitchFamily="18" charset="0"/>
                <a:ea typeface="Times New Roman" panose="02020603050405020304" pitchFamily="18" charset="0"/>
              </a:rPr>
              <a:t>го</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 суспільства, тобто формування європейського </a:t>
            </a:r>
            <a:r>
              <a:rPr lang="uk-UA" sz="3600" b="1" dirty="0" err="1">
                <a:solidFill>
                  <a:srgbClr val="FFFF00"/>
                </a:solidFill>
                <a:effectLst/>
                <a:highlight>
                  <a:srgbClr val="800000"/>
                </a:highlight>
                <a:latin typeface="Times New Roman" panose="02020603050405020304" pitchFamily="18" charset="0"/>
                <a:ea typeface="Times New Roman" panose="02020603050405020304" pitchFamily="18" charset="0"/>
              </a:rPr>
              <a:t>фікха</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 (розуміння, знання).</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12662830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err="1">
                <a:solidFill>
                  <a:srgbClr val="FFFF00"/>
                </a:solidFill>
                <a:effectLst/>
                <a:latin typeface="Times New Roman" panose="02020603050405020304" pitchFamily="18" charset="0"/>
                <a:ea typeface="Times New Roman" panose="02020603050405020304" pitchFamily="18" charset="0"/>
              </a:rPr>
              <a:t>Тарік</a:t>
            </a:r>
            <a:r>
              <a:rPr lang="uk-UA" sz="3200" b="1" dirty="0">
                <a:solidFill>
                  <a:srgbClr val="FFFF00"/>
                </a:solidFill>
                <a:effectLst/>
                <a:latin typeface="Times New Roman" panose="02020603050405020304" pitchFamily="18" charset="0"/>
                <a:ea typeface="Times New Roman" panose="02020603050405020304" pitchFamily="18" charset="0"/>
              </a:rPr>
              <a:t> Рамадан, висуваючи свою концепцію «європейського ісламу», аргументував її цитатами з творів відомого мусульманського теолога і філософа Абу </a:t>
            </a:r>
            <a:r>
              <a:rPr lang="uk-UA" sz="3200" b="1" dirty="0" err="1">
                <a:solidFill>
                  <a:srgbClr val="FFFF00"/>
                </a:solidFill>
                <a:effectLst/>
                <a:latin typeface="Times New Roman" panose="02020603050405020304" pitchFamily="18" charset="0"/>
                <a:ea typeface="Times New Roman" panose="02020603050405020304" pitchFamily="18" charset="0"/>
              </a:rPr>
              <a:t>Хаміда</a:t>
            </a:r>
            <a:r>
              <a:rPr lang="uk-UA" sz="3200" b="1" dirty="0">
                <a:solidFill>
                  <a:srgbClr val="FFFF00"/>
                </a:solidFill>
                <a:effectLst/>
                <a:latin typeface="Times New Roman" panose="02020603050405020304" pitchFamily="18" charset="0"/>
                <a:ea typeface="Times New Roman" panose="02020603050405020304" pitchFamily="18" charset="0"/>
              </a:rPr>
              <a:t> аль-</a:t>
            </a:r>
            <a:r>
              <a:rPr lang="uk-UA" sz="3200" b="1" dirty="0" err="1">
                <a:solidFill>
                  <a:srgbClr val="FFFF00"/>
                </a:solidFill>
                <a:effectLst/>
                <a:latin typeface="Times New Roman" panose="02020603050405020304" pitchFamily="18" charset="0"/>
                <a:ea typeface="Times New Roman" panose="02020603050405020304" pitchFamily="18" charset="0"/>
              </a:rPr>
              <a:t>Газалі</a:t>
            </a:r>
            <a:r>
              <a:rPr lang="uk-UA" sz="3200" b="1" dirty="0">
                <a:solidFill>
                  <a:srgbClr val="FFFF00"/>
                </a:solidFill>
                <a:effectLst/>
                <a:latin typeface="Times New Roman" panose="02020603050405020304" pitchFamily="18" charset="0"/>
                <a:ea typeface="Times New Roman" panose="02020603050405020304" pitchFamily="18" charset="0"/>
              </a:rPr>
              <a:t> (1058-1111) і </a:t>
            </a:r>
            <a:r>
              <a:rPr lang="uk-UA" sz="3200" b="1" dirty="0" err="1">
                <a:solidFill>
                  <a:srgbClr val="FFFF00"/>
                </a:solidFill>
                <a:effectLst/>
                <a:latin typeface="Times New Roman" panose="02020603050405020304" pitchFamily="18" charset="0"/>
                <a:ea typeface="Times New Roman" panose="02020603050405020304" pitchFamily="18" charset="0"/>
              </a:rPr>
              <a:t>хадисами</a:t>
            </a:r>
            <a:r>
              <a:rPr lang="uk-UA" sz="3200" b="1" dirty="0">
                <a:solidFill>
                  <a:srgbClr val="FFFF00"/>
                </a:solidFill>
                <a:effectLst/>
                <a:latin typeface="Times New Roman" panose="02020603050405020304" pitchFamily="18" charset="0"/>
                <a:ea typeface="Times New Roman" panose="02020603050405020304" pitchFamily="18" charset="0"/>
              </a:rPr>
              <a:t>, складеними одним з шести найбільш відомих укладачів збірників </a:t>
            </a:r>
            <a:r>
              <a:rPr lang="uk-UA" sz="3200" b="1" dirty="0" err="1">
                <a:solidFill>
                  <a:srgbClr val="FFFF00"/>
                </a:solidFill>
                <a:effectLst/>
                <a:latin typeface="Times New Roman" panose="02020603050405020304" pitchFamily="18" charset="0"/>
                <a:ea typeface="Times New Roman" panose="02020603050405020304" pitchFamily="18" charset="0"/>
              </a:rPr>
              <a:t>хадисів</a:t>
            </a:r>
            <a:r>
              <a:rPr lang="uk-UA" sz="3200" b="1" dirty="0">
                <a:solidFill>
                  <a:srgbClr val="FFFF00"/>
                </a:solidFill>
                <a:effectLst/>
                <a:latin typeface="Times New Roman" panose="02020603050405020304" pitchFamily="18" charset="0"/>
                <a:ea typeface="Times New Roman" panose="02020603050405020304" pitchFamily="18" charset="0"/>
              </a:rPr>
              <a:t> Абу </a:t>
            </a:r>
            <a:r>
              <a:rPr lang="uk-UA" sz="3200" b="1" dirty="0" err="1">
                <a:solidFill>
                  <a:srgbClr val="FFFF00"/>
                </a:solidFill>
                <a:effectLst/>
                <a:latin typeface="Times New Roman" panose="02020603050405020304" pitchFamily="18" charset="0"/>
                <a:ea typeface="Times New Roman" panose="02020603050405020304" pitchFamily="18" charset="0"/>
              </a:rPr>
              <a:t>Даудом</a:t>
            </a:r>
            <a:r>
              <a:rPr lang="uk-UA" sz="3200" b="1" dirty="0">
                <a:solidFill>
                  <a:srgbClr val="FFFF00"/>
                </a:solidFill>
                <a:effectLst/>
                <a:latin typeface="Times New Roman" panose="02020603050405020304" pitchFamily="18" charset="0"/>
                <a:ea typeface="Times New Roman" panose="02020603050405020304" pitchFamily="18" charset="0"/>
              </a:rPr>
              <a:t> (</a:t>
            </a:r>
            <a:r>
              <a:rPr lang="uk-UA" sz="3200" b="1" dirty="0" err="1">
                <a:solidFill>
                  <a:srgbClr val="FFFF00"/>
                </a:solidFill>
                <a:effectLst/>
                <a:latin typeface="Times New Roman" panose="02020603050405020304" pitchFamily="18" charset="0"/>
                <a:ea typeface="Times New Roman" panose="02020603050405020304" pitchFamily="18" charset="0"/>
              </a:rPr>
              <a:t>пом</a:t>
            </a:r>
            <a:r>
              <a:rPr lang="uk-UA" sz="3200" b="1" dirty="0">
                <a:solidFill>
                  <a:srgbClr val="FFFF00"/>
                </a:solidFill>
                <a:effectLst/>
                <a:latin typeface="Times New Roman" panose="02020603050405020304" pitchFamily="18" charset="0"/>
                <a:ea typeface="Times New Roman" panose="02020603050405020304" pitchFamily="18" charset="0"/>
              </a:rPr>
              <a:t>. 888 р.). Згідно з цими джерелами, як стверджував Рамадан, </a:t>
            </a:r>
            <a:r>
              <a:rPr lang="uk-UA" sz="3200" b="1" dirty="0">
                <a:solidFill>
                  <a:srgbClr val="FFFF00"/>
                </a:solidFill>
                <a:effectLst/>
                <a:highlight>
                  <a:srgbClr val="800000"/>
                </a:highlight>
                <a:latin typeface="Times New Roman" panose="02020603050405020304" pitchFamily="18" charset="0"/>
                <a:ea typeface="Times New Roman" panose="02020603050405020304" pitchFamily="18" charset="0"/>
              </a:rPr>
              <a:t>кожні 100-150 років «мусульманська </a:t>
            </a:r>
            <a:r>
              <a:rPr lang="uk-UA" sz="3200" b="1" dirty="0" err="1">
                <a:solidFill>
                  <a:srgbClr val="FFFF00"/>
                </a:solidFill>
                <a:effectLst/>
                <a:highlight>
                  <a:srgbClr val="800000"/>
                </a:highlight>
                <a:latin typeface="Times New Roman" panose="02020603050405020304" pitchFamily="18" charset="0"/>
                <a:ea typeface="Times New Roman" panose="02020603050405020304" pitchFamily="18" charset="0"/>
              </a:rPr>
              <a:t>умма</a:t>
            </a:r>
            <a:r>
              <a:rPr lang="uk-UA" sz="3200" b="1" dirty="0">
                <a:solidFill>
                  <a:srgbClr val="FFFF00"/>
                </a:solidFill>
                <a:effectLst/>
                <a:highlight>
                  <a:srgbClr val="800000"/>
                </a:highlight>
                <a:latin typeface="Times New Roman" panose="02020603050405020304" pitchFamily="18" charset="0"/>
                <a:ea typeface="Times New Roman" panose="02020603050405020304" pitchFamily="18" charset="0"/>
              </a:rPr>
              <a:t> за допомогою своїх найвидатніших </a:t>
            </a:r>
            <a:r>
              <a:rPr lang="uk-UA" sz="3200" b="1" dirty="0" err="1">
                <a:solidFill>
                  <a:srgbClr val="FFFF00"/>
                </a:solidFill>
                <a:effectLst/>
                <a:highlight>
                  <a:srgbClr val="800000"/>
                </a:highlight>
                <a:latin typeface="Times New Roman" panose="02020603050405020304" pitchFamily="18" charset="0"/>
                <a:ea typeface="Times New Roman" panose="02020603050405020304" pitchFamily="18" charset="0"/>
              </a:rPr>
              <a:t>улемів</a:t>
            </a:r>
            <a:r>
              <a:rPr lang="uk-UA" sz="3200" b="1" dirty="0">
                <a:solidFill>
                  <a:srgbClr val="FFFF00"/>
                </a:solidFill>
                <a:effectLst/>
                <a:highlight>
                  <a:srgbClr val="800000"/>
                </a:highlight>
                <a:latin typeface="Times New Roman" panose="02020603050405020304" pitchFamily="18" charset="0"/>
                <a:ea typeface="Times New Roman" panose="02020603050405020304" pitchFamily="18" charset="0"/>
              </a:rPr>
              <a:t> буде відроджувати та оновлювати мусульманську релігію, що, безумовно, не стосується її основ і головних принципів».</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28062953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Істотний вплив на ідеологічні погляди </a:t>
            </a:r>
            <a:r>
              <a:rPr lang="uk-UA" sz="4000" b="1" dirty="0" err="1">
                <a:solidFill>
                  <a:srgbClr val="FFFF00"/>
                </a:solidFill>
                <a:effectLst/>
                <a:latin typeface="Times New Roman" panose="02020603050405020304" pitchFamily="18" charset="0"/>
                <a:ea typeface="Times New Roman" panose="02020603050405020304" pitchFamily="18" charset="0"/>
              </a:rPr>
              <a:t>Таріка</a:t>
            </a:r>
            <a:r>
              <a:rPr lang="uk-UA" sz="4000" b="1" dirty="0">
                <a:solidFill>
                  <a:srgbClr val="FFFF00"/>
                </a:solidFill>
                <a:effectLst/>
                <a:latin typeface="Times New Roman" panose="02020603050405020304" pitchFamily="18" charset="0"/>
                <a:ea typeface="Times New Roman" panose="02020603050405020304" pitchFamily="18" charset="0"/>
              </a:rPr>
              <a:t> </a:t>
            </a:r>
            <a:r>
              <a:rPr lang="uk-UA" sz="4000" b="1" dirty="0" err="1">
                <a:solidFill>
                  <a:srgbClr val="FFFF00"/>
                </a:solidFill>
                <a:effectLst/>
                <a:latin typeface="Times New Roman" panose="02020603050405020304" pitchFamily="18" charset="0"/>
                <a:ea typeface="Times New Roman" panose="02020603050405020304" pitchFamily="18" charset="0"/>
              </a:rPr>
              <a:t>Рамадана</a:t>
            </a:r>
            <a:r>
              <a:rPr lang="uk-UA" sz="4000" b="1" dirty="0">
                <a:solidFill>
                  <a:srgbClr val="FFFF00"/>
                </a:solidFill>
                <a:effectLst/>
                <a:latin typeface="Times New Roman" panose="02020603050405020304" pitchFamily="18" charset="0"/>
                <a:ea typeface="Times New Roman" panose="02020603050405020304" pitchFamily="18" charset="0"/>
              </a:rPr>
              <a:t> і його прихильників надав один з найбільш видних сучасних сунітських мусульманських ідеологів </a:t>
            </a:r>
            <a:r>
              <a:rPr lang="uk-UA" sz="4000" b="1" dirty="0" err="1">
                <a:solidFill>
                  <a:srgbClr val="FFFF00"/>
                </a:solidFill>
                <a:effectLst/>
                <a:latin typeface="Times New Roman" panose="02020603050405020304" pitchFamily="18" charset="0"/>
                <a:ea typeface="Times New Roman" panose="02020603050405020304" pitchFamily="18" charset="0"/>
              </a:rPr>
              <a:t>Юсеф</a:t>
            </a:r>
            <a:r>
              <a:rPr lang="uk-UA" sz="4000" b="1" dirty="0">
                <a:solidFill>
                  <a:srgbClr val="FFFF00"/>
                </a:solidFill>
                <a:effectLst/>
                <a:latin typeface="Times New Roman" panose="02020603050405020304" pitchFamily="18" charset="0"/>
                <a:ea typeface="Times New Roman" panose="02020603050405020304" pitchFamily="18" charset="0"/>
              </a:rPr>
              <a:t> аль-</a:t>
            </a:r>
            <a:r>
              <a:rPr lang="uk-UA" sz="4000" b="1" dirty="0" err="1">
                <a:solidFill>
                  <a:srgbClr val="FFFF00"/>
                </a:solidFill>
                <a:effectLst/>
                <a:latin typeface="Times New Roman" panose="02020603050405020304" pitchFamily="18" charset="0"/>
                <a:ea typeface="Times New Roman" panose="02020603050405020304" pitchFamily="18" charset="0"/>
              </a:rPr>
              <a:t>Кардауї</a:t>
            </a:r>
            <a:r>
              <a:rPr lang="en-US" sz="4000" b="1" dirty="0">
                <a:solidFill>
                  <a:srgbClr val="FFFF00"/>
                </a:solidFill>
                <a:latin typeface="Times New Roman" panose="02020603050405020304" pitchFamily="18" charset="0"/>
                <a:ea typeface="Times New Roman" panose="02020603050405020304" pitchFamily="18" charset="0"/>
              </a:rPr>
              <a:t>.</a:t>
            </a:r>
            <a:r>
              <a:rPr lang="uk-UA" sz="4000" b="1" dirty="0">
                <a:solidFill>
                  <a:srgbClr val="FFFF00"/>
                </a:solidFill>
                <a:effectLst/>
                <a:latin typeface="Times New Roman" panose="02020603050405020304" pitchFamily="18" charset="0"/>
                <a:ea typeface="Times New Roman" panose="02020603050405020304" pitchFamily="18" charset="0"/>
              </a:rPr>
              <a:t> </a:t>
            </a:r>
            <a:r>
              <a:rPr lang="uk-UA" sz="4000" b="1" dirty="0" err="1">
                <a:solidFill>
                  <a:srgbClr val="FFFF00"/>
                </a:solidFill>
                <a:effectLst/>
                <a:latin typeface="Times New Roman" panose="02020603050405020304" pitchFamily="18" charset="0"/>
                <a:ea typeface="Times New Roman" panose="02020603050405020304" pitchFamily="18" charset="0"/>
              </a:rPr>
              <a:t>Юсеф</a:t>
            </a:r>
            <a:r>
              <a:rPr lang="uk-UA" sz="4000" b="1" dirty="0">
                <a:solidFill>
                  <a:srgbClr val="FFFF00"/>
                </a:solidFill>
                <a:effectLst/>
                <a:latin typeface="Times New Roman" panose="02020603050405020304" pitchFamily="18" charset="0"/>
                <a:ea typeface="Times New Roman" panose="02020603050405020304" pitchFamily="18" charset="0"/>
              </a:rPr>
              <a:t> аль-</a:t>
            </a:r>
            <a:r>
              <a:rPr lang="uk-UA" sz="4000" b="1" dirty="0" err="1">
                <a:solidFill>
                  <a:srgbClr val="FFFF00"/>
                </a:solidFill>
                <a:effectLst/>
                <a:latin typeface="Times New Roman" panose="02020603050405020304" pitchFamily="18" charset="0"/>
                <a:ea typeface="Times New Roman" panose="02020603050405020304" pitchFamily="18" charset="0"/>
              </a:rPr>
              <a:t>Кардауї</a:t>
            </a:r>
            <a:r>
              <a:rPr lang="uk-UA" sz="4000" b="1" dirty="0">
                <a:solidFill>
                  <a:srgbClr val="FFFF00"/>
                </a:solidFill>
                <a:effectLst/>
                <a:latin typeface="Times New Roman" panose="02020603050405020304" pitchFamily="18" charset="0"/>
                <a:ea typeface="Times New Roman" panose="02020603050405020304" pitchFamily="18" charset="0"/>
              </a:rPr>
              <a:t> народився в 1926 р в Єгипті. У кінці 1940-х рр., після відвідин проповідей </a:t>
            </a:r>
            <a:r>
              <a:rPr lang="uk-UA" sz="4000" b="1" dirty="0" err="1">
                <a:solidFill>
                  <a:srgbClr val="FFFF00"/>
                </a:solidFill>
                <a:effectLst/>
                <a:latin typeface="Times New Roman" panose="02020603050405020304" pitchFamily="18" charset="0"/>
                <a:ea typeface="Times New Roman" panose="02020603050405020304" pitchFamily="18" charset="0"/>
              </a:rPr>
              <a:t>Хасана</a:t>
            </a:r>
            <a:r>
              <a:rPr lang="uk-UA" sz="4000" b="1" dirty="0">
                <a:solidFill>
                  <a:srgbClr val="FFFF00"/>
                </a:solidFill>
                <a:effectLst/>
                <a:latin typeface="Times New Roman" panose="02020603050405020304" pitchFamily="18" charset="0"/>
                <a:ea typeface="Times New Roman" panose="02020603050405020304" pitchFamily="18" charset="0"/>
              </a:rPr>
              <a:t> аль-Банні, - засновника асоціації «Братів-мусульман», приєднався до цього руху. </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23497753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Здобув вищу мусульманську освіту в найвідомішому мусульманському університеті Аль-</a:t>
            </a:r>
            <a:r>
              <a:rPr lang="uk-UA" sz="4000" b="1" dirty="0" err="1">
                <a:solidFill>
                  <a:srgbClr val="FFFF00"/>
                </a:solidFill>
                <a:effectLst/>
                <a:latin typeface="Times New Roman" panose="02020603050405020304" pitchFamily="18" charset="0"/>
                <a:ea typeface="Times New Roman" panose="02020603050405020304" pitchFamily="18" charset="0"/>
              </a:rPr>
              <a:t>Азхар</a:t>
            </a:r>
            <a:r>
              <a:rPr lang="uk-UA" sz="4000" b="1" dirty="0">
                <a:solidFill>
                  <a:srgbClr val="FFFF00"/>
                </a:solidFill>
                <a:effectLst/>
                <a:latin typeface="Times New Roman" panose="02020603050405020304" pitchFamily="18" charset="0"/>
                <a:ea typeface="Times New Roman" panose="02020603050405020304" pitchFamily="18" charset="0"/>
              </a:rPr>
              <a:t> у </a:t>
            </a:r>
            <a:r>
              <a:rPr lang="uk-UA" sz="4000" b="1" dirty="0" err="1">
                <a:solidFill>
                  <a:srgbClr val="FFFF00"/>
                </a:solidFill>
                <a:effectLst/>
                <a:latin typeface="Times New Roman" panose="02020603050405020304" pitchFamily="18" charset="0"/>
                <a:ea typeface="Times New Roman" panose="02020603050405020304" pitchFamily="18" charset="0"/>
              </a:rPr>
              <a:t>Каїрі</a:t>
            </a:r>
            <a:r>
              <a:rPr lang="uk-UA" sz="4000" b="1" dirty="0">
                <a:solidFill>
                  <a:srgbClr val="FFFF00"/>
                </a:solidFill>
                <a:effectLst/>
                <a:latin typeface="Times New Roman" panose="02020603050405020304" pitchFamily="18" charset="0"/>
                <a:ea typeface="Times New Roman" panose="02020603050405020304" pitchFamily="18" charset="0"/>
              </a:rPr>
              <a:t>. В період президентства Гамаля Абделя </a:t>
            </a:r>
            <a:r>
              <a:rPr lang="uk-UA" sz="4000" b="1" dirty="0" err="1">
                <a:solidFill>
                  <a:srgbClr val="FFFF00"/>
                </a:solidFill>
                <a:effectLst/>
                <a:latin typeface="Times New Roman" panose="02020603050405020304" pitchFamily="18" charset="0"/>
                <a:ea typeface="Times New Roman" panose="02020603050405020304" pitchFamily="18" charset="0"/>
              </a:rPr>
              <a:t>Насера</a:t>
            </a:r>
            <a:r>
              <a:rPr lang="uk-UA" sz="4000" b="1" dirty="0">
                <a:solidFill>
                  <a:srgbClr val="FFFF00"/>
                </a:solidFill>
                <a:effectLst/>
                <a:latin typeface="Times New Roman" panose="02020603050405020304" pitchFamily="18" charset="0"/>
                <a:ea typeface="Times New Roman" panose="02020603050405020304" pitchFamily="18" charset="0"/>
              </a:rPr>
              <a:t>, після заборони діяльності «Братів-мусульман», неодноразово відбував тюремне </a:t>
            </a:r>
            <a:r>
              <a:rPr lang="uk-UA" sz="4000" b="1" dirty="0" err="1">
                <a:solidFill>
                  <a:srgbClr val="FFFF00"/>
                </a:solidFill>
                <a:effectLst/>
                <a:latin typeface="Times New Roman" panose="02020603050405020304" pitchFamily="18" charset="0"/>
                <a:ea typeface="Times New Roman" panose="02020603050405020304" pitchFamily="18" charset="0"/>
              </a:rPr>
              <a:t>ув</a:t>
            </a:r>
            <a:r>
              <a:rPr lang="en-US" sz="4000" b="1" dirty="0">
                <a:solidFill>
                  <a:srgbClr val="FFFF00"/>
                </a:solidFill>
                <a:effectLst/>
                <a:latin typeface="Times New Roman" panose="02020603050405020304" pitchFamily="18" charset="0"/>
                <a:ea typeface="Times New Roman" panose="02020603050405020304" pitchFamily="18" charset="0"/>
              </a:rPr>
              <a:t>’</a:t>
            </a:r>
            <a:r>
              <a:rPr lang="uk-UA" sz="4000" b="1" dirty="0" err="1">
                <a:solidFill>
                  <a:srgbClr val="FFFF00"/>
                </a:solidFill>
                <a:effectLst/>
                <a:latin typeface="Times New Roman" panose="02020603050405020304" pitchFamily="18" charset="0"/>
                <a:ea typeface="Times New Roman" panose="02020603050405020304" pitchFamily="18" charset="0"/>
              </a:rPr>
              <a:t>язнення</a:t>
            </a:r>
            <a:r>
              <a:rPr lang="uk-UA" sz="4000" b="1" dirty="0">
                <a:solidFill>
                  <a:srgbClr val="FFFF00"/>
                </a:solidFill>
                <a:effectLst/>
                <a:latin typeface="Times New Roman" panose="02020603050405020304" pitchFamily="18" charset="0"/>
                <a:ea typeface="Times New Roman" panose="02020603050405020304" pitchFamily="18" charset="0"/>
              </a:rPr>
              <a:t>. Позбавлений єгипетського громадянства, емігрував в Катар, де написав ряд теологічних робіт і став визнаним ідеологом сунітського напряму ісламу.</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40261624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Здобув вищу мусульманську освіту в найвідомішому мусульманському університеті Аль-</a:t>
            </a:r>
            <a:r>
              <a:rPr lang="uk-UA" sz="4000" b="1" dirty="0" err="1">
                <a:solidFill>
                  <a:srgbClr val="FFFF00"/>
                </a:solidFill>
                <a:effectLst/>
                <a:latin typeface="Times New Roman" panose="02020603050405020304" pitchFamily="18" charset="0"/>
                <a:ea typeface="Times New Roman" panose="02020603050405020304" pitchFamily="18" charset="0"/>
              </a:rPr>
              <a:t>Азхар</a:t>
            </a:r>
            <a:r>
              <a:rPr lang="uk-UA" sz="4000" b="1" dirty="0">
                <a:solidFill>
                  <a:srgbClr val="FFFF00"/>
                </a:solidFill>
                <a:effectLst/>
                <a:latin typeface="Times New Roman" panose="02020603050405020304" pitchFamily="18" charset="0"/>
                <a:ea typeface="Times New Roman" panose="02020603050405020304" pitchFamily="18" charset="0"/>
              </a:rPr>
              <a:t> у </a:t>
            </a:r>
            <a:r>
              <a:rPr lang="uk-UA" sz="4000" b="1" dirty="0" err="1">
                <a:solidFill>
                  <a:srgbClr val="FFFF00"/>
                </a:solidFill>
                <a:effectLst/>
                <a:latin typeface="Times New Roman" panose="02020603050405020304" pitchFamily="18" charset="0"/>
                <a:ea typeface="Times New Roman" panose="02020603050405020304" pitchFamily="18" charset="0"/>
              </a:rPr>
              <a:t>Каїрі</a:t>
            </a:r>
            <a:r>
              <a:rPr lang="uk-UA" sz="4000" b="1" dirty="0">
                <a:solidFill>
                  <a:srgbClr val="FFFF00"/>
                </a:solidFill>
                <a:effectLst/>
                <a:latin typeface="Times New Roman" panose="02020603050405020304" pitchFamily="18" charset="0"/>
                <a:ea typeface="Times New Roman" panose="02020603050405020304" pitchFamily="18" charset="0"/>
              </a:rPr>
              <a:t>. В період президентства Гамаля Абделя </a:t>
            </a:r>
            <a:r>
              <a:rPr lang="uk-UA" sz="4000" b="1" dirty="0" err="1">
                <a:solidFill>
                  <a:srgbClr val="FFFF00"/>
                </a:solidFill>
                <a:effectLst/>
                <a:latin typeface="Times New Roman" panose="02020603050405020304" pitchFamily="18" charset="0"/>
                <a:ea typeface="Times New Roman" panose="02020603050405020304" pitchFamily="18" charset="0"/>
              </a:rPr>
              <a:t>Насера</a:t>
            </a:r>
            <a:r>
              <a:rPr lang="uk-UA" sz="4000" b="1" dirty="0">
                <a:solidFill>
                  <a:srgbClr val="FFFF00"/>
                </a:solidFill>
                <a:effectLst/>
                <a:latin typeface="Times New Roman" panose="02020603050405020304" pitchFamily="18" charset="0"/>
                <a:ea typeface="Times New Roman" panose="02020603050405020304" pitchFamily="18" charset="0"/>
              </a:rPr>
              <a:t>, після заборони діяльності «Братів-мусульман», аль-</a:t>
            </a:r>
            <a:r>
              <a:rPr lang="uk-UA" sz="4000" b="1" dirty="0" err="1">
                <a:solidFill>
                  <a:srgbClr val="FFFF00"/>
                </a:solidFill>
                <a:effectLst/>
                <a:latin typeface="Times New Roman" panose="02020603050405020304" pitchFamily="18" charset="0"/>
                <a:ea typeface="Times New Roman" panose="02020603050405020304" pitchFamily="18" charset="0"/>
              </a:rPr>
              <a:t>Кардауї</a:t>
            </a:r>
            <a:r>
              <a:rPr lang="en-US" sz="4000" b="1" dirty="0">
                <a:solidFill>
                  <a:srgbClr val="FFFF00"/>
                </a:solidFill>
                <a:effectLst/>
                <a:latin typeface="Times New Roman" panose="02020603050405020304" pitchFamily="18" charset="0"/>
                <a:ea typeface="Times New Roman" panose="02020603050405020304" pitchFamily="18" charset="0"/>
              </a:rPr>
              <a:t> </a:t>
            </a:r>
            <a:r>
              <a:rPr lang="uk-UA" sz="4000" b="1" dirty="0">
                <a:solidFill>
                  <a:srgbClr val="FFFF00"/>
                </a:solidFill>
                <a:effectLst/>
                <a:latin typeface="Times New Roman" panose="02020603050405020304" pitchFamily="18" charset="0"/>
                <a:ea typeface="Times New Roman" panose="02020603050405020304" pitchFamily="18" charset="0"/>
              </a:rPr>
              <a:t>неодноразово відбував тюремне </a:t>
            </a:r>
            <a:r>
              <a:rPr lang="uk-UA" sz="4000" b="1" dirty="0" err="1">
                <a:solidFill>
                  <a:srgbClr val="FFFF00"/>
                </a:solidFill>
                <a:effectLst/>
                <a:latin typeface="Times New Roman" panose="02020603050405020304" pitchFamily="18" charset="0"/>
                <a:ea typeface="Times New Roman" panose="02020603050405020304" pitchFamily="18" charset="0"/>
              </a:rPr>
              <a:t>ув</a:t>
            </a:r>
            <a:r>
              <a:rPr lang="en-US" sz="4000" b="1" dirty="0">
                <a:solidFill>
                  <a:srgbClr val="FFFF00"/>
                </a:solidFill>
                <a:effectLst/>
                <a:latin typeface="Times New Roman" panose="02020603050405020304" pitchFamily="18" charset="0"/>
                <a:ea typeface="Times New Roman" panose="02020603050405020304" pitchFamily="18" charset="0"/>
              </a:rPr>
              <a:t>’</a:t>
            </a:r>
            <a:r>
              <a:rPr lang="uk-UA" sz="4000" b="1" dirty="0" err="1">
                <a:solidFill>
                  <a:srgbClr val="FFFF00"/>
                </a:solidFill>
                <a:effectLst/>
                <a:latin typeface="Times New Roman" panose="02020603050405020304" pitchFamily="18" charset="0"/>
                <a:ea typeface="Times New Roman" panose="02020603050405020304" pitchFamily="18" charset="0"/>
              </a:rPr>
              <a:t>язнення</a:t>
            </a:r>
            <a:r>
              <a:rPr lang="uk-UA" sz="4000" b="1" dirty="0">
                <a:solidFill>
                  <a:srgbClr val="FFFF00"/>
                </a:solidFill>
                <a:effectLst/>
                <a:latin typeface="Times New Roman" panose="02020603050405020304" pitchFamily="18" charset="0"/>
                <a:ea typeface="Times New Roman" panose="02020603050405020304" pitchFamily="18" charset="0"/>
              </a:rPr>
              <a:t>. Позбавлений єгипетського громадянства, емігрував в Катар, де написав ряд теологічних робіт і став визнаним ідеологом сунітського напряму ісламу.</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1147733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4400" b="1" u="sng" dirty="0">
                <a:effectLst/>
                <a:latin typeface="Times New Roman" panose="02020603050405020304" pitchFamily="18" charset="0"/>
                <a:ea typeface="Times New Roman" panose="02020603050405020304" pitchFamily="18" charset="0"/>
              </a:rPr>
              <a:t>По-друге</a:t>
            </a:r>
            <a:r>
              <a:rPr lang="uk-UA" sz="4400" b="1" dirty="0">
                <a:effectLst/>
                <a:latin typeface="Times New Roman" panose="02020603050405020304" pitchFamily="18" charset="0"/>
                <a:ea typeface="Times New Roman" panose="02020603050405020304" pitchFamily="18" charset="0"/>
              </a:rPr>
              <a:t>, західна (християнська) цивілізація – це цивілізація, в якій власне релігійні цінності виявилися по суті витісненими на периферію суспільної свідомості. </a:t>
            </a:r>
          </a:p>
          <a:p>
            <a:pPr marL="0" indent="0" algn="just">
              <a:buNone/>
            </a:pPr>
            <a:r>
              <a:rPr lang="uk-UA" sz="4400" b="1" dirty="0">
                <a:effectLst/>
                <a:latin typeface="Times New Roman" panose="02020603050405020304" pitchFamily="18" charset="0"/>
                <a:ea typeface="Times New Roman" panose="02020603050405020304" pitchFamily="18" charset="0"/>
              </a:rPr>
              <a:t>І тут, певною мірою, слід погодитися з американським політологом Семюелом </a:t>
            </a:r>
            <a:r>
              <a:rPr lang="uk-UA" sz="4400" b="1" dirty="0" err="1">
                <a:effectLst/>
                <a:latin typeface="Times New Roman" panose="02020603050405020304" pitchFamily="18" charset="0"/>
                <a:ea typeface="Times New Roman" panose="02020603050405020304" pitchFamily="18" charset="0"/>
              </a:rPr>
              <a:t>Філліпсом</a:t>
            </a:r>
            <a:r>
              <a:rPr lang="uk-UA" sz="4400" b="1" dirty="0">
                <a:effectLst/>
                <a:latin typeface="Times New Roman" panose="02020603050405020304" pitchFamily="18" charset="0"/>
                <a:ea typeface="Times New Roman" panose="02020603050405020304" pitchFamily="18" charset="0"/>
              </a:rPr>
              <a:t> </a:t>
            </a:r>
            <a:r>
              <a:rPr lang="uk-UA" sz="4400" b="1" dirty="0" err="1">
                <a:effectLst/>
                <a:latin typeface="Times New Roman" panose="02020603050405020304" pitchFamily="18" charset="0"/>
                <a:ea typeface="Times New Roman" panose="02020603050405020304" pitchFamily="18" charset="0"/>
              </a:rPr>
              <a:t>Ха́нтінгтоном</a:t>
            </a:r>
            <a:r>
              <a:rPr lang="uk-UA" sz="4400" b="1" dirty="0">
                <a:effectLst/>
                <a:latin typeface="Times New Roman" panose="02020603050405020304" pitchFamily="18" charset="0"/>
                <a:ea typeface="Times New Roman" panose="02020603050405020304" pitchFamily="18" charset="0"/>
              </a:rPr>
              <a:t>, який висунув тезу про настання епохи нових конфліктів – «цивілізаційних».</a:t>
            </a:r>
            <a:endParaRPr lang="ru-RU" sz="4400" b="1" dirty="0"/>
          </a:p>
        </p:txBody>
      </p:sp>
    </p:spTree>
    <p:extLst>
      <p:ext uri="{BB962C8B-B14F-4D97-AF65-F5344CB8AC3E}">
        <p14:creationId xmlns:p14="http://schemas.microsoft.com/office/powerpoint/2010/main" val="7845290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Регулярно виступає з </a:t>
            </a:r>
            <a:r>
              <a:rPr lang="uk-UA" sz="3600" b="1" dirty="0" err="1">
                <a:solidFill>
                  <a:srgbClr val="FFFF00"/>
                </a:solidFill>
                <a:effectLst/>
                <a:latin typeface="Times New Roman" panose="02020603050405020304" pitchFamily="18" charset="0"/>
                <a:ea typeface="Times New Roman" panose="02020603050405020304" pitchFamily="18" charset="0"/>
              </a:rPr>
              <a:t>фетвами</a:t>
            </a:r>
            <a:r>
              <a:rPr lang="uk-UA" sz="3600" b="1" dirty="0">
                <a:solidFill>
                  <a:srgbClr val="FFFF00"/>
                </a:solidFill>
                <a:effectLst/>
                <a:latin typeface="Times New Roman" panose="02020603050405020304" pitchFamily="18" charset="0"/>
                <a:ea typeface="Times New Roman" panose="02020603050405020304" pitchFamily="18" charset="0"/>
              </a:rPr>
              <a:t> (релігійними посланнями) і коментарями з різних, в тому числі політични</a:t>
            </a:r>
            <a:r>
              <a:rPr lang="uk-UA" sz="3600" b="1" dirty="0">
                <a:solidFill>
                  <a:srgbClr val="FFFF00"/>
                </a:solidFill>
                <a:latin typeface="Times New Roman" panose="02020603050405020304" pitchFamily="18" charset="0"/>
                <a:ea typeface="Times New Roman" panose="02020603050405020304" pitchFamily="18" charset="0"/>
              </a:rPr>
              <a:t>х</a:t>
            </a:r>
            <a:r>
              <a:rPr lang="uk-UA" sz="3600" b="1" dirty="0">
                <a:solidFill>
                  <a:srgbClr val="FFFF00"/>
                </a:solidFill>
                <a:effectLst/>
                <a:latin typeface="Times New Roman" panose="02020603050405020304" pitchFamily="18" charset="0"/>
                <a:ea typeface="Times New Roman" panose="02020603050405020304" pitchFamily="18" charset="0"/>
              </a:rPr>
              <a:t>, питань на телеканалі катарського інформаційного агентства «Аль-</a:t>
            </a:r>
            <a:r>
              <a:rPr lang="uk-UA" sz="3600" b="1" dirty="0" err="1">
                <a:solidFill>
                  <a:srgbClr val="FFFF00"/>
                </a:solidFill>
                <a:effectLst/>
                <a:latin typeface="Times New Roman" panose="02020603050405020304" pitchFamily="18" charset="0"/>
                <a:ea typeface="Times New Roman" panose="02020603050405020304" pitchFamily="18" charset="0"/>
              </a:rPr>
              <a:t>Джазіра</a:t>
            </a:r>
            <a:r>
              <a:rPr lang="uk-UA" sz="3600" b="1" dirty="0">
                <a:solidFill>
                  <a:srgbClr val="FFFF00"/>
                </a:solidFill>
                <a:effectLst/>
                <a:latin typeface="Times New Roman" panose="02020603050405020304" pitchFamily="18" charset="0"/>
                <a:ea typeface="Times New Roman" panose="02020603050405020304" pitchFamily="18" charset="0"/>
              </a:rPr>
              <a:t>». Виступив з підтримкою «арабських революцій», в яких головну роль грали сунітські рухи, зокрема, закликаючи озброювати «лівійських повстанців» проти режиму </a:t>
            </a:r>
            <a:r>
              <a:rPr lang="uk-UA" sz="3600" b="1" dirty="0" err="1">
                <a:solidFill>
                  <a:srgbClr val="FFFF00"/>
                </a:solidFill>
                <a:effectLst/>
                <a:latin typeface="Times New Roman" panose="02020603050405020304" pitchFamily="18" charset="0"/>
                <a:ea typeface="Times New Roman" panose="02020603050405020304" pitchFamily="18" charset="0"/>
              </a:rPr>
              <a:t>Муаммара</a:t>
            </a:r>
            <a:r>
              <a:rPr lang="uk-UA" sz="3600" b="1" dirty="0">
                <a:solidFill>
                  <a:srgbClr val="FFFF00"/>
                </a:solidFill>
                <a:effectLst/>
                <a:latin typeface="Times New Roman" panose="02020603050405020304" pitchFamily="18" charset="0"/>
                <a:ea typeface="Times New Roman" panose="02020603050405020304" pitchFamily="18" charset="0"/>
              </a:rPr>
              <a:t> </a:t>
            </a:r>
            <a:r>
              <a:rPr lang="uk-UA" sz="3600" b="1" dirty="0" err="1">
                <a:solidFill>
                  <a:srgbClr val="FFFF00"/>
                </a:solidFill>
                <a:effectLst/>
                <a:latin typeface="Times New Roman" panose="02020603050405020304" pitchFamily="18" charset="0"/>
                <a:ea typeface="Times New Roman" panose="02020603050405020304" pitchFamily="18" charset="0"/>
              </a:rPr>
              <a:t>Каддафі</a:t>
            </a:r>
            <a:r>
              <a:rPr lang="uk-UA" sz="3600" b="1" dirty="0">
                <a:solidFill>
                  <a:srgbClr val="FFFF00"/>
                </a:solidFill>
                <a:effectLst/>
                <a:latin typeface="Times New Roman" panose="02020603050405020304" pitchFamily="18" charset="0"/>
                <a:ea typeface="Times New Roman" panose="02020603050405020304" pitchFamily="18" charset="0"/>
              </a:rPr>
              <a:t> і різко засудивши дії сирійського керівництва </a:t>
            </a:r>
            <a:r>
              <a:rPr lang="uk-UA" sz="3600" b="1" dirty="0" err="1">
                <a:solidFill>
                  <a:srgbClr val="FFFF00"/>
                </a:solidFill>
                <a:effectLst/>
                <a:latin typeface="Times New Roman" panose="02020603050405020304" pitchFamily="18" charset="0"/>
                <a:ea typeface="Times New Roman" panose="02020603050405020304" pitchFamily="18" charset="0"/>
              </a:rPr>
              <a:t>Башара</a:t>
            </a:r>
            <a:r>
              <a:rPr lang="uk-UA" sz="3600" b="1" dirty="0">
                <a:solidFill>
                  <a:srgbClr val="FFFF00"/>
                </a:solidFill>
                <a:effectLst/>
                <a:latin typeface="Times New Roman" panose="02020603050405020304" pitchFamily="18" charset="0"/>
                <a:ea typeface="Times New Roman" panose="02020603050405020304" pitchFamily="18" charset="0"/>
              </a:rPr>
              <a:t> Асада, який «використовує армію проти свого народу».</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38066020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Слідом за Хасаном аль-Банні </a:t>
            </a:r>
            <a:r>
              <a:rPr lang="uk-UA" sz="3600" b="1" dirty="0" err="1">
                <a:solidFill>
                  <a:srgbClr val="FFFF00"/>
                </a:solidFill>
                <a:effectLst/>
                <a:latin typeface="Times New Roman" panose="02020603050405020304" pitchFamily="18" charset="0"/>
                <a:ea typeface="Times New Roman" panose="02020603050405020304" pitchFamily="18" charset="0"/>
              </a:rPr>
              <a:t>Юсеф</a:t>
            </a:r>
            <a:r>
              <a:rPr lang="uk-UA" sz="3600" b="1" dirty="0">
                <a:solidFill>
                  <a:srgbClr val="FFFF00"/>
                </a:solidFill>
                <a:effectLst/>
                <a:latin typeface="Times New Roman" panose="02020603050405020304" pitchFamily="18" charset="0"/>
                <a:ea typeface="Times New Roman" panose="02020603050405020304" pitchFamily="18" charset="0"/>
              </a:rPr>
              <a:t> аль-</a:t>
            </a:r>
            <a:r>
              <a:rPr lang="uk-UA" sz="3600" b="1" dirty="0" err="1">
                <a:solidFill>
                  <a:srgbClr val="FFFF00"/>
                </a:solidFill>
                <a:effectLst/>
                <a:latin typeface="Times New Roman" panose="02020603050405020304" pitchFamily="18" charset="0"/>
                <a:ea typeface="Times New Roman" panose="02020603050405020304" pitchFamily="18" charset="0"/>
              </a:rPr>
              <a:t>Кардауї</a:t>
            </a:r>
            <a:r>
              <a:rPr lang="uk-UA" sz="3600" b="1" dirty="0">
                <a:solidFill>
                  <a:srgbClr val="FFFF00"/>
                </a:solidFill>
                <a:effectLst/>
                <a:latin typeface="Times New Roman" panose="02020603050405020304" pitchFamily="18" charset="0"/>
                <a:ea typeface="Times New Roman" panose="02020603050405020304" pitchFamily="18" charset="0"/>
              </a:rPr>
              <a:t> заявляє: «</a:t>
            </a:r>
            <a:r>
              <a:rPr lang="uk-UA" sz="3600" b="1" u="sng" dirty="0">
                <a:solidFill>
                  <a:srgbClr val="FFFF00"/>
                </a:solidFill>
                <a:effectLst/>
                <a:latin typeface="Times New Roman" panose="02020603050405020304" pitchFamily="18" charset="0"/>
                <a:ea typeface="Times New Roman" panose="02020603050405020304" pitchFamily="18" charset="0"/>
              </a:rPr>
              <a:t>Ми не можемо бути справжніми мусульманами, поки іслам не стане нашим способом життя, Коран - нашою конституцією, а закони ісламу не будуть визначати всі наші справи</a:t>
            </a:r>
            <a:r>
              <a:rPr lang="uk-UA" sz="3600" b="1" dirty="0">
                <a:solidFill>
                  <a:srgbClr val="FFFF00"/>
                </a:solidFill>
                <a:effectLst/>
                <a:latin typeface="Times New Roman" panose="02020603050405020304" pitchFamily="18" charset="0"/>
                <a:ea typeface="Times New Roman" panose="02020603050405020304" pitchFamily="18" charset="0"/>
              </a:rPr>
              <a:t>». У той же час </a:t>
            </a:r>
            <a:r>
              <a:rPr lang="uk-UA" sz="3600" b="1" dirty="0" err="1">
                <a:solidFill>
                  <a:srgbClr val="FFFF00"/>
                </a:solidFill>
                <a:effectLst/>
                <a:latin typeface="Times New Roman" panose="02020603050405020304" pitchFamily="18" charset="0"/>
                <a:ea typeface="Times New Roman" panose="02020603050405020304" pitchFamily="18" charset="0"/>
              </a:rPr>
              <a:t>Тарік</a:t>
            </a:r>
            <a:r>
              <a:rPr lang="uk-UA" sz="3600" b="1" dirty="0">
                <a:solidFill>
                  <a:srgbClr val="FFFF00"/>
                </a:solidFill>
                <a:effectLst/>
                <a:latin typeface="Times New Roman" panose="02020603050405020304" pitchFamily="18" charset="0"/>
                <a:ea typeface="Times New Roman" panose="02020603050405020304" pitchFamily="18" charset="0"/>
              </a:rPr>
              <a:t> Рамадан, розвиваючи свої концепції </a:t>
            </a:r>
            <a:r>
              <a:rPr lang="uk-UA" sz="3600" b="1" dirty="0" err="1">
                <a:solidFill>
                  <a:srgbClr val="FFFF00"/>
                </a:solidFill>
                <a:effectLst/>
                <a:latin typeface="Times New Roman" panose="02020603050405020304" pitchFamily="18" charset="0"/>
                <a:ea typeface="Times New Roman" panose="02020603050405020304" pitchFamily="18" charset="0"/>
              </a:rPr>
              <a:t>євроісламу</a:t>
            </a:r>
            <a:r>
              <a:rPr lang="uk-UA" sz="3600" b="1" dirty="0">
                <a:solidFill>
                  <a:srgbClr val="FFFF00"/>
                </a:solidFill>
                <a:effectLst/>
                <a:latin typeface="Times New Roman" panose="02020603050405020304" pitchFamily="18" charset="0"/>
                <a:ea typeface="Times New Roman" panose="02020603050405020304" pitchFamily="18" charset="0"/>
              </a:rPr>
              <a:t>, приділяє досить багато уваги соціальних питань і критики суспільно-економічних реалій західного суспільства.</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36386191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Він закликає європейських мусульман до «деколонізації їх серця і розуму» з тим, щоб протистояти несправедливому, на його думку, соціально-економічного порядку, «</a:t>
            </a:r>
            <a:r>
              <a:rPr lang="uk-UA" sz="3600" b="1" dirty="0" err="1">
                <a:solidFill>
                  <a:srgbClr val="FFFF00"/>
                </a:solidFill>
                <a:effectLst/>
                <a:latin typeface="Times New Roman" panose="02020603050405020304" pitchFamily="18" charset="0"/>
                <a:ea typeface="Times New Roman" panose="02020603050405020304" pitchFamily="18" charset="0"/>
              </a:rPr>
              <a:t>нав</a:t>
            </a:r>
            <a:r>
              <a:rPr lang="en-US" sz="3600" b="1" dirty="0">
                <a:solidFill>
                  <a:srgbClr val="FFFF00"/>
                </a:solidFill>
                <a:effectLst/>
                <a:latin typeface="Times New Roman" panose="02020603050405020304" pitchFamily="18" charset="0"/>
                <a:ea typeface="Times New Roman" panose="02020603050405020304" pitchFamily="18" charset="0"/>
              </a:rPr>
              <a:t>’</a:t>
            </a:r>
            <a:r>
              <a:rPr lang="uk-UA" sz="3600" b="1" dirty="0" err="1">
                <a:solidFill>
                  <a:srgbClr val="FFFF00"/>
                </a:solidFill>
                <a:effectLst/>
                <a:latin typeface="Times New Roman" panose="02020603050405020304" pitchFamily="18" charset="0"/>
                <a:ea typeface="Times New Roman" panose="02020603050405020304" pitchFamily="18" charset="0"/>
              </a:rPr>
              <a:t>язаному</a:t>
            </a:r>
            <a:r>
              <a:rPr lang="uk-UA" sz="3600" b="1" dirty="0">
                <a:solidFill>
                  <a:srgbClr val="FFFF00"/>
                </a:solidFill>
                <a:effectLst/>
                <a:latin typeface="Times New Roman" panose="02020603050405020304" pitchFamily="18" charset="0"/>
                <a:ea typeface="Times New Roman" panose="02020603050405020304" pitchFamily="18" charset="0"/>
              </a:rPr>
              <a:t> світовими фінансовими колами - нової диктатурою». В основі цього порядку Т. Рамадан бачить «перетворення людини-творця своєї історії в інструмент і засіб для наживи світової фінансової олігархії, яка діє виключно виходячи з інтересів своєї вигоди».</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5019687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Т. Рамадан закликає мусульман «відновити в світі природний справедливий порядок. Справедливість є право кожного, а не подарунок і не милість можновладців. Необхідно вимагати дотримання своїх прав, проведення соціальної політики, яка дозволить громадянам-мусульманам спільно з іншими громадянами брати участь у реформуванні суспільства, в якому вони живуть, на засадах соціальної справедливості».</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2449915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400" b="1" dirty="0">
                <a:solidFill>
                  <a:srgbClr val="FFFF00"/>
                </a:solidFill>
                <a:effectLst/>
                <a:latin typeface="Times New Roman" panose="02020603050405020304" pitchFamily="18" charset="0"/>
                <a:ea typeface="Times New Roman" panose="02020603050405020304" pitchFamily="18" charset="0"/>
              </a:rPr>
              <a:t>У свою чергу підхід відомого вченого-мусульманина сирійця </a:t>
            </a:r>
            <a:r>
              <a:rPr lang="uk-UA" sz="3400" b="1" dirty="0" err="1">
                <a:solidFill>
                  <a:srgbClr val="FFFF00"/>
                </a:solidFill>
                <a:effectLst/>
                <a:latin typeface="Times New Roman" panose="02020603050405020304" pitchFamily="18" charset="0"/>
                <a:ea typeface="Times New Roman" panose="02020603050405020304" pitchFamily="18" charset="0"/>
              </a:rPr>
              <a:t>Бассама</a:t>
            </a:r>
            <a:r>
              <a:rPr lang="uk-UA" sz="3400" b="1" dirty="0">
                <a:solidFill>
                  <a:srgbClr val="FFFF00"/>
                </a:solidFill>
                <a:effectLst/>
                <a:latin typeface="Times New Roman" panose="02020603050405020304" pitchFamily="18" charset="0"/>
                <a:ea typeface="Times New Roman" panose="02020603050405020304" pitchFamily="18" charset="0"/>
              </a:rPr>
              <a:t> </a:t>
            </a:r>
            <a:r>
              <a:rPr lang="uk-UA" sz="3400" b="1" dirty="0" err="1">
                <a:solidFill>
                  <a:srgbClr val="FFFF00"/>
                </a:solidFill>
                <a:effectLst/>
                <a:latin typeface="Times New Roman" panose="02020603050405020304" pitchFamily="18" charset="0"/>
                <a:ea typeface="Times New Roman" panose="02020603050405020304" pitchFamily="18" charset="0"/>
              </a:rPr>
              <a:t>Тібі</a:t>
            </a:r>
            <a:r>
              <a:rPr lang="uk-UA" sz="3400" b="1" dirty="0">
                <a:solidFill>
                  <a:srgbClr val="FFFF00"/>
                </a:solidFill>
                <a:effectLst/>
                <a:latin typeface="Times New Roman" panose="02020603050405020304" pitchFamily="18" charset="0"/>
                <a:ea typeface="Times New Roman" panose="02020603050405020304" pitchFamily="18" charset="0"/>
              </a:rPr>
              <a:t>, що проживає в Німеччині, в достатній мірі відрізняється від концепції європейського ісламу Т. </a:t>
            </a:r>
            <a:r>
              <a:rPr lang="uk-UA" sz="3400" b="1" dirty="0" err="1">
                <a:solidFill>
                  <a:srgbClr val="FFFF00"/>
                </a:solidFill>
                <a:effectLst/>
                <a:latin typeface="Times New Roman" panose="02020603050405020304" pitchFamily="18" charset="0"/>
                <a:ea typeface="Times New Roman" panose="02020603050405020304" pitchFamily="18" charset="0"/>
              </a:rPr>
              <a:t>Рамадана</a:t>
            </a:r>
            <a:r>
              <a:rPr lang="uk-UA" sz="3400" b="1" dirty="0">
                <a:solidFill>
                  <a:srgbClr val="FFFF00"/>
                </a:solidFill>
                <a:effectLst/>
                <a:latin typeface="Times New Roman" panose="02020603050405020304" pitchFamily="18" charset="0"/>
                <a:ea typeface="Times New Roman" panose="02020603050405020304" pitchFamily="18" charset="0"/>
              </a:rPr>
              <a:t>. На переконання </a:t>
            </a:r>
            <a:r>
              <a:rPr lang="uk-UA" sz="3400" b="1" dirty="0" err="1">
                <a:solidFill>
                  <a:srgbClr val="FFFF00"/>
                </a:solidFill>
                <a:effectLst/>
                <a:latin typeface="Times New Roman" panose="02020603050405020304" pitchFamily="18" charset="0"/>
                <a:ea typeface="Times New Roman" panose="02020603050405020304" pitchFamily="18" charset="0"/>
              </a:rPr>
              <a:t>Б.Тібі</a:t>
            </a:r>
            <a:r>
              <a:rPr lang="uk-UA" sz="3400" b="1" dirty="0">
                <a:solidFill>
                  <a:srgbClr val="FFFF00"/>
                </a:solidFill>
                <a:effectLst/>
                <a:latin typeface="Times New Roman" panose="02020603050405020304" pitchFamily="18" charset="0"/>
                <a:ea typeface="Times New Roman" panose="02020603050405020304" pitchFamily="18" charset="0"/>
              </a:rPr>
              <a:t>, інтеграція мусульманського населення в європейське суспільство буде успішною тільки в тому випадку, якщо воно відмовиться від прозелітизму</a:t>
            </a:r>
            <a:r>
              <a:rPr lang="uk-UA" sz="3400" b="1" dirty="0">
                <a:solidFill>
                  <a:srgbClr val="FFFF00"/>
                </a:solidFill>
                <a:latin typeface="Times New Roman" panose="02020603050405020304" pitchFamily="18" charset="0"/>
                <a:ea typeface="Times New Roman" panose="02020603050405020304" pitchFamily="18" charset="0"/>
              </a:rPr>
              <a:t> (від </a:t>
            </a:r>
            <a:r>
              <a:rPr lang="uk-UA" sz="3400" b="1" dirty="0" err="1">
                <a:solidFill>
                  <a:srgbClr val="FFFF00"/>
                </a:solidFill>
                <a:latin typeface="Times New Roman" panose="02020603050405020304" pitchFamily="18" charset="0"/>
                <a:ea typeface="Times New Roman" panose="02020603050405020304" pitchFamily="18" charset="0"/>
              </a:rPr>
              <a:t>грец</a:t>
            </a:r>
            <a:r>
              <a:rPr lang="uk-UA" sz="3400" b="1" dirty="0">
                <a:solidFill>
                  <a:srgbClr val="FFFF00"/>
                </a:solidFill>
                <a:latin typeface="Times New Roman" panose="02020603050405020304" pitchFamily="18" charset="0"/>
                <a:ea typeface="Times New Roman" panose="02020603050405020304" pitchFamily="18" charset="0"/>
              </a:rPr>
              <a:t>. новоприбулий — прагнення завербувати якомога більше прихильників)</a:t>
            </a:r>
            <a:r>
              <a:rPr lang="uk-UA" sz="3400" b="1" dirty="0">
                <a:solidFill>
                  <a:srgbClr val="FFFF00"/>
                </a:solidFill>
                <a:effectLst/>
                <a:latin typeface="Times New Roman" panose="02020603050405020304" pitchFamily="18" charset="0"/>
                <a:ea typeface="Times New Roman" panose="02020603050405020304" pitchFamily="18" charset="0"/>
              </a:rPr>
              <a:t>, джихаду і законів шаріату і прийме європейські ціннісні орієнтації та поведінкові установки.</a:t>
            </a:r>
            <a:endParaRPr lang="uk-UA" sz="3400" b="1" dirty="0">
              <a:solidFill>
                <a:srgbClr val="FFFF00"/>
              </a:solidFill>
              <a:highlight>
                <a:srgbClr val="800000"/>
              </a:highlight>
            </a:endParaRPr>
          </a:p>
        </p:txBody>
      </p:sp>
    </p:spTree>
    <p:extLst>
      <p:ext uri="{BB962C8B-B14F-4D97-AF65-F5344CB8AC3E}">
        <p14:creationId xmlns:p14="http://schemas.microsoft.com/office/powerpoint/2010/main" val="4971047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Смислове ядро європейської культури складають, на його думку, демократичні правила і орієнтація політичного життя, яких повинні дотримуватися всі європейці незалежно від їх походження, віри, етнічної та расової приналежності. На думку </a:t>
            </a:r>
            <a:r>
              <a:rPr lang="uk-UA" sz="3000" b="1" dirty="0" err="1">
                <a:solidFill>
                  <a:srgbClr val="FFFF00"/>
                </a:solidFill>
                <a:effectLst/>
                <a:latin typeface="Times New Roman" panose="02020603050405020304" pitchFamily="18" charset="0"/>
                <a:ea typeface="Times New Roman" panose="02020603050405020304" pitchFamily="18" charset="0"/>
              </a:rPr>
              <a:t>Тібі</a:t>
            </a:r>
            <a:r>
              <a:rPr lang="uk-UA" sz="3000" b="1" dirty="0">
                <a:solidFill>
                  <a:srgbClr val="FFFF00"/>
                </a:solidFill>
                <a:effectLst/>
                <a:latin typeface="Times New Roman" panose="02020603050405020304" pitchFamily="18" charset="0"/>
                <a:ea typeface="Times New Roman" panose="02020603050405020304" pitchFamily="18" charset="0"/>
              </a:rPr>
              <a:t>, лінія розмежування проходить не між західною та ісламською цивілізаціями, як стверджував </a:t>
            </a:r>
            <a:r>
              <a:rPr lang="uk-UA" sz="3000" b="1" dirty="0" err="1">
                <a:solidFill>
                  <a:srgbClr val="FFFF00"/>
                </a:solidFill>
                <a:effectLst/>
                <a:latin typeface="Times New Roman" panose="02020603050405020304" pitchFamily="18" charset="0"/>
                <a:ea typeface="Times New Roman" panose="02020603050405020304" pitchFamily="18" charset="0"/>
              </a:rPr>
              <a:t>Семюель</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Хантінгтон</a:t>
            </a:r>
            <a:r>
              <a:rPr lang="uk-UA" sz="3000" b="1" dirty="0">
                <a:solidFill>
                  <a:srgbClr val="FFFF00"/>
                </a:solidFill>
                <a:effectLst/>
                <a:latin typeface="Times New Roman" panose="02020603050405020304" pitchFamily="18" charset="0"/>
                <a:ea typeface="Times New Roman" panose="02020603050405020304" pitchFamily="18" charset="0"/>
              </a:rPr>
              <a:t> у своїй роботі «Зіткнення цивілізацій», а між тими, </a:t>
            </a:r>
            <a:r>
              <a:rPr lang="uk-UA" sz="3000" b="1" dirty="0">
                <a:solidFill>
                  <a:srgbClr val="FFFF00"/>
                </a:solidFill>
                <a:effectLst/>
                <a:highlight>
                  <a:srgbClr val="800000"/>
                </a:highlight>
                <a:latin typeface="Times New Roman" panose="02020603050405020304" pitchFamily="18" charset="0"/>
                <a:ea typeface="Times New Roman" panose="02020603050405020304" pitchFamily="18" charset="0"/>
              </a:rPr>
              <a:t>хто приймає демократичні цінності і ідеали, на яких будується сучасне європейське суспільство, і їх противниками</a:t>
            </a:r>
            <a:r>
              <a:rPr lang="uk-UA" sz="3000" b="1" dirty="0">
                <a:solidFill>
                  <a:srgbClr val="FFFF00"/>
                </a:solidFill>
                <a:effectLst/>
                <a:latin typeface="Times New Roman" panose="02020603050405020304" pitchFamily="18" charset="0"/>
                <a:ea typeface="Times New Roman" panose="02020603050405020304" pitchFamily="18" charset="0"/>
              </a:rPr>
              <a:t>. Б. </a:t>
            </a:r>
            <a:r>
              <a:rPr lang="uk-UA" sz="3000" b="1" dirty="0" err="1">
                <a:solidFill>
                  <a:srgbClr val="FFFF00"/>
                </a:solidFill>
                <a:effectLst/>
                <a:latin typeface="Times New Roman" panose="02020603050405020304" pitchFamily="18" charset="0"/>
                <a:ea typeface="Times New Roman" panose="02020603050405020304" pitchFamily="18" charset="0"/>
              </a:rPr>
              <a:t>Тібі</a:t>
            </a:r>
            <a:r>
              <a:rPr lang="uk-UA" sz="3000" b="1" dirty="0">
                <a:solidFill>
                  <a:srgbClr val="FFFF00"/>
                </a:solidFill>
                <a:effectLst/>
                <a:latin typeface="Times New Roman" panose="02020603050405020304" pitchFamily="18" charset="0"/>
                <a:ea typeface="Times New Roman" panose="02020603050405020304" pitchFamily="18" charset="0"/>
              </a:rPr>
              <a:t> вважає, що тільки світське суспільство в стані успішно протистояти тиску ісламістів і забезпечувати мирне співіснування в Європі різних етнічних і конфесійних груп.</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29476313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заявляє також, що мусульмани Європи повинні відмежуватися від політичного ісламу - ісламізму і радикалів-</a:t>
            </a:r>
            <a:r>
              <a:rPr lang="uk-UA" sz="3200" b="1" dirty="0" err="1">
                <a:solidFill>
                  <a:srgbClr val="FFFF00"/>
                </a:solidFill>
                <a:effectLst/>
                <a:latin typeface="Times New Roman" panose="02020603050405020304" pitchFamily="18" charset="0"/>
                <a:ea typeface="Times New Roman" panose="02020603050405020304" pitchFamily="18" charset="0"/>
              </a:rPr>
              <a:t>джихадистів</a:t>
            </a:r>
            <a:r>
              <a:rPr lang="uk-UA" sz="3200" b="1" dirty="0">
                <a:solidFill>
                  <a:srgbClr val="FFFF00"/>
                </a:solidFill>
                <a:effectLst/>
                <a:latin typeface="Times New Roman" panose="02020603050405020304" pitchFamily="18" charset="0"/>
                <a:ea typeface="Times New Roman" panose="02020603050405020304" pitchFamily="18" charset="0"/>
              </a:rPr>
              <a:t>, щоб отримати можливість інтегруватися в сучасне європейське суспільство, різноманітне в релігійному і культурному відношеннях. </a:t>
            </a:r>
            <a:endParaRPr lang="en-US" sz="3200" b="1" dirty="0">
              <a:solidFill>
                <a:srgbClr val="FFFF00"/>
              </a:solidFill>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Бассам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визначає ісламізм як політичний рух, який робить релігію знаряддям для досягнення нерелігійних інтересів і зловживає нею. Причиною ж його поширення, на думку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є відсутність грамотної, продуманої політики інтеграції мусульман в західне суспільство.</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4480733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Постійно стикаючись із проявами дискримінації, мусульмани замикаються в колі «своїх» і стають легкою здобиччю ісламістів-радикалів, мета яких, на думку </a:t>
            </a:r>
            <a:r>
              <a:rPr lang="uk-UA" sz="3600" b="1" dirty="0" err="1">
                <a:solidFill>
                  <a:srgbClr val="FFFF00"/>
                </a:solidFill>
                <a:effectLst/>
                <a:latin typeface="Times New Roman" panose="02020603050405020304" pitchFamily="18" charset="0"/>
                <a:ea typeface="Times New Roman" panose="02020603050405020304" pitchFamily="18" charset="0"/>
              </a:rPr>
              <a:t>Тібі</a:t>
            </a:r>
            <a:r>
              <a:rPr lang="uk-UA" sz="3600" b="1" dirty="0">
                <a:solidFill>
                  <a:srgbClr val="FFFF00"/>
                </a:solidFill>
                <a:effectLst/>
                <a:latin typeface="Times New Roman" panose="02020603050405020304" pitchFamily="18" charset="0"/>
                <a:ea typeface="Times New Roman" panose="02020603050405020304" pitchFamily="18" charset="0"/>
              </a:rPr>
              <a:t>, «звільнити світ від Заходу через його ісламізацію». Тому європейські політики, як вважає </a:t>
            </a:r>
            <a:r>
              <a:rPr lang="uk-UA" sz="3600" b="1" dirty="0" err="1">
                <a:solidFill>
                  <a:srgbClr val="FFFF00"/>
                </a:solidFill>
                <a:effectLst/>
                <a:latin typeface="Times New Roman" panose="02020603050405020304" pitchFamily="18" charset="0"/>
                <a:ea typeface="Times New Roman" panose="02020603050405020304" pitchFamily="18" charset="0"/>
              </a:rPr>
              <a:t>Тібі</a:t>
            </a:r>
            <a:r>
              <a:rPr lang="uk-UA" sz="3600" b="1" dirty="0">
                <a:solidFill>
                  <a:srgbClr val="FFFF00"/>
                </a:solidFill>
                <a:effectLst/>
                <a:latin typeface="Times New Roman" panose="02020603050405020304" pitchFamily="18" charset="0"/>
                <a:ea typeface="Times New Roman" panose="02020603050405020304" pitchFamily="18" charset="0"/>
              </a:rPr>
              <a:t>, звертаючись до мусульман, «</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не повинні плутати поняття "толерантність" і "самозречення", а уряди країн Заходу повинні шукати варіанти ефективної політики їх інтеграції в приймаючі суспільства</a:t>
            </a:r>
            <a:r>
              <a:rPr lang="uk-UA" sz="3600" b="1" dirty="0">
                <a:solidFill>
                  <a:srgbClr val="FFFF00"/>
                </a:solidFill>
                <a:effectLst/>
                <a:latin typeface="Times New Roman" panose="02020603050405020304" pitchFamily="18" charset="0"/>
                <a:ea typeface="Times New Roman" panose="02020603050405020304" pitchFamily="18" charset="0"/>
              </a:rPr>
              <a:t>».</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38509430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700" b="1" dirty="0">
                <a:solidFill>
                  <a:srgbClr val="FFFF00"/>
                </a:solidFill>
                <a:effectLst/>
                <a:latin typeface="Times New Roman" panose="02020603050405020304" pitchFamily="18" charset="0"/>
                <a:ea typeface="Times New Roman" panose="02020603050405020304" pitchFamily="18" charset="0"/>
              </a:rPr>
              <a:t>У роботі «</a:t>
            </a:r>
            <a:r>
              <a:rPr lang="uk-UA" sz="3700" b="1" u="sng" dirty="0">
                <a:solidFill>
                  <a:srgbClr val="FFFF00"/>
                </a:solidFill>
                <a:effectLst/>
                <a:latin typeface="Times New Roman" panose="02020603050405020304" pitchFamily="18" charset="0"/>
                <a:ea typeface="Times New Roman" panose="02020603050405020304" pitchFamily="18" charset="0"/>
              </a:rPr>
              <a:t>Права людини в ісламській цивілізації і на Заході</a:t>
            </a:r>
            <a:r>
              <a:rPr lang="uk-UA" sz="3700" b="1" dirty="0">
                <a:solidFill>
                  <a:srgbClr val="FFFF00"/>
                </a:solidFill>
                <a:effectLst/>
                <a:latin typeface="Times New Roman" panose="02020603050405020304" pitchFamily="18" charset="0"/>
                <a:ea typeface="Times New Roman" panose="02020603050405020304" pitchFamily="18" charset="0"/>
              </a:rPr>
              <a:t>» Б. </a:t>
            </a:r>
            <a:r>
              <a:rPr lang="uk-UA" sz="3700" b="1" dirty="0" err="1">
                <a:solidFill>
                  <a:srgbClr val="FFFF00"/>
                </a:solidFill>
                <a:effectLst/>
                <a:latin typeface="Times New Roman" panose="02020603050405020304" pitchFamily="18" charset="0"/>
                <a:ea typeface="Times New Roman" panose="02020603050405020304" pitchFamily="18" charset="0"/>
              </a:rPr>
              <a:t>Тібі</a:t>
            </a:r>
            <a:r>
              <a:rPr lang="uk-UA" sz="3700" b="1" dirty="0">
                <a:solidFill>
                  <a:srgbClr val="FFFF00"/>
                </a:solidFill>
                <a:effectLst/>
                <a:latin typeface="Times New Roman" panose="02020603050405020304" pitchFamily="18" charset="0"/>
                <a:ea typeface="Times New Roman" panose="02020603050405020304" pitchFamily="18" charset="0"/>
              </a:rPr>
              <a:t> писав: «Саме ісламська цивілізація передала еллінізм Європі на початку Ренесансу і зробила його можливим, змінивши орієнтацію Європи від Риму до Афін, від влади папи римського до влади людського розуму згідно з вченням Аристотеля. У той час мусульмани і європейці-християни поділяли ідею примату розуму і високо цінували раціоналізм Аристотеля.</a:t>
            </a:r>
            <a:endParaRPr lang="uk-UA" sz="3700" b="1" dirty="0">
              <a:solidFill>
                <a:srgbClr val="FFFF00"/>
              </a:solidFill>
              <a:highlight>
                <a:srgbClr val="800000"/>
              </a:highlight>
            </a:endParaRPr>
          </a:p>
        </p:txBody>
      </p:sp>
    </p:spTree>
    <p:extLst>
      <p:ext uri="{BB962C8B-B14F-4D97-AF65-F5344CB8AC3E}">
        <p14:creationId xmlns:p14="http://schemas.microsoft.com/office/powerpoint/2010/main" val="17211870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Це спадщина має бути використана сьогодні». У пошуках спільних позицій західної і мусульманської цивілізацій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приходить до думки, що універсальні права людини, як основа міжнародної моралі, повинні зв</a:t>
            </a:r>
            <a:r>
              <a:rPr lang="en-US" sz="3200" b="1" dirty="0">
                <a:solidFill>
                  <a:srgbClr val="FFFF00"/>
                </a:solidFill>
                <a:effectLst/>
                <a:latin typeface="Times New Roman" panose="02020603050405020304" pitchFamily="18" charset="0"/>
                <a:ea typeface="Times New Roman" panose="02020603050405020304" pitchFamily="18" charset="0"/>
              </a:rPr>
              <a:t>’</a:t>
            </a:r>
            <a:r>
              <a:rPr lang="uk-UA" sz="3200" b="1" dirty="0" err="1">
                <a:solidFill>
                  <a:srgbClr val="FFFF00"/>
                </a:solidFill>
                <a:effectLst/>
                <a:latin typeface="Times New Roman" panose="02020603050405020304" pitchFamily="18" charset="0"/>
                <a:ea typeface="Times New Roman" panose="02020603050405020304" pitchFamily="18" charset="0"/>
              </a:rPr>
              <a:t>язати</a:t>
            </a:r>
            <a:r>
              <a:rPr lang="uk-UA" sz="3200" b="1" dirty="0">
                <a:solidFill>
                  <a:srgbClr val="FFFF00"/>
                </a:solidFill>
                <a:effectLst/>
                <a:latin typeface="Times New Roman" panose="02020603050405020304" pitchFamily="18" charset="0"/>
                <a:ea typeface="Times New Roman" panose="02020603050405020304" pitchFamily="18" charset="0"/>
              </a:rPr>
              <a:t> дві цивілізації. Права людини базуються на принципах раціоналізму, а це і є щось спільне, на думку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що може привести до їх мирного співіснування. </a:t>
            </a:r>
            <a:r>
              <a:rPr lang="uk-UA" sz="3200" b="1" dirty="0">
                <a:solidFill>
                  <a:srgbClr val="FFFF00"/>
                </a:solidFill>
                <a:effectLst/>
                <a:highlight>
                  <a:srgbClr val="800000"/>
                </a:highlight>
                <a:latin typeface="Times New Roman" panose="02020603050405020304" pitchFamily="18" charset="0"/>
                <a:ea typeface="Times New Roman" panose="02020603050405020304" pitchFamily="18" charset="0"/>
              </a:rPr>
              <a:t>Таким чином, Б. </a:t>
            </a:r>
            <a:r>
              <a:rPr lang="uk-UA" sz="3200" b="1" dirty="0" err="1">
                <a:solidFill>
                  <a:srgbClr val="FFFF00"/>
                </a:solidFill>
                <a:effectLst/>
                <a:highlight>
                  <a:srgbClr val="800000"/>
                </a:highlight>
                <a:latin typeface="Times New Roman" panose="02020603050405020304" pitchFamily="18" charset="0"/>
                <a:ea typeface="Times New Roman" panose="02020603050405020304" pitchFamily="18" charset="0"/>
              </a:rPr>
              <a:t>Тібі</a:t>
            </a:r>
            <a:r>
              <a:rPr lang="uk-UA" sz="3200" b="1" dirty="0">
                <a:solidFill>
                  <a:srgbClr val="FFFF00"/>
                </a:solidFill>
                <a:effectLst/>
                <a:highlight>
                  <a:srgbClr val="800000"/>
                </a:highlight>
                <a:latin typeface="Times New Roman" panose="02020603050405020304" pitchFamily="18" charset="0"/>
                <a:ea typeface="Times New Roman" panose="02020603050405020304" pitchFamily="18" charset="0"/>
              </a:rPr>
              <a:t> розглядає можливість формування особливої єдиної ідентичності всіх мусульман Європи та існування «європейського ісламу», що займає те ж місце і має той же статус, що і європейське християнство, і дружнього співіснування представників двох цивілізацій.</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189646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4800" b="1" dirty="0">
                <a:effectLst/>
                <a:latin typeface="Times New Roman" panose="02020603050405020304" pitchFamily="18" charset="0"/>
                <a:ea typeface="Times New Roman" panose="02020603050405020304" pitchFamily="18" charset="0"/>
              </a:rPr>
              <a:t>Більшість соціально-економічних проблем сучасного мусульманського світу виникли в зв’язку з процесом включення ісламських країн у глобальну систему міжнародного поділу праці, що на рівні масової свідомості набуло форми відторгнення  цінностей Заходу, які асоціюються зі світовою економікою.</a:t>
            </a:r>
            <a:endParaRPr lang="ru-RU" sz="4800" b="1" dirty="0"/>
          </a:p>
        </p:txBody>
      </p:sp>
    </p:spTree>
    <p:extLst>
      <p:ext uri="{BB962C8B-B14F-4D97-AF65-F5344CB8AC3E}">
        <p14:creationId xmlns:p14="http://schemas.microsoft.com/office/powerpoint/2010/main" val="6765983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У той же час один з відомих прихильників руху світських мусульман у Франції </a:t>
            </a:r>
            <a:r>
              <a:rPr lang="uk-UA" sz="3600" b="1" dirty="0" err="1">
                <a:solidFill>
                  <a:srgbClr val="FFFF00"/>
                </a:solidFill>
                <a:effectLst/>
                <a:latin typeface="Times New Roman" panose="02020603050405020304" pitchFamily="18" charset="0"/>
                <a:ea typeface="Times New Roman" panose="02020603050405020304" pitchFamily="18" charset="0"/>
              </a:rPr>
              <a:t>Абденнур</a:t>
            </a:r>
            <a:r>
              <a:rPr lang="uk-UA" sz="3600" b="1" dirty="0">
                <a:solidFill>
                  <a:srgbClr val="FFFF00"/>
                </a:solidFill>
                <a:effectLst/>
                <a:latin typeface="Times New Roman" panose="02020603050405020304" pitchFamily="18" charset="0"/>
                <a:ea typeface="Times New Roman" panose="02020603050405020304" pitchFamily="18" charset="0"/>
              </a:rPr>
              <a:t> Бідар, викладач філософії з м. Ніцца, в 2005 р. опублікував «</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Маніфест за європейський іслам</a:t>
            </a:r>
            <a:r>
              <a:rPr lang="uk-UA" sz="3600" b="1" dirty="0">
                <a:solidFill>
                  <a:srgbClr val="FFFF00"/>
                </a:solidFill>
                <a:effectLst/>
                <a:latin typeface="Times New Roman" panose="02020603050405020304" pitchFamily="18" charset="0"/>
                <a:ea typeface="Times New Roman" panose="02020603050405020304" pitchFamily="18" charset="0"/>
              </a:rPr>
              <a:t>», в якому він пропонував своє бачення реформування ісламу. </a:t>
            </a:r>
            <a:endParaRPr lang="en-US" sz="3600" b="1" dirty="0">
              <a:solidFill>
                <a:srgbClr val="FFFF00"/>
              </a:solidFill>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А. Бідар закликає європейських мусульман «відкрито і негайно відмежуватися від радикального ісламізму і ретроградного консерватизму в ісламі», яких він визначав як «дві ракові пухлини ісламу».</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4373437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800" b="1" dirty="0">
                <a:solidFill>
                  <a:srgbClr val="FFFF00"/>
                </a:solidFill>
                <a:effectLst/>
                <a:latin typeface="Times New Roman" panose="02020603050405020304" pitchFamily="18" charset="0"/>
                <a:ea typeface="Times New Roman" panose="02020603050405020304" pitchFamily="18" charset="0"/>
              </a:rPr>
              <a:t>Він наполягає на терміновому виробленні принципів «європейської мусульманської ідентичності». У своєму маніфесті А. Бідар закликає мусульман висловитися на користь ісламу, повністю реформованого відповідно до цінностей їх нової батьківщини - землі Європи. </a:t>
            </a:r>
            <a:endParaRPr lang="en-US" sz="3800" b="1" dirty="0">
              <a:solidFill>
                <a:srgbClr val="FFFF00"/>
              </a:solidFill>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800" b="1" dirty="0">
                <a:solidFill>
                  <a:srgbClr val="FFFF00"/>
                </a:solidFill>
                <a:effectLst/>
                <a:latin typeface="Times New Roman" panose="02020603050405020304" pitchFamily="18" charset="0"/>
                <a:ea typeface="Times New Roman" panose="02020603050405020304" pitchFamily="18" charset="0"/>
              </a:rPr>
              <a:t>А. Бідар закликав усіх своїх однодумців, які сповідують європейський іслам, згуртуватися на основі трьох принципів.</a:t>
            </a:r>
            <a:endParaRPr lang="uk-UA" sz="3800" b="1" dirty="0">
              <a:solidFill>
                <a:srgbClr val="FFFF00"/>
              </a:solidFill>
              <a:highlight>
                <a:srgbClr val="800000"/>
              </a:highlight>
            </a:endParaRPr>
          </a:p>
        </p:txBody>
      </p:sp>
    </p:spTree>
    <p:extLst>
      <p:ext uri="{BB962C8B-B14F-4D97-AF65-F5344CB8AC3E}">
        <p14:creationId xmlns:p14="http://schemas.microsoft.com/office/powerpoint/2010/main" val="40130326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u="sng" dirty="0">
                <a:solidFill>
                  <a:srgbClr val="FFFF00"/>
                </a:solidFill>
                <a:effectLst/>
                <a:latin typeface="Times New Roman" panose="02020603050405020304" pitchFamily="18" charset="0"/>
                <a:ea typeface="Times New Roman" panose="02020603050405020304" pitchFamily="18" charset="0"/>
              </a:rPr>
              <a:t>Перший</a:t>
            </a:r>
            <a:r>
              <a:rPr lang="uk-UA" sz="3200" b="1" dirty="0">
                <a:solidFill>
                  <a:srgbClr val="FFFF00"/>
                </a:solidFill>
                <a:effectLst/>
                <a:latin typeface="Times New Roman" panose="02020603050405020304" pitchFamily="18" charset="0"/>
                <a:ea typeface="Times New Roman" panose="02020603050405020304" pitchFamily="18" charset="0"/>
              </a:rPr>
              <a:t> - реформувати канони ісламу, в тому числі інтерпретацію тексту Корану в світлі сучасної концепції дотримання прав людини. Оголосити недійсними всі частини священного Корану, які входять в протиріччя з цінностями індивідуальної свободи, рівноправності статей, світськості, толерантності між народами і релігіями. Підтвердити право кожного мусульманина самому вибирати принцип його мусульманської ідентичності, а саме, дотримуватися повністю мусульманських законів чи ні, бути віруючим чи ні. У зв</a:t>
            </a:r>
            <a:r>
              <a:rPr lang="en-US" sz="3200" b="1" dirty="0">
                <a:solidFill>
                  <a:srgbClr val="FFFF00"/>
                </a:solidFill>
                <a:effectLst/>
                <a:latin typeface="Times New Roman" panose="02020603050405020304" pitchFamily="18" charset="0"/>
                <a:ea typeface="Times New Roman" panose="02020603050405020304" pitchFamily="18" charset="0"/>
              </a:rPr>
              <a:t>’</a:t>
            </a:r>
            <a:r>
              <a:rPr lang="uk-UA" sz="3200" b="1" dirty="0" err="1">
                <a:solidFill>
                  <a:srgbClr val="FFFF00"/>
                </a:solidFill>
                <a:effectLst/>
                <a:latin typeface="Times New Roman" panose="02020603050405020304" pitchFamily="18" charset="0"/>
                <a:ea typeface="Times New Roman" panose="02020603050405020304" pitchFamily="18" charset="0"/>
              </a:rPr>
              <a:t>язку</a:t>
            </a:r>
            <a:r>
              <a:rPr lang="uk-UA" sz="3200" b="1" dirty="0">
                <a:solidFill>
                  <a:srgbClr val="FFFF00"/>
                </a:solidFill>
                <a:effectLst/>
                <a:latin typeface="Times New Roman" panose="02020603050405020304" pitchFamily="18" charset="0"/>
                <a:ea typeface="Times New Roman" panose="02020603050405020304" pitchFamily="18" charset="0"/>
              </a:rPr>
              <a:t> з цим визнати, що мусульманська ідентичність може бути як релігійної, так і тільки культурної.</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13312018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Відмовитися від будь-яких претензій на узурпацію ідеї «правильного ісламу», або «офіційного ісламу», нав’язаного імамами, мусульманськими теологами або представниками мусульманських організацій. Підтвердити рівноправність жінок. Визнати, що світськість є загальна цінність, а не тільки феномен Франції, а також, що всі люди є братами. Відкинути будь-яку винятковість і перевагу мусульман над тими, хто сповідує іншу релігію, а також ворожість по відношенню до іудеїв, християн і атеїстів. Так само повністю відмовитися від ідеї про те, що іслам, як останнє божественне одкровення, прийшов, щоб «скасувати» попередні релігійні послання.</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2540448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u="sng" dirty="0">
                <a:solidFill>
                  <a:srgbClr val="FFFF00"/>
                </a:solidFill>
                <a:effectLst/>
                <a:latin typeface="Times New Roman" panose="02020603050405020304" pitchFamily="18" charset="0"/>
                <a:ea typeface="Times New Roman" panose="02020603050405020304" pitchFamily="18" charset="0"/>
              </a:rPr>
              <a:t>Другий</a:t>
            </a:r>
            <a:r>
              <a:rPr lang="uk-UA" sz="4000" b="1" dirty="0">
                <a:solidFill>
                  <a:srgbClr val="FFFF00"/>
                </a:solidFill>
                <a:effectLst/>
                <a:latin typeface="Times New Roman" panose="02020603050405020304" pitchFamily="18" charset="0"/>
                <a:ea typeface="Times New Roman" panose="02020603050405020304" pitchFamily="18" charset="0"/>
              </a:rPr>
              <a:t> - підтвердити у всіх діях, заявах, дискусіях глибоку повагу мусульман до європейської культури і традицій. Відкинути будь-які вимоги або дії, які можуть виключити мусульман з європейської спільноти. Показувати приклад громадянськості, поміркованості, толерантності, поваги до прав інших конфесій. Однак це не означає, що іслам повинен стати «невидимим» в Європі.</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18911465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400" b="1" dirty="0">
                <a:solidFill>
                  <a:srgbClr val="FFFF00"/>
                </a:solidFill>
                <a:effectLst/>
                <a:latin typeface="Times New Roman" panose="02020603050405020304" pitchFamily="18" charset="0"/>
                <a:ea typeface="Times New Roman" panose="02020603050405020304" pitchFamily="18" charset="0"/>
              </a:rPr>
              <a:t>У той же час його легітимна «видимість» (право на суспільну самовираження, сповідування релігійного культу, створення асоціацій і </a:t>
            </a:r>
            <a:r>
              <a:rPr lang="uk-UA" sz="3400" b="1" dirty="0" err="1">
                <a:solidFill>
                  <a:srgbClr val="FFFF00"/>
                </a:solidFill>
                <a:effectLst/>
                <a:latin typeface="Times New Roman" panose="02020603050405020304" pitchFamily="18" charset="0"/>
                <a:ea typeface="Times New Roman" panose="02020603050405020304" pitchFamily="18" charset="0"/>
              </a:rPr>
              <a:t>т.д</a:t>
            </a:r>
            <a:r>
              <a:rPr lang="uk-UA" sz="3400" b="1" dirty="0">
                <a:solidFill>
                  <a:srgbClr val="FFFF00"/>
                </a:solidFill>
                <a:effectLst/>
                <a:latin typeface="Times New Roman" panose="02020603050405020304" pitchFamily="18" charset="0"/>
                <a:ea typeface="Times New Roman" panose="02020603050405020304" pitchFamily="18" charset="0"/>
              </a:rPr>
              <a:t>.) не повинна перероджуватися в проявлені замкнутості або ворожості по відношенню до представників інших релігій. Відмовитися від будь-яких вимог «особливих прав» для мусульман - відкриття релігійних шкіл, призову до шлюбів тільки всередині мусульманських громад та інших дій, які можуть вести до якогось «роздільного розвитку» мусульманської громади.</a:t>
            </a:r>
            <a:endParaRPr lang="uk-UA" sz="3400" b="1" dirty="0">
              <a:solidFill>
                <a:srgbClr val="FFFF00"/>
              </a:solidFill>
              <a:highlight>
                <a:srgbClr val="800000"/>
              </a:highlight>
            </a:endParaRPr>
          </a:p>
        </p:txBody>
      </p:sp>
    </p:spTree>
    <p:extLst>
      <p:ext uri="{BB962C8B-B14F-4D97-AF65-F5344CB8AC3E}">
        <p14:creationId xmlns:p14="http://schemas.microsoft.com/office/powerpoint/2010/main" val="24462961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u="sng" dirty="0">
                <a:solidFill>
                  <a:srgbClr val="FFFF00"/>
                </a:solidFill>
                <a:effectLst/>
                <a:latin typeface="Times New Roman" panose="02020603050405020304" pitchFamily="18" charset="0"/>
                <a:ea typeface="Times New Roman" panose="02020603050405020304" pitchFamily="18" charset="0"/>
              </a:rPr>
              <a:t>Третій</a:t>
            </a:r>
            <a:r>
              <a:rPr lang="uk-UA" sz="3600" b="1" dirty="0">
                <a:solidFill>
                  <a:srgbClr val="FFFF00"/>
                </a:solidFill>
                <a:effectLst/>
                <a:latin typeface="Times New Roman" panose="02020603050405020304" pitchFamily="18" charset="0"/>
                <a:ea typeface="Times New Roman" panose="02020603050405020304" pitchFamily="18" charset="0"/>
              </a:rPr>
              <a:t> - відкинути будь-яку ідею джихаду. Європейський іслам, за твердженням А. </a:t>
            </a:r>
            <a:r>
              <a:rPr lang="uk-UA" sz="3600" b="1" dirty="0" err="1">
                <a:solidFill>
                  <a:srgbClr val="FFFF00"/>
                </a:solidFill>
                <a:effectLst/>
                <a:latin typeface="Times New Roman" panose="02020603050405020304" pitchFamily="18" charset="0"/>
                <a:ea typeface="Times New Roman" panose="02020603050405020304" pitchFamily="18" charset="0"/>
              </a:rPr>
              <a:t>Бідара</a:t>
            </a:r>
            <a:r>
              <a:rPr lang="uk-UA" sz="3600" b="1" dirty="0">
                <a:solidFill>
                  <a:srgbClr val="FFFF00"/>
                </a:solidFill>
                <a:effectLst/>
                <a:latin typeface="Times New Roman" panose="02020603050405020304" pitchFamily="18" charset="0"/>
                <a:ea typeface="Times New Roman" panose="02020603050405020304" pitchFamily="18" charset="0"/>
              </a:rPr>
              <a:t>, може бути тільки ісламом миру, в іншому випадку його взагалі не буде в Європі. Іслам сам повинен реалізувати в собі конкретне і життєздатне возз'єднання сучасних і мусульманських цінностей. </a:t>
            </a:r>
            <a:r>
              <a:rPr lang="uk-UA" sz="3600" b="1" dirty="0">
                <a:solidFill>
                  <a:srgbClr val="FFFF00"/>
                </a:solidFill>
                <a:effectLst/>
                <a:highlight>
                  <a:srgbClr val="800000"/>
                </a:highlight>
                <a:latin typeface="Times New Roman" panose="02020603050405020304" pitchFamily="18" charset="0"/>
                <a:ea typeface="Times New Roman" panose="02020603050405020304" pitchFamily="18" charset="0"/>
              </a:rPr>
              <a:t>Гіпотеза зіткнення цивілізацій повинна бути повністю відкинута</a:t>
            </a:r>
            <a:r>
              <a:rPr lang="uk-UA" sz="3600" b="1" dirty="0">
                <a:solidFill>
                  <a:srgbClr val="FFFF00"/>
                </a:solidFill>
                <a:effectLst/>
                <a:latin typeface="Times New Roman" panose="02020603050405020304" pitchFamily="18" charset="0"/>
                <a:ea typeface="Times New Roman" panose="02020603050405020304" pitchFamily="18" charset="0"/>
              </a:rPr>
              <a:t>, і в той же час підтверджена здатність мусульман гармонізувати мусульманську і європейську культуру.</a:t>
            </a:r>
            <a:endParaRPr lang="uk-UA" sz="3400" b="1" dirty="0">
              <a:solidFill>
                <a:srgbClr val="FFFF00"/>
              </a:solidFill>
              <a:highlight>
                <a:srgbClr val="800000"/>
              </a:highlight>
            </a:endParaRPr>
          </a:p>
        </p:txBody>
      </p:sp>
    </p:spTree>
    <p:extLst>
      <p:ext uri="{BB962C8B-B14F-4D97-AF65-F5344CB8AC3E}">
        <p14:creationId xmlns:p14="http://schemas.microsoft.com/office/powerpoint/2010/main" val="4340971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Британський прихильник концепції </a:t>
            </a:r>
            <a:r>
              <a:rPr lang="uk-UA" sz="3000" b="1" dirty="0" err="1">
                <a:solidFill>
                  <a:srgbClr val="FFFF00"/>
                </a:solidFill>
                <a:effectLst/>
                <a:latin typeface="Times New Roman" panose="02020603050405020304" pitchFamily="18" charset="0"/>
                <a:ea typeface="Times New Roman" panose="02020603050405020304" pitchFamily="18" charset="0"/>
              </a:rPr>
              <a:t>євроісламу</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highlight>
                  <a:srgbClr val="800000"/>
                </a:highlight>
                <a:latin typeface="Times New Roman" panose="02020603050405020304" pitchFamily="18" charset="0"/>
                <a:ea typeface="Times New Roman" panose="02020603050405020304" pitchFamily="18" charset="0"/>
              </a:rPr>
              <a:t>Тарік</a:t>
            </a:r>
            <a:r>
              <a:rPr lang="uk-UA" sz="3000" b="1" dirty="0">
                <a:solidFill>
                  <a:srgbClr val="FFFF00"/>
                </a:solidFill>
                <a:effectLst/>
                <a:highlight>
                  <a:srgbClr val="800000"/>
                </a:highlight>
                <a:latin typeface="Times New Roman" panose="02020603050405020304" pitchFamily="18" charset="0"/>
                <a:ea typeface="Times New Roman" panose="02020603050405020304" pitchFamily="18" charset="0"/>
              </a:rPr>
              <a:t> </a:t>
            </a:r>
            <a:r>
              <a:rPr lang="uk-UA" sz="3000" b="1" dirty="0" err="1">
                <a:solidFill>
                  <a:srgbClr val="FFFF00"/>
                </a:solidFill>
                <a:effectLst/>
                <a:highlight>
                  <a:srgbClr val="800000"/>
                </a:highlight>
                <a:latin typeface="Times New Roman" panose="02020603050405020304" pitchFamily="18" charset="0"/>
                <a:ea typeface="Times New Roman" panose="02020603050405020304" pitchFamily="18" charset="0"/>
              </a:rPr>
              <a:t>Модуд</a:t>
            </a:r>
            <a:r>
              <a:rPr lang="uk-UA" sz="3000" b="1" dirty="0">
                <a:solidFill>
                  <a:srgbClr val="FFFF00"/>
                </a:solidFill>
                <a:effectLst/>
                <a:highlight>
                  <a:srgbClr val="800000"/>
                </a:highlight>
                <a:latin typeface="Times New Roman" panose="02020603050405020304" pitchFamily="18" charset="0"/>
                <a:ea typeface="Times New Roman" panose="02020603050405020304" pitchFamily="18" charset="0"/>
              </a:rPr>
              <a:t> </a:t>
            </a:r>
            <a:r>
              <a:rPr lang="uk-UA" sz="3000" b="1" dirty="0">
                <a:solidFill>
                  <a:srgbClr val="FFFF00"/>
                </a:solidFill>
                <a:effectLst/>
                <a:latin typeface="Times New Roman" panose="02020603050405020304" pitchFamily="18" charset="0"/>
                <a:ea typeface="Times New Roman" panose="02020603050405020304" pitchFamily="18" charset="0"/>
              </a:rPr>
              <a:t>вважає особливо важливим при наділення етнокультурних громад правами створити у нових громадян почуття приналежності до держави, в як</a:t>
            </a:r>
            <a:r>
              <a:rPr lang="uk-UA" sz="3000" b="1" dirty="0">
                <a:solidFill>
                  <a:srgbClr val="FFFF00"/>
                </a:solidFill>
                <a:latin typeface="Times New Roman" panose="02020603050405020304" pitchFamily="18" charset="0"/>
                <a:ea typeface="Times New Roman" panose="02020603050405020304" pitchFamily="18" charset="0"/>
              </a:rPr>
              <a:t>ій</a:t>
            </a:r>
            <a:r>
              <a:rPr lang="uk-UA" sz="3000" b="1" dirty="0">
                <a:solidFill>
                  <a:srgbClr val="FFFF00"/>
                </a:solidFill>
                <a:effectLst/>
                <a:latin typeface="Times New Roman" panose="02020603050405020304" pitchFamily="18" charset="0"/>
                <a:ea typeface="Times New Roman" panose="02020603050405020304" pitchFamily="18" charset="0"/>
              </a:rPr>
              <a:t> вони живуть. Однак для цього необхідне широке обговорення того, що означає ця приналежність. Неможливо просто запропонувати людям іншої культури перейняти чужу їм ідентичність, мотивуючи це тим, що вона є утворюючою системою для даної національної держави і існувала до появи іммігрантів на її території. Іммігранти-мусульмани повинні самі створити «свою громадянську ідентичність, тобто усвідомити, що означає для них бути британцем, французом або німцем».</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20547930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У свою чергу такі сучасні мусульманські інтелектуали, які проживають у Франції, як Рашид </a:t>
            </a:r>
            <a:r>
              <a:rPr lang="uk-UA" sz="3000" b="1" dirty="0" err="1">
                <a:solidFill>
                  <a:srgbClr val="FFFF00"/>
                </a:solidFill>
                <a:effectLst/>
                <a:latin typeface="Times New Roman" panose="02020603050405020304" pitchFamily="18" charset="0"/>
                <a:ea typeface="Times New Roman" panose="02020603050405020304" pitchFamily="18" charset="0"/>
              </a:rPr>
              <a:t>Бензін</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Малек</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Шебель</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Юсеф</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Седдікі</a:t>
            </a:r>
            <a:r>
              <a:rPr lang="uk-UA" sz="3000" b="1" dirty="0">
                <a:solidFill>
                  <a:srgbClr val="FFFF00"/>
                </a:solidFill>
                <a:effectLst/>
                <a:latin typeface="Times New Roman" panose="02020603050405020304" pitchFamily="18" charset="0"/>
                <a:ea typeface="Times New Roman" panose="02020603050405020304" pitchFamily="18" charset="0"/>
              </a:rPr>
              <a:t> і </a:t>
            </a:r>
            <a:r>
              <a:rPr lang="uk-UA" sz="3000" b="1" dirty="0" err="1">
                <a:solidFill>
                  <a:srgbClr val="FFFF00"/>
                </a:solidFill>
                <a:effectLst/>
                <a:latin typeface="Times New Roman" panose="02020603050405020304" pitchFamily="18" charset="0"/>
                <a:ea typeface="Times New Roman" panose="02020603050405020304" pitchFamily="18" charset="0"/>
              </a:rPr>
              <a:t>Галеб</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бен</a:t>
            </a:r>
            <a:r>
              <a:rPr lang="uk-UA" sz="3000" b="1" dirty="0">
                <a:solidFill>
                  <a:srgbClr val="FFFF00"/>
                </a:solidFill>
                <a:effectLst/>
                <a:latin typeface="Times New Roman" panose="02020603050405020304" pitchFamily="18" charset="0"/>
                <a:ea typeface="Times New Roman" panose="02020603050405020304" pitchFamily="18" charset="0"/>
              </a:rPr>
              <a:t> Шейх, також проголошували слідуванню «освіченому ісламу». Зокрема, Ю. </a:t>
            </a:r>
            <a:r>
              <a:rPr lang="uk-UA" sz="3000" b="1" dirty="0" err="1">
                <a:solidFill>
                  <a:srgbClr val="FFFF00"/>
                </a:solidFill>
                <a:effectLst/>
                <a:latin typeface="Times New Roman" panose="02020603050405020304" pitchFamily="18" charset="0"/>
                <a:ea typeface="Times New Roman" panose="02020603050405020304" pitchFamily="18" charset="0"/>
              </a:rPr>
              <a:t>Седдікі</a:t>
            </a:r>
            <a:r>
              <a:rPr lang="uk-UA" sz="3000" b="1" dirty="0">
                <a:solidFill>
                  <a:srgbClr val="FFFF00"/>
                </a:solidFill>
                <a:effectLst/>
                <a:latin typeface="Times New Roman" panose="02020603050405020304" pitchFamily="18" charset="0"/>
                <a:ea typeface="Times New Roman" panose="02020603050405020304" pitchFamily="18" charset="0"/>
              </a:rPr>
              <a:t> говорив про необхідність «демістифікації тексту Корану», а </a:t>
            </a:r>
            <a:r>
              <a:rPr lang="uk-UA" sz="3000" b="1" dirty="0" err="1">
                <a:solidFill>
                  <a:srgbClr val="FFFF00"/>
                </a:solidFill>
                <a:effectLst/>
                <a:latin typeface="Times New Roman" panose="02020603050405020304" pitchFamily="18" charset="0"/>
                <a:ea typeface="Times New Roman" panose="02020603050405020304" pitchFamily="18" charset="0"/>
              </a:rPr>
              <a:t>Галеб</a:t>
            </a:r>
            <a:r>
              <a:rPr lang="uk-UA" sz="3000" b="1" dirty="0">
                <a:solidFill>
                  <a:srgbClr val="FFFF00"/>
                </a:solidFill>
                <a:effectLst/>
                <a:latin typeface="Times New Roman" panose="02020603050405020304" pitchFamily="18" charset="0"/>
                <a:ea typeface="Times New Roman" panose="02020603050405020304" pitchFamily="18" charset="0"/>
              </a:rPr>
              <a:t> </a:t>
            </a:r>
            <a:r>
              <a:rPr lang="uk-UA" sz="3000" b="1" dirty="0" err="1">
                <a:solidFill>
                  <a:srgbClr val="FFFF00"/>
                </a:solidFill>
                <a:effectLst/>
                <a:latin typeface="Times New Roman" panose="02020603050405020304" pitchFamily="18" charset="0"/>
                <a:ea typeface="Times New Roman" panose="02020603050405020304" pitchFamily="18" charset="0"/>
              </a:rPr>
              <a:t>бен</a:t>
            </a:r>
            <a:r>
              <a:rPr lang="uk-UA" sz="3000" b="1" dirty="0">
                <a:solidFill>
                  <a:srgbClr val="FFFF00"/>
                </a:solidFill>
                <a:effectLst/>
                <a:latin typeface="Times New Roman" panose="02020603050405020304" pitchFamily="18" charset="0"/>
                <a:ea typeface="Times New Roman" panose="02020603050405020304" pitchFamily="18" charset="0"/>
              </a:rPr>
              <a:t> Шейх навіть оголосив «застарілими» ті </a:t>
            </a:r>
            <a:r>
              <a:rPr lang="uk-UA" sz="3000" b="1" dirty="0" err="1">
                <a:solidFill>
                  <a:srgbClr val="FFFF00"/>
                </a:solidFill>
                <a:effectLst/>
                <a:latin typeface="Times New Roman" panose="02020603050405020304" pitchFamily="18" charset="0"/>
                <a:ea typeface="Times New Roman" panose="02020603050405020304" pitchFamily="18" charset="0"/>
              </a:rPr>
              <a:t>сури</a:t>
            </a:r>
            <a:r>
              <a:rPr lang="uk-UA" sz="3000" b="1" dirty="0">
                <a:solidFill>
                  <a:srgbClr val="FFFF00"/>
                </a:solidFill>
                <a:effectLst/>
                <a:latin typeface="Times New Roman" panose="02020603050405020304" pitchFamily="18" charset="0"/>
                <a:ea typeface="Times New Roman" panose="02020603050405020304" pitchFamily="18" charset="0"/>
              </a:rPr>
              <a:t> Корану, які «носять дискримінаційний характер по відношенню до жінок». Проте вищезгаданий А. Бідар вважав це недостатнім, так як, на його думку, вищезгадані мусульманські діячі не виробили необхідної концептуальної, теологічної та філософської основи, яка дозволила б європейському ісламу створити нову ісламську культуру.</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35461045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Досить відомими ісламістськими ідеологами є також Ахмед </a:t>
            </a:r>
            <a:r>
              <a:rPr lang="uk-UA" sz="3600" b="1" dirty="0" err="1">
                <a:solidFill>
                  <a:srgbClr val="FFFF00"/>
                </a:solidFill>
                <a:effectLst/>
                <a:latin typeface="Times New Roman" panose="02020603050405020304" pitchFamily="18" charset="0"/>
                <a:ea typeface="Times New Roman" panose="02020603050405020304" pitchFamily="18" charset="0"/>
              </a:rPr>
              <a:t>Джабалла</a:t>
            </a:r>
            <a:r>
              <a:rPr lang="uk-UA" sz="3600" b="1" dirty="0">
                <a:solidFill>
                  <a:srgbClr val="FFFF00"/>
                </a:solidFill>
                <a:effectLst/>
                <a:latin typeface="Times New Roman" panose="02020603050405020304" pitchFamily="18" charset="0"/>
                <a:ea typeface="Times New Roman" panose="02020603050405020304" pitchFamily="18" charset="0"/>
              </a:rPr>
              <a:t>, що дотримується в основному класичного сунітського трактування мусульманських священних текстів, і </a:t>
            </a:r>
            <a:r>
              <a:rPr lang="uk-UA" sz="3600" b="1" dirty="0" err="1">
                <a:solidFill>
                  <a:srgbClr val="FFFF00"/>
                </a:solidFill>
                <a:effectLst/>
                <a:latin typeface="Times New Roman" panose="02020603050405020304" pitchFamily="18" charset="0"/>
                <a:ea typeface="Times New Roman" panose="02020603050405020304" pitchFamily="18" charset="0"/>
              </a:rPr>
              <a:t>Тарік</a:t>
            </a:r>
            <a:r>
              <a:rPr lang="uk-UA" sz="3600" b="1" dirty="0">
                <a:solidFill>
                  <a:srgbClr val="FFFF00"/>
                </a:solidFill>
                <a:effectLst/>
                <a:latin typeface="Times New Roman" panose="02020603050405020304" pitchFamily="18" charset="0"/>
                <a:ea typeface="Times New Roman" panose="02020603050405020304" pitchFamily="18" charset="0"/>
              </a:rPr>
              <a:t> </a:t>
            </a:r>
            <a:r>
              <a:rPr lang="uk-UA" sz="3600" b="1" dirty="0" err="1">
                <a:solidFill>
                  <a:srgbClr val="FFFF00"/>
                </a:solidFill>
                <a:effectLst/>
                <a:latin typeface="Times New Roman" panose="02020603050405020304" pitchFamily="18" charset="0"/>
                <a:ea typeface="Times New Roman" panose="02020603050405020304" pitchFamily="18" charset="0"/>
              </a:rPr>
              <a:t>Убру</a:t>
            </a:r>
            <a:r>
              <a:rPr lang="uk-UA" sz="3600" b="1" dirty="0">
                <a:solidFill>
                  <a:srgbClr val="FFFF00"/>
                </a:solidFill>
                <a:effectLst/>
                <a:latin typeface="Times New Roman" panose="02020603050405020304" pitchFamily="18" charset="0"/>
                <a:ea typeface="Times New Roman" panose="02020603050405020304" pitchFamily="18" charset="0"/>
              </a:rPr>
              <a:t>, що має свою власну концепції розвитку ісламу в Європі. </a:t>
            </a:r>
            <a:r>
              <a:rPr lang="uk-UA" sz="3600" b="1" dirty="0" err="1">
                <a:solidFill>
                  <a:srgbClr val="FFFF00"/>
                </a:solidFill>
                <a:effectLst/>
                <a:latin typeface="Times New Roman" panose="02020603050405020304" pitchFamily="18" charset="0"/>
                <a:ea typeface="Times New Roman" panose="02020603050405020304" pitchFamily="18" charset="0"/>
              </a:rPr>
              <a:t>Тарік</a:t>
            </a:r>
            <a:r>
              <a:rPr lang="uk-UA" sz="3600" b="1" dirty="0">
                <a:solidFill>
                  <a:srgbClr val="FFFF00"/>
                </a:solidFill>
                <a:effectLst/>
                <a:latin typeface="Times New Roman" panose="02020603050405020304" pitchFamily="18" charset="0"/>
                <a:ea typeface="Times New Roman" panose="02020603050405020304" pitchFamily="18" charset="0"/>
              </a:rPr>
              <a:t> </a:t>
            </a:r>
            <a:r>
              <a:rPr lang="uk-UA" sz="3600" b="1" dirty="0" err="1">
                <a:solidFill>
                  <a:srgbClr val="FFFF00"/>
                </a:solidFill>
                <a:effectLst/>
                <a:latin typeface="Times New Roman" panose="02020603050405020304" pitchFamily="18" charset="0"/>
                <a:ea typeface="Times New Roman" panose="02020603050405020304" pitchFamily="18" charset="0"/>
              </a:rPr>
              <a:t>Убру</a:t>
            </a:r>
            <a:r>
              <a:rPr lang="uk-UA" sz="3600" b="1" dirty="0">
                <a:solidFill>
                  <a:srgbClr val="FFFF00"/>
                </a:solidFill>
                <a:effectLst/>
                <a:latin typeface="Times New Roman" panose="02020603050405020304" pitchFamily="18" charset="0"/>
                <a:ea typeface="Times New Roman" panose="02020603050405020304" pitchFamily="18" charset="0"/>
              </a:rPr>
              <a:t> (нар. в 1959 р.), імам-ректор мечеті в м. Бордо (Франція), вважається одним з найбільш видних ідеологів у французьких мусульманських колах. Він розвиває свої власні досить оригінальні і амбітні ідеї по інтерпретації </a:t>
            </a:r>
            <a:r>
              <a:rPr lang="uk-UA" sz="3600" b="1" dirty="0" err="1">
                <a:solidFill>
                  <a:srgbClr val="FFFF00"/>
                </a:solidFill>
                <a:effectLst/>
                <a:latin typeface="Times New Roman" panose="02020603050405020304" pitchFamily="18" charset="0"/>
                <a:ea typeface="Times New Roman" panose="02020603050405020304" pitchFamily="18" charset="0"/>
              </a:rPr>
              <a:t>коранічних</a:t>
            </a:r>
            <a:r>
              <a:rPr lang="uk-UA" sz="3600" b="1" dirty="0">
                <a:solidFill>
                  <a:srgbClr val="FFFF00"/>
                </a:solidFill>
                <a:effectLst/>
                <a:latin typeface="Times New Roman" panose="02020603050405020304" pitchFamily="18" charset="0"/>
                <a:ea typeface="Times New Roman" panose="02020603050405020304" pitchFamily="18" charset="0"/>
              </a:rPr>
              <a:t> текстів.</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398207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4000" b="1" dirty="0">
                <a:effectLst/>
                <a:latin typeface="Times New Roman" panose="02020603050405020304" pitchFamily="18" charset="0"/>
                <a:ea typeface="Times New Roman" panose="02020603050405020304" pitchFamily="18" charset="0"/>
              </a:rPr>
              <a:t>Традиції грають важливу роль в розвитку людства, оскільки вони дозволяють скоординувати індивідуальні зусилля і домогтися соціальної гармонії. </a:t>
            </a:r>
          </a:p>
          <a:p>
            <a:pPr marL="0" indent="0" algn="just">
              <a:buNone/>
            </a:pPr>
            <a:r>
              <a:rPr lang="uk-UA" sz="4000" b="1" dirty="0">
                <a:effectLst/>
                <a:latin typeface="Times New Roman" panose="02020603050405020304" pitchFamily="18" charset="0"/>
                <a:ea typeface="Times New Roman" panose="02020603050405020304" pitchFamily="18" charset="0"/>
              </a:rPr>
              <a:t>Традиції не є статичними, вони еволюціонують у міру соціальних і культурних змін, що відбуваються в будь-якому суспільстві. </a:t>
            </a:r>
          </a:p>
          <a:p>
            <a:pPr marL="0" indent="0" algn="just">
              <a:buNone/>
            </a:pPr>
            <a:r>
              <a:rPr lang="uk-UA" sz="4000" b="1" dirty="0">
                <a:effectLst/>
                <a:latin typeface="Times New Roman" panose="02020603050405020304" pitchFamily="18" charset="0"/>
                <a:ea typeface="Times New Roman" panose="02020603050405020304" pitchFamily="18" charset="0"/>
              </a:rPr>
              <a:t>Еволюція традицій не є довільним процесом - вона відбувається на основі базових цінностей. </a:t>
            </a:r>
            <a:endParaRPr lang="ru-RU" sz="4000" b="1" dirty="0"/>
          </a:p>
        </p:txBody>
      </p:sp>
    </p:spTree>
    <p:extLst>
      <p:ext uri="{BB962C8B-B14F-4D97-AF65-F5344CB8AC3E}">
        <p14:creationId xmlns:p14="http://schemas.microsoft.com/office/powerpoint/2010/main" val="10113629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dirty="0" err="1">
                <a:solidFill>
                  <a:srgbClr val="FFFF00"/>
                </a:solidFill>
                <a:effectLst/>
                <a:latin typeface="Times New Roman" panose="02020603050405020304" pitchFamily="18" charset="0"/>
                <a:ea typeface="Times New Roman" panose="02020603050405020304" pitchFamily="18" charset="0"/>
              </a:rPr>
              <a:t>Тарік</a:t>
            </a:r>
            <a:r>
              <a:rPr lang="uk-UA" sz="4000" b="1" dirty="0">
                <a:solidFill>
                  <a:srgbClr val="FFFF00"/>
                </a:solidFill>
                <a:effectLst/>
                <a:latin typeface="Times New Roman" panose="02020603050405020304" pitchFamily="18" charset="0"/>
                <a:ea typeface="Times New Roman" panose="02020603050405020304" pitchFamily="18" charset="0"/>
              </a:rPr>
              <a:t> </a:t>
            </a:r>
            <a:r>
              <a:rPr lang="uk-UA" sz="4000" b="1" dirty="0" err="1">
                <a:solidFill>
                  <a:srgbClr val="FFFF00"/>
                </a:solidFill>
                <a:effectLst/>
                <a:latin typeface="Times New Roman" panose="02020603050405020304" pitchFamily="18" charset="0"/>
                <a:ea typeface="Times New Roman" panose="02020603050405020304" pitchFamily="18" charset="0"/>
              </a:rPr>
              <a:t>Убру</a:t>
            </a:r>
            <a:r>
              <a:rPr lang="uk-UA" sz="4000" b="1" dirty="0">
                <a:solidFill>
                  <a:srgbClr val="FFFF00"/>
                </a:solidFill>
                <a:effectLst/>
                <a:latin typeface="Times New Roman" panose="02020603050405020304" pitchFamily="18" charset="0"/>
                <a:ea typeface="Times New Roman" panose="02020603050405020304" pitchFamily="18" charset="0"/>
              </a:rPr>
              <a:t> розділяє основні положення ідеології «Братів-мусульман», які проголошують канони Корану і мусульманські цінності вічними і незмінними, прийнятними в будь-якому місці і будь-який час. Проте </a:t>
            </a:r>
            <a:r>
              <a:rPr lang="uk-UA" sz="4000" b="1" dirty="0" err="1">
                <a:solidFill>
                  <a:srgbClr val="FFFF00"/>
                </a:solidFill>
                <a:effectLst/>
                <a:latin typeface="Times New Roman" panose="02020603050405020304" pitchFamily="18" charset="0"/>
                <a:ea typeface="Times New Roman" panose="02020603050405020304" pitchFamily="18" charset="0"/>
              </a:rPr>
              <a:t>Тарік</a:t>
            </a:r>
            <a:r>
              <a:rPr lang="uk-UA" sz="4000" b="1" dirty="0">
                <a:solidFill>
                  <a:srgbClr val="FFFF00"/>
                </a:solidFill>
                <a:effectLst/>
                <a:latin typeface="Times New Roman" panose="02020603050405020304" pitchFamily="18" charset="0"/>
                <a:ea typeface="Times New Roman" panose="02020603050405020304" pitchFamily="18" charset="0"/>
              </a:rPr>
              <a:t> </a:t>
            </a:r>
            <a:r>
              <a:rPr lang="uk-UA" sz="4000" b="1" dirty="0" err="1">
                <a:solidFill>
                  <a:srgbClr val="FFFF00"/>
                </a:solidFill>
                <a:effectLst/>
                <a:latin typeface="Times New Roman" panose="02020603050405020304" pitchFamily="18" charset="0"/>
                <a:ea typeface="Times New Roman" panose="02020603050405020304" pitchFamily="18" charset="0"/>
              </a:rPr>
              <a:t>Убру</a:t>
            </a:r>
            <a:r>
              <a:rPr lang="uk-UA" sz="4000" b="1" dirty="0">
                <a:solidFill>
                  <a:srgbClr val="FFFF00"/>
                </a:solidFill>
                <a:effectLst/>
                <a:latin typeface="Times New Roman" panose="02020603050405020304" pitchFamily="18" charset="0"/>
                <a:ea typeface="Times New Roman" panose="02020603050405020304" pitchFamily="18" charset="0"/>
              </a:rPr>
              <a:t> вважає важливим звільнити іслам від усього, що заважає «</a:t>
            </a:r>
            <a:r>
              <a:rPr lang="uk-UA" sz="4000" b="1" dirty="0">
                <a:solidFill>
                  <a:srgbClr val="FFFF00"/>
                </a:solidFill>
                <a:effectLst/>
                <a:highlight>
                  <a:srgbClr val="800000"/>
                </a:highlight>
                <a:latin typeface="Times New Roman" panose="02020603050405020304" pitchFamily="18" charset="0"/>
                <a:ea typeface="Times New Roman" panose="02020603050405020304" pitchFamily="18" charset="0"/>
              </a:rPr>
              <a:t>мусульманській думці стати легітимною дочкою Заходу</a:t>
            </a:r>
            <a:r>
              <a:rPr lang="uk-UA" sz="4000" b="1" dirty="0">
                <a:solidFill>
                  <a:srgbClr val="FFFF00"/>
                </a:solidFill>
                <a:effectLst/>
                <a:latin typeface="Times New Roman" panose="02020603050405020304" pitchFamily="18" charset="0"/>
                <a:ea typeface="Times New Roman" panose="02020603050405020304" pitchFamily="18" charset="0"/>
              </a:rPr>
              <a:t>».</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16303688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Він закликає також до такої інтерпретації Корану, яка ґрунтується на знанні історичного і соціального контексту, при якому виникли ті чи інші </a:t>
            </a:r>
            <a:r>
              <a:rPr lang="uk-UA" sz="4000" b="1" dirty="0" err="1">
                <a:solidFill>
                  <a:srgbClr val="FFFF00"/>
                </a:solidFill>
                <a:effectLst/>
                <a:latin typeface="Times New Roman" panose="02020603050405020304" pitchFamily="18" charset="0"/>
                <a:ea typeface="Times New Roman" panose="02020603050405020304" pitchFamily="18" charset="0"/>
              </a:rPr>
              <a:t>сури</a:t>
            </a:r>
            <a:r>
              <a:rPr lang="uk-UA" sz="4000" b="1" dirty="0">
                <a:solidFill>
                  <a:srgbClr val="FFFF00"/>
                </a:solidFill>
                <a:effectLst/>
                <a:latin typeface="Times New Roman" panose="02020603050405020304" pitchFamily="18" charset="0"/>
                <a:ea typeface="Times New Roman" panose="02020603050405020304" pitchFamily="18" charset="0"/>
              </a:rPr>
              <a:t>. Мусульманську теологію, згідно Т. </a:t>
            </a:r>
            <a:r>
              <a:rPr lang="uk-UA" sz="4000" b="1" dirty="0" err="1">
                <a:solidFill>
                  <a:srgbClr val="FFFF00"/>
                </a:solidFill>
                <a:effectLst/>
                <a:latin typeface="Times New Roman" panose="02020603050405020304" pitchFamily="18" charset="0"/>
                <a:ea typeface="Times New Roman" panose="02020603050405020304" pitchFamily="18" charset="0"/>
              </a:rPr>
              <a:t>Убру</a:t>
            </a:r>
            <a:r>
              <a:rPr lang="uk-UA" sz="4000" b="1" dirty="0">
                <a:solidFill>
                  <a:srgbClr val="FFFF00"/>
                </a:solidFill>
                <a:effectLst/>
                <a:latin typeface="Times New Roman" panose="02020603050405020304" pitchFamily="18" charset="0"/>
                <a:ea typeface="Times New Roman" panose="02020603050405020304" pitchFamily="18" charset="0"/>
              </a:rPr>
              <a:t>, необхідно реформувати, «не пориваючи з її принциповими основами». У своїх роботах (книга «Єдність Бога. Божественні імена і атрибути», 2006 р, і ряд статей) Т. </a:t>
            </a:r>
            <a:r>
              <a:rPr lang="uk-UA" sz="4000" b="1" dirty="0" err="1">
                <a:solidFill>
                  <a:srgbClr val="FFFF00"/>
                </a:solidFill>
                <a:effectLst/>
                <a:latin typeface="Times New Roman" panose="02020603050405020304" pitchFamily="18" charset="0"/>
                <a:ea typeface="Times New Roman" panose="02020603050405020304" pitchFamily="18" charset="0"/>
              </a:rPr>
              <a:t>Убру</a:t>
            </a:r>
            <a:r>
              <a:rPr lang="uk-UA" sz="4000" b="1" dirty="0">
                <a:solidFill>
                  <a:srgbClr val="FFFF00"/>
                </a:solidFill>
                <a:effectLst/>
                <a:latin typeface="Times New Roman" panose="02020603050405020304" pitchFamily="18" charset="0"/>
                <a:ea typeface="Times New Roman" panose="02020603050405020304" pitchFamily="18" charset="0"/>
              </a:rPr>
              <a:t> намагається виробити якийсь «шаріат меншості».</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16988102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З одного боку, він створює основи мінімальної ортодоксальності, з іншого - проповідує ритуальну і етичну практику. Він зберігає нормативну роль шаріату і разом з тим намагається представити мусульманське право (</a:t>
            </a:r>
            <a:r>
              <a:rPr lang="uk-UA" sz="3600" b="1" dirty="0" err="1">
                <a:solidFill>
                  <a:srgbClr val="FFFF00"/>
                </a:solidFill>
                <a:effectLst/>
                <a:latin typeface="Times New Roman" panose="02020603050405020304" pitchFamily="18" charset="0"/>
                <a:ea typeface="Times New Roman" panose="02020603050405020304" pitchFamily="18" charset="0"/>
              </a:rPr>
              <a:t>фікх</a:t>
            </a:r>
            <a:r>
              <a:rPr lang="uk-UA" sz="3600" b="1" dirty="0">
                <a:solidFill>
                  <a:srgbClr val="FFFF00"/>
                </a:solidFill>
                <a:effectLst/>
                <a:latin typeface="Times New Roman" panose="02020603050405020304" pitchFamily="18" charset="0"/>
                <a:ea typeface="Times New Roman" panose="02020603050405020304" pitchFamily="18" charset="0"/>
              </a:rPr>
              <a:t>) в світському контексті і інкорпорувати дух французького права в рамки шаріату. У той же час </a:t>
            </a:r>
            <a:r>
              <a:rPr lang="uk-UA" sz="3600" b="1" dirty="0" err="1">
                <a:solidFill>
                  <a:srgbClr val="FFFF00"/>
                </a:solidFill>
                <a:effectLst/>
                <a:latin typeface="Times New Roman" panose="02020603050405020304" pitchFamily="18" charset="0"/>
                <a:ea typeface="Times New Roman" panose="02020603050405020304" pitchFamily="18" charset="0"/>
              </a:rPr>
              <a:t>Т.Убру</a:t>
            </a:r>
            <a:r>
              <a:rPr lang="uk-UA" sz="3600" b="1" dirty="0">
                <a:solidFill>
                  <a:srgbClr val="FFFF00"/>
                </a:solidFill>
                <a:effectLst/>
                <a:latin typeface="Times New Roman" panose="02020603050405020304" pitchFamily="18" charset="0"/>
                <a:ea typeface="Times New Roman" panose="02020603050405020304" pitchFamily="18" charset="0"/>
              </a:rPr>
              <a:t> відзначає близькість духовних і моральних цінностей ісламу і християнства. У зв</a:t>
            </a:r>
            <a:r>
              <a:rPr lang="en-US" sz="3600" b="1" dirty="0">
                <a:solidFill>
                  <a:srgbClr val="FFFF00"/>
                </a:solidFill>
                <a:effectLst/>
                <a:latin typeface="Times New Roman" panose="02020603050405020304" pitchFamily="18" charset="0"/>
                <a:ea typeface="Times New Roman" panose="02020603050405020304" pitchFamily="18" charset="0"/>
              </a:rPr>
              <a:t>’</a:t>
            </a:r>
            <a:r>
              <a:rPr lang="uk-UA" sz="3600" b="1" dirty="0" err="1">
                <a:solidFill>
                  <a:srgbClr val="FFFF00"/>
                </a:solidFill>
                <a:effectLst/>
                <a:latin typeface="Times New Roman" panose="02020603050405020304" pitchFamily="18" charset="0"/>
                <a:ea typeface="Times New Roman" panose="02020603050405020304" pitchFamily="18" charset="0"/>
              </a:rPr>
              <a:t>язку</a:t>
            </a:r>
            <a:r>
              <a:rPr lang="uk-UA" sz="3600" b="1" dirty="0">
                <a:solidFill>
                  <a:srgbClr val="FFFF00"/>
                </a:solidFill>
                <a:effectLst/>
                <a:latin typeface="Times New Roman" panose="02020603050405020304" pitchFamily="18" charset="0"/>
                <a:ea typeface="Times New Roman" panose="02020603050405020304" pitchFamily="18" charset="0"/>
              </a:rPr>
              <a:t> з цим досить симптоматично, що четверо дітей Т. </a:t>
            </a:r>
            <a:r>
              <a:rPr lang="uk-UA" sz="3600" b="1" dirty="0" err="1">
                <a:solidFill>
                  <a:srgbClr val="FFFF00"/>
                </a:solidFill>
                <a:effectLst/>
                <a:latin typeface="Times New Roman" panose="02020603050405020304" pitchFamily="18" charset="0"/>
                <a:ea typeface="Times New Roman" panose="02020603050405020304" pitchFamily="18" charset="0"/>
              </a:rPr>
              <a:t>Убру</a:t>
            </a:r>
            <a:r>
              <a:rPr lang="uk-UA" sz="3600" b="1" dirty="0">
                <a:solidFill>
                  <a:srgbClr val="FFFF00"/>
                </a:solidFill>
                <a:effectLst/>
                <a:latin typeface="Times New Roman" panose="02020603050405020304" pitchFamily="18" charset="0"/>
                <a:ea typeface="Times New Roman" panose="02020603050405020304" pitchFamily="18" charset="0"/>
              </a:rPr>
              <a:t> навчалися в католицькій школі.</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11307102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На відміну від Т. </a:t>
            </a:r>
            <a:r>
              <a:rPr lang="uk-UA" sz="4000" b="1" dirty="0" err="1">
                <a:solidFill>
                  <a:srgbClr val="FFFF00"/>
                </a:solidFill>
                <a:effectLst/>
                <a:latin typeface="Times New Roman" panose="02020603050405020304" pitchFamily="18" charset="0"/>
                <a:ea typeface="Times New Roman" panose="02020603050405020304" pitchFamily="18" charset="0"/>
              </a:rPr>
              <a:t>Убру</a:t>
            </a:r>
            <a:r>
              <a:rPr lang="uk-UA" sz="4000" b="1" dirty="0">
                <a:solidFill>
                  <a:srgbClr val="FFFF00"/>
                </a:solidFill>
                <a:effectLst/>
                <a:latin typeface="Times New Roman" panose="02020603050405020304" pitchFamily="18" charset="0"/>
                <a:ea typeface="Times New Roman" panose="02020603050405020304" pitchFamily="18" charset="0"/>
              </a:rPr>
              <a:t>, інший досить відомий проповідник європейського ісламу Олександр </a:t>
            </a:r>
            <a:r>
              <a:rPr lang="uk-UA" sz="4000" b="1" dirty="0" err="1">
                <a:solidFill>
                  <a:srgbClr val="FFFF00"/>
                </a:solidFill>
                <a:effectLst/>
                <a:latin typeface="Times New Roman" panose="02020603050405020304" pitchFamily="18" charset="0"/>
                <a:ea typeface="Times New Roman" panose="02020603050405020304" pitchFamily="18" charset="0"/>
              </a:rPr>
              <a:t>Кейрі</a:t>
            </a:r>
            <a:r>
              <a:rPr lang="uk-UA" sz="4000" b="1" dirty="0">
                <a:solidFill>
                  <a:srgbClr val="FFFF00"/>
                </a:solidFill>
                <a:effectLst/>
                <a:latin typeface="Times New Roman" panose="02020603050405020304" pitchFamily="18" charset="0"/>
                <a:ea typeface="Times New Roman" panose="02020603050405020304" pitchFamily="18" charset="0"/>
              </a:rPr>
              <a:t>, який розробляє </a:t>
            </a:r>
            <a:r>
              <a:rPr lang="uk-UA" sz="4000" b="1" dirty="0" err="1">
                <a:solidFill>
                  <a:srgbClr val="FFFF00"/>
                </a:solidFill>
                <a:effectLst/>
                <a:latin typeface="Times New Roman" panose="02020603050405020304" pitchFamily="18" charset="0"/>
                <a:ea typeface="Times New Roman" panose="02020603050405020304" pitchFamily="18" charset="0"/>
              </a:rPr>
              <a:t>фетви</a:t>
            </a:r>
            <a:r>
              <a:rPr lang="uk-UA" sz="4000" b="1" dirty="0">
                <a:solidFill>
                  <a:srgbClr val="FFFF00"/>
                </a:solidFill>
                <a:effectLst/>
                <a:latin typeface="Times New Roman" panose="02020603050405020304" pitchFamily="18" charset="0"/>
                <a:ea typeface="Times New Roman" panose="02020603050405020304" pitchFamily="18" charset="0"/>
              </a:rPr>
              <a:t> для Європейської ради з </a:t>
            </a:r>
            <a:r>
              <a:rPr lang="uk-UA" sz="4000" b="1" dirty="0" err="1">
                <a:solidFill>
                  <a:srgbClr val="FFFF00"/>
                </a:solidFill>
                <a:effectLst/>
                <a:latin typeface="Times New Roman" panose="02020603050405020304" pitchFamily="18" charset="0"/>
                <a:ea typeface="Times New Roman" panose="02020603050405020304" pitchFamily="18" charset="0"/>
              </a:rPr>
              <a:t>фетв</a:t>
            </a:r>
            <a:r>
              <a:rPr lang="uk-UA" sz="4000" b="1" dirty="0">
                <a:solidFill>
                  <a:srgbClr val="FFFF00"/>
                </a:solidFill>
                <a:effectLst/>
                <a:latin typeface="Times New Roman" panose="02020603050405020304" pitchFamily="18" charset="0"/>
                <a:ea typeface="Times New Roman" panose="02020603050405020304" pitchFamily="18" charset="0"/>
              </a:rPr>
              <a:t> та ісламським досліджень, пропонує легітимізувати приватне право мусульманина вибирати свою мусульманську ідентичність на релігійному або тільки на культурно-історичній основі, виходячи з визнання принципу реального плюралізму.</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26390504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Порівнюючи дані концепції </a:t>
            </a:r>
            <a:r>
              <a:rPr lang="uk-UA" sz="3000" b="1" dirty="0" err="1">
                <a:solidFill>
                  <a:srgbClr val="FFFF00"/>
                </a:solidFill>
                <a:effectLst/>
                <a:latin typeface="Times New Roman" panose="02020603050405020304" pitchFamily="18" charset="0"/>
                <a:ea typeface="Times New Roman" panose="02020603050405020304" pitchFamily="18" charset="0"/>
              </a:rPr>
              <a:t>євроісламу</a:t>
            </a:r>
            <a:r>
              <a:rPr lang="uk-UA" sz="3000" b="1" dirty="0">
                <a:solidFill>
                  <a:srgbClr val="FFFF00"/>
                </a:solidFill>
                <a:effectLst/>
                <a:latin typeface="Times New Roman" panose="02020603050405020304" pitchFamily="18" charset="0"/>
                <a:ea typeface="Times New Roman" panose="02020603050405020304" pitchFamily="18" charset="0"/>
              </a:rPr>
              <a:t>, можна відзначити, що якщо Бассам </a:t>
            </a:r>
            <a:r>
              <a:rPr lang="uk-UA" sz="3000" b="1" dirty="0" err="1">
                <a:solidFill>
                  <a:srgbClr val="FFFF00"/>
                </a:solidFill>
                <a:effectLst/>
                <a:latin typeface="Times New Roman" panose="02020603050405020304" pitchFamily="18" charset="0"/>
                <a:ea typeface="Times New Roman" panose="02020603050405020304" pitchFamily="18" charset="0"/>
              </a:rPr>
              <a:t>Тібі</a:t>
            </a:r>
            <a:r>
              <a:rPr lang="uk-UA" sz="3000" b="1" dirty="0">
                <a:solidFill>
                  <a:srgbClr val="FFFF00"/>
                </a:solidFill>
                <a:effectLst/>
                <a:latin typeface="Times New Roman" panose="02020603050405020304" pitchFamily="18" charset="0"/>
                <a:ea typeface="Times New Roman" panose="02020603050405020304" pitchFamily="18" charset="0"/>
              </a:rPr>
              <a:t> і </a:t>
            </a:r>
            <a:r>
              <a:rPr lang="uk-UA" sz="3000" b="1" dirty="0" err="1">
                <a:solidFill>
                  <a:srgbClr val="FFFF00"/>
                </a:solidFill>
                <a:effectLst/>
                <a:latin typeface="Times New Roman" panose="02020603050405020304" pitchFamily="18" charset="0"/>
                <a:ea typeface="Times New Roman" panose="02020603050405020304" pitchFamily="18" charset="0"/>
              </a:rPr>
              <a:t>Абденнур</a:t>
            </a:r>
            <a:r>
              <a:rPr lang="uk-UA" sz="3000" b="1" dirty="0">
                <a:solidFill>
                  <a:srgbClr val="FFFF00"/>
                </a:solidFill>
                <a:effectLst/>
                <a:latin typeface="Times New Roman" panose="02020603050405020304" pitchFamily="18" charset="0"/>
                <a:ea typeface="Times New Roman" panose="02020603050405020304" pitchFamily="18" charset="0"/>
              </a:rPr>
              <a:t> Бідар більше увагу приділяють необхідності інтеграції мусульман і підпорядкування ісламу системі базових європейських цінностей, то </a:t>
            </a:r>
            <a:r>
              <a:rPr lang="uk-UA" sz="3000" b="1" dirty="0" err="1">
                <a:solidFill>
                  <a:srgbClr val="FFFF00"/>
                </a:solidFill>
                <a:effectLst/>
                <a:latin typeface="Times New Roman" panose="02020603050405020304" pitchFamily="18" charset="0"/>
                <a:ea typeface="Times New Roman" panose="02020603050405020304" pitchFamily="18" charset="0"/>
              </a:rPr>
              <a:t>Тарік</a:t>
            </a:r>
            <a:r>
              <a:rPr lang="uk-UA" sz="3000" b="1" dirty="0">
                <a:solidFill>
                  <a:srgbClr val="FFFF00"/>
                </a:solidFill>
                <a:effectLst/>
                <a:latin typeface="Times New Roman" panose="02020603050405020304" pitchFamily="18" charset="0"/>
                <a:ea typeface="Times New Roman" panose="02020603050405020304" pitchFamily="18" charset="0"/>
              </a:rPr>
              <a:t> Рамадан виступає за більш активну участь мусульман у соціокультурному, політичному і державному житті Європи для захисту своїх інтересів. Його концепція багато в чому знаходить підтримку з боку молодого покоління мусульман-іммігрантів. Концепцію ж </a:t>
            </a:r>
            <a:r>
              <a:rPr lang="uk-UA" sz="3000" b="1" dirty="0" err="1">
                <a:solidFill>
                  <a:srgbClr val="FFFF00"/>
                </a:solidFill>
                <a:effectLst/>
                <a:latin typeface="Times New Roman" panose="02020603050405020304" pitchFamily="18" charset="0"/>
                <a:ea typeface="Times New Roman" panose="02020603050405020304" pitchFamily="18" charset="0"/>
              </a:rPr>
              <a:t>Б.Тібі</a:t>
            </a:r>
            <a:r>
              <a:rPr lang="uk-UA" sz="3000" b="1" dirty="0">
                <a:solidFill>
                  <a:srgbClr val="FFFF00"/>
                </a:solidFill>
                <a:effectLst/>
                <a:latin typeface="Times New Roman" panose="02020603050405020304" pitchFamily="18" charset="0"/>
                <a:ea typeface="Times New Roman" panose="02020603050405020304" pitchFamily="18" charset="0"/>
              </a:rPr>
              <a:t> і А. </a:t>
            </a:r>
            <a:r>
              <a:rPr lang="uk-UA" sz="3000" b="1" dirty="0" err="1">
                <a:solidFill>
                  <a:srgbClr val="FFFF00"/>
                </a:solidFill>
                <a:effectLst/>
                <a:latin typeface="Times New Roman" panose="02020603050405020304" pitchFamily="18" charset="0"/>
                <a:ea typeface="Times New Roman" panose="02020603050405020304" pitchFamily="18" charset="0"/>
              </a:rPr>
              <a:t>Бідара</a:t>
            </a:r>
            <a:r>
              <a:rPr lang="uk-UA" sz="3000" b="1" dirty="0">
                <a:solidFill>
                  <a:srgbClr val="FFFF00"/>
                </a:solidFill>
                <a:effectLst/>
                <a:latin typeface="Times New Roman" panose="02020603050405020304" pitchFamily="18" charset="0"/>
                <a:ea typeface="Times New Roman" panose="02020603050405020304" pitchFamily="18" charset="0"/>
              </a:rPr>
              <a:t> позитивно сприймає і підтримує досить обмежене коло їхніх прихильників з числа мусульманських інтелектуалів, а також частина європейців - </a:t>
            </a:r>
            <a:r>
              <a:rPr lang="uk-UA" sz="3000" b="1" dirty="0" err="1">
                <a:solidFill>
                  <a:srgbClr val="FFFF00"/>
                </a:solidFill>
                <a:effectLst/>
                <a:latin typeface="Times New Roman" panose="02020603050405020304" pitchFamily="18" charset="0"/>
                <a:ea typeface="Times New Roman" panose="02020603050405020304" pitchFamily="18" charset="0"/>
              </a:rPr>
              <a:t>немусульман</a:t>
            </a:r>
            <a:r>
              <a:rPr lang="uk-UA" sz="3000" b="1" dirty="0">
                <a:solidFill>
                  <a:srgbClr val="FFFF00"/>
                </a:solidFill>
                <a:effectLst/>
                <a:latin typeface="Times New Roman" panose="02020603050405020304" pitchFamily="18" charset="0"/>
                <a:ea typeface="Times New Roman" panose="02020603050405020304" pitchFamily="18" charset="0"/>
              </a:rPr>
              <a:t>.</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7754024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У той же час в реальності концепції європейського ісламу виявляються неприйнятною для більшості мусульман Європи. Ідея Т. </a:t>
            </a:r>
            <a:r>
              <a:rPr lang="uk-UA" sz="3200" b="1" dirty="0" err="1">
                <a:solidFill>
                  <a:srgbClr val="FFFF00"/>
                </a:solidFill>
                <a:effectLst/>
                <a:latin typeface="Times New Roman" panose="02020603050405020304" pitchFamily="18" charset="0"/>
                <a:ea typeface="Times New Roman" panose="02020603050405020304" pitchFamily="18" charset="0"/>
              </a:rPr>
              <a:t>Рамадана</a:t>
            </a:r>
            <a:r>
              <a:rPr lang="uk-UA" sz="3200" b="1" dirty="0">
                <a:solidFill>
                  <a:srgbClr val="FFFF00"/>
                </a:solidFill>
                <a:effectLst/>
                <a:latin typeface="Times New Roman" panose="02020603050405020304" pitchFamily="18" charset="0"/>
                <a:ea typeface="Times New Roman" panose="02020603050405020304" pitchFamily="18" charset="0"/>
              </a:rPr>
              <a:t> піддати ревізії тлумачення основних джерел ісламу - Корану і Суни не зустрічає розуміння з боку багатьох мусульман і навіть інтерпретується як «блюзнірська». У свою чергу заклик Б.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до пристосування ісламу до європейських цінностей багатьма мусульманами Європи сприймається як заклик до асиміляції і тому не приймається, оскільки, на їхню думку, варіант </a:t>
            </a:r>
            <a:r>
              <a:rPr lang="uk-UA" sz="3200" b="1" dirty="0" err="1">
                <a:solidFill>
                  <a:srgbClr val="FFFF00"/>
                </a:solidFill>
                <a:effectLst/>
                <a:latin typeface="Times New Roman" panose="02020603050405020304" pitchFamily="18" charset="0"/>
                <a:ea typeface="Times New Roman" panose="02020603050405020304" pitchFamily="18" charset="0"/>
              </a:rPr>
              <a:t>євроісламу</a:t>
            </a:r>
            <a:r>
              <a:rPr lang="uk-UA" sz="3200" b="1" dirty="0">
                <a:solidFill>
                  <a:srgbClr val="FFFF00"/>
                </a:solidFill>
                <a:effectLst/>
                <a:latin typeface="Times New Roman" panose="02020603050405020304" pitchFamily="18" charset="0"/>
                <a:ea typeface="Times New Roman" panose="02020603050405020304" pitchFamily="18" charset="0"/>
              </a:rPr>
              <a:t>, пропонований Б.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означає відмову «від базових основ віросповідання» і, по суті, «вихід зі світової мусульманської громади - </a:t>
            </a:r>
            <a:r>
              <a:rPr lang="uk-UA" sz="3200" b="1" dirty="0" err="1">
                <a:solidFill>
                  <a:srgbClr val="FFFF00"/>
                </a:solidFill>
                <a:effectLst/>
                <a:latin typeface="Times New Roman" panose="02020603050405020304" pitchFamily="18" charset="0"/>
                <a:ea typeface="Times New Roman" panose="02020603050405020304" pitchFamily="18" charset="0"/>
              </a:rPr>
              <a:t>умми</a:t>
            </a:r>
            <a:r>
              <a:rPr lang="uk-UA" sz="3200" b="1" dirty="0">
                <a:solidFill>
                  <a:srgbClr val="FFFF00"/>
                </a:solidFill>
                <a:effectLst/>
                <a:latin typeface="Times New Roman" panose="02020603050405020304" pitchFamily="18" charset="0"/>
                <a:ea typeface="Times New Roman" panose="02020603050405020304" pitchFamily="18" charset="0"/>
              </a:rPr>
              <a:t>».</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25446062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Пропозиції щодо реформування ісламу, висловлені в вищенаведеному маніфесті </a:t>
            </a:r>
            <a:r>
              <a:rPr lang="uk-UA" sz="3200" b="1" dirty="0" err="1">
                <a:solidFill>
                  <a:srgbClr val="FFFF00"/>
                </a:solidFill>
                <a:effectLst/>
                <a:latin typeface="Times New Roman" panose="02020603050405020304" pitchFamily="18" charset="0"/>
                <a:ea typeface="Times New Roman" panose="02020603050405020304" pitchFamily="18" charset="0"/>
              </a:rPr>
              <a:t>Абденнур</a:t>
            </a:r>
            <a:r>
              <a:rPr lang="uk-UA" sz="3200" b="1" dirty="0">
                <a:solidFill>
                  <a:srgbClr val="FFFF00"/>
                </a:solidFill>
                <a:effectLst/>
                <a:latin typeface="Times New Roman" panose="02020603050405020304" pitchFamily="18" charset="0"/>
                <a:ea typeface="Times New Roman" panose="02020603050405020304" pitchFamily="18" charset="0"/>
              </a:rPr>
              <a:t> </a:t>
            </a:r>
            <a:r>
              <a:rPr lang="uk-UA" sz="3200" b="1" dirty="0" err="1">
                <a:solidFill>
                  <a:srgbClr val="FFFF00"/>
                </a:solidFill>
                <a:effectLst/>
                <a:latin typeface="Times New Roman" panose="02020603050405020304" pitchFamily="18" charset="0"/>
                <a:ea typeface="Times New Roman" panose="02020603050405020304" pitchFamily="18" charset="0"/>
              </a:rPr>
              <a:t>Бідара</a:t>
            </a:r>
            <a:r>
              <a:rPr lang="uk-UA" sz="3200" b="1" dirty="0">
                <a:solidFill>
                  <a:srgbClr val="FFFF00"/>
                </a:solidFill>
                <a:effectLst/>
                <a:latin typeface="Times New Roman" panose="02020603050405020304" pitchFamily="18" charset="0"/>
                <a:ea typeface="Times New Roman" panose="02020603050405020304" pitchFamily="18" charset="0"/>
              </a:rPr>
              <a:t> і опубліковані в популярній і впливовій французькій газеті «</a:t>
            </a:r>
            <a:r>
              <a:rPr lang="uk-UA" sz="3200" b="1" dirty="0" err="1">
                <a:solidFill>
                  <a:srgbClr val="FFFF00"/>
                </a:solidFill>
                <a:effectLst/>
                <a:latin typeface="Times New Roman" panose="02020603050405020304" pitchFamily="18" charset="0"/>
                <a:ea typeface="Times New Roman" panose="02020603050405020304" pitchFamily="18" charset="0"/>
              </a:rPr>
              <a:t>Le</a:t>
            </a:r>
            <a:r>
              <a:rPr lang="uk-UA" sz="3200" b="1" dirty="0">
                <a:solidFill>
                  <a:srgbClr val="FFFF00"/>
                </a:solidFill>
                <a:effectLst/>
                <a:latin typeface="Times New Roman" panose="02020603050405020304" pitchFamily="18" charset="0"/>
                <a:ea typeface="Times New Roman" panose="02020603050405020304" pitchFamily="18" charset="0"/>
              </a:rPr>
              <a:t> </a:t>
            </a:r>
            <a:r>
              <a:rPr lang="uk-UA" sz="3200" b="1" dirty="0" err="1">
                <a:solidFill>
                  <a:srgbClr val="FFFF00"/>
                </a:solidFill>
                <a:effectLst/>
                <a:latin typeface="Times New Roman" panose="02020603050405020304" pitchFamily="18" charset="0"/>
                <a:ea typeface="Times New Roman" panose="02020603050405020304" pitchFamily="18" charset="0"/>
              </a:rPr>
              <a:t>Monde</a:t>
            </a:r>
            <a:r>
              <a:rPr lang="uk-UA" sz="3200" b="1" dirty="0">
                <a:solidFill>
                  <a:srgbClr val="FFFF00"/>
                </a:solidFill>
                <a:effectLst/>
                <a:latin typeface="Times New Roman" panose="02020603050405020304" pitchFamily="18" charset="0"/>
                <a:ea typeface="Times New Roman" panose="02020603050405020304" pitchFamily="18" charset="0"/>
              </a:rPr>
              <a:t>», також не викликали значного відгуку серед більшості європейського і, зокрема, французького мусульманського співтовариства. Це пояснюється як відносно невеликим числом прихильників концепцій А. </a:t>
            </a:r>
            <a:r>
              <a:rPr lang="uk-UA" sz="3200" b="1" dirty="0" err="1">
                <a:solidFill>
                  <a:srgbClr val="FFFF00"/>
                </a:solidFill>
                <a:effectLst/>
                <a:latin typeface="Times New Roman" panose="02020603050405020304" pitchFamily="18" charset="0"/>
                <a:ea typeface="Times New Roman" panose="02020603050405020304" pitchFamily="18" charset="0"/>
              </a:rPr>
              <a:t>Бідара</a:t>
            </a:r>
            <a:r>
              <a:rPr lang="uk-UA" sz="3200" b="1" dirty="0">
                <a:solidFill>
                  <a:srgbClr val="FFFF00"/>
                </a:solidFill>
                <a:effectLst/>
                <a:latin typeface="Times New Roman" panose="02020603050405020304" pitchFamily="18" charset="0"/>
                <a:ea typeface="Times New Roman" panose="02020603050405020304" pitchFamily="18" charset="0"/>
              </a:rPr>
              <a:t>, так і достатньою сміливість і радикалізмом пропонованого їм реформування ісламу. Середньому мусульманину, що сприймає текст Корану як сакральне і божественне одкровення, в значній мірі складно прийняти ідеї </a:t>
            </a:r>
            <a:r>
              <a:rPr lang="uk-UA" sz="3200" b="1" dirty="0" err="1">
                <a:solidFill>
                  <a:srgbClr val="FFFF00"/>
                </a:solidFill>
                <a:effectLst/>
                <a:latin typeface="Times New Roman" panose="02020603050405020304" pitchFamily="18" charset="0"/>
                <a:ea typeface="Times New Roman" panose="02020603050405020304" pitchFamily="18" charset="0"/>
              </a:rPr>
              <a:t>Бідара</a:t>
            </a:r>
            <a:r>
              <a:rPr lang="uk-UA" sz="3200" b="1" dirty="0">
                <a:solidFill>
                  <a:srgbClr val="FFFF00"/>
                </a:solidFill>
                <a:effectLst/>
                <a:latin typeface="Times New Roman" panose="02020603050405020304" pitchFamily="18" charset="0"/>
                <a:ea typeface="Times New Roman" panose="02020603050405020304" pitchFamily="18" charset="0"/>
              </a:rPr>
              <a:t>.</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16231457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Тим більше, це відноситься до імамів і офіційним мусульманським діячам. У той же час більшість мусульман, як показали недавні дослідження, не визнають навіть Загальну декларацію прав людини 1948 року, так як для них вона не «загальна», а «західна». Тому спроби поширити концепцію прав людини в мусульманських країнах і серед мусульман Європи сприймаються як «політика насадження західних цінностей як універсальних для всього світу».</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11509438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Існує також ще одна проблема, яка ускладнює реалізацію концепції «європейського ісламу», а також інтеграцію іммігрантів з мусульманських країн. Полягає вона в тому, що іслам, незважаючи на твердження мусульманських ідеологів про існування всесвітньої мусульманської </a:t>
            </a:r>
            <a:r>
              <a:rPr lang="uk-UA" sz="3200" b="1" dirty="0" err="1">
                <a:solidFill>
                  <a:srgbClr val="FFFF00"/>
                </a:solidFill>
                <a:effectLst/>
                <a:latin typeface="Times New Roman" panose="02020603050405020304" pitchFamily="18" charset="0"/>
                <a:ea typeface="Times New Roman" panose="02020603050405020304" pitchFamily="18" charset="0"/>
              </a:rPr>
              <a:t>умми</a:t>
            </a:r>
            <a:r>
              <a:rPr lang="uk-UA" sz="3200" b="1" dirty="0">
                <a:solidFill>
                  <a:srgbClr val="FFFF00"/>
                </a:solidFill>
                <a:effectLst/>
                <a:latin typeface="Times New Roman" panose="02020603050405020304" pitchFamily="18" charset="0"/>
                <a:ea typeface="Times New Roman" panose="02020603050405020304" pitchFamily="18" charset="0"/>
              </a:rPr>
              <a:t>, не представляє собою щось єдине. У ньому немає єдиної ієрархічної структури, подібної ієрархії католицької або православної церкви. Іслам завжди відрізнявся релігійним і культурним різноманіттям. В даний час в кожній європейській країні переважає та чи інша течію ісламу, в залежності від того, звідки вийшла більшість іммігрантів-мусульман.</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36790075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В результаті навіть Б. </a:t>
            </a:r>
            <a:r>
              <a:rPr lang="uk-UA" sz="3200" b="1" dirty="0" err="1">
                <a:solidFill>
                  <a:srgbClr val="FFFF00"/>
                </a:solidFill>
                <a:effectLst/>
                <a:latin typeface="Times New Roman" panose="02020603050405020304" pitchFamily="18" charset="0"/>
                <a:ea typeface="Times New Roman" panose="02020603050405020304" pitchFamily="18" charset="0"/>
              </a:rPr>
              <a:t>Тібі</a:t>
            </a:r>
            <a:r>
              <a:rPr lang="uk-UA" sz="3200" b="1" dirty="0">
                <a:solidFill>
                  <a:srgbClr val="FFFF00"/>
                </a:solidFill>
                <a:effectLst/>
                <a:latin typeface="Times New Roman" panose="02020603050405020304" pitchFamily="18" charset="0"/>
                <a:ea typeface="Times New Roman" panose="02020603050405020304" pitchFamily="18" charset="0"/>
              </a:rPr>
              <a:t>, що ратує за </a:t>
            </a:r>
            <a:r>
              <a:rPr lang="uk-UA" sz="3200" b="1" dirty="0" err="1">
                <a:solidFill>
                  <a:srgbClr val="FFFF00"/>
                </a:solidFill>
                <a:effectLst/>
                <a:latin typeface="Times New Roman" panose="02020603050405020304" pitchFamily="18" charset="0"/>
                <a:ea typeface="Times New Roman" panose="02020603050405020304" pitchFamily="18" charset="0"/>
              </a:rPr>
              <a:t>євроіслам</a:t>
            </a:r>
            <a:r>
              <a:rPr lang="uk-UA" sz="3200" b="1" dirty="0">
                <a:solidFill>
                  <a:srgbClr val="FFFF00"/>
                </a:solidFill>
                <a:effectLst/>
                <a:latin typeface="Times New Roman" panose="02020603050405020304" pitchFamily="18" charset="0"/>
                <a:ea typeface="Times New Roman" panose="02020603050405020304" pitchFamily="18" charset="0"/>
              </a:rPr>
              <a:t>, змушений визнати, що «неможливо сказати, що існує щось під назвою "німецький іслам". Це означало б формування у Німеччині мусульманського співтовариства, яке об</a:t>
            </a:r>
            <a:r>
              <a:rPr lang="en-US" sz="3200" b="1" dirty="0">
                <a:solidFill>
                  <a:srgbClr val="FFFF00"/>
                </a:solidFill>
                <a:effectLst/>
                <a:latin typeface="Times New Roman" panose="02020603050405020304" pitchFamily="18" charset="0"/>
                <a:ea typeface="Times New Roman" panose="02020603050405020304" pitchFamily="18" charset="0"/>
              </a:rPr>
              <a:t>’</a:t>
            </a:r>
            <a:r>
              <a:rPr lang="uk-UA" sz="3200" b="1" dirty="0" err="1">
                <a:solidFill>
                  <a:srgbClr val="FFFF00"/>
                </a:solidFill>
                <a:effectLst/>
                <a:latin typeface="Times New Roman" panose="02020603050405020304" pitchFamily="18" charset="0"/>
                <a:ea typeface="Times New Roman" panose="02020603050405020304" pitchFamily="18" charset="0"/>
              </a:rPr>
              <a:t>єднує</a:t>
            </a:r>
            <a:r>
              <a:rPr lang="uk-UA" sz="3200" b="1" dirty="0">
                <a:solidFill>
                  <a:srgbClr val="FFFF00"/>
                </a:solidFill>
                <a:effectLst/>
                <a:latin typeface="Times New Roman" panose="02020603050405020304" pitchFamily="18" charset="0"/>
                <a:ea typeface="Times New Roman" panose="02020603050405020304" pitchFamily="18" charset="0"/>
              </a:rPr>
              <a:t> сунітів, </a:t>
            </a:r>
            <a:r>
              <a:rPr lang="uk-UA" sz="3200" b="1" dirty="0" err="1">
                <a:solidFill>
                  <a:srgbClr val="FFFF00"/>
                </a:solidFill>
                <a:effectLst/>
                <a:latin typeface="Times New Roman" panose="02020603050405020304" pitchFamily="18" charset="0"/>
                <a:ea typeface="Times New Roman" panose="02020603050405020304" pitchFamily="18" charset="0"/>
              </a:rPr>
              <a:t>алавітів</a:t>
            </a:r>
            <a:r>
              <a:rPr lang="uk-UA" sz="3200" b="1" dirty="0">
                <a:solidFill>
                  <a:srgbClr val="FFFF00"/>
                </a:solidFill>
                <a:effectLst/>
                <a:latin typeface="Times New Roman" panose="02020603050405020304" pitchFamily="18" charset="0"/>
                <a:ea typeface="Times New Roman" panose="02020603050405020304" pitchFamily="18" charset="0"/>
              </a:rPr>
              <a:t>, шиїтів, а також турків, арабів і боснійських мусульман. Це неможливо". Така ж ситуація існує і в інших країнах Європи. Більш того, серед мусульман різних течій ісламу існує протистояння. Це перш за все стосується сунітів і шиїтів. Причому це протистояння, на яке часто накладається політичне протиборство, іноді приймає форму відкритого зіткнення.</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153761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Autofit/>
          </a:bodyPr>
          <a:lstStyle/>
          <a:p>
            <a:pPr marL="0" indent="0" algn="just">
              <a:buNone/>
            </a:pPr>
            <a:r>
              <a:rPr lang="uk-UA" sz="4000" b="1" dirty="0">
                <a:effectLst/>
                <a:latin typeface="Times New Roman" panose="02020603050405020304" pitchFamily="18" charset="0"/>
                <a:ea typeface="Times New Roman" panose="02020603050405020304" pitchFamily="18" charset="0"/>
              </a:rPr>
              <a:t>Таким чином, при дослідженні конкуруючих традицій і ідеологій, що існують в різних мусульманських суспільствах, важливо визначити цю загальну «точку відліку».</a:t>
            </a:r>
            <a:r>
              <a:rPr lang="uk-UA" sz="32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uk-UA" sz="4000" b="1" dirty="0">
                <a:effectLst/>
                <a:latin typeface="Times New Roman" panose="02020603050405020304" pitchFamily="18" charset="0"/>
                <a:ea typeface="Times New Roman" panose="02020603050405020304" pitchFamily="18" charset="0"/>
              </a:rPr>
              <a:t>Таким чином, розглянувши першоджерело соціальних норм ісламу, ми можемо з упевненістю заявити про те, що іслам в цілому сприяє формуванню і підтриманню кланової системи і традиційних суспільних відносин, якщо ті не суперечать ісламу.</a:t>
            </a:r>
            <a:endParaRPr lang="ru-RU" sz="4000" b="1" dirty="0"/>
          </a:p>
        </p:txBody>
      </p:sp>
    </p:spTree>
    <p:extLst>
      <p:ext uri="{BB962C8B-B14F-4D97-AF65-F5344CB8AC3E}">
        <p14:creationId xmlns:p14="http://schemas.microsoft.com/office/powerpoint/2010/main" val="40931737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Так, наприклад, в 2013 р. на півночі Франції, в м. Рубе, мали місце зіткнення із застосуванням вогнепальної зброї між шиїтами, прихильниками сирійського президента Асада, і сунітами, прихильниками сирійської ісламістської опозиції. В цілому ж термін "європейський іслам" у більшості мусульман викликає неприйняття, та може, на їхню думку, означати втрату базових основ віросповідання. Надається перевага більш </a:t>
            </a:r>
            <a:r>
              <a:rPr lang="uk-UA" sz="3200" b="1" dirty="0" err="1">
                <a:solidFill>
                  <a:srgbClr val="FFFF00"/>
                </a:solidFill>
                <a:effectLst/>
                <a:latin typeface="Times New Roman" panose="02020603050405020304" pitchFamily="18" charset="0"/>
                <a:ea typeface="Times New Roman" panose="02020603050405020304" pitchFamily="18" charset="0"/>
              </a:rPr>
              <a:t>нейтральнй</a:t>
            </a:r>
            <a:r>
              <a:rPr lang="uk-UA" sz="3200" b="1" dirty="0">
                <a:solidFill>
                  <a:srgbClr val="FFFF00"/>
                </a:solidFill>
                <a:effectLst/>
                <a:latin typeface="Times New Roman" panose="02020603050405020304" pitchFamily="18" charset="0"/>
                <a:ea typeface="Times New Roman" panose="02020603050405020304" pitchFamily="18" charset="0"/>
              </a:rPr>
              <a:t> дефініції - «відповідність європейського способу життя без відмови від основ ісламу», як це сформулював голова Центральної ради мусульман Німеччини </a:t>
            </a:r>
            <a:r>
              <a:rPr lang="uk-UA" sz="3200" b="1" dirty="0" err="1">
                <a:solidFill>
                  <a:srgbClr val="FFFF00"/>
                </a:solidFill>
                <a:effectLst/>
                <a:latin typeface="Times New Roman" panose="02020603050405020304" pitchFamily="18" charset="0"/>
                <a:ea typeface="Times New Roman" panose="02020603050405020304" pitchFamily="18" charset="0"/>
              </a:rPr>
              <a:t>Надєєм</a:t>
            </a:r>
            <a:r>
              <a:rPr lang="uk-UA" sz="3200" b="1" dirty="0">
                <a:solidFill>
                  <a:srgbClr val="FFFF00"/>
                </a:solidFill>
                <a:effectLst/>
                <a:latin typeface="Times New Roman" panose="02020603050405020304" pitchFamily="18" charset="0"/>
                <a:ea typeface="Times New Roman" panose="02020603050405020304" pitchFamily="18" charset="0"/>
              </a:rPr>
              <a:t> </a:t>
            </a:r>
            <a:r>
              <a:rPr lang="uk-UA" sz="3200" b="1" dirty="0" err="1">
                <a:solidFill>
                  <a:srgbClr val="FFFF00"/>
                </a:solidFill>
                <a:effectLst/>
                <a:latin typeface="Times New Roman" panose="02020603050405020304" pitchFamily="18" charset="0"/>
                <a:ea typeface="Times New Roman" panose="02020603050405020304" pitchFamily="18" charset="0"/>
              </a:rPr>
              <a:t>Ельяс</a:t>
            </a:r>
            <a:r>
              <a:rPr lang="uk-UA" sz="3200" b="1" dirty="0">
                <a:solidFill>
                  <a:srgbClr val="FFFF00"/>
                </a:solidFill>
                <a:effectLst/>
                <a:latin typeface="Times New Roman" panose="02020603050405020304" pitchFamily="18" charset="0"/>
                <a:ea typeface="Times New Roman" panose="02020603050405020304" pitchFamily="18" charset="0"/>
              </a:rPr>
              <a:t>.</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39658214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Як висновок можна констатувати, що «європейський іслам» являє собою скоріше теоретичну концепцію, спробу реформувати іслам відповідно до європейських цивілізаційних цінностей і його інтеграцію в європейський соціокультурний простір, ніж реальну дійсність. Більшість європейських мусульман не готові в даний час прийняти реформування ісламу відповідно до концепцій «європейського ісламу», пропонованими його ідеологами. У той же час у багатьох країнах ЄС спостерігається посилення присутності традиційного ісламу і його різних течій, як в релігійному, так і в соціокультурному плані.</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7156340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У чималій мірі це стало результатом невдачі політики мультикультуралізму та політичної інтеграції мусульман в європейські суспільства, що підтверджували керівники Німеччини, Англії та Франції. Вони змушені були визнати, що взаємне збагачення мусульманської та європейської культур, що декларувалося як мета мультикультуралізму, не відбулося у Європі. Значна частина європейського мусульманського співтовариства продовжує сповідувати іслам як основу своєї ідентичності.</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12064198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560439"/>
          </a:xfrm>
        </p:spPr>
        <p:txBody>
          <a:bodyPr/>
          <a:lstStyle/>
          <a:p>
            <a:pPr marL="342900" lvl="0" indent="-342900" algn="ctr">
              <a:lnSpc>
                <a:spcPct val="115000"/>
              </a:lnSpc>
              <a:spcAft>
                <a:spcPts val="1000"/>
              </a:spcAft>
            </a:pPr>
            <a:r>
              <a:rPr lang="uk-UA" sz="3000" b="1" dirty="0">
                <a:solidFill>
                  <a:srgbClr val="002060"/>
                </a:solidFill>
                <a:effectLst/>
                <a:highlight>
                  <a:srgbClr val="FF0000"/>
                </a:highlight>
                <a:latin typeface="Times New Roman" panose="02020603050405020304" pitchFamily="18" charset="0"/>
                <a:ea typeface="Times New Roman" panose="02020603050405020304" pitchFamily="18" charset="0"/>
              </a:rPr>
              <a:t>5.	Європейський іслам </a:t>
            </a:r>
            <a:endParaRPr lang="ru-RU" sz="3000" dirty="0">
              <a:solidFill>
                <a:srgbClr val="00206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60439"/>
            <a:ext cx="12191999" cy="6297561"/>
          </a:xfrm>
        </p:spPr>
        <p:txBody>
          <a:bodyPr>
            <a:noAutofit/>
          </a:bodyPr>
          <a:lstStyle/>
          <a:p>
            <a:pPr indent="0" algn="just">
              <a:lnSpc>
                <a:spcPct val="115000"/>
              </a:lnSpc>
              <a:spcAft>
                <a:spcPts val="1000"/>
              </a:spcAft>
              <a:buNone/>
            </a:pPr>
            <a:r>
              <a:rPr lang="uk-UA" sz="4400" b="1" dirty="0">
                <a:solidFill>
                  <a:srgbClr val="FFFF00"/>
                </a:solidFill>
                <a:effectLst/>
                <a:latin typeface="Times New Roman" panose="02020603050405020304" pitchFamily="18" charset="0"/>
                <a:ea typeface="Times New Roman" panose="02020603050405020304" pitchFamily="18" charset="0"/>
              </a:rPr>
              <a:t>Причому зростає число послідовників радикальних його течій, що підтверджує велика кількість мусульман - громадян ЄС, які воюють в рядах «ісламської держави» </a:t>
            </a:r>
            <a:r>
              <a:rPr lang="uk-UA" sz="4400" b="1">
                <a:solidFill>
                  <a:srgbClr val="FFFF00"/>
                </a:solidFill>
                <a:effectLst/>
                <a:latin typeface="Times New Roman" panose="02020603050405020304" pitchFamily="18" charset="0"/>
                <a:ea typeface="Times New Roman" panose="02020603050405020304" pitchFamily="18" charset="0"/>
              </a:rPr>
              <a:t>(І</a:t>
            </a:r>
            <a:r>
              <a:rPr lang="uk-UA" sz="4400" b="1">
                <a:solidFill>
                  <a:srgbClr val="FFFF00"/>
                </a:solidFill>
                <a:latin typeface="Times New Roman" panose="02020603050405020304" pitchFamily="18" charset="0"/>
                <a:ea typeface="Times New Roman" panose="02020603050405020304" pitchFamily="18" charset="0"/>
              </a:rPr>
              <a:t>Д</a:t>
            </a:r>
            <a:r>
              <a:rPr lang="uk-UA" sz="4400" b="1">
                <a:solidFill>
                  <a:srgbClr val="FFFF00"/>
                </a:solidFill>
                <a:effectLst/>
                <a:latin typeface="Times New Roman" panose="02020603050405020304" pitchFamily="18" charset="0"/>
                <a:ea typeface="Times New Roman" panose="02020603050405020304" pitchFamily="18" charset="0"/>
              </a:rPr>
              <a:t>) </a:t>
            </a:r>
            <a:r>
              <a:rPr lang="uk-UA" sz="4400" b="1" dirty="0">
                <a:solidFill>
                  <a:srgbClr val="FFFF00"/>
                </a:solidFill>
                <a:effectLst/>
                <a:latin typeface="Times New Roman" panose="02020603050405020304" pitchFamily="18" charset="0"/>
                <a:ea typeface="Times New Roman" panose="02020603050405020304" pitchFamily="18" charset="0"/>
              </a:rPr>
              <a:t>в Сирії та Іраку, а також серія терактів, здійснених в 2014-2016 рр. в країнах Західної Європи, виконавцями яких були радикальні ісламісти.</a:t>
            </a:r>
            <a:endParaRPr lang="uk-UA" sz="4400" b="1" dirty="0">
              <a:solidFill>
                <a:srgbClr val="FFFF00"/>
              </a:solidFill>
              <a:highlight>
                <a:srgbClr val="800000"/>
              </a:highlight>
            </a:endParaRPr>
          </a:p>
        </p:txBody>
      </p:sp>
    </p:spTree>
    <p:extLst>
      <p:ext uri="{BB962C8B-B14F-4D97-AF65-F5344CB8AC3E}">
        <p14:creationId xmlns:p14="http://schemas.microsoft.com/office/powerpoint/2010/main" val="331227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160205"/>
          </a:xfrm>
        </p:spPr>
        <p:txBody>
          <a:bodyPr/>
          <a:lstStyle/>
          <a:p>
            <a:pPr marL="342900" lvl="0" indent="-342900" algn="ctr">
              <a:lnSpc>
                <a:spcPct val="115000"/>
              </a:lnSpc>
              <a:spcAft>
                <a:spcPts val="1000"/>
              </a:spcAft>
            </a:pPr>
            <a:r>
              <a:rPr lang="uk-UA" sz="32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32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32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32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1160206"/>
            <a:ext cx="12191999" cy="5697794"/>
          </a:xfrm>
        </p:spPr>
        <p:txBody>
          <a:bodyPr>
            <a:noAutofit/>
          </a:bodyPr>
          <a:lstStyle/>
          <a:p>
            <a:pPr marL="107315" indent="0" algn="r">
              <a:spcAft>
                <a:spcPts val="1000"/>
              </a:spcAft>
              <a:buNone/>
            </a:pPr>
            <a:r>
              <a:rPr lang="uk-UA" sz="3000" i="1"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Або капіталізм, або соціалізм — третього шляху немає.</a:t>
            </a:r>
            <a:endParaRPr lang="ru-RU" sz="30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uk-UA" sz="3000" i="1" dirty="0">
                <a:effectLst/>
                <a:highlight>
                  <a:srgbClr val="FF0000"/>
                </a:highlight>
                <a:latin typeface="Times New Roman" panose="02020603050405020304" pitchFamily="18" charset="0"/>
                <a:ea typeface="Times New Roman" panose="02020603050405020304" pitchFamily="18" charset="0"/>
              </a:rPr>
              <a:t>Людвіг фон </a:t>
            </a:r>
            <a:r>
              <a:rPr lang="uk-UA" sz="3000" i="1" dirty="0" err="1">
                <a:effectLst/>
                <a:highlight>
                  <a:srgbClr val="FF0000"/>
                </a:highlight>
                <a:latin typeface="Times New Roman" panose="02020603050405020304" pitchFamily="18" charset="0"/>
                <a:ea typeface="Times New Roman" panose="02020603050405020304" pitchFamily="18" charset="0"/>
              </a:rPr>
              <a:t>Мізес</a:t>
            </a:r>
            <a:endParaRPr lang="uk-UA" sz="3000" i="1" dirty="0">
              <a:effectLst/>
              <a:highlight>
                <a:srgbClr val="FF0000"/>
              </a:highlight>
              <a:latin typeface="Times New Roman" panose="02020603050405020304" pitchFamily="18" charset="0"/>
              <a:ea typeface="Times New Roman" panose="02020603050405020304" pitchFamily="18" charset="0"/>
            </a:endParaRPr>
          </a:p>
          <a:p>
            <a:pPr marL="0" indent="0" algn="just">
              <a:buNone/>
            </a:pPr>
            <a:r>
              <a:rPr lang="uk-UA" sz="3000" b="1" dirty="0">
                <a:effectLst/>
                <a:latin typeface="Times New Roman" panose="02020603050405020304" pitchFamily="18" charset="0"/>
                <a:ea typeface="Times New Roman" panose="02020603050405020304" pitchFamily="18" charset="0"/>
              </a:rPr>
              <a:t>Останнім часом не тільки в релігійній, а й в науковій літературі набуло поширення судження, що </a:t>
            </a:r>
            <a:r>
              <a:rPr lang="uk-UA" sz="3000" b="1" dirty="0">
                <a:effectLst/>
                <a:highlight>
                  <a:srgbClr val="FF0000"/>
                </a:highlight>
                <a:latin typeface="Times New Roman" panose="02020603050405020304" pitchFamily="18" charset="0"/>
                <a:ea typeface="Times New Roman" panose="02020603050405020304" pitchFamily="18" charset="0"/>
              </a:rPr>
              <a:t>ісламська економіка, або ісламська економічна модель</a:t>
            </a:r>
            <a:r>
              <a:rPr lang="uk-UA" sz="3000" b="1" dirty="0">
                <a:effectLst/>
                <a:latin typeface="Times New Roman" panose="02020603050405020304" pitchFamily="18" charset="0"/>
                <a:ea typeface="Times New Roman" panose="02020603050405020304" pitchFamily="18" charset="0"/>
              </a:rPr>
              <a:t> – невід’ємна частина ісламу як всеосяжного способу життя. </a:t>
            </a:r>
          </a:p>
          <a:p>
            <a:pPr marL="0" indent="0" algn="just">
              <a:buNone/>
            </a:pPr>
            <a:r>
              <a:rPr lang="uk-UA" sz="3000" b="1" dirty="0">
                <a:effectLst/>
                <a:latin typeface="Times New Roman" panose="02020603050405020304" pitchFamily="18" charset="0"/>
                <a:ea typeface="Times New Roman" panose="02020603050405020304" pitchFamily="18" charset="0"/>
              </a:rPr>
              <a:t>Однак при такому підході неможливо пояснити, чому в цілому ряді країн мусульманського Сходу, де норми Ісламу продовжують широко регулювати різні сфери суспільних відносин, концепція ісламської економіки або взагалі не отримала практичного розвитку або ж </a:t>
            </a:r>
            <a:r>
              <a:rPr lang="uk-UA" sz="3000" b="1" dirty="0" err="1">
                <a:effectLst/>
                <a:latin typeface="Times New Roman" panose="02020603050405020304" pitchFamily="18" charset="0"/>
                <a:ea typeface="Times New Roman" panose="02020603050405020304" pitchFamily="18" charset="0"/>
              </a:rPr>
              <a:t>застососувається</a:t>
            </a:r>
            <a:r>
              <a:rPr lang="uk-UA" sz="3000" b="1" dirty="0">
                <a:effectLst/>
                <a:latin typeface="Times New Roman" panose="02020603050405020304" pitchFamily="18" charset="0"/>
                <a:ea typeface="Times New Roman" panose="02020603050405020304" pitchFamily="18" charset="0"/>
              </a:rPr>
              <a:t> в обмежених масштабах.</a:t>
            </a:r>
            <a:endParaRPr lang="ru-RU" sz="3000" b="1" dirty="0"/>
          </a:p>
        </p:txBody>
      </p:sp>
    </p:spTree>
    <p:extLst>
      <p:ext uri="{BB962C8B-B14F-4D97-AF65-F5344CB8AC3E}">
        <p14:creationId xmlns:p14="http://schemas.microsoft.com/office/powerpoint/2010/main" val="221069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934065"/>
          </a:xfrm>
        </p:spPr>
        <p:txBody>
          <a:bodyPr/>
          <a:lstStyle/>
          <a:p>
            <a:pPr marL="342900" lvl="0" indent="-342900" algn="ctr">
              <a:lnSpc>
                <a:spcPct val="115000"/>
              </a:lnSpc>
              <a:spcAft>
                <a:spcPts val="1000"/>
              </a:spcAft>
            </a:pPr>
            <a:r>
              <a:rPr lang="uk-UA" sz="3200" b="1" dirty="0">
                <a:solidFill>
                  <a:srgbClr val="FFFF00"/>
                </a:solidFill>
                <a:effectLst/>
                <a:highlight>
                  <a:srgbClr val="0000FF"/>
                </a:highlight>
                <a:latin typeface="Times New Roman" panose="02020603050405020304" pitchFamily="18" charset="0"/>
                <a:ea typeface="Times New Roman" panose="02020603050405020304" pitchFamily="18" charset="0"/>
              </a:rPr>
              <a:t>2</a:t>
            </a: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1042219"/>
            <a:ext cx="12191999" cy="5815781"/>
          </a:xfrm>
        </p:spPr>
        <p:txBody>
          <a:bodyPr>
            <a:noAutofit/>
          </a:bodyPr>
          <a:lstStyle/>
          <a:p>
            <a:pPr marL="107315" indent="0" algn="just">
              <a:spcAft>
                <a:spcPts val="1000"/>
              </a:spcAft>
              <a:buNone/>
            </a:pPr>
            <a:r>
              <a:rPr lang="uk-UA" sz="2800" b="1" dirty="0">
                <a:effectLst/>
                <a:latin typeface="Times New Roman" panose="02020603050405020304" pitchFamily="18" charset="0"/>
                <a:ea typeface="Times New Roman" panose="02020603050405020304" pitchFamily="18" charset="0"/>
              </a:rPr>
              <a:t>Всупереч досить поширеній думці, ісламська економіка, або ісламська економічна модель, – порівняно нова концепція, сформульована в закінченому вигляді лише в другій половині XX ст. </a:t>
            </a:r>
          </a:p>
          <a:p>
            <a:pPr marL="107315" indent="0" algn="just">
              <a:spcAft>
                <a:spcPts val="1000"/>
              </a:spcAft>
              <a:buNone/>
            </a:pPr>
            <a:r>
              <a:rPr lang="uk-UA" sz="2800" b="1" dirty="0">
                <a:effectLst/>
                <a:latin typeface="Times New Roman" panose="02020603050405020304" pitchFamily="18" charset="0"/>
                <a:ea typeface="Times New Roman" panose="02020603050405020304" pitchFamily="18" charset="0"/>
              </a:rPr>
              <a:t>Датою народження того феномена, який прийнято називати ісламської економікою, слід вважати </a:t>
            </a:r>
            <a:r>
              <a:rPr lang="uk-UA" sz="2800" b="1" dirty="0">
                <a:effectLst/>
                <a:highlight>
                  <a:srgbClr val="FF0000"/>
                </a:highlight>
                <a:latin typeface="Times New Roman" panose="02020603050405020304" pitchFamily="18" charset="0"/>
                <a:ea typeface="Times New Roman" panose="02020603050405020304" pitchFamily="18" charset="0"/>
              </a:rPr>
              <a:t>1947 р.</a:t>
            </a:r>
            <a:r>
              <a:rPr lang="uk-UA" sz="2800" b="1" dirty="0">
                <a:effectLst/>
                <a:latin typeface="Times New Roman" panose="02020603050405020304" pitchFamily="18" charset="0"/>
                <a:ea typeface="Times New Roman" panose="02020603050405020304" pitchFamily="18" charset="0"/>
              </a:rPr>
              <a:t> коли були опубліковані кілька досліджень, в яких викладався погляд на якусь ідеальну систему, що відповідає вимогам шаріату. </a:t>
            </a:r>
          </a:p>
          <a:p>
            <a:pPr marL="107315" indent="0" algn="just">
              <a:spcAft>
                <a:spcPts val="1000"/>
              </a:spcAft>
              <a:buNone/>
            </a:pPr>
            <a:r>
              <a:rPr lang="uk-UA" sz="2800" b="1" dirty="0">
                <a:effectLst/>
                <a:latin typeface="Times New Roman" panose="02020603050405020304" pitchFamily="18" charset="0"/>
                <a:ea typeface="Times New Roman" panose="02020603050405020304" pitchFamily="18" charset="0"/>
              </a:rPr>
              <a:t>Це - «Ісламська економіка» </a:t>
            </a:r>
            <a:r>
              <a:rPr lang="uk-UA" sz="2800" b="1" dirty="0" err="1">
                <a:effectLst/>
                <a:latin typeface="Times New Roman" panose="02020603050405020304" pitchFamily="18" charset="0"/>
                <a:ea typeface="Times New Roman" panose="02020603050405020304" pitchFamily="18" charset="0"/>
              </a:rPr>
              <a:t>Сайї</a:t>
            </a:r>
            <a:r>
              <a:rPr lang="uk-UA" sz="2800" b="1" dirty="0">
                <a:effectLst/>
                <a:latin typeface="Times New Roman" panose="02020603050405020304" pitchFamily="18" charset="0"/>
                <a:ea typeface="Times New Roman" panose="02020603050405020304" pitchFamily="18" charset="0"/>
              </a:rPr>
              <a:t> Іда </a:t>
            </a:r>
            <a:r>
              <a:rPr lang="uk-UA" sz="2800" b="1" dirty="0" err="1">
                <a:effectLst/>
                <a:latin typeface="Times New Roman" panose="02020603050405020304" pitchFamily="18" charset="0"/>
                <a:ea typeface="Times New Roman" panose="02020603050405020304" pitchFamily="18" charset="0"/>
              </a:rPr>
              <a:t>Маназір</a:t>
            </a:r>
            <a:r>
              <a:rPr lang="uk-UA" sz="2800" b="1" dirty="0">
                <a:effectLst/>
                <a:latin typeface="Times New Roman" panose="02020603050405020304" pitchFamily="18" charset="0"/>
                <a:ea typeface="Times New Roman" panose="02020603050405020304" pitchFamily="18" charset="0"/>
              </a:rPr>
              <a:t> </a:t>
            </a:r>
            <a:r>
              <a:rPr lang="uk-UA" sz="2800" b="1" dirty="0" err="1">
                <a:effectLst/>
                <a:latin typeface="Times New Roman" panose="02020603050405020304" pitchFamily="18" charset="0"/>
                <a:ea typeface="Times New Roman" panose="02020603050405020304" pitchFamily="18" charset="0"/>
              </a:rPr>
              <a:t>Мухаммада</a:t>
            </a:r>
            <a:r>
              <a:rPr lang="uk-UA" sz="2800" b="1" dirty="0">
                <a:effectLst/>
                <a:latin typeface="Times New Roman" panose="02020603050405020304" pitchFamily="18" charset="0"/>
                <a:ea typeface="Times New Roman" panose="02020603050405020304" pitchFamily="18" charset="0"/>
              </a:rPr>
              <a:t> </a:t>
            </a:r>
            <a:r>
              <a:rPr lang="uk-UA" sz="2800" b="1" dirty="0" err="1">
                <a:effectLst/>
                <a:latin typeface="Times New Roman" panose="02020603050405020304" pitchFamily="18" charset="0"/>
                <a:ea typeface="Times New Roman" panose="02020603050405020304" pitchFamily="18" charset="0"/>
              </a:rPr>
              <a:t>ал-Гілані</a:t>
            </a:r>
            <a:r>
              <a:rPr lang="uk-UA" sz="2800" b="1" dirty="0">
                <a:effectLst/>
                <a:latin typeface="Times New Roman" panose="02020603050405020304" pitchFamily="18" charset="0"/>
                <a:ea typeface="Times New Roman" panose="02020603050405020304" pitchFamily="18" charset="0"/>
              </a:rPr>
              <a:t>, «Економіка ісламу» Махмуда </a:t>
            </a:r>
            <a:r>
              <a:rPr lang="uk-UA" sz="2800" b="1" dirty="0" err="1">
                <a:effectLst/>
                <a:latin typeface="Times New Roman" panose="02020603050405020304" pitchFamily="18" charset="0"/>
                <a:ea typeface="Times New Roman" panose="02020603050405020304" pitchFamily="18" charset="0"/>
              </a:rPr>
              <a:t>Ахмада</a:t>
            </a:r>
            <a:r>
              <a:rPr lang="uk-UA" sz="2800" b="1" dirty="0">
                <a:effectLst/>
                <a:latin typeface="Times New Roman" panose="02020603050405020304" pitchFamily="18" charset="0"/>
                <a:ea typeface="Times New Roman" panose="02020603050405020304" pitchFamily="18" charset="0"/>
              </a:rPr>
              <a:t> і «Іслам і економічні встановлення» </a:t>
            </a:r>
            <a:r>
              <a:rPr lang="uk-UA" sz="2800" b="1" dirty="0" err="1">
                <a:effectLst/>
                <a:latin typeface="Times New Roman" panose="02020603050405020304" pitchFamily="18" charset="0"/>
                <a:ea typeface="Times New Roman" panose="02020603050405020304" pitchFamily="18" charset="0"/>
              </a:rPr>
              <a:t>Мухаммада</a:t>
            </a:r>
            <a:r>
              <a:rPr lang="uk-UA" sz="2800" b="1" dirty="0">
                <a:effectLst/>
                <a:latin typeface="Times New Roman" panose="02020603050405020304" pitchFamily="18" charset="0"/>
                <a:ea typeface="Times New Roman" panose="02020603050405020304" pitchFamily="18" charset="0"/>
              </a:rPr>
              <a:t> </a:t>
            </a:r>
            <a:r>
              <a:rPr lang="uk-UA" sz="2800" b="1" dirty="0" err="1">
                <a:effectLst/>
                <a:latin typeface="Times New Roman" panose="02020603050405020304" pitchFamily="18" charset="0"/>
                <a:ea typeface="Times New Roman" panose="02020603050405020304" pitchFamily="18" charset="0"/>
              </a:rPr>
              <a:t>ал-Газалі</a:t>
            </a:r>
            <a:r>
              <a:rPr lang="uk-UA" sz="2800" b="1" dirty="0">
                <a:effectLst/>
                <a:latin typeface="Times New Roman" panose="02020603050405020304" pitchFamily="18" charset="0"/>
                <a:ea typeface="Times New Roman" panose="02020603050405020304" pitchFamily="18" charset="0"/>
              </a:rPr>
              <a:t>. </a:t>
            </a:r>
            <a:r>
              <a:rPr lang="uk-UA" sz="2800" b="1" dirty="0">
                <a:effectLst/>
                <a:highlight>
                  <a:srgbClr val="FF0000"/>
                </a:highlight>
                <a:latin typeface="Times New Roman" panose="02020603050405020304" pitchFamily="18" charset="0"/>
                <a:ea typeface="Times New Roman" panose="02020603050405020304" pitchFamily="18" charset="0"/>
              </a:rPr>
              <a:t>Сам же термін «ісламська економіка» остаточно утвердився в науковій літературі лише з середини 1970-х рр.</a:t>
            </a:r>
            <a:endParaRPr lang="ru-RU" sz="2800" b="1" dirty="0">
              <a:highlight>
                <a:srgbClr val="FF0000"/>
              </a:highlight>
            </a:endParaRPr>
          </a:p>
        </p:txBody>
      </p:sp>
    </p:spTree>
    <p:extLst>
      <p:ext uri="{BB962C8B-B14F-4D97-AF65-F5344CB8AC3E}">
        <p14:creationId xmlns:p14="http://schemas.microsoft.com/office/powerpoint/2010/main" val="362319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Іслам здійснив величезний вплив на культуру всіх мусульманських народів, ставши найважливішою частиною цієї культури. </a:t>
            </a:r>
          </a:p>
          <a:p>
            <a:pPr marL="0" indent="0" algn="just">
              <a:buNone/>
            </a:pPr>
            <a:r>
              <a:rPr lang="uk-UA" sz="3600" b="1" dirty="0">
                <a:effectLst/>
                <a:latin typeface="Times New Roman" panose="02020603050405020304" pitchFamily="18" charset="0"/>
                <a:ea typeface="Times New Roman" panose="02020603050405020304" pitchFamily="18" charset="0"/>
              </a:rPr>
              <a:t>Ісламська цивілізація, будучи надбанням усього світу ісламу, домоглася дивовижних успіхів. Її досягнення в галузі архітектури, літератури, медицини, математики, астрономії, географії, філософії, філології, історіографії, музики, в мистецтві орнаменту і декору, так само як і запозичення у неї Європою цифр, досягнень кулінарії, косметики, особистої гігієни, багатьох церемоніалів, мод і хороших манер загальновідомі.</a:t>
            </a:r>
            <a:endParaRPr lang="ru-RU" sz="3600" b="1" dirty="0"/>
          </a:p>
        </p:txBody>
      </p:sp>
    </p:spTree>
    <p:extLst>
      <p:ext uri="{BB962C8B-B14F-4D97-AF65-F5344CB8AC3E}">
        <p14:creationId xmlns:p14="http://schemas.microsoft.com/office/powerpoint/2010/main" val="247669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107315" indent="0" algn="just">
              <a:spcAft>
                <a:spcPts val="1000"/>
              </a:spcAft>
              <a:buNone/>
            </a:pPr>
            <a:r>
              <a:rPr lang="uk-UA" sz="3600" b="1" dirty="0">
                <a:effectLst/>
                <a:latin typeface="Times New Roman" panose="02020603050405020304" pitchFamily="18" charset="0"/>
                <a:ea typeface="Times New Roman" panose="02020603050405020304" pitchFamily="18" charset="0"/>
              </a:rPr>
              <a:t>Серед перших авторів, які писали на тему ісламського економічного порядку, більшість були мусульманськими правознавцями. Це не могло не відбитися на присутності в дослідженнях, присвячених ісламській економіці, великого числа правових дефініцій.</a:t>
            </a:r>
            <a:r>
              <a:rPr lang="uk-UA" sz="3600" b="1" dirty="0">
                <a:effectLst/>
                <a:latin typeface="Calibri" panose="020F0502020204030204" pitchFamily="34" charset="0"/>
                <a:ea typeface="Calibri" panose="020F0502020204030204" pitchFamily="34" charset="0"/>
                <a:cs typeface="Times New Roman" panose="02020603050405020304" pitchFamily="18" charset="0"/>
              </a:rPr>
              <a:t> </a:t>
            </a:r>
          </a:p>
          <a:p>
            <a:pPr marL="107315" indent="0" algn="just">
              <a:spcAft>
                <a:spcPts val="1000"/>
              </a:spcAft>
              <a:buNone/>
            </a:pPr>
            <a:r>
              <a:rPr lang="uk-UA" sz="3600" b="1" dirty="0">
                <a:effectLst/>
                <a:latin typeface="Times New Roman" panose="02020603050405020304" pitchFamily="18" charset="0"/>
                <a:ea typeface="Times New Roman" panose="02020603050405020304" pitchFamily="18" charset="0"/>
              </a:rPr>
              <a:t>Згодом з</a:t>
            </a:r>
            <a:r>
              <a:rPr lang="en-US" sz="3600" b="1" dirty="0">
                <a:effectLst/>
                <a:latin typeface="Times New Roman" panose="02020603050405020304" pitchFamily="18" charset="0"/>
                <a:ea typeface="Times New Roman" panose="02020603050405020304" pitchFamily="18" charset="0"/>
              </a:rPr>
              <a:t>’</a:t>
            </a:r>
            <a:r>
              <a:rPr lang="uk-UA" sz="3600" b="1" dirty="0">
                <a:effectLst/>
                <a:latin typeface="Times New Roman" panose="02020603050405020304" pitchFamily="18" charset="0"/>
                <a:ea typeface="Times New Roman" panose="02020603050405020304" pitchFamily="18" charset="0"/>
              </a:rPr>
              <a:t>явилося чимало робіт, в яких економічні проблеми розглядалися авторами крізь призму ісламських цінностей, автори пропонували своє бачення </a:t>
            </a:r>
            <a:r>
              <a:rPr lang="uk-UA" sz="3600" b="1" u="sng" dirty="0">
                <a:effectLst/>
                <a:highlight>
                  <a:srgbClr val="FF0000"/>
                </a:highlight>
                <a:latin typeface="Times New Roman" panose="02020603050405020304" pitchFamily="18" charset="0"/>
                <a:ea typeface="Times New Roman" panose="02020603050405020304" pitchFamily="18" charset="0"/>
              </a:rPr>
              <a:t>ідеальної ісламської економічної системи</a:t>
            </a:r>
            <a:r>
              <a:rPr lang="uk-UA" sz="3600" b="1" dirty="0">
                <a:effectLst/>
                <a:latin typeface="Times New Roman" panose="02020603050405020304" pitchFamily="18" charset="0"/>
                <a:ea typeface="Times New Roman" panose="02020603050405020304" pitchFamily="18" charset="0"/>
              </a:rPr>
              <a:t>.</a:t>
            </a:r>
            <a:endParaRPr lang="ru-RU" sz="3600" b="1" dirty="0">
              <a:highlight>
                <a:srgbClr val="FF0000"/>
              </a:highlight>
            </a:endParaRPr>
          </a:p>
        </p:txBody>
      </p:sp>
    </p:spTree>
    <p:extLst>
      <p:ext uri="{BB962C8B-B14F-4D97-AF65-F5344CB8AC3E}">
        <p14:creationId xmlns:p14="http://schemas.microsoft.com/office/powerpoint/2010/main" val="17917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107315" indent="0" algn="just">
              <a:spcAft>
                <a:spcPts val="1000"/>
              </a:spcAft>
              <a:buNone/>
            </a:pPr>
            <a:r>
              <a:rPr lang="uk-UA" sz="3200" b="1" dirty="0">
                <a:effectLst/>
                <a:latin typeface="Times New Roman" panose="02020603050405020304" pitchFamily="18" charset="0"/>
                <a:ea typeface="Times New Roman" panose="02020603050405020304" pitchFamily="18" charset="0"/>
              </a:rPr>
              <a:t>Спільними принципами, наріжними </a:t>
            </a:r>
            <a:r>
              <a:rPr lang="uk-UA" sz="3200" b="1" dirty="0" err="1">
                <a:effectLst/>
                <a:latin typeface="Times New Roman" panose="02020603050405020304" pitchFamily="18" charset="0"/>
                <a:ea typeface="Times New Roman" panose="02020603050405020304" pitchFamily="18" charset="0"/>
              </a:rPr>
              <a:t>каменями</a:t>
            </a:r>
            <a:r>
              <a:rPr lang="uk-UA" sz="3200" b="1" dirty="0">
                <a:effectLst/>
                <a:latin typeface="Times New Roman" panose="02020603050405020304" pitchFamily="18" charset="0"/>
                <a:ea typeface="Times New Roman" panose="02020603050405020304" pitchFamily="18" charset="0"/>
              </a:rPr>
              <a:t> такої системи виступали: заборона </a:t>
            </a:r>
            <a:r>
              <a:rPr lang="uk-UA" sz="3200" b="1" u="sng" dirty="0">
                <a:effectLst/>
                <a:highlight>
                  <a:srgbClr val="FF0000"/>
                </a:highlight>
                <a:latin typeface="Times New Roman" panose="02020603050405020304" pitchFamily="18" charset="0"/>
                <a:ea typeface="Times New Roman" panose="02020603050405020304" pitchFamily="18" charset="0"/>
              </a:rPr>
              <a:t>риба</a:t>
            </a:r>
            <a:r>
              <a:rPr lang="uk-UA" sz="3200" b="1" dirty="0">
                <a:effectLst/>
                <a:latin typeface="Times New Roman" panose="02020603050405020304" pitchFamily="18" charset="0"/>
                <a:ea typeface="Times New Roman" panose="02020603050405020304" pitchFamily="18" charset="0"/>
              </a:rPr>
              <a:t> (позикового відсотка); побудова ісламської податкової системи, стрижнем якої є </a:t>
            </a:r>
            <a:r>
              <a:rPr lang="uk-UA" sz="3200" b="1" u="sng" dirty="0" err="1">
                <a:effectLst/>
                <a:highlight>
                  <a:srgbClr val="FF0000"/>
                </a:highlight>
                <a:latin typeface="Times New Roman" panose="02020603050405020304" pitchFamily="18" charset="0"/>
                <a:ea typeface="Times New Roman" panose="02020603050405020304" pitchFamily="18" charset="0"/>
              </a:rPr>
              <a:t>закят</a:t>
            </a:r>
            <a:r>
              <a:rPr lang="uk-UA" sz="3200" b="1" dirty="0">
                <a:effectLst/>
                <a:latin typeface="Times New Roman" panose="02020603050405020304" pitchFamily="18" charset="0"/>
                <a:ea typeface="Times New Roman" panose="02020603050405020304" pitchFamily="18" charset="0"/>
              </a:rPr>
              <a:t>; дотримання порядку спадкування за </a:t>
            </a:r>
            <a:r>
              <a:rPr lang="uk-UA" sz="3200" b="1" u="sng" dirty="0">
                <a:effectLst/>
                <a:highlight>
                  <a:srgbClr val="FF0000"/>
                </a:highlight>
                <a:latin typeface="Times New Roman" panose="02020603050405020304" pitchFamily="18" charset="0"/>
                <a:ea typeface="Times New Roman" panose="02020603050405020304" pitchFamily="18" charset="0"/>
              </a:rPr>
              <a:t>шаріатом</a:t>
            </a:r>
            <a:r>
              <a:rPr lang="uk-UA" sz="3200" b="1" dirty="0">
                <a:effectLst/>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a:p>
            <a:pPr marL="107315" indent="0" algn="just">
              <a:spcAft>
                <a:spcPts val="1000"/>
              </a:spcAft>
              <a:buNone/>
            </a:pPr>
            <a:r>
              <a:rPr lang="uk-UA" sz="3200" b="1" dirty="0">
                <a:effectLst/>
                <a:latin typeface="Times New Roman" panose="02020603050405020304" pitchFamily="18" charset="0"/>
                <a:ea typeface="Times New Roman" panose="02020603050405020304" pitchFamily="18" charset="0"/>
              </a:rPr>
              <a:t>На цих трьох «</a:t>
            </a:r>
            <a:r>
              <a:rPr lang="uk-UA" sz="3200" b="1" dirty="0">
                <a:effectLst/>
                <a:highlight>
                  <a:srgbClr val="FF0000"/>
                </a:highlight>
                <a:latin typeface="Times New Roman" panose="02020603050405020304" pitchFamily="18" charset="0"/>
                <a:ea typeface="Times New Roman" panose="02020603050405020304" pitchFamily="18" charset="0"/>
              </a:rPr>
              <a:t>китах</a:t>
            </a:r>
            <a:r>
              <a:rPr lang="uk-UA" sz="3200" b="1" dirty="0">
                <a:effectLst/>
                <a:latin typeface="Times New Roman" panose="02020603050405020304" pitchFamily="18" charset="0"/>
                <a:ea typeface="Times New Roman" panose="02020603050405020304" pitchFamily="18" charset="0"/>
              </a:rPr>
              <a:t>», що регламентують питання розподілу суспільного продукту, вважали багато дослідників, цілком можна побудувати ефективно функціонуючу ісламську економічну систему. Однак при реалізації положень шаріату, що регулюють економічні відносини, неможливо не враховувати, що вся система світової економіки і міжнародних економічних відносин побудована на інших принципах.</a:t>
            </a:r>
            <a:endParaRPr lang="ru-RU" sz="3200" b="1" dirty="0">
              <a:highlight>
                <a:srgbClr val="FF0000"/>
              </a:highlight>
            </a:endParaRPr>
          </a:p>
        </p:txBody>
      </p:sp>
    </p:spTree>
    <p:extLst>
      <p:ext uri="{BB962C8B-B14F-4D97-AF65-F5344CB8AC3E}">
        <p14:creationId xmlns:p14="http://schemas.microsoft.com/office/powerpoint/2010/main" val="903227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107315" indent="0" algn="just">
              <a:spcAft>
                <a:spcPts val="1000"/>
              </a:spcAft>
              <a:buNone/>
            </a:pPr>
            <a:r>
              <a:rPr lang="uk-UA" sz="5400" b="1" dirty="0">
                <a:effectLst/>
                <a:latin typeface="Times New Roman" panose="02020603050405020304" pitchFamily="18" charset="0"/>
                <a:ea typeface="Times New Roman" panose="02020603050405020304" pitchFamily="18" charset="0"/>
              </a:rPr>
              <a:t>На </a:t>
            </a:r>
            <a:r>
              <a:rPr lang="uk-UA" sz="5400" b="1" dirty="0">
                <a:latin typeface="Times New Roman" panose="02020603050405020304" pitchFamily="18" charset="0"/>
                <a:ea typeface="Times New Roman" panose="02020603050405020304" pitchFamily="18" charset="0"/>
              </a:rPr>
              <a:t>ме</a:t>
            </a:r>
            <a:r>
              <a:rPr lang="uk-UA" sz="5400" b="1" dirty="0">
                <a:effectLst/>
                <a:latin typeface="Times New Roman" panose="02020603050405020304" pitchFamily="18" charset="0"/>
                <a:ea typeface="Times New Roman" panose="02020603050405020304" pitchFamily="18" charset="0"/>
              </a:rPr>
              <a:t>жі XIX-XX ст., коли капіталістичні відносини стали проникати в мусульманський світ, спроба знайти їм альтернативу в ісламі була зроблена ідеологами так званого «</a:t>
            </a:r>
            <a:r>
              <a:rPr lang="uk-UA" sz="5400" b="1" i="1" dirty="0">
                <a:effectLst/>
                <a:highlight>
                  <a:srgbClr val="FF0000"/>
                </a:highlight>
                <a:latin typeface="Times New Roman" panose="02020603050405020304" pitchFamily="18" charset="0"/>
                <a:ea typeface="Times New Roman" panose="02020603050405020304" pitchFamily="18" charset="0"/>
              </a:rPr>
              <a:t>арабського соціалізму</a:t>
            </a:r>
            <a:r>
              <a:rPr lang="uk-UA" sz="5400" b="1" dirty="0">
                <a:effectLst/>
                <a:latin typeface="Times New Roman" panose="02020603050405020304" pitchFamily="18" charset="0"/>
                <a:ea typeface="Times New Roman" panose="02020603050405020304" pitchFamily="18" charset="0"/>
              </a:rPr>
              <a:t>».</a:t>
            </a:r>
            <a:endParaRPr lang="ru-RU" sz="5400" b="1" dirty="0">
              <a:highlight>
                <a:srgbClr val="FF0000"/>
              </a:highlight>
            </a:endParaRPr>
          </a:p>
        </p:txBody>
      </p:sp>
    </p:spTree>
    <p:extLst>
      <p:ext uri="{BB962C8B-B14F-4D97-AF65-F5344CB8AC3E}">
        <p14:creationId xmlns:p14="http://schemas.microsoft.com/office/powerpoint/2010/main" val="231682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ctr">
              <a:lnSpc>
                <a:spcPct val="115000"/>
              </a:lnSpc>
              <a:spcAft>
                <a:spcPts val="1000"/>
              </a:spcAft>
              <a:buNone/>
            </a:pPr>
            <a:r>
              <a:rPr lang="uk-UA" sz="3600" b="1" i="1" u="sng"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Арабський або ісламський соціалізм</a:t>
            </a:r>
            <a:endParaRPr lang="ru-RU" sz="28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uk-UA" sz="3500" b="1" dirty="0">
                <a:latin typeface="Times New Roman" panose="02020603050405020304" pitchFamily="18" charset="0"/>
                <a:ea typeface="Times New Roman" panose="02020603050405020304" pitchFamily="18" charset="0"/>
              </a:rPr>
              <a:t>Напри</a:t>
            </a:r>
            <a:r>
              <a:rPr lang="uk-UA" sz="3500" b="1" dirty="0">
                <a:effectLst/>
                <a:latin typeface="Times New Roman" panose="02020603050405020304" pitchFamily="18" charset="0"/>
                <a:ea typeface="Times New Roman" panose="02020603050405020304" pitchFamily="18" charset="0"/>
              </a:rPr>
              <a:t>кінці XIX ст. інтелектуали на арабському Сході змогли познайомитися з </a:t>
            </a:r>
            <a:r>
              <a:rPr lang="uk-UA" sz="3500" b="1" u="sng" dirty="0">
                <a:effectLst/>
                <a:latin typeface="Times New Roman" panose="02020603050405020304" pitchFamily="18" charset="0"/>
                <a:ea typeface="Times New Roman" panose="02020603050405020304" pitchFamily="18" charset="0"/>
              </a:rPr>
              <a:t>соціалістичними ідеями</a:t>
            </a:r>
            <a:r>
              <a:rPr lang="uk-UA" sz="3500" b="1" dirty="0">
                <a:effectLst/>
                <a:latin typeface="Times New Roman" panose="02020603050405020304" pitchFamily="18" charset="0"/>
                <a:ea typeface="Times New Roman" panose="02020603050405020304" pitchFamily="18" charset="0"/>
              </a:rPr>
              <a:t>. Знайомство це, як виявилося, було досить поверховим. Арабські інтелектуали часто розуміли під «соціалізмом» якусь абстрактну систему, засновану на добрі і соціальній справедливості. </a:t>
            </a:r>
          </a:p>
          <a:p>
            <a:pPr marL="0" indent="0" algn="just">
              <a:buNone/>
            </a:pPr>
            <a:r>
              <a:rPr lang="uk-UA" sz="3500" b="1" dirty="0">
                <a:effectLst/>
                <a:latin typeface="Times New Roman" panose="02020603050405020304" pitchFamily="18" charset="0"/>
                <a:ea typeface="Times New Roman" panose="02020603050405020304" pitchFamily="18" charset="0"/>
              </a:rPr>
              <a:t>Одним з перших мусульманських вчених, які писали про соціалізм, був мусульманський реформатор </a:t>
            </a:r>
            <a:r>
              <a:rPr lang="uk-UA" sz="3500" b="1" dirty="0" err="1">
                <a:solidFill>
                  <a:srgbClr val="FFFF00"/>
                </a:solidFill>
                <a:effectLst/>
                <a:latin typeface="Times New Roman" panose="02020603050405020304" pitchFamily="18" charset="0"/>
                <a:ea typeface="Times New Roman" panose="02020603050405020304" pitchFamily="18" charset="0"/>
              </a:rPr>
              <a:t>Джамал</a:t>
            </a:r>
            <a:r>
              <a:rPr lang="uk-UA" sz="3500" b="1" dirty="0">
                <a:solidFill>
                  <a:srgbClr val="FFFF00"/>
                </a:solidFill>
                <a:effectLst/>
                <a:latin typeface="Times New Roman" panose="02020603050405020304" pitchFamily="18" charset="0"/>
                <a:ea typeface="Times New Roman" panose="02020603050405020304" pitchFamily="18" charset="0"/>
              </a:rPr>
              <a:t> ад-Дін аль-Афгані</a:t>
            </a:r>
            <a:r>
              <a:rPr lang="uk-UA" sz="3500" b="1" dirty="0">
                <a:effectLst/>
                <a:latin typeface="Times New Roman" panose="02020603050405020304" pitchFamily="18" charset="0"/>
                <a:ea typeface="Times New Roman" panose="02020603050405020304" pitchFamily="18" charset="0"/>
              </a:rPr>
              <a:t>.</a:t>
            </a:r>
            <a:endParaRPr lang="ru-RU" sz="3500" b="1" dirty="0">
              <a:highlight>
                <a:srgbClr val="FF0000"/>
              </a:highlight>
            </a:endParaRPr>
          </a:p>
        </p:txBody>
      </p:sp>
    </p:spTree>
    <p:extLst>
      <p:ext uri="{BB962C8B-B14F-4D97-AF65-F5344CB8AC3E}">
        <p14:creationId xmlns:p14="http://schemas.microsoft.com/office/powerpoint/2010/main" val="174317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На думку аль-Афгані, послідовне втілення в життя соціалістичних ідей могло послужити причиною загибелі всього людського роду. Однак після подорожі до Європи і знайомства з послідовниками різних новомодних політичних теорій </a:t>
            </a:r>
            <a:r>
              <a:rPr lang="uk-UA" sz="3600" b="1" dirty="0" err="1">
                <a:effectLst/>
                <a:latin typeface="Times New Roman" panose="02020603050405020304" pitchFamily="18" charset="0"/>
                <a:ea typeface="Times New Roman" panose="02020603050405020304" pitchFamily="18" charset="0"/>
              </a:rPr>
              <a:t>ал</a:t>
            </a:r>
            <a:r>
              <a:rPr lang="uk-UA" sz="3600" b="1" dirty="0">
                <a:effectLst/>
                <a:latin typeface="Times New Roman" panose="02020603050405020304" pitchFamily="18" charset="0"/>
                <a:ea typeface="Times New Roman" panose="02020603050405020304" pitchFamily="18" charset="0"/>
              </a:rPr>
              <a:t>-Афгані переглянув свою точку зору. </a:t>
            </a:r>
          </a:p>
          <a:p>
            <a:pPr marL="457200"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У 1890-і рр. він вже говорить про те, що соціалістичні ідеї не тільки не суперечать релігії, а й цілком базуються на релігійних принципах.</a:t>
            </a:r>
            <a:endParaRPr lang="ru-RU" sz="3500" b="1" dirty="0">
              <a:highlight>
                <a:srgbClr val="FF0000"/>
              </a:highlight>
            </a:endParaRPr>
          </a:p>
        </p:txBody>
      </p:sp>
    </p:spTree>
    <p:extLst>
      <p:ext uri="{BB962C8B-B14F-4D97-AF65-F5344CB8AC3E}">
        <p14:creationId xmlns:p14="http://schemas.microsoft.com/office/powerpoint/2010/main" val="141325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3400" b="1" dirty="0">
                <a:effectLst/>
                <a:latin typeface="Times New Roman" panose="02020603050405020304" pitchFamily="18" charset="0"/>
                <a:ea typeface="Times New Roman" panose="02020603050405020304" pitchFamily="18" charset="0"/>
              </a:rPr>
              <a:t>Основи соціалізму, на думку аль-Афгані, закладені в ісламі, і найбільш яскраво проявляються в приписах про </a:t>
            </a:r>
            <a:r>
              <a:rPr lang="uk-UA" sz="3400" b="1" dirty="0" err="1">
                <a:effectLst/>
                <a:latin typeface="Times New Roman" panose="02020603050405020304" pitchFamily="18" charset="0"/>
                <a:ea typeface="Times New Roman" panose="02020603050405020304" pitchFamily="18" charset="0"/>
              </a:rPr>
              <a:t>закят</a:t>
            </a:r>
            <a:r>
              <a:rPr lang="uk-UA" sz="3400" b="1" dirty="0">
                <a:effectLst/>
                <a:latin typeface="Times New Roman" panose="02020603050405020304" pitchFamily="18" charset="0"/>
                <a:ea typeface="Times New Roman" panose="02020603050405020304" pitchFamily="18" charset="0"/>
              </a:rPr>
              <a:t>, про заборону лихварства, про необхідність допомагати слабким і незаможним. </a:t>
            </a:r>
          </a:p>
          <a:p>
            <a:pPr marL="457200" indent="0" algn="just">
              <a:lnSpc>
                <a:spcPct val="115000"/>
              </a:lnSpc>
              <a:spcAft>
                <a:spcPts val="1000"/>
              </a:spcAft>
              <a:buNone/>
            </a:pPr>
            <a:r>
              <a:rPr lang="uk-UA" sz="3400" b="1" dirty="0">
                <a:effectLst/>
                <a:latin typeface="Times New Roman" panose="02020603050405020304" pitchFamily="18" charset="0"/>
                <a:ea typeface="Times New Roman" panose="02020603050405020304" pitchFamily="18" charset="0"/>
              </a:rPr>
              <a:t>Послідовники пророка </a:t>
            </a:r>
            <a:r>
              <a:rPr lang="uk-UA" sz="3400" b="1" dirty="0" err="1">
                <a:effectLst/>
                <a:latin typeface="Times New Roman" panose="02020603050405020304" pitchFamily="18" charset="0"/>
                <a:ea typeface="Times New Roman" panose="02020603050405020304" pitchFamily="18" charset="0"/>
              </a:rPr>
              <a:t>Мухаммеда</a:t>
            </a:r>
            <a:r>
              <a:rPr lang="uk-UA" sz="3400" b="1" dirty="0">
                <a:effectLst/>
                <a:latin typeface="Times New Roman" panose="02020603050405020304" pitchFamily="18" charset="0"/>
                <a:ea typeface="Times New Roman" panose="02020603050405020304" pitchFamily="18" charset="0"/>
              </a:rPr>
              <a:t>, вважав мусульманський реформатор, були першими в світі соціалістами. Разом з тим </a:t>
            </a:r>
            <a:r>
              <a:rPr lang="uk-UA" sz="3400" b="1" dirty="0" err="1">
                <a:effectLst/>
                <a:latin typeface="Times New Roman" panose="02020603050405020304" pitchFamily="18" charset="0"/>
                <a:ea typeface="Times New Roman" panose="02020603050405020304" pitchFamily="18" charset="0"/>
              </a:rPr>
              <a:t>ал</a:t>
            </a:r>
            <a:r>
              <a:rPr lang="uk-UA" sz="3400" b="1" dirty="0">
                <a:effectLst/>
                <a:latin typeface="Times New Roman" panose="02020603050405020304" pitchFamily="18" charset="0"/>
                <a:ea typeface="Times New Roman" panose="02020603050405020304" pitchFamily="18" charset="0"/>
              </a:rPr>
              <a:t>-Афгані засуджував соціалістичні погляди, якщо вони не були побудовані на релігійному фундаменті.</a:t>
            </a:r>
            <a:r>
              <a:rPr lang="uk-UA" sz="34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3400" b="1" dirty="0">
              <a:highlight>
                <a:srgbClr val="FF0000"/>
              </a:highlight>
            </a:endParaRPr>
          </a:p>
        </p:txBody>
      </p:sp>
    </p:spTree>
    <p:extLst>
      <p:ext uri="{BB962C8B-B14F-4D97-AF65-F5344CB8AC3E}">
        <p14:creationId xmlns:p14="http://schemas.microsoft.com/office/powerpoint/2010/main" val="501225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Ґрунтуючись на цьому і подібних йому твердженнях, деякі дослідники вважають </a:t>
            </a:r>
            <a:r>
              <a:rPr lang="uk-UA" sz="4000" b="1" dirty="0" err="1">
                <a:effectLst/>
                <a:latin typeface="Times New Roman" panose="02020603050405020304" pitchFamily="18" charset="0"/>
                <a:ea typeface="Times New Roman" panose="02020603050405020304" pitchFamily="18" charset="0"/>
              </a:rPr>
              <a:t>ал</a:t>
            </a:r>
            <a:r>
              <a:rPr lang="uk-UA" sz="4000" b="1" dirty="0">
                <a:effectLst/>
                <a:latin typeface="Times New Roman" panose="02020603050405020304" pitchFamily="18" charset="0"/>
                <a:ea typeface="Times New Roman" panose="02020603050405020304" pitchFamily="18" charset="0"/>
              </a:rPr>
              <a:t>-Афгані </a:t>
            </a:r>
            <a:r>
              <a:rPr lang="uk-UA" sz="4000" b="1" dirty="0">
                <a:solidFill>
                  <a:srgbClr val="FF0000"/>
                </a:solidFill>
                <a:effectLst/>
                <a:highlight>
                  <a:srgbClr val="FFFF00"/>
                </a:highlight>
                <a:latin typeface="Times New Roman" panose="02020603050405020304" pitchFamily="18" charset="0"/>
                <a:ea typeface="Times New Roman" panose="02020603050405020304" pitchFamily="18" charset="0"/>
              </a:rPr>
              <a:t>родоначальником теорії ісламського соціалізму</a:t>
            </a:r>
            <a:r>
              <a:rPr lang="uk-UA" sz="4000" b="1" dirty="0">
                <a:effectLst/>
                <a:latin typeface="Times New Roman" panose="02020603050405020304" pitchFamily="18" charset="0"/>
                <a:ea typeface="Times New Roman" panose="02020603050405020304" pitchFamily="18" charset="0"/>
              </a:rPr>
              <a:t>. </a:t>
            </a:r>
          </a:p>
          <a:p>
            <a:pPr marL="457200"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Однак дане твердження не цілком коректним. </a:t>
            </a:r>
            <a:r>
              <a:rPr lang="uk-UA" sz="4000" b="1" dirty="0">
                <a:latin typeface="Times New Roman" panose="02020603050405020304" pitchFamily="18" charset="0"/>
                <a:ea typeface="Times New Roman" panose="02020603050405020304" pitchFamily="18" charset="0"/>
              </a:rPr>
              <a:t>Б</a:t>
            </a:r>
            <a:r>
              <a:rPr lang="uk-UA" sz="4000" b="1" dirty="0">
                <a:effectLst/>
                <a:latin typeface="Times New Roman" panose="02020603050405020304" pitchFamily="18" charset="0"/>
                <a:ea typeface="Times New Roman" panose="02020603050405020304" pitchFamily="18" charset="0"/>
              </a:rPr>
              <a:t>удь-якої самостійної концепції він не створив, а лише намагався виявити спільні риси між соціалізмом і ісламським віровченням.</a:t>
            </a:r>
            <a:endParaRPr lang="ru-RU" sz="4000" b="1" dirty="0">
              <a:highlight>
                <a:srgbClr val="FF0000"/>
              </a:highlight>
            </a:endParaRPr>
          </a:p>
        </p:txBody>
      </p:sp>
    </p:spTree>
    <p:extLst>
      <p:ext uri="{BB962C8B-B14F-4D97-AF65-F5344CB8AC3E}">
        <p14:creationId xmlns:p14="http://schemas.microsoft.com/office/powerpoint/2010/main" val="1340586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Єдиної економічної концепції арабські соціалісти так і не виробили. Поняття «</a:t>
            </a:r>
            <a:r>
              <a:rPr lang="uk-UA" sz="4400" b="1" dirty="0">
                <a:effectLst/>
                <a:highlight>
                  <a:srgbClr val="FF0000"/>
                </a:highlight>
                <a:latin typeface="Times New Roman" panose="02020603050405020304" pitchFamily="18" charset="0"/>
                <a:ea typeface="Times New Roman" panose="02020603050405020304" pitchFamily="18" charset="0"/>
              </a:rPr>
              <a:t>арабський соціалізм</a:t>
            </a:r>
            <a:r>
              <a:rPr lang="uk-UA" sz="4400" b="1" dirty="0">
                <a:effectLst/>
                <a:latin typeface="Times New Roman" panose="02020603050405020304" pitchFamily="18" charset="0"/>
                <a:ea typeface="Times New Roman" panose="02020603050405020304" pitchFamily="18" charset="0"/>
              </a:rPr>
              <a:t>» могло включати в себе різного роду економічні теорії: від наукового соціалізму (мінус діалектичний матеріалізм) до концепцій, заснованих на ідеях соціалістів-утопістів. </a:t>
            </a:r>
            <a:endParaRPr lang="ru-RU" sz="4400" b="1" dirty="0">
              <a:highlight>
                <a:srgbClr val="FF0000"/>
              </a:highlight>
            </a:endParaRPr>
          </a:p>
        </p:txBody>
      </p:sp>
    </p:spTree>
    <p:extLst>
      <p:ext uri="{BB962C8B-B14F-4D97-AF65-F5344CB8AC3E}">
        <p14:creationId xmlns:p14="http://schemas.microsoft.com/office/powerpoint/2010/main" val="2803804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3500" b="1" dirty="0">
                <a:effectLst/>
                <a:latin typeface="Times New Roman" panose="02020603050405020304" pitchFamily="18" charset="0"/>
                <a:ea typeface="Times New Roman" panose="02020603050405020304" pitchFamily="18" charset="0"/>
              </a:rPr>
              <a:t>Арабські соціалісти з числа мусульман більшою мірою апелювали до загально гуманістичних ідей, що об’єднували іслам і соціалізм, ніж намагалися поставити на службу народному господарству конкретні ісламські економічні інститути. </a:t>
            </a:r>
          </a:p>
          <a:p>
            <a:pPr marL="457200" indent="0" algn="just">
              <a:lnSpc>
                <a:spcPct val="115000"/>
              </a:lnSpc>
              <a:spcAft>
                <a:spcPts val="1000"/>
              </a:spcAft>
              <a:buNone/>
            </a:pPr>
            <a:r>
              <a:rPr lang="uk-UA" sz="3500" b="1" dirty="0">
                <a:effectLst/>
                <a:latin typeface="Times New Roman" panose="02020603050405020304" pitchFamily="18" charset="0"/>
                <a:ea typeface="Times New Roman" panose="02020603050405020304" pitchFamily="18" charset="0"/>
              </a:rPr>
              <a:t>Іншими словами, іслам служив ідеологічним підкріпленням проведених реформ, а не фундаментом для перетворення народного господарства тієї чи іншої країни відповідно до принципів шаріату.</a:t>
            </a:r>
            <a:endParaRPr lang="uk-UA" sz="3500" b="1" dirty="0">
              <a:highlight>
                <a:srgbClr val="FF0000"/>
              </a:highlight>
            </a:endParaRPr>
          </a:p>
        </p:txBody>
      </p:sp>
    </p:spTree>
    <p:extLst>
      <p:ext uri="{BB962C8B-B14F-4D97-AF65-F5344CB8AC3E}">
        <p14:creationId xmlns:p14="http://schemas.microsoft.com/office/powerpoint/2010/main" val="112158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3500" b="1" dirty="0">
                <a:effectLst/>
                <a:latin typeface="Times New Roman" panose="02020603050405020304" pitchFamily="18" charset="0"/>
                <a:ea typeface="Times New Roman" panose="02020603050405020304" pitchFamily="18" charset="0"/>
              </a:rPr>
              <a:t>Але і найбільш радикальні реформатори розуміли, що будь-які спроби побудувати соціалізм в мусульманських країнах не могли не спиратися на положення ісламу. Навіть президент Єгипту Гамаль Абдель </a:t>
            </a:r>
            <a:r>
              <a:rPr lang="uk-UA" sz="3500" b="1" dirty="0" err="1">
                <a:effectLst/>
                <a:latin typeface="Times New Roman" panose="02020603050405020304" pitchFamily="18" charset="0"/>
                <a:ea typeface="Times New Roman" panose="02020603050405020304" pitchFamily="18" charset="0"/>
              </a:rPr>
              <a:t>Насер</a:t>
            </a:r>
            <a:r>
              <a:rPr lang="uk-UA" sz="3500" b="1" dirty="0">
                <a:effectLst/>
                <a:latin typeface="Times New Roman" panose="02020603050405020304" pitchFamily="18" charset="0"/>
                <a:ea typeface="Times New Roman" panose="02020603050405020304" pitchFamily="18" charset="0"/>
              </a:rPr>
              <a:t> неодноразово у своїх публічних виступах звертав увагу на співзвучність соціалістичних ідей ісламу. </a:t>
            </a:r>
          </a:p>
          <a:p>
            <a:pPr marL="457200" indent="0" algn="just">
              <a:lnSpc>
                <a:spcPct val="115000"/>
              </a:lnSpc>
              <a:spcAft>
                <a:spcPts val="1000"/>
              </a:spcAft>
              <a:buNone/>
            </a:pPr>
            <a:r>
              <a:rPr lang="uk-UA" sz="3500" b="1" dirty="0">
                <a:effectLst/>
                <a:latin typeface="Times New Roman" panose="02020603050405020304" pitchFamily="18" charset="0"/>
                <a:ea typeface="Times New Roman" panose="02020603050405020304" pitchFamily="18" charset="0"/>
              </a:rPr>
              <a:t>На початку 1950-х рр. про відсутність протиріч між ісламом і соціалізмом писали представники лівого крила руху «Брати-мусульмани».</a:t>
            </a:r>
            <a:endParaRPr lang="uk-UA" sz="3500" b="1" dirty="0">
              <a:highlight>
                <a:srgbClr val="FF0000"/>
              </a:highlight>
            </a:endParaRPr>
          </a:p>
        </p:txBody>
      </p:sp>
    </p:spTree>
    <p:extLst>
      <p:ext uri="{BB962C8B-B14F-4D97-AF65-F5344CB8AC3E}">
        <p14:creationId xmlns:p14="http://schemas.microsoft.com/office/powerpoint/2010/main" val="396517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fontScale="92500" lnSpcReduction="10000"/>
          </a:bodyPr>
          <a:lstStyle/>
          <a:p>
            <a:pPr marL="0" indent="0" algn="just">
              <a:buNone/>
            </a:pPr>
            <a:r>
              <a:rPr lang="uk-UA" sz="3600" b="1" dirty="0">
                <a:effectLst/>
                <a:latin typeface="Times New Roman" panose="02020603050405020304" pitchFamily="18" charset="0"/>
                <a:ea typeface="Times New Roman" panose="02020603050405020304" pitchFamily="18" charset="0"/>
              </a:rPr>
              <a:t>Більш того, внаслідок відносної єдності світу ісламу в VII-</a:t>
            </a:r>
            <a:r>
              <a:rPr lang="uk-UA" sz="3600" b="1" dirty="0" err="1">
                <a:effectLst/>
                <a:latin typeface="Times New Roman" panose="02020603050405020304" pitchFamily="18" charset="0"/>
                <a:ea typeface="Times New Roman" panose="02020603050405020304" pitchFamily="18" charset="0"/>
              </a:rPr>
              <a:t>XIIIст</a:t>
            </a:r>
            <a:r>
              <a:rPr lang="uk-UA" sz="3600" b="1" dirty="0">
                <a:effectLst/>
                <a:latin typeface="Times New Roman" panose="02020603050405020304" pitchFamily="18" charset="0"/>
                <a:ea typeface="Times New Roman" panose="02020603050405020304" pitchFamily="18" charset="0"/>
              </a:rPr>
              <a:t>. і, дещо менше, в наступні століття мусульмани різних країн були в курсі всього, що відбувалося з їхніми одновірцями в найвіддаленіших державах і, по-суті, вважали своїми, спільними для них для всіх будь-які досягнення мусульман. </a:t>
            </a:r>
          </a:p>
          <a:p>
            <a:pPr marL="0" indent="0" algn="just">
              <a:buNone/>
            </a:pPr>
            <a:r>
              <a:rPr lang="uk-UA" sz="3600" b="1" dirty="0">
                <a:effectLst/>
                <a:latin typeface="Times New Roman" panose="02020603050405020304" pitchFamily="18" charset="0"/>
                <a:ea typeface="Times New Roman" panose="02020603050405020304" pitchFamily="18" charset="0"/>
              </a:rPr>
              <a:t>Приїхавши в яку завгодно країну ісламу, мусульманин відчував себе як вдома, так як оточували його люди одягалися майже так само, як у нього на батьківщині, дотримувалися тих же правил поведінки, обрядів і традицій, а служителі культу і просто освічені люди практично скрізь говорили по -</a:t>
            </a:r>
            <a:r>
              <a:rPr lang="uk-UA" sz="3600" b="1" dirty="0" err="1">
                <a:effectLst/>
                <a:latin typeface="Times New Roman" panose="02020603050405020304" pitchFamily="18" charset="0"/>
                <a:ea typeface="Times New Roman" panose="02020603050405020304" pitchFamily="18" charset="0"/>
              </a:rPr>
              <a:t>арабскі</a:t>
            </a:r>
            <a:r>
              <a:rPr lang="uk-UA" sz="3600" b="1" dirty="0">
                <a:effectLst/>
                <a:latin typeface="Times New Roman" panose="02020603050405020304" pitchFamily="18" charset="0"/>
                <a:ea typeface="Times New Roman" panose="02020603050405020304" pitchFamily="18" charset="0"/>
              </a:rPr>
              <a:t>. </a:t>
            </a:r>
            <a:r>
              <a:rPr lang="uk-UA" sz="3600" b="1" dirty="0" err="1">
                <a:effectLst/>
                <a:highlight>
                  <a:srgbClr val="FF0000"/>
                </a:highlight>
                <a:latin typeface="Times New Roman" panose="02020603050405020304" pitchFamily="18" charset="0"/>
                <a:ea typeface="Times New Roman" panose="02020603050405020304" pitchFamily="18" charset="0"/>
              </a:rPr>
              <a:t>Арабо</a:t>
            </a:r>
            <a:r>
              <a:rPr lang="uk-UA" sz="3600" b="1" dirty="0">
                <a:effectLst/>
                <a:highlight>
                  <a:srgbClr val="FF0000"/>
                </a:highlight>
                <a:latin typeface="Times New Roman" panose="02020603050405020304" pitchFamily="18" charset="0"/>
                <a:ea typeface="Times New Roman" panose="02020603050405020304" pitchFamily="18" charset="0"/>
              </a:rPr>
              <a:t>-ісламська цивілізація лідирувала в світі аж до XV-XVI ст., і мусульмани справедливо пишалися нею</a:t>
            </a:r>
            <a:r>
              <a:rPr lang="uk-UA" sz="3600" b="1" dirty="0">
                <a:effectLst/>
                <a:latin typeface="Times New Roman" panose="02020603050405020304" pitchFamily="18" charset="0"/>
                <a:ea typeface="Times New Roman" panose="02020603050405020304" pitchFamily="18" charset="0"/>
              </a:rPr>
              <a:t>.</a:t>
            </a:r>
            <a:endParaRPr lang="ru-RU" sz="3600" b="1" dirty="0"/>
          </a:p>
        </p:txBody>
      </p:sp>
    </p:spTree>
    <p:extLst>
      <p:ext uri="{BB962C8B-B14F-4D97-AF65-F5344CB8AC3E}">
        <p14:creationId xmlns:p14="http://schemas.microsoft.com/office/powerpoint/2010/main" val="3992388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marL="457200" indent="0" algn="just">
              <a:lnSpc>
                <a:spcPct val="115000"/>
              </a:lnSpc>
              <a:spcAft>
                <a:spcPts val="1000"/>
              </a:spcAft>
              <a:buNone/>
            </a:pPr>
            <a:r>
              <a:rPr lang="uk-UA" sz="2800" b="1" dirty="0">
                <a:effectLst/>
                <a:latin typeface="Times New Roman" panose="02020603050405020304" pitchFamily="18" charset="0"/>
                <a:ea typeface="Times New Roman" panose="02020603050405020304" pitchFamily="18" charset="0"/>
              </a:rPr>
              <a:t>Зокрема, до таких відноситься один з ідеологів «Асоціації Братів-мусульман» Мустафа ас-</a:t>
            </a:r>
            <a:r>
              <a:rPr lang="uk-UA" sz="2800" b="1" dirty="0" err="1">
                <a:effectLst/>
                <a:latin typeface="Times New Roman" panose="02020603050405020304" pitchFamily="18" charset="0"/>
                <a:ea typeface="Times New Roman" panose="02020603050405020304" pitchFamily="18" charset="0"/>
              </a:rPr>
              <a:t>Сибаї</a:t>
            </a:r>
            <a:r>
              <a:rPr lang="uk-UA" sz="2800" b="1" dirty="0">
                <a:effectLst/>
                <a:latin typeface="Times New Roman" panose="02020603050405020304" pitchFamily="18" charset="0"/>
                <a:ea typeface="Times New Roman" panose="02020603050405020304" pitchFamily="18" charset="0"/>
              </a:rPr>
              <a:t> (1915-1964), автор книги «Соціалізм ісламу». </a:t>
            </a:r>
            <a:endParaRPr lang="en-US" sz="2800" b="1" dirty="0">
              <a:effectLst/>
              <a:latin typeface="Times New Roman" panose="02020603050405020304" pitchFamily="18" charset="0"/>
              <a:ea typeface="Times New Roman" panose="02020603050405020304" pitchFamily="18" charset="0"/>
            </a:endParaRPr>
          </a:p>
          <a:p>
            <a:pPr marL="457200" indent="0" algn="just">
              <a:lnSpc>
                <a:spcPct val="115000"/>
              </a:lnSpc>
              <a:spcAft>
                <a:spcPts val="1000"/>
              </a:spcAft>
              <a:buNone/>
            </a:pPr>
            <a:r>
              <a:rPr lang="uk-UA" sz="2800" b="1" dirty="0">
                <a:effectLst/>
                <a:latin typeface="Times New Roman" panose="02020603050405020304" pitchFamily="18" charset="0"/>
                <a:ea typeface="Times New Roman" panose="02020603050405020304" pitchFamily="18" charset="0"/>
              </a:rPr>
              <a:t>Намагаючись </a:t>
            </a:r>
            <a:r>
              <a:rPr lang="uk-UA" sz="2800" b="1" u="sng" dirty="0">
                <a:effectLst/>
                <a:latin typeface="Times New Roman" panose="02020603050405020304" pitchFamily="18" charset="0"/>
                <a:ea typeface="Times New Roman" panose="02020603050405020304" pitchFamily="18" charset="0"/>
              </a:rPr>
              <a:t>прирівняти іслам до соціалізму</a:t>
            </a:r>
            <a:r>
              <a:rPr lang="uk-UA" sz="2800" b="1" dirty="0">
                <a:effectLst/>
                <a:latin typeface="Times New Roman" panose="02020603050405020304" pitchFamily="18" charset="0"/>
                <a:ea typeface="Times New Roman" panose="02020603050405020304" pitchFamily="18" charset="0"/>
              </a:rPr>
              <a:t>, розцінюючи останній як гуманістичну течію, що проявлялася в різні часи у пророків практично всіх провідних релігій світу, ас-</a:t>
            </a:r>
            <a:r>
              <a:rPr lang="uk-UA" sz="2800" b="1" dirty="0" err="1">
                <a:effectLst/>
                <a:latin typeface="Times New Roman" panose="02020603050405020304" pitchFamily="18" charset="0"/>
                <a:ea typeface="Times New Roman" panose="02020603050405020304" pitchFamily="18" charset="0"/>
              </a:rPr>
              <a:t>Сибаї</a:t>
            </a:r>
            <a:r>
              <a:rPr lang="uk-UA" sz="2800" b="1" dirty="0">
                <a:effectLst/>
                <a:latin typeface="Times New Roman" panose="02020603050405020304" pitchFamily="18" charset="0"/>
                <a:ea typeface="Times New Roman" panose="02020603050405020304" pitchFamily="18" charset="0"/>
              </a:rPr>
              <a:t> вітав той факт, що соціалістичні течії, незалежно від їх форми, переслідують одну велику мету – позбавлення пригноблюваних від убогості, голоду, страждань, безправ’я. </a:t>
            </a:r>
            <a:endParaRPr lang="en-US" sz="2800" b="1" dirty="0">
              <a:effectLst/>
              <a:latin typeface="Times New Roman" panose="02020603050405020304" pitchFamily="18" charset="0"/>
              <a:ea typeface="Times New Roman" panose="02020603050405020304" pitchFamily="18" charset="0"/>
            </a:endParaRPr>
          </a:p>
          <a:p>
            <a:pPr marL="457200" indent="0" algn="just">
              <a:lnSpc>
                <a:spcPct val="115000"/>
              </a:lnSpc>
              <a:spcAft>
                <a:spcPts val="1000"/>
              </a:spcAft>
              <a:buNone/>
            </a:pPr>
            <a:r>
              <a:rPr lang="uk-UA" sz="2800" b="1" dirty="0">
                <a:effectLst/>
                <a:latin typeface="Times New Roman" panose="02020603050405020304" pitchFamily="18" charset="0"/>
                <a:ea typeface="Times New Roman" panose="02020603050405020304" pitchFamily="18" charset="0"/>
              </a:rPr>
              <a:t>На його думку, всі вони допомагають «досягти соціальної інтеграції громадян, знищити значні майнові відмінності між ними».</a:t>
            </a:r>
            <a:endParaRPr lang="uk-UA" sz="2800" b="1" dirty="0">
              <a:highlight>
                <a:srgbClr val="FF0000"/>
              </a:highlight>
            </a:endParaRPr>
          </a:p>
        </p:txBody>
      </p:sp>
    </p:spTree>
    <p:extLst>
      <p:ext uri="{BB962C8B-B14F-4D97-AF65-F5344CB8AC3E}">
        <p14:creationId xmlns:p14="http://schemas.microsoft.com/office/powerpoint/2010/main" val="189924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450215" algn="just">
              <a:lnSpc>
                <a:spcPct val="115000"/>
              </a:lnSpc>
              <a:spcAft>
                <a:spcPts val="1000"/>
              </a:spcAft>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Мустафа ас-</a:t>
            </a:r>
            <a:r>
              <a:rPr lang="uk-UA" sz="3600" b="1" dirty="0" err="1">
                <a:effectLst/>
                <a:latin typeface="Times New Roman" panose="02020603050405020304" pitchFamily="18" charset="0"/>
                <a:ea typeface="Times New Roman" panose="02020603050405020304" pitchFamily="18" charset="0"/>
                <a:cs typeface="Times New Roman" panose="02020603050405020304" pitchFamily="18" charset="0"/>
              </a:rPr>
              <a:t>Сибаї</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запропонував свій шлях </a:t>
            </a:r>
            <a:r>
              <a:rPr lang="uk-UA" sz="3600" b="1"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досягнення суспільної гармонії – через іслам</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Основні положення його концепції «</a:t>
            </a:r>
            <a:r>
              <a:rPr lang="uk-UA" sz="3600" b="1" u="sng" dirty="0">
                <a:effectLst/>
                <a:latin typeface="Times New Roman" panose="02020603050405020304" pitchFamily="18" charset="0"/>
                <a:ea typeface="Times New Roman" panose="02020603050405020304" pitchFamily="18" charset="0"/>
                <a:cs typeface="Times New Roman" panose="02020603050405020304" pitchFamily="18" charset="0"/>
              </a:rPr>
              <a:t>ісламського соціалізму</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можна звести до наступних: </a:t>
            </a:r>
            <a:endParaRPr lang="ru-RU"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3600" b="1" dirty="0">
                <a:effectLst/>
                <a:latin typeface="Times New Roman" panose="02020603050405020304" pitchFamily="18" charset="0"/>
                <a:ea typeface="Times New Roman" panose="02020603050405020304" pitchFamily="18" charset="0"/>
              </a:rPr>
              <a:t>1) основний базис «ісламського соціалізму» – «природні права» кожного мусульманина: на життя, свободу, освіту (ільм), людську гідність (</a:t>
            </a:r>
            <a:r>
              <a:rPr lang="uk-UA" sz="3600" b="1" dirty="0" err="1">
                <a:effectLst/>
                <a:latin typeface="Times New Roman" panose="02020603050405020304" pitchFamily="18" charset="0"/>
                <a:ea typeface="Times New Roman" panose="02020603050405020304" pitchFamily="18" charset="0"/>
              </a:rPr>
              <a:t>карама</a:t>
            </a:r>
            <a:r>
              <a:rPr lang="uk-UA" sz="3600" b="1" dirty="0">
                <a:effectLst/>
                <a:latin typeface="Times New Roman" panose="02020603050405020304" pitchFamily="18" charset="0"/>
                <a:ea typeface="Times New Roman" panose="02020603050405020304" pitchFamily="18" charset="0"/>
              </a:rPr>
              <a:t>), право власності (</a:t>
            </a:r>
            <a:r>
              <a:rPr lang="uk-UA" sz="3600" b="1" dirty="0" err="1">
                <a:effectLst/>
                <a:latin typeface="Times New Roman" panose="02020603050405020304" pitchFamily="18" charset="0"/>
                <a:ea typeface="Times New Roman" panose="02020603050405020304" pitchFamily="18" charset="0"/>
              </a:rPr>
              <a:t>тамаллюк</a:t>
            </a:r>
            <a:r>
              <a:rPr lang="uk-UA" sz="3600" b="1" dirty="0">
                <a:effectLst/>
                <a:latin typeface="Times New Roman" panose="02020603050405020304" pitchFamily="18" charset="0"/>
                <a:ea typeface="Times New Roman" panose="02020603050405020304" pitchFamily="18" charset="0"/>
              </a:rPr>
              <a:t>);</a:t>
            </a:r>
            <a:endParaRPr lang="uk-UA" sz="3600" b="1" dirty="0">
              <a:highlight>
                <a:srgbClr val="FF0000"/>
              </a:highlight>
            </a:endParaRPr>
          </a:p>
        </p:txBody>
      </p:sp>
    </p:spTree>
    <p:extLst>
      <p:ext uri="{BB962C8B-B14F-4D97-AF65-F5344CB8AC3E}">
        <p14:creationId xmlns:p14="http://schemas.microsoft.com/office/powerpoint/2010/main" val="129257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450215" algn="just">
              <a:lnSpc>
                <a:spcPct val="115000"/>
              </a:lnSpc>
              <a:spcAft>
                <a:spcPts val="1000"/>
              </a:spcAft>
            </a:pPr>
            <a:r>
              <a:rPr lang="uk-UA" sz="36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право власності повинно бути реалізоване на основі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закята</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та ісламського права спадкоємства (передбачає наявність не одного, а декількох спадкоємців); </a:t>
            </a:r>
            <a:endParaRPr lang="ru-RU" sz="40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4000" b="1" dirty="0">
                <a:effectLst/>
                <a:latin typeface="Times New Roman" panose="02020603050405020304" pitchFamily="18" charset="0"/>
                <a:ea typeface="Times New Roman" panose="02020603050405020304" pitchFamily="18" charset="0"/>
              </a:rPr>
              <a:t>3) наявність націоналізації – вона припустима через вислів великого пророка </a:t>
            </a:r>
            <a:r>
              <a:rPr lang="uk-UA" sz="4000" b="1" dirty="0" err="1">
                <a:effectLst/>
                <a:latin typeface="Times New Roman" panose="02020603050405020304" pitchFamily="18" charset="0"/>
                <a:ea typeface="Times New Roman" panose="02020603050405020304" pitchFamily="18" charset="0"/>
              </a:rPr>
              <a:t>Мухаммада</a:t>
            </a:r>
            <a:r>
              <a:rPr lang="uk-UA" sz="4000" b="1" dirty="0">
                <a:effectLst/>
                <a:latin typeface="Times New Roman" panose="02020603050405020304" pitchFamily="18" charset="0"/>
                <a:ea typeface="Times New Roman" panose="02020603050405020304" pitchFamily="18" charset="0"/>
              </a:rPr>
              <a:t>: «Люди – товариші в трьох речах: воді, пасовищі і вогні».</a:t>
            </a:r>
            <a:endParaRPr lang="uk-UA" sz="4000" b="1" dirty="0">
              <a:highlight>
                <a:srgbClr val="FF0000"/>
              </a:highlight>
            </a:endParaRPr>
          </a:p>
        </p:txBody>
      </p:sp>
    </p:spTree>
    <p:extLst>
      <p:ext uri="{BB962C8B-B14F-4D97-AF65-F5344CB8AC3E}">
        <p14:creationId xmlns:p14="http://schemas.microsoft.com/office/powerpoint/2010/main" val="55210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Одночасно ас-</a:t>
            </a:r>
            <a:r>
              <a:rPr lang="uk-UA" sz="3200" b="1" dirty="0" err="1">
                <a:effectLst/>
                <a:latin typeface="Times New Roman" panose="02020603050405020304" pitchFamily="18" charset="0"/>
                <a:ea typeface="Times New Roman" panose="02020603050405020304" pitchFamily="18" charset="0"/>
              </a:rPr>
              <a:t>Сибаї</a:t>
            </a:r>
            <a:r>
              <a:rPr lang="uk-UA" sz="3200" b="1" dirty="0">
                <a:effectLst/>
                <a:latin typeface="Times New Roman" panose="02020603050405020304" pitchFamily="18" charset="0"/>
                <a:ea typeface="Times New Roman" panose="02020603050405020304" pitchFamily="18" charset="0"/>
              </a:rPr>
              <a:t> звужує поняття націоналізації. Він вважає, що майно можна отримати тільки з відома його власника і виплативши за нього відповідну компенсацію. Мустафа ас-</a:t>
            </a:r>
            <a:r>
              <a:rPr lang="uk-UA" sz="3200" b="1" dirty="0" err="1">
                <a:effectLst/>
                <a:latin typeface="Times New Roman" panose="02020603050405020304" pitchFamily="18" charset="0"/>
                <a:ea typeface="Times New Roman" panose="02020603050405020304" pitchFamily="18" charset="0"/>
              </a:rPr>
              <a:t>Сибаї</a:t>
            </a:r>
            <a:r>
              <a:rPr lang="uk-UA" sz="3200" b="1" dirty="0">
                <a:effectLst/>
                <a:latin typeface="Times New Roman" panose="02020603050405020304" pitchFamily="18" charset="0"/>
                <a:ea typeface="Times New Roman" panose="02020603050405020304" pitchFamily="18" charset="0"/>
              </a:rPr>
              <a:t> вважав, що гарантії справедливого ісламського суспільства пов’язані з самим релігійним ученням, вірою в Аллаха, дотриманням етичних і моральних засад у відповідності з розпорядженнями Корану. </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Крім того, значну підтримку при цьому повинні надати законодавчі заходи і засоби матеріальної забезпеченості населення.</a:t>
            </a:r>
            <a:endParaRPr lang="uk-UA" sz="3200" b="1" dirty="0">
              <a:highlight>
                <a:srgbClr val="FF0000"/>
              </a:highlight>
            </a:endParaRPr>
          </a:p>
        </p:txBody>
      </p:sp>
    </p:spTree>
    <p:extLst>
      <p:ext uri="{BB962C8B-B14F-4D97-AF65-F5344CB8AC3E}">
        <p14:creationId xmlns:p14="http://schemas.microsoft.com/office/powerpoint/2010/main" val="3736034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Причому законодавство може бути здійснене як гарант за рахунок функціонування чотирьох ісламських інститутів: </a:t>
            </a:r>
            <a:r>
              <a:rPr lang="uk-UA" sz="3200" b="1" u="sng" dirty="0" err="1">
                <a:effectLst/>
                <a:latin typeface="Times New Roman" panose="02020603050405020304" pitchFamily="18" charset="0"/>
                <a:ea typeface="Times New Roman" panose="02020603050405020304" pitchFamily="18" charset="0"/>
              </a:rPr>
              <a:t>хісби</a:t>
            </a:r>
            <a:r>
              <a:rPr lang="uk-UA" sz="3200" b="1" dirty="0">
                <a:effectLst/>
                <a:latin typeface="Times New Roman" panose="02020603050405020304" pitchFamily="18" charset="0"/>
                <a:ea typeface="Times New Roman" panose="02020603050405020304" pitchFamily="18" charset="0"/>
              </a:rPr>
              <a:t> (поліції моралі), судочинства (працює за принципом </a:t>
            </a:r>
            <a:r>
              <a:rPr lang="uk-UA" sz="3200" b="1" u="sng" dirty="0">
                <a:effectLst/>
                <a:latin typeface="Times New Roman" panose="02020603050405020304" pitchFamily="18" charset="0"/>
                <a:ea typeface="Times New Roman" panose="02020603050405020304" pitchFamily="18" charset="0"/>
              </a:rPr>
              <a:t>Аль-</a:t>
            </a:r>
            <a:r>
              <a:rPr lang="uk-UA" sz="3200" b="1" u="sng" dirty="0" err="1">
                <a:effectLst/>
                <a:latin typeface="Times New Roman" panose="02020603050405020304" pitchFamily="18" charset="0"/>
                <a:ea typeface="Times New Roman" panose="02020603050405020304" pitchFamily="18" charset="0"/>
              </a:rPr>
              <a:t>кісас</a:t>
            </a:r>
            <a:r>
              <a:rPr lang="uk-UA" sz="3200" b="1" dirty="0">
                <a:effectLst/>
                <a:latin typeface="Times New Roman" panose="02020603050405020304" pitchFamily="18" charset="0"/>
                <a:ea typeface="Times New Roman" panose="02020603050405020304" pitchFamily="18" charset="0"/>
              </a:rPr>
              <a:t> - «око за око»), суспільного осуду і бойкоту, а також священної війни (проти зовнішніх і внутрішніх ворогів).</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Свій «</a:t>
            </a:r>
            <a:r>
              <a:rPr lang="uk-UA" sz="3200" b="1" dirty="0">
                <a:effectLst/>
                <a:highlight>
                  <a:srgbClr val="FF0000"/>
                </a:highlight>
                <a:latin typeface="Times New Roman" panose="02020603050405020304" pitchFamily="18" charset="0"/>
                <a:ea typeface="Times New Roman" panose="02020603050405020304" pitchFamily="18" charset="0"/>
              </a:rPr>
              <a:t>ісламський соціалізм</a:t>
            </a:r>
            <a:r>
              <a:rPr lang="uk-UA" sz="3200" b="1" dirty="0">
                <a:effectLst/>
                <a:latin typeface="Times New Roman" panose="02020603050405020304" pitchFamily="18" charset="0"/>
                <a:ea typeface="Times New Roman" panose="02020603050405020304" pitchFamily="18" charset="0"/>
              </a:rPr>
              <a:t>» Мустафа ас-</a:t>
            </a:r>
            <a:r>
              <a:rPr lang="uk-UA" sz="3200" b="1" dirty="0" err="1">
                <a:effectLst/>
                <a:latin typeface="Times New Roman" panose="02020603050405020304" pitchFamily="18" charset="0"/>
                <a:ea typeface="Times New Roman" panose="02020603050405020304" pitchFamily="18" charset="0"/>
              </a:rPr>
              <a:t>Сибаї</a:t>
            </a:r>
            <a:r>
              <a:rPr lang="uk-UA" sz="3200" b="1" dirty="0">
                <a:effectLst/>
                <a:latin typeface="Times New Roman" panose="02020603050405020304" pitchFamily="18" charset="0"/>
                <a:ea typeface="Times New Roman" panose="02020603050405020304" pitchFamily="18" charset="0"/>
              </a:rPr>
              <a:t> протиставляв як капіталізму, так і комунізму. Він вважав, що в останньому дуже мало уваги приділяється духовним питанням і взагалі це – «війна класів і постійні політичні чистки».</a:t>
            </a:r>
            <a:endParaRPr lang="uk-UA" sz="3200" b="1" dirty="0">
              <a:highlight>
                <a:srgbClr val="FF0000"/>
              </a:highlight>
            </a:endParaRPr>
          </a:p>
        </p:txBody>
      </p:sp>
    </p:spTree>
    <p:extLst>
      <p:ext uri="{BB962C8B-B14F-4D97-AF65-F5344CB8AC3E}">
        <p14:creationId xmlns:p14="http://schemas.microsoft.com/office/powerpoint/2010/main" val="134195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Поза сумнівом, концепція «ісламського соціалізму» не отримала належної уваги серед представників «Братів-мусульман» через її ідеологічну непопулярність. Проте, окремі положення з теоретичних переконань даного ідеолога ісламського фундаменталізму використовувалися поміркованим крилом «Асоціації».</a:t>
            </a:r>
            <a:endParaRPr lang="uk-UA" sz="4000" b="1" dirty="0">
              <a:highlight>
                <a:srgbClr val="FF0000"/>
              </a:highlight>
            </a:endParaRPr>
          </a:p>
        </p:txBody>
      </p:sp>
    </p:spTree>
    <p:extLst>
      <p:ext uri="{BB962C8B-B14F-4D97-AF65-F5344CB8AC3E}">
        <p14:creationId xmlns:p14="http://schemas.microsoft.com/office/powerpoint/2010/main" val="4014665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spcAft>
                <a:spcPts val="1000"/>
              </a:spcAft>
              <a:buNone/>
            </a:pPr>
            <a:r>
              <a:rPr lang="uk-UA" sz="3800" b="1" dirty="0">
                <a:effectLst/>
                <a:latin typeface="Times New Roman" panose="02020603050405020304" pitchFamily="18" charset="0"/>
                <a:ea typeface="Times New Roman" panose="02020603050405020304" pitchFamily="18" charset="0"/>
              </a:rPr>
              <a:t>Ісламський соціалізм став логічним продовженням теорій арабського соціалізму в політичних умовах, що змінилися в 1970-х рр. І якщо арабський соціалізм був переважно світським, </a:t>
            </a:r>
            <a:r>
              <a:rPr lang="uk-UA" sz="3800" b="1" dirty="0" err="1">
                <a:effectLst/>
                <a:latin typeface="Times New Roman" panose="02020603050405020304" pitchFamily="18" charset="0"/>
                <a:ea typeface="Times New Roman" panose="02020603050405020304" pitchFamily="18" charset="0"/>
              </a:rPr>
              <a:t>секуляристським</a:t>
            </a:r>
            <a:r>
              <a:rPr lang="uk-UA" sz="3800" b="1" dirty="0">
                <a:effectLst/>
                <a:latin typeface="Times New Roman" panose="02020603050405020304" pitchFamily="18" charset="0"/>
                <a:ea typeface="Times New Roman" panose="02020603050405020304" pitchFamily="18" charset="0"/>
              </a:rPr>
              <a:t>, який спирався на ісламську ідеологію в тій мірі, в якій цього вимагав поточний політичний момент, то для мусульманських (ісламських) соціалістів ісламські гасла виступали органічною частиною їх ідеології.</a:t>
            </a:r>
            <a:endParaRPr lang="uk-UA" sz="3800" b="1" dirty="0">
              <a:highlight>
                <a:srgbClr val="FF0000"/>
              </a:highlight>
            </a:endParaRPr>
          </a:p>
        </p:txBody>
      </p:sp>
    </p:spTree>
    <p:extLst>
      <p:ext uri="{BB962C8B-B14F-4D97-AF65-F5344CB8AC3E}">
        <p14:creationId xmlns:p14="http://schemas.microsoft.com/office/powerpoint/2010/main" val="238708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Як і арабський соціалізм, ісламський соціалізм був однорідний. В рамках ісламського соціалізму розвивалися як радикальні концепції типу третьої світової теорії </a:t>
            </a:r>
            <a:r>
              <a:rPr lang="uk-UA" sz="4000" b="1" dirty="0" err="1">
                <a:effectLst/>
                <a:latin typeface="Times New Roman" panose="02020603050405020304" pitchFamily="18" charset="0"/>
                <a:ea typeface="Times New Roman" panose="02020603050405020304" pitchFamily="18" charset="0"/>
              </a:rPr>
              <a:t>Муаммара</a:t>
            </a:r>
            <a:r>
              <a:rPr lang="uk-UA" sz="4000" b="1" dirty="0">
                <a:effectLst/>
                <a:latin typeface="Times New Roman" panose="02020603050405020304" pitchFamily="18" charset="0"/>
                <a:ea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rPr>
              <a:t>Каддафі</a:t>
            </a:r>
            <a:r>
              <a:rPr lang="uk-UA" sz="4000" b="1" dirty="0">
                <a:effectLst/>
                <a:latin typeface="Times New Roman" panose="02020603050405020304" pitchFamily="18" charset="0"/>
                <a:ea typeface="Times New Roman" panose="02020603050405020304" pitchFamily="18" charset="0"/>
              </a:rPr>
              <a:t>, так і помірковано-ліберальні (ісламський соціалізм в Пакистані З.А. </a:t>
            </a:r>
            <a:r>
              <a:rPr lang="uk-UA" sz="4000" b="1" dirty="0" err="1">
                <a:effectLst/>
                <a:latin typeface="Times New Roman" panose="02020603050405020304" pitchFamily="18" charset="0"/>
                <a:ea typeface="Times New Roman" panose="02020603050405020304" pitchFamily="18" charset="0"/>
              </a:rPr>
              <a:t>Бхутто</a:t>
            </a:r>
            <a:r>
              <a:rPr lang="uk-UA" sz="4000" b="1" dirty="0">
                <a:effectLst/>
                <a:latin typeface="Times New Roman" panose="02020603050405020304" pitchFamily="18" charset="0"/>
                <a:ea typeface="Times New Roman" panose="02020603050405020304" pitchFamily="18" charset="0"/>
              </a:rPr>
              <a:t>) і консервативні (марокканський соціалізм, який не мав нічого спільного з соціалізмом, крім назви) концепції.</a:t>
            </a:r>
            <a:endParaRPr lang="uk-UA" sz="4000" b="1" dirty="0">
              <a:highlight>
                <a:srgbClr val="FF0000"/>
              </a:highlight>
            </a:endParaRPr>
          </a:p>
        </p:txBody>
      </p:sp>
    </p:spTree>
    <p:extLst>
      <p:ext uri="{BB962C8B-B14F-4D97-AF65-F5344CB8AC3E}">
        <p14:creationId xmlns:p14="http://schemas.microsoft.com/office/powerpoint/2010/main" val="518391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На відміну від ідеологів арабського соціалізму, прихильників ісламського соціалізму цікавили виключно економічні аспекти соціалістичної ідеології. Ісламських, або мусульманських соціалістів приваблювала сильна роль держави в економіці. </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Що стосується фінансових аспектів, то тут ісламські соціалісти не йшли далі загальних декларацій. Реформи фінансового сектора зводилися до націоналізації, але не до виключення позикового відсотку з операцій банків, що діяли в країні.</a:t>
            </a:r>
            <a:endParaRPr lang="uk-UA" sz="3200" b="1" dirty="0">
              <a:highlight>
                <a:srgbClr val="FF0000"/>
              </a:highlight>
            </a:endParaRPr>
          </a:p>
        </p:txBody>
      </p:sp>
    </p:spTree>
    <p:extLst>
      <p:ext uri="{BB962C8B-B14F-4D97-AF65-F5344CB8AC3E}">
        <p14:creationId xmlns:p14="http://schemas.microsoft.com/office/powerpoint/2010/main" val="1488641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000" b="1" dirty="0">
                <a:effectLst/>
                <a:latin typeface="Times New Roman" panose="02020603050405020304" pitchFamily="18" charset="0"/>
                <a:ea typeface="Times New Roman" panose="02020603050405020304" pitchFamily="18" charset="0"/>
              </a:rPr>
              <a:t>Серед дослідників немає єдиної думки про те, хто є автором теорії ісламського соціалізму. Його </a:t>
            </a:r>
            <a:r>
              <a:rPr lang="uk-UA" sz="3000" b="1" dirty="0" err="1">
                <a:effectLst/>
                <a:latin typeface="Times New Roman" panose="02020603050405020304" pitchFamily="18" charset="0"/>
                <a:ea typeface="Times New Roman" panose="02020603050405020304" pitchFamily="18" charset="0"/>
              </a:rPr>
              <a:t>передтечею</a:t>
            </a:r>
            <a:r>
              <a:rPr lang="uk-UA" sz="3000" b="1" dirty="0">
                <a:effectLst/>
                <a:latin typeface="Times New Roman" panose="02020603050405020304" pitchFamily="18" charset="0"/>
                <a:ea typeface="Times New Roman" panose="02020603050405020304" pitchFamily="18" charset="0"/>
              </a:rPr>
              <a:t> мусульманські автори називають сподвижника пророка </a:t>
            </a:r>
            <a:r>
              <a:rPr lang="uk-UA" sz="3000" b="1" dirty="0" err="1">
                <a:effectLst/>
                <a:latin typeface="Times New Roman" panose="02020603050405020304" pitchFamily="18" charset="0"/>
                <a:ea typeface="Times New Roman" panose="02020603050405020304" pitchFamily="18" charset="0"/>
              </a:rPr>
              <a:t>Мухаммада</a:t>
            </a:r>
            <a:r>
              <a:rPr lang="uk-UA" sz="3000" b="1" dirty="0">
                <a:effectLst/>
                <a:latin typeface="Times New Roman" panose="02020603050405020304" pitchFamily="18" charset="0"/>
                <a:ea typeface="Times New Roman" panose="02020603050405020304" pitchFamily="18" charset="0"/>
              </a:rPr>
              <a:t> </a:t>
            </a:r>
            <a:r>
              <a:rPr lang="uk-UA" sz="3000" b="1" dirty="0">
                <a:effectLst/>
                <a:highlight>
                  <a:srgbClr val="FF0000"/>
                </a:highlight>
                <a:latin typeface="Times New Roman" panose="02020603050405020304" pitchFamily="18" charset="0"/>
                <a:ea typeface="Times New Roman" panose="02020603050405020304" pitchFamily="18" charset="0"/>
              </a:rPr>
              <a:t>Абу </a:t>
            </a:r>
            <a:r>
              <a:rPr lang="uk-UA" sz="3000" b="1" dirty="0" err="1">
                <a:effectLst/>
                <a:highlight>
                  <a:srgbClr val="FF0000"/>
                </a:highlight>
                <a:latin typeface="Times New Roman" panose="02020603050405020304" pitchFamily="18" charset="0"/>
                <a:ea typeface="Times New Roman" panose="02020603050405020304" pitchFamily="18" charset="0"/>
              </a:rPr>
              <a:t>Зарра</a:t>
            </a:r>
            <a:r>
              <a:rPr lang="uk-UA" sz="3000" b="1" dirty="0">
                <a:effectLst/>
                <a:highlight>
                  <a:srgbClr val="FF0000"/>
                </a:highlight>
                <a:latin typeface="Times New Roman" panose="02020603050405020304" pitchFamily="18" charset="0"/>
                <a:ea typeface="Times New Roman" panose="02020603050405020304" pitchFamily="18" charset="0"/>
              </a:rPr>
              <a:t> </a:t>
            </a:r>
            <a:r>
              <a:rPr lang="uk-UA" sz="3000" b="1" dirty="0" err="1">
                <a:effectLst/>
                <a:highlight>
                  <a:srgbClr val="FF0000"/>
                </a:highlight>
                <a:latin typeface="Times New Roman" panose="02020603050405020304" pitchFamily="18" charset="0"/>
                <a:ea typeface="Times New Roman" panose="02020603050405020304" pitchFamily="18" charset="0"/>
              </a:rPr>
              <a:t>ал-Гіфарі</a:t>
            </a:r>
            <a:r>
              <a:rPr lang="uk-UA" sz="3000" b="1" dirty="0">
                <a:effectLst/>
                <a:highlight>
                  <a:srgbClr val="FF0000"/>
                </a:highlight>
                <a:latin typeface="Times New Roman" panose="02020603050405020304" pitchFamily="18" charset="0"/>
                <a:ea typeface="Times New Roman" panose="02020603050405020304" pitchFamily="18" charset="0"/>
              </a:rPr>
              <a:t> </a:t>
            </a:r>
            <a:r>
              <a:rPr lang="uk-UA" sz="3000" b="1" dirty="0">
                <a:effectLst/>
                <a:latin typeface="Times New Roman" panose="02020603050405020304" pitchFamily="18" charset="0"/>
                <a:ea typeface="Times New Roman" panose="02020603050405020304" pitchFamily="18" charset="0"/>
              </a:rPr>
              <a:t>(помер у 652), який прославився своєю некорисливістю і аскетичним способом життя. Деякі мусульманські дослідники доходять до того, що ставлять знак рівності між поняттями «іслам» і «соціалізм». Автори - прихильники даної точки зору вказують на те, що західноєвропейські соціалісти фактично «винайшли велосипед», оскільки всі ідеї соціальної справедливості іманентно притаманні ісламу.</a:t>
            </a:r>
            <a:endParaRPr lang="uk-UA" sz="3000" b="1" dirty="0">
              <a:highlight>
                <a:srgbClr val="FF0000"/>
              </a:highlight>
            </a:endParaRPr>
          </a:p>
        </p:txBody>
      </p:sp>
    </p:spTree>
    <p:extLst>
      <p:ext uri="{BB962C8B-B14F-4D97-AF65-F5344CB8AC3E}">
        <p14:creationId xmlns:p14="http://schemas.microsoft.com/office/powerpoint/2010/main" val="39140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lnSpcReduction="10000"/>
          </a:bodyPr>
          <a:lstStyle/>
          <a:p>
            <a:pPr marL="0" indent="0" algn="just">
              <a:buNone/>
            </a:pPr>
            <a:r>
              <a:rPr lang="uk-UA" sz="3600" b="1" dirty="0">
                <a:effectLst/>
                <a:latin typeface="Times New Roman" panose="02020603050405020304" pitchFamily="18" charset="0"/>
                <a:ea typeface="Times New Roman" panose="02020603050405020304" pitchFamily="18" charset="0"/>
              </a:rPr>
              <a:t>Арабські завоювання і поширення ісламу в басейні Середземномор’я, на Близькому Сході, на півночі Африки і на півдні Європи вперше зіштовхнули цивілізацію ісламу з християнською цивілізацією Заходу. Це протиборство, якому скоро вже 1400 років, не завжди помітно і відбувалося з різним ступенем інтенсивності, але триває і в наші дні. </a:t>
            </a:r>
          </a:p>
          <a:p>
            <a:pPr marL="0" indent="0" algn="just">
              <a:buNone/>
            </a:pPr>
            <a:r>
              <a:rPr lang="uk-UA" sz="3600" b="1" dirty="0">
                <a:effectLst/>
                <a:latin typeface="Times New Roman" panose="02020603050405020304" pitchFamily="18" charset="0"/>
                <a:ea typeface="Times New Roman" panose="02020603050405020304" pitchFamily="18" charset="0"/>
              </a:rPr>
              <a:t>На початку цього, мабуть, найбільш тривалого зі світових конфліктів ініціатива і удача були на боці мусульман, які завоювали величезну територію Іберійського півострова, півдня Італії і Франції, всіх островів Середземномор’я.</a:t>
            </a:r>
            <a:endParaRPr lang="ru-RU" sz="3600" b="1" dirty="0"/>
          </a:p>
        </p:txBody>
      </p:sp>
    </p:spTree>
    <p:extLst>
      <p:ext uri="{BB962C8B-B14F-4D97-AF65-F5344CB8AC3E}">
        <p14:creationId xmlns:p14="http://schemas.microsoft.com/office/powerpoint/2010/main" val="3791237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Термін «</a:t>
            </a:r>
            <a:r>
              <a:rPr lang="uk-UA" sz="4400" b="1" dirty="0">
                <a:effectLst/>
                <a:highlight>
                  <a:srgbClr val="FF0000"/>
                </a:highlight>
                <a:latin typeface="Times New Roman" panose="02020603050405020304" pitchFamily="18" charset="0"/>
                <a:ea typeface="Times New Roman" panose="02020603050405020304" pitchFamily="18" charset="0"/>
              </a:rPr>
              <a:t>ісламський соціалізм</a:t>
            </a:r>
            <a:r>
              <a:rPr lang="uk-UA" sz="4400" b="1" dirty="0">
                <a:effectLst/>
                <a:latin typeface="Times New Roman" panose="02020603050405020304" pitchFamily="18" charset="0"/>
                <a:ea typeface="Times New Roman" panose="02020603050405020304" pitchFamily="18" charset="0"/>
              </a:rPr>
              <a:t>» можна зустріти в виступах багатьох пакистанських політиків. Зокрема, засновник держави </a:t>
            </a:r>
            <a:r>
              <a:rPr lang="uk-UA" sz="4400" b="1" dirty="0" err="1">
                <a:effectLst/>
                <a:latin typeface="Times New Roman" panose="02020603050405020304" pitchFamily="18" charset="0"/>
                <a:ea typeface="Times New Roman" panose="02020603050405020304" pitchFamily="18" charset="0"/>
              </a:rPr>
              <a:t>М.А.Джина</a:t>
            </a:r>
            <a:r>
              <a:rPr lang="uk-UA" sz="4400" b="1" dirty="0">
                <a:effectLst/>
                <a:latin typeface="Times New Roman" panose="02020603050405020304" pitchFamily="18" charset="0"/>
                <a:ea typeface="Times New Roman" panose="02020603050405020304" pitchFamily="18" charset="0"/>
              </a:rPr>
              <a:t> говорив, що Пакистан повинен стояти на міцній основі «</a:t>
            </a:r>
            <a:r>
              <a:rPr lang="uk-UA" sz="4400" b="1" u="sng" dirty="0">
                <a:effectLst/>
                <a:latin typeface="Times New Roman" panose="02020603050405020304" pitchFamily="18" charset="0"/>
                <a:ea typeface="Times New Roman" panose="02020603050405020304" pitchFamily="18" charset="0"/>
              </a:rPr>
              <a:t>Соціальної справедливості і ісламського соціалізму, які підкреслюють рівність і братерство людей</a:t>
            </a:r>
            <a:r>
              <a:rPr lang="uk-UA" sz="4400" b="1" dirty="0">
                <a:effectLst/>
                <a:latin typeface="Times New Roman" panose="02020603050405020304" pitchFamily="18" charset="0"/>
                <a:ea typeface="Times New Roman" panose="02020603050405020304" pitchFamily="18" charset="0"/>
              </a:rPr>
              <a:t>».</a:t>
            </a:r>
            <a:r>
              <a:rPr lang="uk-UA" sz="4000" b="1" dirty="0">
                <a:effectLst/>
                <a:latin typeface="Times New Roman" panose="02020603050405020304" pitchFamily="18" charset="0"/>
                <a:ea typeface="Times New Roman" panose="02020603050405020304" pitchFamily="18" charset="0"/>
              </a:rPr>
              <a:t> </a:t>
            </a:r>
            <a:endParaRPr lang="uk-UA" sz="4000" b="1" dirty="0">
              <a:highlight>
                <a:srgbClr val="FF0000"/>
              </a:highlight>
            </a:endParaRPr>
          </a:p>
        </p:txBody>
      </p:sp>
    </p:spTree>
    <p:extLst>
      <p:ext uri="{BB962C8B-B14F-4D97-AF65-F5344CB8AC3E}">
        <p14:creationId xmlns:p14="http://schemas.microsoft.com/office/powerpoint/2010/main" val="1079302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Першим політичним </a:t>
            </a:r>
            <a:r>
              <a:rPr lang="uk-UA" sz="3200" b="1" dirty="0" err="1">
                <a:effectLst/>
                <a:latin typeface="Times New Roman" panose="02020603050405020304" pitchFamily="18" charset="0"/>
                <a:ea typeface="Times New Roman" panose="02020603050405020304" pitchFamily="18" charset="0"/>
              </a:rPr>
              <a:t>діячєм</a:t>
            </a:r>
            <a:r>
              <a:rPr lang="uk-UA" sz="3200" b="1" dirty="0">
                <a:effectLst/>
                <a:latin typeface="Times New Roman" panose="02020603050405020304" pitchFamily="18" charset="0"/>
                <a:ea typeface="Times New Roman" panose="02020603050405020304" pitchFamily="18" charset="0"/>
              </a:rPr>
              <a:t> в Пакистані, що розпочав  реформи під прапором ісламського соціалізму, був обраний в 1971 р. президентом країни </a:t>
            </a:r>
            <a:r>
              <a:rPr lang="uk-UA" sz="3200" b="1" dirty="0" err="1">
                <a:effectLst/>
                <a:latin typeface="Times New Roman" panose="02020603050405020304" pitchFamily="18" charset="0"/>
                <a:ea typeface="Times New Roman" panose="02020603050405020304" pitchFamily="18" charset="0"/>
              </a:rPr>
              <a:t>Зульфікар</a:t>
            </a:r>
            <a:r>
              <a:rPr lang="uk-UA" sz="3200" b="1" dirty="0">
                <a:effectLst/>
                <a:latin typeface="Times New Roman" panose="02020603050405020304" pitchFamily="18" charset="0"/>
                <a:ea typeface="Times New Roman" panose="02020603050405020304" pitchFamily="18" charset="0"/>
              </a:rPr>
              <a:t> Алі </a:t>
            </a:r>
            <a:r>
              <a:rPr lang="uk-UA" sz="3200" b="1" dirty="0" err="1">
                <a:effectLst/>
                <a:latin typeface="Times New Roman" panose="02020603050405020304" pitchFamily="18" charset="0"/>
                <a:ea typeface="Times New Roman" panose="02020603050405020304" pitchFamily="18" charset="0"/>
              </a:rPr>
              <a:t>Бхутто</a:t>
            </a:r>
            <a:r>
              <a:rPr lang="uk-UA" sz="3200" b="1" dirty="0">
                <a:effectLst/>
                <a:latin typeface="Times New Roman" panose="02020603050405020304" pitchFamily="18" charset="0"/>
                <a:ea typeface="Times New Roman" panose="02020603050405020304" pitchFamily="18" charset="0"/>
              </a:rPr>
              <a:t>, який проголосив гасло: «</a:t>
            </a:r>
            <a:r>
              <a:rPr lang="uk-UA" sz="3200" b="1" dirty="0">
                <a:solidFill>
                  <a:srgbClr val="FFFF00"/>
                </a:solidFill>
                <a:effectLst/>
                <a:latin typeface="Times New Roman" panose="02020603050405020304" pitchFamily="18" charset="0"/>
                <a:ea typeface="Times New Roman" panose="02020603050405020304" pitchFamily="18" charset="0"/>
              </a:rPr>
              <a:t>Іслам - наша віра, демократія - наша політика, соціалізм - наша економіка</a:t>
            </a:r>
            <a:r>
              <a:rPr lang="uk-UA" sz="3200" b="1" dirty="0">
                <a:effectLst/>
                <a:latin typeface="Times New Roman" panose="02020603050405020304" pitchFamily="18" charset="0"/>
                <a:ea typeface="Times New Roman" panose="02020603050405020304" pitchFamily="18" charset="0"/>
              </a:rPr>
              <a:t>». Для такої держави, як Пакистан, будь-яка ідеологія, не заснована на ісламі, була приречена на провал.</a:t>
            </a:r>
            <a:r>
              <a:rPr lang="uk-UA" sz="3200" b="1" dirty="0">
                <a:effectLst/>
                <a:latin typeface="Calibri" panose="020F0502020204030204" pitchFamily="34" charset="0"/>
                <a:ea typeface="Calibri" panose="020F0502020204030204" pitchFamily="34" charset="0"/>
                <a:cs typeface="Times New Roman" panose="02020603050405020304" pitchFamily="18" charset="0"/>
              </a:rPr>
              <a:t> </a:t>
            </a:r>
            <a:r>
              <a:rPr lang="uk-UA" sz="3200" b="1" dirty="0">
                <a:effectLst/>
                <a:latin typeface="Times New Roman" panose="02020603050405020304" pitchFamily="18" charset="0"/>
                <a:ea typeface="Times New Roman" panose="02020603050405020304" pitchFamily="18" charset="0"/>
              </a:rPr>
              <a:t>Керівництво країни обмежилася лише включенням до Конституції 1973 р. декларації про те, що «Держава усуне </a:t>
            </a:r>
            <a:r>
              <a:rPr lang="uk-UA" sz="3200" b="1" u="sng" dirty="0" err="1">
                <a:effectLst/>
                <a:latin typeface="Times New Roman" panose="02020603050405020304" pitchFamily="18" charset="0"/>
                <a:ea typeface="Times New Roman" panose="02020603050405020304" pitchFamily="18" charset="0"/>
              </a:rPr>
              <a:t>ріба</a:t>
            </a:r>
            <a:r>
              <a:rPr lang="uk-UA" sz="3200" b="1" dirty="0">
                <a:effectLst/>
                <a:latin typeface="Times New Roman" panose="02020603050405020304" pitchFamily="18" charset="0"/>
                <a:ea typeface="Times New Roman" panose="02020603050405020304" pitchFamily="18" charset="0"/>
              </a:rPr>
              <a:t> (позиковий відсоток) настільки швидко, наскільки це є можливим».</a:t>
            </a:r>
            <a:endParaRPr lang="uk-UA" sz="3200" b="1" dirty="0">
              <a:highlight>
                <a:srgbClr val="FF0000"/>
              </a:highlight>
            </a:endParaRPr>
          </a:p>
        </p:txBody>
      </p:sp>
    </p:spTree>
    <p:extLst>
      <p:ext uri="{BB962C8B-B14F-4D97-AF65-F5344CB8AC3E}">
        <p14:creationId xmlns:p14="http://schemas.microsoft.com/office/powerpoint/2010/main" val="3033190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Але навіть такі половинчасті перетворення породжували реакцію невдоволення в мусульманських країнах з консервативними режимами, перш за все в Саудівській Аравії. Будь-які реформи під гаслами соціалізму в таких країнах, як Сомалі, сприймалися вкрай негативно.</a:t>
            </a:r>
            <a:endParaRPr lang="uk-UA" sz="4400" b="1" dirty="0">
              <a:highlight>
                <a:srgbClr val="FF0000"/>
              </a:highlight>
            </a:endParaRPr>
          </a:p>
        </p:txBody>
      </p:sp>
    </p:spTree>
    <p:extLst>
      <p:ext uri="{BB962C8B-B14F-4D97-AF65-F5344CB8AC3E}">
        <p14:creationId xmlns:p14="http://schemas.microsoft.com/office/powerpoint/2010/main" val="200447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450215" algn="just">
              <a:lnSpc>
                <a:spcPct val="115000"/>
              </a:lnSpc>
              <a:spcAft>
                <a:spcPts val="1000"/>
              </a:spcAft>
            </a:pPr>
            <a:r>
              <a:rPr lang="uk-UA" sz="4400" b="1" i="1" u="sng"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Теорія економічного розвитку в «Зеленій книзі»: ісламський соціалізм </a:t>
            </a:r>
            <a:r>
              <a:rPr lang="uk-UA" sz="4400" b="1" i="1" u="sng" dirty="0" err="1">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Каддафі</a:t>
            </a:r>
            <a:endParaRPr lang="ru-RU" sz="36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algn="just"/>
            <a:r>
              <a:rPr lang="uk-UA" sz="4400" b="1" dirty="0">
                <a:effectLst/>
                <a:latin typeface="Times New Roman" panose="02020603050405020304" pitchFamily="18" charset="0"/>
                <a:ea typeface="Times New Roman" panose="02020603050405020304" pitchFamily="18" charset="0"/>
              </a:rPr>
              <a:t>Натхненний ідеями </a:t>
            </a:r>
            <a:r>
              <a:rPr lang="uk-UA" sz="4400" b="1" dirty="0" err="1">
                <a:effectLst/>
                <a:latin typeface="Times New Roman" panose="02020603050405020304" pitchFamily="18" charset="0"/>
                <a:ea typeface="Times New Roman" panose="02020603050405020304" pitchFamily="18" charset="0"/>
              </a:rPr>
              <a:t>насерізма</a:t>
            </a:r>
            <a:r>
              <a:rPr lang="uk-UA" sz="4400" b="1" dirty="0">
                <a:effectLst/>
                <a:latin typeface="Times New Roman" panose="02020603050405020304" pitchFamily="18" charset="0"/>
                <a:ea typeface="Times New Roman" panose="02020603050405020304" pitchFamily="18" charset="0"/>
              </a:rPr>
              <a:t> і арабського соціалізму, М. </a:t>
            </a:r>
            <a:r>
              <a:rPr lang="uk-UA" sz="4400" b="1" dirty="0" err="1">
                <a:effectLst/>
                <a:latin typeface="Times New Roman" panose="02020603050405020304" pitchFamily="18" charset="0"/>
                <a:ea typeface="Times New Roman" panose="02020603050405020304" pitchFamily="18" charset="0"/>
              </a:rPr>
              <a:t>Каддафі</a:t>
            </a:r>
            <a:r>
              <a:rPr lang="uk-UA" sz="4400" b="1" dirty="0">
                <a:effectLst/>
                <a:latin typeface="Times New Roman" panose="02020603050405020304" pitchFamily="18" charset="0"/>
                <a:ea typeface="Times New Roman" panose="02020603050405020304" pitchFamily="18" charset="0"/>
              </a:rPr>
              <a:t> прийшов до влади в результаті військового перевороту 1 вересня 1969 р. Дуже скоро молодий керівник країни розчарувався в теорії арабського соціалізму і звернувся до ідей ісламської солідарності. </a:t>
            </a:r>
            <a:endParaRPr lang="uk-UA" sz="4400" b="1" dirty="0">
              <a:highlight>
                <a:srgbClr val="FF0000"/>
              </a:highlight>
            </a:endParaRPr>
          </a:p>
        </p:txBody>
      </p:sp>
    </p:spTree>
    <p:extLst>
      <p:ext uri="{BB962C8B-B14F-4D97-AF65-F5344CB8AC3E}">
        <p14:creationId xmlns:p14="http://schemas.microsoft.com/office/powerpoint/2010/main" val="169929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Це, </a:t>
            </a:r>
            <a:r>
              <a:rPr lang="uk-UA" sz="3200" b="1" dirty="0">
                <a:solidFill>
                  <a:srgbClr val="FFFF00"/>
                </a:solidFill>
                <a:effectLst/>
                <a:latin typeface="Times New Roman" panose="02020603050405020304" pitchFamily="18" charset="0"/>
                <a:ea typeface="Times New Roman" panose="02020603050405020304" pitchFamily="18" charset="0"/>
              </a:rPr>
              <a:t>по-перше</a:t>
            </a:r>
            <a:r>
              <a:rPr lang="uk-UA" sz="3200" b="1" dirty="0">
                <a:effectLst/>
                <a:latin typeface="Times New Roman" panose="02020603050405020304" pitchFamily="18" charset="0"/>
                <a:ea typeface="Times New Roman" panose="02020603050405020304" pitchFamily="18" charset="0"/>
              </a:rPr>
              <a:t>, відповідало власним планетарним амбіціям лівійського вождя, який прагнув грати першу скрипку не тільки в арабському світі, але і в мусульманському світі в цілому. </a:t>
            </a:r>
          </a:p>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По-друге</a:t>
            </a:r>
            <a:r>
              <a:rPr lang="uk-UA" sz="3200" b="1" dirty="0">
                <a:effectLst/>
                <a:latin typeface="Times New Roman" panose="02020603050405020304" pitchFamily="18" charset="0"/>
                <a:ea typeface="Times New Roman" panose="02020603050405020304" pitchFamily="18" charset="0"/>
              </a:rPr>
              <a:t>, це більшою мірою відповідало внутрішнім завданням лівійської революції. У традиційному лівійському суспільстві іслам був більш потужним об</a:t>
            </a:r>
            <a:r>
              <a:rPr lang="en-US" sz="3200" b="1" dirty="0">
                <a:effectLst/>
                <a:latin typeface="Times New Roman" panose="02020603050405020304" pitchFamily="18" charset="0"/>
                <a:ea typeface="Times New Roman" panose="02020603050405020304" pitchFamily="18" charset="0"/>
              </a:rPr>
              <a:t>’</a:t>
            </a:r>
            <a:r>
              <a:rPr lang="uk-UA" sz="3200" b="1" dirty="0" err="1">
                <a:effectLst/>
                <a:latin typeface="Times New Roman" panose="02020603050405020304" pitchFamily="18" charset="0"/>
                <a:ea typeface="Times New Roman" panose="02020603050405020304" pitchFamily="18" charset="0"/>
              </a:rPr>
              <a:t>єднуючим</a:t>
            </a:r>
            <a:r>
              <a:rPr lang="uk-UA" sz="3200" b="1" dirty="0">
                <a:effectLst/>
                <a:latin typeface="Times New Roman" panose="02020603050405020304" pitchFamily="18" charset="0"/>
                <a:ea typeface="Times New Roman" panose="02020603050405020304" pitchFamily="18" charset="0"/>
              </a:rPr>
              <a:t> фактором, ніж націоналізм. </a:t>
            </a:r>
            <a:r>
              <a:rPr lang="uk-UA" sz="3200" b="1" dirty="0" err="1">
                <a:effectLst/>
                <a:latin typeface="Times New Roman" panose="02020603050405020304" pitchFamily="18" charset="0"/>
                <a:ea typeface="Times New Roman" panose="02020603050405020304" pitchFamily="18" charset="0"/>
              </a:rPr>
              <a:t>Каддафі</a:t>
            </a:r>
            <a:r>
              <a:rPr lang="uk-UA" sz="3200" b="1" dirty="0">
                <a:effectLst/>
                <a:latin typeface="Times New Roman" panose="02020603050405020304" pitchFamily="18" charset="0"/>
                <a:ea typeface="Times New Roman" panose="02020603050405020304" pitchFamily="18" charset="0"/>
              </a:rPr>
              <a:t> був одним з перших лідерів арабського світу, хто відчув занепад ідеї арабського націоналізму і соціалізму і спробував перебудуватися.</a:t>
            </a:r>
            <a:endParaRPr lang="uk-UA" sz="3200" b="1" dirty="0">
              <a:highlight>
                <a:srgbClr val="FF0000"/>
              </a:highlight>
            </a:endParaRPr>
          </a:p>
        </p:txBody>
      </p:sp>
    </p:spTree>
    <p:extLst>
      <p:ext uri="{BB962C8B-B14F-4D97-AF65-F5344CB8AC3E}">
        <p14:creationId xmlns:p14="http://schemas.microsoft.com/office/powerpoint/2010/main" val="2178880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Третя світова теорія </a:t>
            </a:r>
            <a:r>
              <a:rPr lang="uk-UA" sz="3200" b="1" dirty="0" err="1">
                <a:effectLst/>
                <a:latin typeface="Times New Roman" panose="02020603050405020304" pitchFamily="18" charset="0"/>
                <a:ea typeface="Times New Roman" panose="02020603050405020304" pitchFamily="18" charset="0"/>
              </a:rPr>
              <a:t>Каддафі</a:t>
            </a:r>
            <a:r>
              <a:rPr lang="uk-UA" sz="3200" b="1" dirty="0">
                <a:effectLst/>
                <a:latin typeface="Times New Roman" panose="02020603050405020304" pitchFamily="18" charset="0"/>
                <a:ea typeface="Times New Roman" panose="02020603050405020304" pitchFamily="18" charset="0"/>
              </a:rPr>
              <a:t> є ще однією з концепцій ісламського соціалізму, оскільки в її основу покладено тезу про створення соціально-економічної системи, що базується на «</a:t>
            </a:r>
            <a:r>
              <a:rPr lang="uk-UA" sz="3200" b="1" dirty="0">
                <a:effectLst/>
                <a:highlight>
                  <a:srgbClr val="FF0000"/>
                </a:highlight>
                <a:latin typeface="Times New Roman" panose="02020603050405020304" pitchFamily="18" charset="0"/>
                <a:ea typeface="Times New Roman" panose="02020603050405020304" pitchFamily="18" charset="0"/>
              </a:rPr>
              <a:t>соціалістичних ідеях, втілених в ісламі</a:t>
            </a:r>
            <a:r>
              <a:rPr lang="uk-UA" sz="3200" b="1" dirty="0">
                <a:effectLst/>
                <a:latin typeface="Times New Roman" panose="02020603050405020304" pitchFamily="18" charset="0"/>
                <a:ea typeface="Times New Roman" panose="02020603050405020304" pitchFamily="18" charset="0"/>
              </a:rPr>
              <a:t>». </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Іслам, що слугував джерелом натхнення для </a:t>
            </a:r>
            <a:r>
              <a:rPr lang="uk-UA" sz="3200" b="1" dirty="0" err="1">
                <a:effectLst/>
                <a:latin typeface="Times New Roman" panose="02020603050405020304" pitchFamily="18" charset="0"/>
                <a:ea typeface="Times New Roman" panose="02020603050405020304" pitchFamily="18" charset="0"/>
              </a:rPr>
              <a:t>Каддафі</a:t>
            </a:r>
            <a:r>
              <a:rPr lang="uk-UA" sz="3200" b="1" dirty="0">
                <a:effectLst/>
                <a:latin typeface="Times New Roman" panose="02020603050405020304" pitchFamily="18" charset="0"/>
                <a:ea typeface="Times New Roman" panose="02020603050405020304" pitchFamily="18" charset="0"/>
              </a:rPr>
              <a:t> при формулюванні ним своєї теорії, був ісламом не міської торгової буржуазії, а патріархального бедуїнського суспільства. Основою господарства такого суспільства служила колективна власність на засоби виробництва.</a:t>
            </a:r>
            <a:endParaRPr lang="uk-UA" sz="3200" b="1" dirty="0">
              <a:highlight>
                <a:srgbClr val="FF0000"/>
              </a:highlight>
            </a:endParaRPr>
          </a:p>
        </p:txBody>
      </p:sp>
    </p:spTree>
    <p:extLst>
      <p:ext uri="{BB962C8B-B14F-4D97-AF65-F5344CB8AC3E}">
        <p14:creationId xmlns:p14="http://schemas.microsoft.com/office/powerpoint/2010/main" val="509614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Створення третьої світової теорії почалося незабаром після перемоги лівійської революції 1969 р. Сутність економічної концепції </a:t>
            </a:r>
            <a:r>
              <a:rPr lang="uk-UA" sz="3600" b="1" dirty="0" err="1">
                <a:effectLst/>
                <a:latin typeface="Times New Roman" panose="02020603050405020304" pitchFamily="18" charset="0"/>
                <a:ea typeface="Times New Roman" panose="02020603050405020304" pitchFamily="18" charset="0"/>
              </a:rPr>
              <a:t>Каддафі</a:t>
            </a:r>
            <a:r>
              <a:rPr lang="uk-UA" sz="3600" b="1" dirty="0">
                <a:effectLst/>
                <a:latin typeface="Times New Roman" panose="02020603050405020304" pitchFamily="18" charset="0"/>
                <a:ea typeface="Times New Roman" panose="02020603050405020304" pitchFamily="18" charset="0"/>
              </a:rPr>
              <a:t> можна звести до гасла «</a:t>
            </a:r>
            <a:r>
              <a:rPr lang="uk-UA" sz="3600" b="1" u="sng" dirty="0">
                <a:effectLst/>
                <a:latin typeface="Times New Roman" panose="02020603050405020304" pitchFamily="18" charset="0"/>
                <a:ea typeface="Times New Roman" panose="02020603050405020304" pitchFamily="18" charset="0"/>
              </a:rPr>
              <a:t>Не наймані працівники, а партнери</a:t>
            </a:r>
            <a:r>
              <a:rPr lang="uk-UA" sz="3600" b="1" dirty="0">
                <a:effectLst/>
                <a:latin typeface="Times New Roman" panose="02020603050405020304" pitchFamily="18" charset="0"/>
                <a:ea typeface="Times New Roman" panose="02020603050405020304" pitchFamily="18" charset="0"/>
              </a:rPr>
              <a:t>». </a:t>
            </a:r>
          </a:p>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На думку автора «Зеленої книги», існуюча система заробітної плати перетворює виробників в рабів: «Найманий працівник перебуває в </a:t>
            </a:r>
            <a:r>
              <a:rPr lang="uk-UA" sz="3600" b="1" dirty="0" err="1">
                <a:effectLst/>
                <a:latin typeface="Times New Roman" panose="02020603050405020304" pitchFamily="18" charset="0"/>
                <a:ea typeface="Times New Roman" panose="02020603050405020304" pitchFamily="18" charset="0"/>
              </a:rPr>
              <a:t>напіврабській</a:t>
            </a:r>
            <a:r>
              <a:rPr lang="uk-UA" sz="3600" b="1" dirty="0">
                <a:effectLst/>
                <a:latin typeface="Times New Roman" panose="02020603050405020304" pitchFamily="18" charset="0"/>
                <a:ea typeface="Times New Roman" panose="02020603050405020304" pitchFamily="18" charset="0"/>
              </a:rPr>
              <a:t> залежності від </a:t>
            </a:r>
            <a:r>
              <a:rPr lang="uk-UA" sz="3600" b="1" dirty="0">
                <a:latin typeface="Times New Roman" panose="02020603050405020304" pitchFamily="18" charset="0"/>
                <a:ea typeface="Times New Roman" panose="02020603050405020304" pitchFamily="18" charset="0"/>
              </a:rPr>
              <a:t>господаря, який його найняв.</a:t>
            </a:r>
            <a:endParaRPr lang="uk-UA" sz="3600" b="1" dirty="0">
              <a:highlight>
                <a:srgbClr val="FF0000"/>
              </a:highlight>
            </a:endParaRPr>
          </a:p>
        </p:txBody>
      </p:sp>
    </p:spTree>
    <p:extLst>
      <p:ext uri="{BB962C8B-B14F-4D97-AF65-F5344CB8AC3E}">
        <p14:creationId xmlns:p14="http://schemas.microsoft.com/office/powerpoint/2010/main" val="129690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200" b="1" dirty="0">
                <a:effectLst/>
                <a:latin typeface="Times New Roman" panose="02020603050405020304" pitchFamily="18" charset="0"/>
                <a:ea typeface="Times New Roman" panose="02020603050405020304" pitchFamily="18" charset="0"/>
              </a:rPr>
              <a:t>Більш того, він тимчасовий раб і в основі його рабства - робота, за яку він отримує плату від роботодавця, незалежно від того, чи є роботодавцем приватна особа або держава». </a:t>
            </a:r>
            <a:r>
              <a:rPr lang="uk-UA" sz="4200" b="1" dirty="0" err="1">
                <a:effectLst/>
                <a:latin typeface="Times New Roman" panose="02020603050405020304" pitchFamily="18" charset="0"/>
                <a:ea typeface="Times New Roman" panose="02020603050405020304" pitchFamily="18" charset="0"/>
              </a:rPr>
              <a:t>Каддафі</a:t>
            </a:r>
            <a:r>
              <a:rPr lang="uk-UA" sz="4200" b="1" dirty="0">
                <a:effectLst/>
                <a:latin typeface="Times New Roman" panose="02020603050405020304" pitchFamily="18" charset="0"/>
                <a:ea typeface="Times New Roman" panose="02020603050405020304" pitchFamily="18" charset="0"/>
              </a:rPr>
              <a:t> пропонує скасувати заробітну плату і повернутися до «</a:t>
            </a:r>
            <a:r>
              <a:rPr lang="uk-UA" sz="4200" b="1" dirty="0">
                <a:effectLst/>
                <a:highlight>
                  <a:srgbClr val="0000FF"/>
                </a:highlight>
                <a:latin typeface="Times New Roman" panose="02020603050405020304" pitchFamily="18" charset="0"/>
                <a:ea typeface="Times New Roman" panose="02020603050405020304" pitchFamily="18" charset="0"/>
              </a:rPr>
              <a:t>природних правил</a:t>
            </a:r>
            <a:r>
              <a:rPr lang="uk-UA" sz="4200" b="1" dirty="0">
                <a:effectLst/>
                <a:latin typeface="Times New Roman" panose="02020603050405020304" pitchFamily="18" charset="0"/>
                <a:ea typeface="Times New Roman" panose="02020603050405020304" pitchFamily="18" charset="0"/>
              </a:rPr>
              <a:t>», які, в свою чергу, лежать в основі «</a:t>
            </a:r>
            <a:r>
              <a:rPr lang="uk-UA" sz="4200" b="1" dirty="0">
                <a:effectLst/>
                <a:highlight>
                  <a:srgbClr val="FF00FF"/>
                </a:highlight>
                <a:latin typeface="Times New Roman" panose="02020603050405020304" pitchFamily="18" charset="0"/>
                <a:ea typeface="Times New Roman" panose="02020603050405020304" pitchFamily="18" charset="0"/>
              </a:rPr>
              <a:t>природного соціалізму</a:t>
            </a:r>
            <a:r>
              <a:rPr lang="uk-UA" sz="4200" b="1" dirty="0">
                <a:effectLst/>
                <a:latin typeface="Times New Roman" panose="02020603050405020304" pitchFamily="18" charset="0"/>
                <a:ea typeface="Times New Roman" panose="02020603050405020304" pitchFamily="18" charset="0"/>
              </a:rPr>
              <a:t>».</a:t>
            </a:r>
            <a:endParaRPr lang="uk-UA" sz="4200" b="1" dirty="0">
              <a:highlight>
                <a:srgbClr val="FF0000"/>
              </a:highlight>
            </a:endParaRPr>
          </a:p>
        </p:txBody>
      </p:sp>
    </p:spTree>
    <p:extLst>
      <p:ext uri="{BB962C8B-B14F-4D97-AF65-F5344CB8AC3E}">
        <p14:creationId xmlns:p14="http://schemas.microsoft.com/office/powerpoint/2010/main" val="1498083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900" b="1" dirty="0">
                <a:effectLst/>
                <a:latin typeface="Times New Roman" panose="02020603050405020304" pitchFamily="18" charset="0"/>
                <a:ea typeface="Times New Roman" panose="02020603050405020304" pitchFamily="18" charset="0"/>
              </a:rPr>
              <a:t>Не цілком відповідають принципам шаріату положення «Зеленої книги» про неминучий прихід на зміну приватній власності соціалістичної; про неприпустимість того, щоб земля перебувала в будь-чиєї власності; про поступове зникнення в суспільстві прибутку і грошей та ін. Разом з тим питання про заборону позикового відсотку в «Зеленій книзі» обійдений увагою.</a:t>
            </a:r>
            <a:endParaRPr lang="uk-UA" sz="3900" b="1" dirty="0">
              <a:highlight>
                <a:srgbClr val="FF0000"/>
              </a:highlight>
            </a:endParaRPr>
          </a:p>
        </p:txBody>
      </p:sp>
    </p:spTree>
    <p:extLst>
      <p:ext uri="{BB962C8B-B14F-4D97-AF65-F5344CB8AC3E}">
        <p14:creationId xmlns:p14="http://schemas.microsoft.com/office/powerpoint/2010/main" val="18859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450215" algn="just">
              <a:lnSpc>
                <a:spcPct val="115000"/>
              </a:lnSpc>
              <a:spcAft>
                <a:spcPts val="1000"/>
              </a:spcAft>
            </a:pP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При проведенні реформ в Лівії в 1970-1980-і рр. питання про викорінення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ріба</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з фінансової системи країни не ставилося.</a:t>
            </a:r>
            <a:endParaRPr lang="ru-RU" sz="40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4000" b="1" dirty="0">
                <a:effectLst/>
                <a:latin typeface="Times New Roman" panose="02020603050405020304" pitchFamily="18" charset="0"/>
                <a:ea typeface="Times New Roman" panose="02020603050405020304" pitchFamily="18" charset="0"/>
              </a:rPr>
              <a:t>Таким чином, третя світова теорія, або теорія ісламського соціалізму </a:t>
            </a:r>
            <a:r>
              <a:rPr lang="uk-UA" sz="4000" b="1" dirty="0" err="1">
                <a:effectLst/>
                <a:latin typeface="Times New Roman" panose="02020603050405020304" pitchFamily="18" charset="0"/>
                <a:ea typeface="Times New Roman" panose="02020603050405020304" pitchFamily="18" charset="0"/>
              </a:rPr>
              <a:t>Каддафі</a:t>
            </a:r>
            <a:r>
              <a:rPr lang="uk-UA" sz="4000" b="1" dirty="0">
                <a:effectLst/>
                <a:latin typeface="Times New Roman" panose="02020603050405020304" pitchFamily="18" charset="0"/>
                <a:ea typeface="Times New Roman" panose="02020603050405020304" pitchFamily="18" charset="0"/>
              </a:rPr>
              <a:t>, має більше спільних рис з поглядами західних соціалістів-утопістів, ніж з концепцією ісламської економіки.</a:t>
            </a:r>
            <a:endParaRPr lang="uk-UA" sz="4000" b="1" dirty="0">
              <a:highlight>
                <a:srgbClr val="FF0000"/>
              </a:highlight>
            </a:endParaRPr>
          </a:p>
        </p:txBody>
      </p:sp>
    </p:spTree>
    <p:extLst>
      <p:ext uri="{BB962C8B-B14F-4D97-AF65-F5344CB8AC3E}">
        <p14:creationId xmlns:p14="http://schemas.microsoft.com/office/powerpoint/2010/main" val="336883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До того ж вони створили в цей час гігантську світову державу - </a:t>
            </a:r>
            <a:r>
              <a:rPr lang="uk-UA" sz="3600" b="1" u="sng" dirty="0">
                <a:effectLst/>
                <a:latin typeface="Times New Roman" panose="02020603050405020304" pitchFamily="18" charset="0"/>
                <a:ea typeface="Times New Roman" panose="02020603050405020304" pitchFamily="18" charset="0"/>
              </a:rPr>
              <a:t>Арабський халіфат</a:t>
            </a:r>
            <a:r>
              <a:rPr lang="uk-UA" sz="3600" b="1" dirty="0">
                <a:effectLst/>
                <a:latin typeface="Times New Roman" panose="02020603050405020304" pitchFamily="18" charset="0"/>
                <a:ea typeface="Times New Roman" panose="02020603050405020304" pitchFamily="18" charset="0"/>
              </a:rPr>
              <a:t>, що простягнувся на схід аж до Індії і Китаю. Однак після майже двох століть безперервних успіхів світ ісламу став втрачати свої володіння в Європі, а з кінця XI ст. і на Сході в результаті хрестових походів західного лицарства. </a:t>
            </a:r>
          </a:p>
          <a:p>
            <a:pPr marL="0" indent="0" algn="just">
              <a:buNone/>
            </a:pPr>
            <a:r>
              <a:rPr lang="uk-UA" sz="3600" b="1" dirty="0">
                <a:effectLst/>
                <a:latin typeface="Times New Roman" panose="02020603050405020304" pitchFamily="18" charset="0"/>
                <a:ea typeface="Times New Roman" panose="02020603050405020304" pitchFamily="18" charset="0"/>
              </a:rPr>
              <a:t>У цьому протистоянні обидві сторони не тільки воювали, але і багато чому вчилися один в одного, взаємно збагачуючи свої науку, культуру, техніку, в тому числі військову, ремесло, аграрне виробництво, мистецтво, архітектуру.</a:t>
            </a:r>
            <a:endParaRPr lang="ru-RU" sz="3600" b="1" dirty="0"/>
          </a:p>
        </p:txBody>
      </p:sp>
    </p:spTree>
    <p:extLst>
      <p:ext uri="{BB962C8B-B14F-4D97-AF65-F5344CB8AC3E}">
        <p14:creationId xmlns:p14="http://schemas.microsoft.com/office/powerpoint/2010/main" val="347199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ctr">
              <a:lnSpc>
                <a:spcPct val="115000"/>
              </a:lnSpc>
              <a:spcAft>
                <a:spcPts val="1000"/>
              </a:spcAft>
              <a:buNone/>
            </a:pPr>
            <a:r>
              <a:rPr lang="uk-UA" sz="4000" b="1" i="1" u="sng" dirty="0" err="1">
                <a:effectLst/>
                <a:highlight>
                  <a:srgbClr val="FF0000"/>
                </a:highlight>
                <a:latin typeface="Times New Roman" panose="02020603050405020304" pitchFamily="18" charset="0"/>
                <a:ea typeface="Times New Roman" panose="02020603050405020304" pitchFamily="18" charset="0"/>
              </a:rPr>
              <a:t>Тоухідна</a:t>
            </a:r>
            <a:r>
              <a:rPr lang="uk-UA" sz="4000" b="1" i="1" u="sng" dirty="0">
                <a:effectLst/>
                <a:highlight>
                  <a:srgbClr val="FF0000"/>
                </a:highlight>
                <a:latin typeface="Times New Roman" panose="02020603050405020304" pitchFamily="18" charset="0"/>
                <a:ea typeface="Times New Roman" panose="02020603050405020304" pitchFamily="18" charset="0"/>
              </a:rPr>
              <a:t> економіка:</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Серед перших авторів, які писали про ісламську економічну модель, більшість були мусульманськими правознавцями, як сунітськими, так і шиїтськими. В ряду вчених-шиїтів виділяється постать видатного вченого </a:t>
            </a:r>
            <a:r>
              <a:rPr lang="uk-UA" sz="3200" b="1" dirty="0" err="1">
                <a:effectLst/>
                <a:highlight>
                  <a:srgbClr val="FF0000"/>
                </a:highlight>
                <a:latin typeface="Times New Roman" panose="02020603050405020304" pitchFamily="18" charset="0"/>
                <a:ea typeface="Times New Roman" panose="02020603050405020304" pitchFamily="18" charset="0"/>
              </a:rPr>
              <a:t>Мухаммада</a:t>
            </a:r>
            <a:r>
              <a:rPr lang="uk-UA" sz="3200" b="1" dirty="0">
                <a:effectLst/>
                <a:highlight>
                  <a:srgbClr val="FF0000"/>
                </a:highlight>
                <a:latin typeface="Times New Roman" panose="02020603050405020304" pitchFamily="18" charset="0"/>
                <a:ea typeface="Times New Roman" panose="02020603050405020304" pitchFamily="18" charset="0"/>
              </a:rPr>
              <a:t> </a:t>
            </a:r>
            <a:r>
              <a:rPr lang="uk-UA" sz="3200" b="1" dirty="0" err="1">
                <a:effectLst/>
                <a:highlight>
                  <a:srgbClr val="FF0000"/>
                </a:highlight>
                <a:latin typeface="Times New Roman" panose="02020603050405020304" pitchFamily="18" charset="0"/>
                <a:ea typeface="Times New Roman" panose="02020603050405020304" pitchFamily="18" charset="0"/>
              </a:rPr>
              <a:t>Бакіра</a:t>
            </a:r>
            <a:r>
              <a:rPr lang="uk-UA" sz="3200" b="1" dirty="0">
                <a:effectLst/>
                <a:highlight>
                  <a:srgbClr val="FF0000"/>
                </a:highlight>
                <a:latin typeface="Times New Roman" panose="02020603050405020304" pitchFamily="18" charset="0"/>
                <a:ea typeface="Times New Roman" panose="02020603050405020304" pitchFamily="18" charset="0"/>
              </a:rPr>
              <a:t> ас-</a:t>
            </a:r>
            <a:r>
              <a:rPr lang="uk-UA" sz="3200" b="1" dirty="0" err="1">
                <a:effectLst/>
                <a:highlight>
                  <a:srgbClr val="FF0000"/>
                </a:highlight>
                <a:latin typeface="Times New Roman" panose="02020603050405020304" pitchFamily="18" charset="0"/>
                <a:ea typeface="Times New Roman" panose="02020603050405020304" pitchFamily="18" charset="0"/>
              </a:rPr>
              <a:t>Садра</a:t>
            </a:r>
            <a:r>
              <a:rPr lang="uk-UA" sz="3200" b="1" dirty="0">
                <a:effectLst/>
                <a:latin typeface="Times New Roman" panose="02020603050405020304" pitchFamily="18" charset="0"/>
                <a:ea typeface="Times New Roman" panose="02020603050405020304" pitchFamily="18" charset="0"/>
              </a:rPr>
              <a:t>. Його фундаментальна праця «Наша економіка» («</a:t>
            </a:r>
            <a:r>
              <a:rPr lang="uk-UA" sz="3200" b="1" dirty="0" err="1">
                <a:effectLst/>
                <a:latin typeface="Times New Roman" panose="02020603050405020304" pitchFamily="18" charset="0"/>
                <a:ea typeface="Times New Roman" panose="02020603050405020304" pitchFamily="18" charset="0"/>
              </a:rPr>
              <a:t>Іктісадуна</a:t>
            </a:r>
            <a:r>
              <a:rPr lang="uk-UA" sz="3200" b="1" dirty="0">
                <a:effectLst/>
                <a:latin typeface="Times New Roman" panose="02020603050405020304" pitchFamily="18" charset="0"/>
                <a:ea typeface="Times New Roman" panose="02020603050405020304" pitchFamily="18" charset="0"/>
              </a:rPr>
              <a:t>») - одна з перших спроб глибокого осмислення економічного розвитку суспільства в згоді з принципами шаріату.</a:t>
            </a:r>
            <a:endParaRPr lang="uk-UA" sz="3200" b="1" dirty="0">
              <a:highlight>
                <a:srgbClr val="FF0000"/>
              </a:highlight>
            </a:endParaRPr>
          </a:p>
        </p:txBody>
      </p:sp>
    </p:spTree>
    <p:extLst>
      <p:ext uri="{BB962C8B-B14F-4D97-AF65-F5344CB8AC3E}">
        <p14:creationId xmlns:p14="http://schemas.microsoft.com/office/powerpoint/2010/main" val="289659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У своїй роботі вчений описує теоретичну модель розвитку, яка відрізняється як від капіталістичного, так і від соціалістичного шляху. Значна частина книги присвячена критиці марксистської теорії.</a:t>
            </a:r>
            <a:endParaRPr lang="ru-RU" sz="4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uk-UA" sz="4000" b="1" dirty="0">
                <a:effectLst/>
                <a:latin typeface="Times New Roman" panose="02020603050405020304" pitchFamily="18" charset="0"/>
                <a:ea typeface="Times New Roman" panose="02020603050405020304" pitchFamily="18" charset="0"/>
              </a:rPr>
              <a:t>Ас-</a:t>
            </a:r>
            <a:r>
              <a:rPr lang="uk-UA" sz="4000" b="1" dirty="0" err="1">
                <a:effectLst/>
                <a:latin typeface="Times New Roman" panose="02020603050405020304" pitchFamily="18" charset="0"/>
                <a:ea typeface="Times New Roman" panose="02020603050405020304" pitchFamily="18" charset="0"/>
              </a:rPr>
              <a:t>Садр</a:t>
            </a:r>
            <a:r>
              <a:rPr lang="uk-UA" sz="4000" b="1" dirty="0">
                <a:effectLst/>
                <a:latin typeface="Times New Roman" panose="02020603050405020304" pitchFamily="18" charset="0"/>
                <a:ea typeface="Times New Roman" panose="02020603050405020304" pitchFamily="18" charset="0"/>
              </a:rPr>
              <a:t> виступав за посилення ролі держави в економіці, підкреслював важливість його функцій у справі підтримання соціального балансу.</a:t>
            </a:r>
            <a:endParaRPr lang="uk-UA" sz="4000" b="1" dirty="0">
              <a:highlight>
                <a:srgbClr val="FF0000"/>
              </a:highlight>
            </a:endParaRPr>
          </a:p>
        </p:txBody>
      </p:sp>
    </p:spTree>
    <p:extLst>
      <p:ext uri="{BB962C8B-B14F-4D97-AF65-F5344CB8AC3E}">
        <p14:creationId xmlns:p14="http://schemas.microsoft.com/office/powerpoint/2010/main" val="1319137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Деякі ідеї, що містяться в «Нашій економіці», близькі ідеям арабського або ісламського соціалізму, але для ас-</a:t>
            </a:r>
            <a:r>
              <a:rPr lang="uk-UA" sz="4000" b="1" dirty="0" err="1">
                <a:effectLst/>
                <a:latin typeface="Times New Roman" panose="02020603050405020304" pitchFamily="18" charset="0"/>
                <a:ea typeface="Times New Roman" panose="02020603050405020304" pitchFamily="18" charset="0"/>
              </a:rPr>
              <a:t>Садра</a:t>
            </a:r>
            <a:r>
              <a:rPr lang="uk-UA" sz="4000" b="1" dirty="0">
                <a:effectLst/>
                <a:latin typeface="Times New Roman" panose="02020603050405020304" pitchFamily="18" charset="0"/>
                <a:ea typeface="Times New Roman" panose="02020603050405020304" pitchFamily="18" charset="0"/>
              </a:rPr>
              <a:t> сама ідея використання такої термінології блюзнірська. Вчений підкреслює думку, що ісламська економічна система самодостатня і </a:t>
            </a:r>
            <a:r>
              <a:rPr lang="uk-UA" sz="4000" b="1" dirty="0" err="1">
                <a:effectLst/>
                <a:latin typeface="Times New Roman" panose="02020603050405020304" pitchFamily="18" charset="0"/>
                <a:ea typeface="Times New Roman" panose="02020603050405020304" pitchFamily="18" charset="0"/>
              </a:rPr>
              <a:t>зобов</a:t>
            </a:r>
            <a:r>
              <a:rPr lang="en-US" sz="4000" b="1" dirty="0">
                <a:effectLst/>
                <a:latin typeface="Times New Roman" panose="02020603050405020304" pitchFamily="18" charset="0"/>
                <a:ea typeface="Times New Roman" panose="02020603050405020304" pitchFamily="18" charset="0"/>
              </a:rPr>
              <a:t>’</a:t>
            </a:r>
            <a:r>
              <a:rPr lang="uk-UA" sz="4000" b="1" dirty="0" err="1">
                <a:effectLst/>
                <a:latin typeface="Times New Roman" panose="02020603050405020304" pitchFamily="18" charset="0"/>
                <a:ea typeface="Times New Roman" panose="02020603050405020304" pitchFamily="18" charset="0"/>
              </a:rPr>
              <a:t>язана</a:t>
            </a:r>
            <a:r>
              <a:rPr lang="uk-UA" sz="4000" b="1" dirty="0">
                <a:effectLst/>
                <a:latin typeface="Times New Roman" panose="02020603050405020304" pitchFamily="18" charset="0"/>
                <a:ea typeface="Times New Roman" panose="02020603050405020304" pitchFamily="18" charset="0"/>
              </a:rPr>
              <a:t> своїм походженням божественному Одкровенню, а не вигаданим людьми економічним теоріям.</a:t>
            </a:r>
            <a:endParaRPr lang="uk-UA" sz="4000" b="1" dirty="0">
              <a:highlight>
                <a:srgbClr val="FF0000"/>
              </a:highlight>
            </a:endParaRPr>
          </a:p>
        </p:txBody>
      </p:sp>
    </p:spTree>
    <p:extLst>
      <p:ext uri="{BB962C8B-B14F-4D97-AF65-F5344CB8AC3E}">
        <p14:creationId xmlns:p14="http://schemas.microsoft.com/office/powerpoint/2010/main" val="1375381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500" b="1" dirty="0">
                <a:effectLst/>
                <a:latin typeface="Times New Roman" panose="02020603050405020304" pitchFamily="18" charset="0"/>
                <a:ea typeface="Times New Roman" panose="02020603050405020304" pitchFamily="18" charset="0"/>
              </a:rPr>
              <a:t>У своїй книзі ас-</a:t>
            </a:r>
            <a:r>
              <a:rPr lang="uk-UA" sz="3500" b="1" dirty="0" err="1">
                <a:effectLst/>
                <a:latin typeface="Times New Roman" panose="02020603050405020304" pitchFamily="18" charset="0"/>
                <a:ea typeface="Times New Roman" panose="02020603050405020304" pitchFamily="18" charset="0"/>
              </a:rPr>
              <a:t>Садр</a:t>
            </a:r>
            <a:r>
              <a:rPr lang="uk-UA" sz="3500" b="1" dirty="0">
                <a:effectLst/>
                <a:latin typeface="Times New Roman" panose="02020603050405020304" pitchFamily="18" charset="0"/>
                <a:ea typeface="Times New Roman" panose="02020603050405020304" pitchFamily="18" charset="0"/>
              </a:rPr>
              <a:t> розглядає ісламську економіку як </a:t>
            </a:r>
            <a:r>
              <a:rPr lang="uk-UA" sz="3500" b="1" dirty="0">
                <a:effectLst/>
                <a:highlight>
                  <a:srgbClr val="FF00FF"/>
                </a:highlight>
                <a:latin typeface="Times New Roman" panose="02020603050405020304" pitchFamily="18" charset="0"/>
                <a:ea typeface="Times New Roman" panose="02020603050405020304" pitchFamily="18" charset="0"/>
              </a:rPr>
              <a:t>важливу частину ісламського віровчення</a:t>
            </a:r>
            <a:r>
              <a:rPr lang="uk-UA" sz="3500" b="1" dirty="0">
                <a:effectLst/>
                <a:latin typeface="Times New Roman" panose="02020603050405020304" pitchFamily="18" charset="0"/>
                <a:ea typeface="Times New Roman" panose="02020603050405020304" pitchFamily="18" charset="0"/>
              </a:rPr>
              <a:t>, подібно до того як капіталістична економіка для нього - елемент капіталістичної демократії. В рівній мірі марксистський підхід до економіки - це лише частина інтерпретації марксистськими ученими інших аспектів суспільного життя. У цій тезі - ключ до розуміння особливостей застосування ісламської економічної моделі в Ірані після перемоги Ісламської революції 1979 р.</a:t>
            </a:r>
            <a:endParaRPr lang="uk-UA" sz="3500" b="1" dirty="0">
              <a:highlight>
                <a:srgbClr val="FF0000"/>
              </a:highlight>
            </a:endParaRPr>
          </a:p>
        </p:txBody>
      </p:sp>
    </p:spTree>
    <p:extLst>
      <p:ext uri="{BB962C8B-B14F-4D97-AF65-F5344CB8AC3E}">
        <p14:creationId xmlns:p14="http://schemas.microsoft.com/office/powerpoint/2010/main" val="3426748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300" b="1" dirty="0">
                <a:effectLst/>
                <a:latin typeface="Times New Roman" panose="02020603050405020304" pitchFamily="18" charset="0"/>
                <a:ea typeface="Times New Roman" panose="02020603050405020304" pitchFamily="18" charset="0"/>
              </a:rPr>
              <a:t>В ході реалізації теорії «ісламського правління» постало питання про застосування на практиці положень ісламської економіки. Оскільки в працях імама Хомейні містилося не так багато економічних положень, а згадана робота ас-</a:t>
            </a:r>
            <a:r>
              <a:rPr lang="uk-UA" sz="3300" b="1" dirty="0" err="1">
                <a:effectLst/>
                <a:latin typeface="Times New Roman" panose="02020603050405020304" pitchFamily="18" charset="0"/>
                <a:ea typeface="Times New Roman" panose="02020603050405020304" pitchFamily="18" charset="0"/>
              </a:rPr>
              <a:t>Садра</a:t>
            </a:r>
            <a:r>
              <a:rPr lang="uk-UA" sz="3300" b="1" dirty="0">
                <a:effectLst/>
                <a:latin typeface="Times New Roman" panose="02020603050405020304" pitchFamily="18" charset="0"/>
                <a:ea typeface="Times New Roman" panose="02020603050405020304" pitchFamily="18" charset="0"/>
              </a:rPr>
              <a:t> була надмірно філософ</a:t>
            </a:r>
            <a:r>
              <a:rPr lang="uk-UA" sz="3300" b="1" dirty="0">
                <a:latin typeface="Times New Roman" panose="02020603050405020304" pitchFamily="18" charset="0"/>
                <a:ea typeface="Times New Roman" panose="02020603050405020304" pitchFamily="18" charset="0"/>
              </a:rPr>
              <a:t>і</a:t>
            </a:r>
            <a:r>
              <a:rPr lang="uk-UA" sz="3300" b="1" dirty="0">
                <a:effectLst/>
                <a:latin typeface="Times New Roman" panose="02020603050405020304" pitchFamily="18" charset="0"/>
                <a:ea typeface="Times New Roman" panose="02020603050405020304" pitchFamily="18" charset="0"/>
              </a:rPr>
              <a:t>чна, як ідеологічну основу для проведення реформ по ісламізації була взята книга ісламського інтелектуала і першого президента Ірану </a:t>
            </a:r>
            <a:r>
              <a:rPr lang="uk-UA" sz="3300" b="1" dirty="0" err="1">
                <a:effectLst/>
                <a:latin typeface="Times New Roman" panose="02020603050405020304" pitchFamily="18" charset="0"/>
                <a:ea typeface="Times New Roman" panose="02020603050405020304" pitchFamily="18" charset="0"/>
              </a:rPr>
              <a:t>Аболхасана</a:t>
            </a:r>
            <a:r>
              <a:rPr lang="uk-UA" sz="3300" b="1" dirty="0">
                <a:effectLst/>
                <a:latin typeface="Times New Roman" panose="02020603050405020304" pitchFamily="18" charset="0"/>
                <a:ea typeface="Times New Roman" panose="02020603050405020304" pitchFamily="18" charset="0"/>
              </a:rPr>
              <a:t> </a:t>
            </a:r>
            <a:r>
              <a:rPr lang="uk-UA" sz="3300" b="1" dirty="0" err="1">
                <a:effectLst/>
                <a:latin typeface="Times New Roman" panose="02020603050405020304" pitchFamily="18" charset="0"/>
                <a:ea typeface="Times New Roman" panose="02020603050405020304" pitchFamily="18" charset="0"/>
              </a:rPr>
              <a:t>Банісадра</a:t>
            </a:r>
            <a:r>
              <a:rPr lang="uk-UA" sz="3300" b="1" dirty="0">
                <a:effectLst/>
                <a:latin typeface="Times New Roman" panose="02020603050405020304" pitchFamily="18" charset="0"/>
                <a:ea typeface="Times New Roman" panose="02020603050405020304" pitchFamily="18" charset="0"/>
              </a:rPr>
              <a:t> «</a:t>
            </a:r>
            <a:r>
              <a:rPr lang="uk-UA" sz="3300" b="1" dirty="0" err="1">
                <a:effectLst/>
                <a:highlight>
                  <a:srgbClr val="FF00FF"/>
                </a:highlight>
                <a:latin typeface="Times New Roman" panose="02020603050405020304" pitchFamily="18" charset="0"/>
                <a:ea typeface="Times New Roman" panose="02020603050405020304" pitchFamily="18" charset="0"/>
              </a:rPr>
              <a:t>Тоухідная</a:t>
            </a:r>
            <a:r>
              <a:rPr lang="uk-UA" sz="3300" b="1" dirty="0">
                <a:effectLst/>
                <a:highlight>
                  <a:srgbClr val="FF00FF"/>
                </a:highlight>
                <a:latin typeface="Times New Roman" panose="02020603050405020304" pitchFamily="18" charset="0"/>
                <a:ea typeface="Times New Roman" panose="02020603050405020304" pitchFamily="18" charset="0"/>
              </a:rPr>
              <a:t> економіка</a:t>
            </a:r>
            <a:r>
              <a:rPr lang="uk-UA" sz="3300" b="1" dirty="0">
                <a:effectLst/>
                <a:latin typeface="Times New Roman" panose="02020603050405020304" pitchFamily="18" charset="0"/>
                <a:ea typeface="Times New Roman" panose="02020603050405020304" pitchFamily="18" charset="0"/>
              </a:rPr>
              <a:t>» (</a:t>
            </a:r>
            <a:r>
              <a:rPr lang="uk-UA" sz="3300" b="1" dirty="0">
                <a:effectLst/>
                <a:highlight>
                  <a:srgbClr val="FF0000"/>
                </a:highlight>
                <a:latin typeface="Times New Roman" panose="02020603050405020304" pitchFamily="18" charset="0"/>
                <a:ea typeface="Times New Roman" panose="02020603050405020304" pitchFamily="18" charset="0"/>
              </a:rPr>
              <a:t>від араб. </a:t>
            </a:r>
            <a:r>
              <a:rPr lang="uk-UA" sz="3300" b="1" dirty="0" err="1">
                <a:effectLst/>
                <a:highlight>
                  <a:srgbClr val="FF0000"/>
                </a:highlight>
                <a:latin typeface="Times New Roman" panose="02020603050405020304" pitchFamily="18" charset="0"/>
                <a:ea typeface="Times New Roman" panose="02020603050405020304" pitchFamily="18" charset="0"/>
              </a:rPr>
              <a:t>таухід</a:t>
            </a:r>
            <a:r>
              <a:rPr lang="uk-UA" sz="3300" b="1" dirty="0">
                <a:effectLst/>
                <a:highlight>
                  <a:srgbClr val="FF0000"/>
                </a:highlight>
                <a:latin typeface="Times New Roman" panose="02020603050405020304" pitchFamily="18" charset="0"/>
                <a:ea typeface="Times New Roman" panose="02020603050405020304" pitchFamily="18" charset="0"/>
              </a:rPr>
              <a:t> - принцип єдиного (одного) Бога</a:t>
            </a:r>
            <a:r>
              <a:rPr lang="uk-UA" sz="3300" b="1" dirty="0">
                <a:effectLst/>
                <a:latin typeface="Times New Roman" panose="02020603050405020304" pitchFamily="18" charset="0"/>
                <a:ea typeface="Times New Roman" panose="02020603050405020304" pitchFamily="18" charset="0"/>
              </a:rPr>
              <a:t>).</a:t>
            </a:r>
            <a:endParaRPr lang="uk-UA" sz="3300" b="1" dirty="0">
              <a:highlight>
                <a:srgbClr val="FF0000"/>
              </a:highlight>
            </a:endParaRPr>
          </a:p>
        </p:txBody>
      </p:sp>
    </p:spTree>
    <p:extLst>
      <p:ext uri="{BB962C8B-B14F-4D97-AF65-F5344CB8AC3E}">
        <p14:creationId xmlns:p14="http://schemas.microsoft.com/office/powerpoint/2010/main" val="3287688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У якості </a:t>
            </a:r>
            <a:r>
              <a:rPr lang="uk-UA" sz="3600" b="1" dirty="0">
                <a:latin typeface="Times New Roman" panose="02020603050405020304" pitchFamily="18" charset="0"/>
                <a:ea typeface="Times New Roman" panose="02020603050405020304" pitchFamily="18" charset="0"/>
              </a:rPr>
              <a:t>моделі </a:t>
            </a:r>
            <a:r>
              <a:rPr lang="uk-UA" sz="3600" b="1" dirty="0" err="1">
                <a:latin typeface="Times New Roman" panose="02020603050405020304" pitchFamily="18" charset="0"/>
                <a:ea typeface="Times New Roman" panose="02020603050405020304" pitchFamily="18" charset="0"/>
              </a:rPr>
              <a:t>Банісадра</a:t>
            </a:r>
            <a:r>
              <a:rPr lang="uk-UA" sz="3600" b="1" dirty="0">
                <a:latin typeface="Times New Roman" panose="02020603050405020304" pitchFamily="18" charset="0"/>
                <a:ea typeface="Times New Roman" panose="02020603050405020304" pitchFamily="18" charset="0"/>
              </a:rPr>
              <a:t> в </a:t>
            </a:r>
            <a:r>
              <a:rPr lang="uk-UA" sz="3600" b="1" dirty="0">
                <a:effectLst/>
                <a:latin typeface="Times New Roman" panose="02020603050405020304" pitchFamily="18" charset="0"/>
                <a:ea typeface="Times New Roman" panose="02020603050405020304" pitchFamily="18" charset="0"/>
              </a:rPr>
              <a:t>«</a:t>
            </a:r>
            <a:r>
              <a:rPr lang="uk-UA" sz="3600" b="1" dirty="0" err="1">
                <a:effectLst/>
                <a:latin typeface="Times New Roman" panose="02020603050405020304" pitchFamily="18" charset="0"/>
                <a:ea typeface="Times New Roman" panose="02020603050405020304" pitchFamily="18" charset="0"/>
              </a:rPr>
              <a:t>Тоухідній</a:t>
            </a:r>
            <a:r>
              <a:rPr lang="uk-UA" sz="3600" b="1" dirty="0">
                <a:effectLst/>
                <a:latin typeface="Times New Roman" panose="02020603050405020304" pitchFamily="18" charset="0"/>
                <a:ea typeface="Times New Roman" panose="02020603050405020304" pitchFamily="18" charset="0"/>
              </a:rPr>
              <a:t> економіці» виступає ідеальне ісламське суспільство, де кожен є власником засобів виробництва. При цьому власність на останні обмежується межами трудових можливостей кожної людини, а не капіталом. Високий дохід, отриманий без особистої праці, неправомірний. На думку </a:t>
            </a:r>
            <a:r>
              <a:rPr lang="uk-UA" sz="3600" b="1" dirty="0" err="1">
                <a:effectLst/>
                <a:latin typeface="Times New Roman" panose="02020603050405020304" pitchFamily="18" charset="0"/>
                <a:ea typeface="Times New Roman" panose="02020603050405020304" pitchFamily="18" charset="0"/>
              </a:rPr>
              <a:t>Банісадра</a:t>
            </a:r>
            <a:r>
              <a:rPr lang="uk-UA" sz="3600" b="1" dirty="0">
                <a:effectLst/>
                <a:latin typeface="Times New Roman" panose="02020603050405020304" pitchFamily="18" charset="0"/>
                <a:ea typeface="Times New Roman" panose="02020603050405020304" pitchFamily="18" charset="0"/>
              </a:rPr>
              <a:t>, якщо власність не базується на особистій праці, вона повинна належати ісламській державі.</a:t>
            </a:r>
            <a:endParaRPr lang="uk-UA" sz="3300" b="1" dirty="0">
              <a:highlight>
                <a:srgbClr val="FF0000"/>
              </a:highlight>
            </a:endParaRPr>
          </a:p>
        </p:txBody>
      </p:sp>
    </p:spTree>
    <p:extLst>
      <p:ext uri="{BB962C8B-B14F-4D97-AF65-F5344CB8AC3E}">
        <p14:creationId xmlns:p14="http://schemas.microsoft.com/office/powerpoint/2010/main" val="3498307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На відміну від соціалістичних теорій, де розподіл має здійснюватися або з праці, або за потребами (комунізм), в </a:t>
            </a:r>
            <a:r>
              <a:rPr lang="uk-UA" sz="3200" b="1" dirty="0" err="1">
                <a:effectLst/>
                <a:latin typeface="Times New Roman" panose="02020603050405020304" pitchFamily="18" charset="0"/>
                <a:ea typeface="Times New Roman" panose="02020603050405020304" pitchFamily="18" charset="0"/>
              </a:rPr>
              <a:t>тоухідної</a:t>
            </a:r>
            <a:r>
              <a:rPr lang="uk-UA" sz="3200" b="1" dirty="0">
                <a:effectLst/>
                <a:latin typeface="Times New Roman" panose="02020603050405020304" pitchFamily="18" charset="0"/>
                <a:ea typeface="Times New Roman" panose="02020603050405020304" pitchFamily="18" charset="0"/>
              </a:rPr>
              <a:t> економіці один з важливих критеріїв при розподілі суспільного продукту - благочестя. Одним з гасел </a:t>
            </a:r>
            <a:r>
              <a:rPr lang="uk-UA" sz="3200" b="1" dirty="0" err="1">
                <a:effectLst/>
                <a:latin typeface="Times New Roman" panose="02020603050405020304" pitchFamily="18" charset="0"/>
                <a:ea typeface="Times New Roman" panose="02020603050405020304" pitchFamily="18" charset="0"/>
              </a:rPr>
              <a:t>тоухідної</a:t>
            </a:r>
            <a:r>
              <a:rPr lang="uk-UA" sz="3200" b="1" dirty="0">
                <a:effectLst/>
                <a:latin typeface="Times New Roman" panose="02020603050405020304" pitchFamily="18" charset="0"/>
                <a:ea typeface="Times New Roman" panose="02020603050405020304" pitchFamily="18" charset="0"/>
              </a:rPr>
              <a:t> економіки було «</a:t>
            </a:r>
            <a:r>
              <a:rPr lang="uk-UA" sz="3200" b="1" dirty="0">
                <a:effectLst/>
                <a:highlight>
                  <a:srgbClr val="FF0000"/>
                </a:highlight>
                <a:latin typeface="Times New Roman" panose="02020603050405020304" pitchFamily="18" charset="0"/>
                <a:ea typeface="Times New Roman" panose="02020603050405020304" pitchFamily="18" charset="0"/>
              </a:rPr>
              <a:t>Виробництво - за здібностями і споживання - з благочестя</a:t>
            </a:r>
            <a:r>
              <a:rPr lang="uk-UA" sz="3200" b="1" dirty="0">
                <a:effectLst/>
                <a:latin typeface="Times New Roman" panose="02020603050405020304" pitchFamily="18" charset="0"/>
                <a:ea typeface="Times New Roman" panose="02020603050405020304" pitchFamily="18" charset="0"/>
              </a:rPr>
              <a:t>». Автор бачить зразкове ісламське суспільство як світ, де панує достаток і відсутні державні кордони і де головною цінністю проголошується знання. </a:t>
            </a:r>
            <a:r>
              <a:rPr lang="uk-UA" sz="3200" b="1" dirty="0">
                <a:effectLst/>
                <a:highlight>
                  <a:srgbClr val="800000"/>
                </a:highlight>
                <a:latin typeface="Times New Roman" panose="02020603050405020304" pitchFamily="18" charset="0"/>
                <a:ea typeface="Times New Roman" panose="02020603050405020304" pitchFamily="18" charset="0"/>
              </a:rPr>
              <a:t>Подібне суспільство, як вважав </a:t>
            </a:r>
            <a:r>
              <a:rPr lang="uk-UA" sz="3200" b="1" dirty="0" err="1">
                <a:effectLst/>
                <a:highlight>
                  <a:srgbClr val="800000"/>
                </a:highlight>
                <a:latin typeface="Times New Roman" panose="02020603050405020304" pitchFamily="18" charset="0"/>
                <a:ea typeface="Times New Roman" panose="02020603050405020304" pitchFamily="18" charset="0"/>
              </a:rPr>
              <a:t>Банісадр</a:t>
            </a:r>
            <a:r>
              <a:rPr lang="uk-UA" sz="3200" b="1" dirty="0">
                <a:effectLst/>
                <a:highlight>
                  <a:srgbClr val="800000"/>
                </a:highlight>
                <a:latin typeface="Times New Roman" panose="02020603050405020304" pitchFamily="18" charset="0"/>
                <a:ea typeface="Times New Roman" panose="02020603050405020304" pitchFamily="18" charset="0"/>
              </a:rPr>
              <a:t>, може виникнути через 12 поколінь.</a:t>
            </a:r>
            <a:endParaRPr lang="uk-UA" sz="3200" b="1" dirty="0">
              <a:highlight>
                <a:srgbClr val="800000"/>
              </a:highlight>
            </a:endParaRPr>
          </a:p>
        </p:txBody>
      </p:sp>
    </p:spTree>
    <p:extLst>
      <p:ext uri="{BB962C8B-B14F-4D97-AF65-F5344CB8AC3E}">
        <p14:creationId xmlns:p14="http://schemas.microsoft.com/office/powerpoint/2010/main" val="3743152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Ідея </a:t>
            </a:r>
            <a:r>
              <a:rPr lang="uk-UA" sz="3600" b="1" dirty="0" err="1">
                <a:effectLst/>
                <a:latin typeface="Times New Roman" panose="02020603050405020304" pitchFamily="18" charset="0"/>
                <a:ea typeface="Times New Roman" panose="02020603050405020304" pitchFamily="18" charset="0"/>
              </a:rPr>
              <a:t>таухіда</a:t>
            </a:r>
            <a:r>
              <a:rPr lang="uk-UA" sz="3600" b="1" dirty="0">
                <a:effectLst/>
                <a:latin typeface="Times New Roman" panose="02020603050405020304" pitchFamily="18" charset="0"/>
                <a:ea typeface="Times New Roman" panose="02020603050405020304" pitchFamily="18" charset="0"/>
              </a:rPr>
              <a:t> (перс. - </a:t>
            </a:r>
            <a:r>
              <a:rPr lang="uk-UA" sz="3600" b="1" dirty="0" err="1">
                <a:effectLst/>
                <a:latin typeface="Times New Roman" panose="02020603050405020304" pitchFamily="18" charset="0"/>
                <a:ea typeface="Times New Roman" panose="02020603050405020304" pitchFamily="18" charset="0"/>
              </a:rPr>
              <a:t>тоухіда</a:t>
            </a:r>
            <a:r>
              <a:rPr lang="uk-UA" sz="3600" b="1" dirty="0">
                <a:effectLst/>
                <a:latin typeface="Times New Roman" panose="02020603050405020304" pitchFamily="18" charset="0"/>
                <a:ea typeface="Times New Roman" panose="02020603050405020304" pitchFamily="18" charset="0"/>
              </a:rPr>
              <a:t>) означає, що реалізація </a:t>
            </a:r>
            <a:r>
              <a:rPr lang="uk-UA" sz="3600" b="1" dirty="0" err="1">
                <a:effectLst/>
                <a:latin typeface="Times New Roman" panose="02020603050405020304" pitchFamily="18" charset="0"/>
                <a:ea typeface="Times New Roman" panose="02020603050405020304" pitchFamily="18" charset="0"/>
              </a:rPr>
              <a:t>тоухідної</a:t>
            </a:r>
            <a:r>
              <a:rPr lang="uk-UA" sz="3600" b="1" dirty="0">
                <a:effectLst/>
                <a:latin typeface="Times New Roman" panose="02020603050405020304" pitchFamily="18" charset="0"/>
                <a:ea typeface="Times New Roman" panose="02020603050405020304" pitchFamily="18" charset="0"/>
              </a:rPr>
              <a:t> моделі неможлива поза ісламської держави, яка виступає в якості провідника відповідних шаріату економічних принципів в життя. </a:t>
            </a:r>
          </a:p>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На практиці це означає, що прихильникам </a:t>
            </a:r>
            <a:r>
              <a:rPr lang="uk-UA" sz="3600" b="1" dirty="0" err="1">
                <a:effectLst/>
                <a:latin typeface="Times New Roman" panose="02020603050405020304" pitchFamily="18" charset="0"/>
                <a:ea typeface="Times New Roman" panose="02020603050405020304" pitchFamily="18" charset="0"/>
              </a:rPr>
              <a:t>тоухідної</a:t>
            </a:r>
            <a:r>
              <a:rPr lang="uk-UA" sz="3600" b="1" dirty="0">
                <a:effectLst/>
                <a:latin typeface="Times New Roman" panose="02020603050405020304" pitchFamily="18" charset="0"/>
                <a:ea typeface="Times New Roman" panose="02020603050405020304" pitchFamily="18" charset="0"/>
              </a:rPr>
              <a:t> моделі, перш ніж втілювати її постулати на практиці, необхідно потурбуватися про створення ісламської держави, де всі сфери суспільного життя підпорядковані шаріату.</a:t>
            </a:r>
            <a:endParaRPr lang="uk-UA" sz="3600" b="1" dirty="0">
              <a:highlight>
                <a:srgbClr val="800000"/>
              </a:highlight>
            </a:endParaRPr>
          </a:p>
        </p:txBody>
      </p:sp>
    </p:spTree>
    <p:extLst>
      <p:ext uri="{BB962C8B-B14F-4D97-AF65-F5344CB8AC3E}">
        <p14:creationId xmlns:p14="http://schemas.microsoft.com/office/powerpoint/2010/main" val="1565325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200" b="1" dirty="0">
                <a:effectLst/>
                <a:latin typeface="Times New Roman" panose="02020603050405020304" pitchFamily="18" charset="0"/>
                <a:ea typeface="Times New Roman" panose="02020603050405020304" pitchFamily="18" charset="0"/>
              </a:rPr>
              <a:t>За президента </a:t>
            </a:r>
            <a:r>
              <a:rPr lang="uk-UA" sz="4200" b="1" dirty="0" err="1">
                <a:effectLst/>
                <a:latin typeface="Times New Roman" panose="02020603050405020304" pitchFamily="18" charset="0"/>
                <a:ea typeface="Times New Roman" panose="02020603050405020304" pitchFamily="18" charset="0"/>
              </a:rPr>
              <a:t>Мухаммада</a:t>
            </a:r>
            <a:r>
              <a:rPr lang="uk-UA" sz="4200" b="1" dirty="0">
                <a:effectLst/>
                <a:latin typeface="Times New Roman" panose="02020603050405020304" pitchFamily="18" charset="0"/>
                <a:ea typeface="Times New Roman" panose="02020603050405020304" pitchFamily="18" charset="0"/>
              </a:rPr>
              <a:t> </a:t>
            </a:r>
            <a:r>
              <a:rPr lang="uk-UA" sz="4200" b="1" dirty="0" err="1">
                <a:effectLst/>
                <a:latin typeface="Times New Roman" panose="02020603050405020304" pitchFamily="18" charset="0"/>
                <a:ea typeface="Times New Roman" panose="02020603050405020304" pitchFamily="18" charset="0"/>
              </a:rPr>
              <a:t>Хашемі</a:t>
            </a:r>
            <a:r>
              <a:rPr lang="uk-UA" sz="4200" b="1" dirty="0">
                <a:effectLst/>
                <a:latin typeface="Times New Roman" panose="02020603050405020304" pitchFamily="18" charset="0"/>
                <a:ea typeface="Times New Roman" panose="02020603050405020304" pitchFamily="18" charset="0"/>
              </a:rPr>
              <a:t> </a:t>
            </a:r>
            <a:r>
              <a:rPr lang="uk-UA" sz="4200" b="1" dirty="0" err="1">
                <a:effectLst/>
                <a:latin typeface="Times New Roman" panose="02020603050405020304" pitchFamily="18" charset="0"/>
                <a:ea typeface="Times New Roman" panose="02020603050405020304" pitchFamily="18" charset="0"/>
              </a:rPr>
              <a:t>Рафсанджані</a:t>
            </a:r>
            <a:r>
              <a:rPr lang="uk-UA" sz="4200" b="1" dirty="0">
                <a:effectLst/>
                <a:latin typeface="Times New Roman" panose="02020603050405020304" pitchFamily="18" charset="0"/>
                <a:ea typeface="Times New Roman" panose="02020603050405020304" pitchFamily="18" charset="0"/>
              </a:rPr>
              <a:t> (1989-1997) </a:t>
            </a:r>
            <a:r>
              <a:rPr lang="uk-UA" sz="4200" b="1" dirty="0" err="1">
                <a:effectLst/>
                <a:latin typeface="Times New Roman" panose="02020603050405020304" pitchFamily="18" charset="0"/>
                <a:ea typeface="Times New Roman" panose="02020603050405020304" pitchFamily="18" charset="0"/>
              </a:rPr>
              <a:t>тоухідна</a:t>
            </a:r>
            <a:r>
              <a:rPr lang="uk-UA" sz="4200" b="1" dirty="0">
                <a:effectLst/>
                <a:latin typeface="Times New Roman" panose="02020603050405020304" pitchFamily="18" charset="0"/>
                <a:ea typeface="Times New Roman" panose="02020603050405020304" pitchFamily="18" charset="0"/>
              </a:rPr>
              <a:t> модель вже не вписувалася в реалії економічного розвитку. З початком лібералізації економіки ще виразніше стало проявлятися відхилення курсу економічних реформ від ісламізації економіки, що намітилося ще в 1980-і рр. під час </a:t>
            </a:r>
            <a:r>
              <a:rPr lang="uk-UA" sz="4200" b="1" dirty="0" err="1">
                <a:effectLst/>
                <a:latin typeface="Times New Roman" panose="02020603050405020304" pitchFamily="18" charset="0"/>
                <a:ea typeface="Times New Roman" panose="02020603050405020304" pitchFamily="18" charset="0"/>
              </a:rPr>
              <a:t>ірано</a:t>
            </a:r>
            <a:r>
              <a:rPr lang="uk-UA" sz="4200" b="1" dirty="0">
                <a:effectLst/>
                <a:latin typeface="Times New Roman" panose="02020603050405020304" pitchFamily="18" charset="0"/>
                <a:ea typeface="Times New Roman" panose="02020603050405020304" pitchFamily="18" charset="0"/>
              </a:rPr>
              <a:t>-іракської війни.</a:t>
            </a:r>
            <a:endParaRPr lang="uk-UA" sz="4200" b="1" dirty="0">
              <a:highlight>
                <a:srgbClr val="800000"/>
              </a:highlight>
            </a:endParaRPr>
          </a:p>
        </p:txBody>
      </p:sp>
    </p:spTree>
    <p:extLst>
      <p:ext uri="{BB962C8B-B14F-4D97-AF65-F5344CB8AC3E}">
        <p14:creationId xmlns:p14="http://schemas.microsoft.com/office/powerpoint/2010/main" val="2346073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800" b="1" dirty="0">
                <a:effectLst/>
                <a:latin typeface="Times New Roman" panose="02020603050405020304" pitchFamily="18" charset="0"/>
                <a:ea typeface="Times New Roman" panose="02020603050405020304" pitchFamily="18" charset="0"/>
              </a:rPr>
              <a:t>Період президентства </a:t>
            </a:r>
            <a:r>
              <a:rPr lang="uk-UA" sz="3800" b="1" dirty="0" err="1">
                <a:effectLst/>
                <a:latin typeface="Times New Roman" panose="02020603050405020304" pitchFamily="18" charset="0"/>
                <a:ea typeface="Times New Roman" panose="02020603050405020304" pitchFamily="18" charset="0"/>
              </a:rPr>
              <a:t>Мухаммада</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Хатамі</a:t>
            </a:r>
            <a:r>
              <a:rPr lang="uk-UA" sz="3800" b="1" dirty="0">
                <a:effectLst/>
                <a:latin typeface="Times New Roman" panose="02020603050405020304" pitchFamily="18" charset="0"/>
                <a:ea typeface="Times New Roman" panose="02020603050405020304" pitchFamily="18" charset="0"/>
              </a:rPr>
              <a:t> (1997-2005) характеризувався деякою лібералізацією в культурній та політичній сферах поряд з більш обережною, ніж при </a:t>
            </a:r>
            <a:r>
              <a:rPr lang="uk-UA" sz="3800" b="1" dirty="0" err="1">
                <a:effectLst/>
                <a:latin typeface="Times New Roman" panose="02020603050405020304" pitchFamily="18" charset="0"/>
                <a:ea typeface="Times New Roman" panose="02020603050405020304" pitchFamily="18" charset="0"/>
              </a:rPr>
              <a:t>Рафсанджані</a:t>
            </a:r>
            <a:r>
              <a:rPr lang="uk-UA" sz="3800" b="1" dirty="0">
                <a:effectLst/>
                <a:latin typeface="Times New Roman" panose="02020603050405020304" pitchFamily="18" charset="0"/>
                <a:ea typeface="Times New Roman" panose="02020603050405020304" pitchFamily="18" charset="0"/>
              </a:rPr>
              <a:t>, політикою економічних реформ, особливо в питаннях зовнішньоекономічного співробітництва та приватизації. При цьому про ісламізацію економіки вже не згадується навіть на декларативному рівні.</a:t>
            </a:r>
            <a:endParaRPr lang="uk-UA" sz="3800" b="1" dirty="0">
              <a:highlight>
                <a:srgbClr val="800000"/>
              </a:highlight>
            </a:endParaRPr>
          </a:p>
        </p:txBody>
      </p:sp>
    </p:spTree>
    <p:extLst>
      <p:ext uri="{BB962C8B-B14F-4D97-AF65-F5344CB8AC3E}">
        <p14:creationId xmlns:p14="http://schemas.microsoft.com/office/powerpoint/2010/main" val="313551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a:bodyPr>
          <a:lstStyle/>
          <a:p>
            <a:pPr marL="0" indent="0" algn="just">
              <a:buNone/>
            </a:pPr>
            <a:r>
              <a:rPr lang="uk-UA" sz="4000" b="1" dirty="0">
                <a:effectLst/>
                <a:latin typeface="Times New Roman" panose="02020603050405020304" pitchFamily="18" charset="0"/>
                <a:ea typeface="Times New Roman" panose="02020603050405020304" pitchFamily="18" charset="0"/>
              </a:rPr>
              <a:t>У цьому </a:t>
            </a:r>
            <a:r>
              <a:rPr lang="uk-UA" sz="4000" b="1" dirty="0" err="1">
                <a:effectLst/>
                <a:latin typeface="Times New Roman" panose="02020603050405020304" pitchFamily="18" charset="0"/>
                <a:ea typeface="Times New Roman" panose="02020603050405020304" pitchFamily="18" charset="0"/>
              </a:rPr>
              <a:t>взаємообмін</a:t>
            </a:r>
            <a:r>
              <a:rPr lang="uk-UA" sz="4000" b="1" dirty="0">
                <a:effectLst/>
                <a:latin typeface="Times New Roman" panose="02020603050405020304" pitchFamily="18" charset="0"/>
                <a:ea typeface="Times New Roman" panose="02020603050405020304" pitchFamily="18" charset="0"/>
              </a:rPr>
              <a:t> до XIII-XV ст. перевага була за мусульманами, так як багато в чому саме Європа запозичила тоді досягнення </a:t>
            </a:r>
            <a:r>
              <a:rPr lang="uk-UA" sz="4000" b="1" dirty="0" err="1">
                <a:effectLst/>
                <a:latin typeface="Times New Roman" panose="02020603050405020304" pitchFamily="18" charset="0"/>
                <a:ea typeface="Times New Roman" panose="02020603050405020304" pitchFamily="18" charset="0"/>
              </a:rPr>
              <a:t>арабо</a:t>
            </a:r>
            <a:r>
              <a:rPr lang="uk-UA" sz="4000" b="1" dirty="0">
                <a:effectLst/>
                <a:latin typeface="Times New Roman" panose="02020603050405020304" pitchFamily="18" charset="0"/>
                <a:ea typeface="Times New Roman" panose="02020603050405020304" pitchFamily="18" charset="0"/>
              </a:rPr>
              <a:t>-ісламської цивілізації, а не навпаки. </a:t>
            </a:r>
          </a:p>
          <a:p>
            <a:pPr marL="0" indent="0" algn="just">
              <a:buNone/>
            </a:pPr>
            <a:r>
              <a:rPr lang="uk-UA" sz="4000" b="1" dirty="0">
                <a:effectLst/>
                <a:latin typeface="Times New Roman" panose="02020603050405020304" pitchFamily="18" charset="0"/>
                <a:ea typeface="Times New Roman" panose="02020603050405020304" pitchFamily="18" charset="0"/>
              </a:rPr>
              <a:t>Однак наступ в Європі епохи Відродження, а потім Просвітництва докорінно змінило ситуацію. </a:t>
            </a:r>
            <a:r>
              <a:rPr lang="uk-UA" sz="4000" b="1" dirty="0">
                <a:effectLst/>
                <a:highlight>
                  <a:srgbClr val="FF0000"/>
                </a:highlight>
                <a:latin typeface="Times New Roman" panose="02020603050405020304" pitchFamily="18" charset="0"/>
                <a:ea typeface="Times New Roman" panose="02020603050405020304" pitchFamily="18" charset="0"/>
              </a:rPr>
              <a:t>Культурно-історичне лідерство з тих пір перейшло до Заходу</a:t>
            </a:r>
            <a:r>
              <a:rPr lang="uk-UA" sz="4000" dirty="0">
                <a:effectLst/>
                <a:latin typeface="Times New Roman" panose="02020603050405020304" pitchFamily="18" charset="0"/>
                <a:ea typeface="Times New Roman" panose="02020603050405020304" pitchFamily="18" charset="0"/>
              </a:rPr>
              <a:t>.</a:t>
            </a:r>
            <a:endParaRPr lang="ru-RU" sz="4000" b="1" dirty="0"/>
          </a:p>
        </p:txBody>
      </p:sp>
    </p:spTree>
    <p:extLst>
      <p:ext uri="{BB962C8B-B14F-4D97-AF65-F5344CB8AC3E}">
        <p14:creationId xmlns:p14="http://schemas.microsoft.com/office/powerpoint/2010/main" val="455844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ctr">
              <a:lnSpc>
                <a:spcPct val="115000"/>
              </a:lnSpc>
              <a:spcAft>
                <a:spcPts val="1000"/>
              </a:spcAft>
              <a:buNone/>
            </a:pPr>
            <a:r>
              <a:rPr lang="uk-UA" sz="4000" b="1" i="1" u="sng" dirty="0">
                <a:effectLst/>
                <a:highlight>
                  <a:srgbClr val="808000"/>
                </a:highlight>
                <a:latin typeface="Times New Roman" panose="02020603050405020304" pitchFamily="18" charset="0"/>
                <a:ea typeface="Times New Roman" panose="02020603050405020304" pitchFamily="18" charset="0"/>
                <a:cs typeface="Times New Roman" panose="02020603050405020304" pitchFamily="18" charset="0"/>
              </a:rPr>
              <a:t>Концепція золотого динара:</a:t>
            </a:r>
            <a:endParaRPr lang="ru-RU" sz="3200" b="1" dirty="0">
              <a:effectLst/>
              <a:highlight>
                <a:srgbClr val="808000"/>
              </a:highligh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uk-UA" sz="4200" b="1" dirty="0">
                <a:effectLst/>
                <a:latin typeface="Times New Roman" panose="02020603050405020304" pitchFamily="18" charset="0"/>
                <a:ea typeface="Times New Roman" panose="02020603050405020304" pitchFamily="18" charset="0"/>
              </a:rPr>
              <a:t>Економічна концепція руху «</a:t>
            </a:r>
            <a:r>
              <a:rPr lang="uk-UA" sz="4200" b="1" dirty="0" err="1">
                <a:effectLst/>
                <a:latin typeface="Times New Roman" panose="02020603050405020304" pitchFamily="18" charset="0"/>
                <a:ea typeface="Times New Roman" panose="02020603050405020304" pitchFamily="18" charset="0"/>
              </a:rPr>
              <a:t>Мурабітун</a:t>
            </a:r>
            <a:r>
              <a:rPr lang="uk-UA" sz="4200" b="1" dirty="0">
                <a:effectLst/>
                <a:latin typeface="Times New Roman" panose="02020603050405020304" pitchFamily="18" charset="0"/>
                <a:ea typeface="Times New Roman" panose="02020603050405020304" pitchFamily="18" charset="0"/>
              </a:rPr>
              <a:t>» є наймолодшою в ряду розглянутих нами теорій. Економічна концепція руху «</a:t>
            </a:r>
            <a:r>
              <a:rPr lang="uk-UA" sz="4200" b="1" dirty="0" err="1">
                <a:effectLst/>
                <a:latin typeface="Times New Roman" panose="02020603050405020304" pitchFamily="18" charset="0"/>
                <a:ea typeface="Times New Roman" panose="02020603050405020304" pitchFamily="18" charset="0"/>
              </a:rPr>
              <a:t>Мурабітун</a:t>
            </a:r>
            <a:r>
              <a:rPr lang="uk-UA" sz="4200" b="1" dirty="0">
                <a:effectLst/>
                <a:latin typeface="Times New Roman" panose="02020603050405020304" pitchFamily="18" charset="0"/>
                <a:ea typeface="Times New Roman" panose="02020603050405020304" pitchFamily="18" charset="0"/>
              </a:rPr>
              <a:t>» оформилася на початку 1970-х рр., коли ісламська економічна модель набула поширення по всьому світу. </a:t>
            </a:r>
            <a:endParaRPr lang="uk-UA" sz="4200" b="1" dirty="0">
              <a:highlight>
                <a:srgbClr val="800000"/>
              </a:highlight>
            </a:endParaRPr>
          </a:p>
        </p:txBody>
      </p:sp>
    </p:spTree>
    <p:extLst>
      <p:ext uri="{BB962C8B-B14F-4D97-AF65-F5344CB8AC3E}">
        <p14:creationId xmlns:p14="http://schemas.microsoft.com/office/powerpoint/2010/main" val="392908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Більшість </a:t>
            </a:r>
            <a:r>
              <a:rPr lang="uk-UA" sz="4400" b="1" dirty="0" err="1">
                <a:latin typeface="Times New Roman" panose="02020603050405020304" pitchFamily="18" charset="0"/>
                <a:ea typeface="Times New Roman" panose="02020603050405020304" pitchFamily="18" charset="0"/>
              </a:rPr>
              <a:t>м</a:t>
            </a:r>
            <a:r>
              <a:rPr lang="uk-UA" sz="4400" b="1" dirty="0" err="1">
                <a:effectLst/>
                <a:latin typeface="Times New Roman" panose="02020603050405020304" pitchFamily="18" charset="0"/>
                <a:ea typeface="Times New Roman" panose="02020603050405020304" pitchFamily="18" charset="0"/>
              </a:rPr>
              <a:t>урабітун</a:t>
            </a:r>
            <a:r>
              <a:rPr lang="uk-UA" sz="4400" b="1" dirty="0">
                <a:effectLst/>
                <a:latin typeface="Times New Roman" panose="02020603050405020304" pitchFamily="18" charset="0"/>
                <a:ea typeface="Times New Roman" panose="02020603050405020304" pitchFamily="18" charset="0"/>
              </a:rPr>
              <a:t> є послідовниками </a:t>
            </a:r>
            <a:r>
              <a:rPr lang="uk-UA" sz="4400" b="1" dirty="0" err="1">
                <a:effectLst/>
                <a:latin typeface="Times New Roman" panose="02020603050405020304" pitchFamily="18" charset="0"/>
                <a:ea typeface="Times New Roman" panose="02020603050405020304" pitchFamily="18" charset="0"/>
              </a:rPr>
              <a:t>малікітської</a:t>
            </a:r>
            <a:r>
              <a:rPr lang="uk-UA" sz="4400" b="1" dirty="0">
                <a:effectLst/>
                <a:latin typeface="Times New Roman" panose="02020603050405020304" pitchFamily="18" charset="0"/>
                <a:ea typeface="Times New Roman" panose="02020603050405020304" pitchFamily="18" charset="0"/>
              </a:rPr>
              <a:t> правової школи (</a:t>
            </a:r>
            <a:r>
              <a:rPr lang="uk-UA" sz="4400" b="1" dirty="0" err="1">
                <a:effectLst/>
                <a:latin typeface="Times New Roman" panose="02020603050405020304" pitchFamily="18" charset="0"/>
                <a:ea typeface="Times New Roman" panose="02020603050405020304" pitchFamily="18" charset="0"/>
              </a:rPr>
              <a:t>мазхаба</a:t>
            </a:r>
            <a:r>
              <a:rPr lang="uk-UA" sz="4400" b="1" dirty="0">
                <a:effectLst/>
                <a:latin typeface="Times New Roman" panose="02020603050405020304" pitchFamily="18" charset="0"/>
                <a:ea typeface="Times New Roman" panose="02020603050405020304" pitchFamily="18" charset="0"/>
              </a:rPr>
              <a:t>), поширеною в Марокко. </a:t>
            </a:r>
          </a:p>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З приналежністю до зазначеного </a:t>
            </a:r>
            <a:r>
              <a:rPr lang="uk-UA" sz="4400" b="1" dirty="0" err="1">
                <a:effectLst/>
                <a:latin typeface="Times New Roman" panose="02020603050405020304" pitchFamily="18" charset="0"/>
                <a:ea typeface="Times New Roman" panose="02020603050405020304" pitchFamily="18" charset="0"/>
              </a:rPr>
              <a:t>мазхабу</a:t>
            </a:r>
            <a:r>
              <a:rPr lang="uk-UA" sz="4400" b="1" dirty="0">
                <a:effectLst/>
                <a:latin typeface="Times New Roman" panose="02020603050405020304" pitchFamily="18" charset="0"/>
                <a:ea typeface="Times New Roman" panose="02020603050405020304" pitchFamily="18" charset="0"/>
              </a:rPr>
              <a:t> </a:t>
            </a:r>
            <a:r>
              <a:rPr lang="uk-UA" sz="4400" b="1" dirty="0" err="1">
                <a:effectLst/>
                <a:latin typeface="Times New Roman" panose="02020603050405020304" pitchFamily="18" charset="0"/>
                <a:ea typeface="Times New Roman" panose="02020603050405020304" pitchFamily="18" charset="0"/>
              </a:rPr>
              <a:t>пов</a:t>
            </a:r>
            <a:r>
              <a:rPr lang="en-US" sz="4400" b="1" dirty="0">
                <a:effectLst/>
                <a:latin typeface="Times New Roman" panose="02020603050405020304" pitchFamily="18" charset="0"/>
                <a:ea typeface="Times New Roman" panose="02020603050405020304" pitchFamily="18" charset="0"/>
              </a:rPr>
              <a:t>’</a:t>
            </a:r>
            <a:r>
              <a:rPr lang="uk-UA" sz="4400" b="1" dirty="0" err="1">
                <a:effectLst/>
                <a:latin typeface="Times New Roman" panose="02020603050405020304" pitchFamily="18" charset="0"/>
                <a:ea typeface="Times New Roman" panose="02020603050405020304" pitchFamily="18" charset="0"/>
              </a:rPr>
              <a:t>язана</a:t>
            </a:r>
            <a:r>
              <a:rPr lang="uk-UA" sz="4400" b="1" dirty="0">
                <a:effectLst/>
                <a:latin typeface="Times New Roman" panose="02020603050405020304" pitchFamily="18" charset="0"/>
                <a:ea typeface="Times New Roman" panose="02020603050405020304" pitchFamily="18" charset="0"/>
              </a:rPr>
              <a:t> та обставина, що </a:t>
            </a:r>
            <a:r>
              <a:rPr lang="uk-UA" sz="4400" b="1" dirty="0" err="1">
                <a:effectLst/>
                <a:latin typeface="Times New Roman" panose="02020603050405020304" pitchFamily="18" charset="0"/>
                <a:ea typeface="Times New Roman" panose="02020603050405020304" pitchFamily="18" charset="0"/>
              </a:rPr>
              <a:t>мурабітун</a:t>
            </a:r>
            <a:r>
              <a:rPr lang="uk-UA" sz="4400" b="1" dirty="0">
                <a:effectLst/>
                <a:latin typeface="Times New Roman" panose="02020603050405020304" pitchFamily="18" charset="0"/>
                <a:ea typeface="Times New Roman" panose="02020603050405020304" pitchFamily="18" charset="0"/>
              </a:rPr>
              <a:t> ідеалізують практику жителів Медини, в тому числі і економічну.</a:t>
            </a:r>
            <a:endParaRPr lang="uk-UA" sz="4200" b="1" dirty="0">
              <a:highlight>
                <a:srgbClr val="800000"/>
              </a:highlight>
            </a:endParaRPr>
          </a:p>
        </p:txBody>
      </p:sp>
    </p:spTree>
    <p:extLst>
      <p:ext uri="{BB962C8B-B14F-4D97-AF65-F5344CB8AC3E}">
        <p14:creationId xmlns:p14="http://schemas.microsoft.com/office/powerpoint/2010/main" val="4030185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Одним з важливих положень ідеології </a:t>
            </a:r>
            <a:r>
              <a:rPr lang="uk-UA" sz="4400" b="1" dirty="0" err="1">
                <a:effectLst/>
                <a:latin typeface="Times New Roman" panose="02020603050405020304" pitchFamily="18" charset="0"/>
                <a:ea typeface="Times New Roman" panose="02020603050405020304" pitchFamily="18" charset="0"/>
              </a:rPr>
              <a:t>Мурабітун</a:t>
            </a:r>
            <a:r>
              <a:rPr lang="uk-UA" sz="4400" b="1" dirty="0">
                <a:effectLst/>
                <a:latin typeface="Times New Roman" panose="02020603050405020304" pitchFamily="18" charset="0"/>
                <a:ea typeface="Times New Roman" panose="02020603050405020304" pitchFamily="18" charset="0"/>
              </a:rPr>
              <a:t> є консервативний підхід до виконання одного з п</a:t>
            </a:r>
            <a:r>
              <a:rPr lang="en-US" sz="4400" b="1" dirty="0">
                <a:effectLst/>
                <a:latin typeface="Times New Roman" panose="02020603050405020304" pitchFamily="18" charset="0"/>
                <a:ea typeface="Times New Roman" panose="02020603050405020304" pitchFamily="18" charset="0"/>
              </a:rPr>
              <a:t>’</a:t>
            </a:r>
            <a:r>
              <a:rPr lang="uk-UA" sz="4400" b="1" dirty="0" err="1">
                <a:effectLst/>
                <a:latin typeface="Times New Roman" panose="02020603050405020304" pitchFamily="18" charset="0"/>
                <a:ea typeface="Times New Roman" panose="02020603050405020304" pitchFamily="18" charset="0"/>
              </a:rPr>
              <a:t>яти</a:t>
            </a:r>
            <a:r>
              <a:rPr lang="uk-UA" sz="4400" b="1" dirty="0">
                <a:effectLst/>
                <a:latin typeface="Times New Roman" panose="02020603050405020304" pitchFamily="18" charset="0"/>
                <a:ea typeface="Times New Roman" panose="02020603050405020304" pitchFamily="18" charset="0"/>
              </a:rPr>
              <a:t> стовпів ісламу - </a:t>
            </a:r>
            <a:r>
              <a:rPr lang="uk-UA" sz="4400" b="1" dirty="0">
                <a:effectLst/>
                <a:highlight>
                  <a:srgbClr val="FF0000"/>
                </a:highlight>
                <a:latin typeface="Times New Roman" panose="02020603050405020304" pitchFamily="18" charset="0"/>
                <a:ea typeface="Times New Roman" panose="02020603050405020304" pitchFamily="18" charset="0"/>
              </a:rPr>
              <a:t>виплати </a:t>
            </a:r>
            <a:r>
              <a:rPr lang="uk-UA" sz="4400" b="1" dirty="0" err="1">
                <a:effectLst/>
                <a:highlight>
                  <a:srgbClr val="FF0000"/>
                </a:highlight>
                <a:latin typeface="Times New Roman" panose="02020603050405020304" pitchFamily="18" charset="0"/>
                <a:ea typeface="Times New Roman" panose="02020603050405020304" pitchFamily="18" charset="0"/>
              </a:rPr>
              <a:t>закят</a:t>
            </a:r>
            <a:r>
              <a:rPr lang="uk-UA" sz="4400" b="1" dirty="0">
                <a:effectLst/>
                <a:latin typeface="Times New Roman" panose="02020603050405020304" pitchFamily="18" charset="0"/>
                <a:ea typeface="Times New Roman" panose="02020603050405020304" pitchFamily="18" charset="0"/>
              </a:rPr>
              <a:t>. На думку представників руху, </a:t>
            </a:r>
            <a:r>
              <a:rPr lang="uk-UA" sz="4400" b="1" dirty="0" err="1">
                <a:effectLst/>
                <a:latin typeface="Times New Roman" panose="02020603050405020304" pitchFamily="18" charset="0"/>
                <a:ea typeface="Times New Roman" panose="02020603050405020304" pitchFamily="18" charset="0"/>
              </a:rPr>
              <a:t>закят</a:t>
            </a:r>
            <a:r>
              <a:rPr lang="uk-UA" sz="4400" b="1" dirty="0">
                <a:effectLst/>
                <a:latin typeface="Times New Roman" panose="02020603050405020304" pitchFamily="18" charset="0"/>
                <a:ea typeface="Times New Roman" panose="02020603050405020304" pitchFamily="18" charset="0"/>
              </a:rPr>
              <a:t> в наші дні стягується з порушенням базових положень шаріату. </a:t>
            </a:r>
          </a:p>
          <a:p>
            <a:pPr indent="0" algn="just">
              <a:lnSpc>
                <a:spcPct val="115000"/>
              </a:lnSpc>
              <a:spcAft>
                <a:spcPts val="1000"/>
              </a:spcAft>
              <a:buNone/>
            </a:pPr>
            <a:r>
              <a:rPr lang="uk-UA" sz="4400" b="1" u="sng" dirty="0">
                <a:effectLst/>
                <a:highlight>
                  <a:srgbClr val="000080"/>
                </a:highlight>
                <a:latin typeface="Times New Roman" panose="02020603050405020304" pitchFamily="18" charset="0"/>
                <a:ea typeface="Times New Roman" panose="02020603050405020304" pitchFamily="18" charset="0"/>
              </a:rPr>
              <a:t>Зокрема, не дотримуються наступні умови</a:t>
            </a:r>
            <a:r>
              <a:rPr lang="uk-UA" sz="4400" b="1" dirty="0">
                <a:latin typeface="Times New Roman" panose="02020603050405020304" pitchFamily="18" charset="0"/>
                <a:ea typeface="Times New Roman" panose="02020603050405020304" pitchFamily="18" charset="0"/>
              </a:rPr>
              <a:t>:</a:t>
            </a:r>
            <a:endParaRPr lang="uk-UA" sz="4200" b="1" dirty="0">
              <a:highlight>
                <a:srgbClr val="800000"/>
              </a:highlight>
            </a:endParaRPr>
          </a:p>
        </p:txBody>
      </p:sp>
    </p:spTree>
    <p:extLst>
      <p:ext uri="{BB962C8B-B14F-4D97-AF65-F5344CB8AC3E}">
        <p14:creationId xmlns:p14="http://schemas.microsoft.com/office/powerpoint/2010/main" val="204295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err="1">
                <a:effectLst/>
                <a:latin typeface="Times New Roman" panose="02020603050405020304" pitchFamily="18" charset="0"/>
                <a:ea typeface="Times New Roman" panose="02020603050405020304" pitchFamily="18" charset="0"/>
              </a:rPr>
              <a:t>Закят</a:t>
            </a:r>
            <a:r>
              <a:rPr lang="uk-UA" sz="4400" b="1" dirty="0">
                <a:effectLst/>
                <a:latin typeface="Times New Roman" panose="02020603050405020304" pitchFamily="18" charset="0"/>
                <a:ea typeface="Times New Roman" panose="02020603050405020304" pitchFamily="18" charset="0"/>
              </a:rPr>
              <a:t> повинен збиратися лідером мусульманської громади (</a:t>
            </a:r>
            <a:r>
              <a:rPr lang="uk-UA" sz="4400" b="1" dirty="0" err="1">
                <a:effectLst/>
                <a:latin typeface="Times New Roman" panose="02020603050405020304" pitchFamily="18" charset="0"/>
                <a:ea typeface="Times New Roman" panose="02020603050405020304" pitchFamily="18" charset="0"/>
              </a:rPr>
              <a:t>аміром</a:t>
            </a:r>
            <a:r>
              <a:rPr lang="uk-UA" sz="4400" b="1" dirty="0">
                <a:effectLst/>
                <a:latin typeface="Times New Roman" panose="02020603050405020304" pitchFamily="18" charset="0"/>
                <a:ea typeface="Times New Roman" panose="02020603050405020304" pitchFamily="18" charset="0"/>
              </a:rPr>
              <a:t>); в грошовій формі </a:t>
            </a:r>
            <a:r>
              <a:rPr lang="uk-UA" sz="4400" b="1" dirty="0" err="1">
                <a:effectLst/>
                <a:highlight>
                  <a:srgbClr val="FF0000"/>
                </a:highlight>
                <a:latin typeface="Times New Roman" panose="02020603050405020304" pitchFamily="18" charset="0"/>
                <a:ea typeface="Times New Roman" panose="02020603050405020304" pitchFamily="18" charset="0"/>
              </a:rPr>
              <a:t>закят</a:t>
            </a:r>
            <a:r>
              <a:rPr lang="uk-UA" sz="4400" b="1" dirty="0">
                <a:effectLst/>
                <a:highlight>
                  <a:srgbClr val="FF0000"/>
                </a:highlight>
                <a:latin typeface="Times New Roman" panose="02020603050405020304" pitchFamily="18" charset="0"/>
                <a:ea typeface="Times New Roman" panose="02020603050405020304" pitchFamily="18" charset="0"/>
              </a:rPr>
              <a:t> повинен виплачуватися золотом або сріблом і ні в якому разі - </a:t>
            </a:r>
            <a:r>
              <a:rPr lang="uk-UA" sz="4400" b="1" dirty="0">
                <a:effectLst/>
                <a:highlight>
                  <a:srgbClr val="800000"/>
                </a:highlight>
                <a:latin typeface="Times New Roman" panose="02020603050405020304" pitchFamily="18" charset="0"/>
                <a:ea typeface="Times New Roman" panose="02020603050405020304" pitchFamily="18" charset="0"/>
              </a:rPr>
              <a:t>паперовими грошима</a:t>
            </a:r>
            <a:r>
              <a:rPr lang="uk-UA" sz="4400" b="1" dirty="0">
                <a:effectLst/>
                <a:latin typeface="Times New Roman" panose="02020603050405020304" pitchFamily="18" charset="0"/>
                <a:ea typeface="Times New Roman" panose="02020603050405020304" pitchFamily="18" charset="0"/>
              </a:rPr>
              <a:t>; </a:t>
            </a:r>
            <a:r>
              <a:rPr lang="uk-UA" sz="4400" b="1" dirty="0" err="1">
                <a:effectLst/>
                <a:latin typeface="Times New Roman" panose="02020603050405020304" pitchFamily="18" charset="0"/>
                <a:ea typeface="Times New Roman" panose="02020603050405020304" pitchFamily="18" charset="0"/>
              </a:rPr>
              <a:t>закят</a:t>
            </a:r>
            <a:r>
              <a:rPr lang="uk-UA" sz="4400" b="1" dirty="0">
                <a:effectLst/>
                <a:latin typeface="Times New Roman" panose="02020603050405020304" pitchFamily="18" charset="0"/>
                <a:ea typeface="Times New Roman" panose="02020603050405020304" pitchFamily="18" charset="0"/>
              </a:rPr>
              <a:t> повинен збиратися і розподілятися в найкоротші терміни.</a:t>
            </a:r>
            <a:endParaRPr lang="uk-UA" sz="4200" b="1" dirty="0">
              <a:highlight>
                <a:srgbClr val="800000"/>
              </a:highlight>
            </a:endParaRPr>
          </a:p>
        </p:txBody>
      </p:sp>
    </p:spTree>
    <p:extLst>
      <p:ext uri="{BB962C8B-B14F-4D97-AF65-F5344CB8AC3E}">
        <p14:creationId xmlns:p14="http://schemas.microsoft.com/office/powerpoint/2010/main" val="664253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Теза про неприпустимість виплати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закяту</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паперовими грошима базується на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фетві</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економічного ідеолога руху - іспанця </a:t>
            </a:r>
            <a:r>
              <a:rPr lang="uk-UA" sz="4000" b="1" dirty="0">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a:t>
            </a:r>
            <a:r>
              <a:rPr lang="uk-UA" sz="4000" b="1" dirty="0" err="1">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Умара</a:t>
            </a:r>
            <a:r>
              <a:rPr lang="uk-UA" sz="4000" b="1" dirty="0">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dirty="0" err="1">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Вадільо</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В основі цього рішення лежить наступна аргументація: паперові гроші представляють собою боргове зобов’язання держави, а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закят</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не може мати характер боргу, що належить третій стороні.</a:t>
            </a:r>
            <a:endParaRPr lang="uk-UA" sz="4000" b="1"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uk-UA" sz="4200" b="1" dirty="0">
              <a:highlight>
                <a:srgbClr val="800000"/>
              </a:highlight>
            </a:endParaRPr>
          </a:p>
        </p:txBody>
      </p:sp>
    </p:spTree>
    <p:extLst>
      <p:ext uri="{BB962C8B-B14F-4D97-AF65-F5344CB8AC3E}">
        <p14:creationId xmlns:p14="http://schemas.microsoft.com/office/powerpoint/2010/main" val="1979717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Оскільки паперові гроші не визнаються </a:t>
            </a:r>
            <a:r>
              <a:rPr lang="uk-UA" sz="3600" b="1" dirty="0" err="1">
                <a:effectLst/>
                <a:latin typeface="Times New Roman" panose="02020603050405020304" pitchFamily="18" charset="0"/>
                <a:ea typeface="Times New Roman" panose="02020603050405020304" pitchFamily="18" charset="0"/>
              </a:rPr>
              <a:t>мурабітунами</a:t>
            </a:r>
            <a:r>
              <a:rPr lang="uk-UA" sz="3600" b="1" dirty="0">
                <a:effectLst/>
                <a:latin typeface="Times New Roman" panose="02020603050405020304" pitchFamily="18" charset="0"/>
                <a:ea typeface="Times New Roman" panose="02020603050405020304" pitchFamily="18" charset="0"/>
              </a:rPr>
              <a:t> як засіб виплати </a:t>
            </a:r>
            <a:r>
              <a:rPr lang="uk-UA" sz="3600" b="1" dirty="0" err="1">
                <a:effectLst/>
                <a:latin typeface="Times New Roman" panose="02020603050405020304" pitchFamily="18" charset="0"/>
                <a:ea typeface="Times New Roman" panose="02020603050405020304" pitchFamily="18" charset="0"/>
              </a:rPr>
              <a:t>закяту</a:t>
            </a:r>
            <a:r>
              <a:rPr lang="uk-UA" sz="3600" b="1" dirty="0">
                <a:effectLst/>
                <a:latin typeface="Times New Roman" panose="02020603050405020304" pitchFamily="18" charset="0"/>
                <a:ea typeface="Times New Roman" panose="02020603050405020304" pitchFamily="18" charset="0"/>
              </a:rPr>
              <a:t>, члени руху висунули ідею тріади: </a:t>
            </a:r>
            <a:r>
              <a:rPr lang="uk-UA" sz="3600" b="1" dirty="0">
                <a:effectLst/>
                <a:highlight>
                  <a:srgbClr val="800000"/>
                </a:highlight>
                <a:latin typeface="Times New Roman" panose="02020603050405020304" pitchFamily="18" charset="0"/>
                <a:ea typeface="Times New Roman" panose="02020603050405020304" pitchFamily="18" charset="0"/>
              </a:rPr>
              <a:t>золотий динар - срібний </a:t>
            </a:r>
            <a:r>
              <a:rPr lang="uk-UA" sz="3600" b="1" dirty="0" err="1">
                <a:effectLst/>
                <a:highlight>
                  <a:srgbClr val="800000"/>
                </a:highlight>
                <a:latin typeface="Times New Roman" panose="02020603050405020304" pitchFamily="18" charset="0"/>
                <a:ea typeface="Times New Roman" panose="02020603050405020304" pitchFamily="18" charset="0"/>
              </a:rPr>
              <a:t>дірхам</a:t>
            </a:r>
            <a:r>
              <a:rPr lang="uk-UA" sz="3600" b="1" dirty="0">
                <a:effectLst/>
                <a:highlight>
                  <a:srgbClr val="800000"/>
                </a:highlight>
                <a:latin typeface="Times New Roman" panose="02020603050405020304" pitchFamily="18" charset="0"/>
                <a:ea typeface="Times New Roman" panose="02020603050405020304" pitchFamily="18" charset="0"/>
              </a:rPr>
              <a:t> - </a:t>
            </a:r>
            <a:r>
              <a:rPr lang="uk-UA" sz="3600" b="1" dirty="0" err="1">
                <a:effectLst/>
                <a:highlight>
                  <a:srgbClr val="800000"/>
                </a:highlight>
                <a:latin typeface="Times New Roman" panose="02020603050405020304" pitchFamily="18" charset="0"/>
                <a:ea typeface="Times New Roman" panose="02020603050405020304" pitchFamily="18" charset="0"/>
              </a:rPr>
              <a:t>фулус</a:t>
            </a:r>
            <a:r>
              <a:rPr lang="uk-UA" sz="3600" b="1" dirty="0">
                <a:effectLst/>
                <a:latin typeface="Times New Roman" panose="02020603050405020304" pitchFamily="18" charset="0"/>
                <a:ea typeface="Times New Roman" panose="02020603050405020304" pitchFamily="18" charset="0"/>
              </a:rPr>
              <a:t>, щоб віруючі могли здійснювати платежі золотом або сріблом. В якості розмінної «монети» при здійсненні дрібних покупок </a:t>
            </a:r>
            <a:r>
              <a:rPr lang="uk-UA" sz="3600" b="1" dirty="0" err="1">
                <a:effectLst/>
                <a:latin typeface="Times New Roman" panose="02020603050405020304" pitchFamily="18" charset="0"/>
                <a:ea typeface="Times New Roman" panose="02020603050405020304" pitchFamily="18" charset="0"/>
              </a:rPr>
              <a:t>мурабітуни</a:t>
            </a:r>
            <a:r>
              <a:rPr lang="uk-UA" sz="3600" b="1" dirty="0">
                <a:effectLst/>
                <a:latin typeface="Times New Roman" panose="02020603050405020304" pitchFamily="18" charset="0"/>
                <a:ea typeface="Times New Roman" panose="02020603050405020304" pitchFamily="18" charset="0"/>
              </a:rPr>
              <a:t> допускають використання паперових </a:t>
            </a:r>
            <a:r>
              <a:rPr lang="uk-UA" sz="3600" b="1" dirty="0" err="1">
                <a:effectLst/>
                <a:highlight>
                  <a:srgbClr val="800000"/>
                </a:highlight>
                <a:latin typeface="Times New Roman" panose="02020603050405020304" pitchFamily="18" charset="0"/>
                <a:ea typeface="Times New Roman" panose="02020603050405020304" pitchFamily="18" charset="0"/>
              </a:rPr>
              <a:t>фулус</a:t>
            </a:r>
            <a:r>
              <a:rPr lang="uk-UA" sz="3600" b="1" dirty="0">
                <a:effectLst/>
                <a:latin typeface="Times New Roman" panose="02020603050405020304" pitchFamily="18" charset="0"/>
                <a:ea typeface="Times New Roman" panose="02020603050405020304" pitchFamily="18" charset="0"/>
              </a:rPr>
              <a:t>, або розмінних грошей, визнаних як такі в певному суспільстві. Іншими словами, мова йде про модифікований біметалізм.</a:t>
            </a:r>
            <a:endParaRPr lang="uk-UA" sz="3600" b="1" dirty="0">
              <a:highlight>
                <a:srgbClr val="800000"/>
              </a:highlight>
            </a:endParaRPr>
          </a:p>
        </p:txBody>
      </p:sp>
    </p:spTree>
    <p:extLst>
      <p:ext uri="{BB962C8B-B14F-4D97-AF65-F5344CB8AC3E}">
        <p14:creationId xmlns:p14="http://schemas.microsoft.com/office/powerpoint/2010/main" val="1014582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Серед політиків, які підтримали проект золотого динара на ділі або на словах, були колишні прем’єр-міністр Малайзії </a:t>
            </a:r>
            <a:r>
              <a:rPr lang="uk-UA" sz="3200" b="1" dirty="0" err="1">
                <a:effectLst/>
                <a:latin typeface="Times New Roman" panose="02020603050405020304" pitchFamily="18" charset="0"/>
                <a:ea typeface="Times New Roman" panose="02020603050405020304" pitchFamily="18" charset="0"/>
              </a:rPr>
              <a:t>Махатхір</a:t>
            </a:r>
            <a:r>
              <a:rPr lang="uk-UA" sz="3200" b="1" dirty="0">
                <a:effectLst/>
                <a:latin typeface="Times New Roman" panose="02020603050405020304" pitchFamily="18" charset="0"/>
                <a:ea typeface="Times New Roman" panose="02020603050405020304" pitchFamily="18" charset="0"/>
              </a:rPr>
              <a:t> </a:t>
            </a:r>
            <a:r>
              <a:rPr lang="uk-UA" sz="3200" b="1" dirty="0" err="1">
                <a:effectLst/>
                <a:latin typeface="Times New Roman" panose="02020603050405020304" pitchFamily="18" charset="0"/>
                <a:ea typeface="Times New Roman" panose="02020603050405020304" pitchFamily="18" charset="0"/>
              </a:rPr>
              <a:t>Мухаммад</a:t>
            </a:r>
            <a:r>
              <a:rPr lang="uk-UA" sz="3200" b="1" dirty="0">
                <a:effectLst/>
                <a:latin typeface="Times New Roman" panose="02020603050405020304" pitchFamily="18" charset="0"/>
                <a:ea typeface="Times New Roman" panose="02020603050405020304" pitchFamily="18" charset="0"/>
              </a:rPr>
              <a:t> і прем</a:t>
            </a:r>
            <a:r>
              <a:rPr lang="en-US" sz="3200" b="1" dirty="0">
                <a:effectLst/>
                <a:latin typeface="Times New Roman" panose="02020603050405020304" pitchFamily="18" charset="0"/>
                <a:ea typeface="Times New Roman" panose="02020603050405020304" pitchFamily="18" charset="0"/>
              </a:rPr>
              <a:t>’</a:t>
            </a:r>
            <a:r>
              <a:rPr lang="uk-UA" sz="3200" b="1" dirty="0" err="1">
                <a:effectLst/>
                <a:latin typeface="Times New Roman" panose="02020603050405020304" pitchFamily="18" charset="0"/>
                <a:ea typeface="Times New Roman" panose="02020603050405020304" pitchFamily="18" charset="0"/>
              </a:rPr>
              <a:t>єр</a:t>
            </a:r>
            <a:r>
              <a:rPr lang="uk-UA" sz="3200" b="1" dirty="0">
                <a:effectLst/>
                <a:latin typeface="Times New Roman" panose="02020603050405020304" pitchFamily="18" charset="0"/>
                <a:ea typeface="Times New Roman" panose="02020603050405020304" pitchFamily="18" charset="0"/>
              </a:rPr>
              <a:t>-міністр Туреччини </a:t>
            </a:r>
            <a:r>
              <a:rPr lang="uk-UA" sz="3200" b="1" dirty="0" err="1">
                <a:effectLst/>
                <a:latin typeface="Times New Roman" panose="02020603050405020304" pitchFamily="18" charset="0"/>
                <a:ea typeface="Times New Roman" panose="02020603050405020304" pitchFamily="18" charset="0"/>
              </a:rPr>
              <a:t>Нежметдін</a:t>
            </a:r>
            <a:r>
              <a:rPr lang="uk-UA" sz="3200" b="1" dirty="0">
                <a:effectLst/>
                <a:latin typeface="Times New Roman" panose="02020603050405020304" pitchFamily="18" charset="0"/>
                <a:ea typeface="Times New Roman" panose="02020603050405020304" pitchFamily="18" charset="0"/>
              </a:rPr>
              <a:t> </a:t>
            </a:r>
            <a:r>
              <a:rPr lang="uk-UA" sz="3200" b="1" dirty="0" err="1">
                <a:effectLst/>
                <a:latin typeface="Times New Roman" panose="02020603050405020304" pitchFamily="18" charset="0"/>
                <a:ea typeface="Times New Roman" panose="02020603050405020304" pitchFamily="18" charset="0"/>
              </a:rPr>
              <a:t>Ербакан</a:t>
            </a:r>
            <a:r>
              <a:rPr lang="uk-UA" sz="3200" b="1" dirty="0">
                <a:effectLst/>
                <a:latin typeface="Times New Roman" panose="02020603050405020304" pitchFamily="18" charset="0"/>
                <a:ea typeface="Times New Roman" panose="02020603050405020304" pitchFamily="18" charset="0"/>
              </a:rPr>
              <a:t>, а також покійний король Марокко Хасан II. </a:t>
            </a:r>
            <a:endParaRPr lang="en-US" sz="32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Однак всі спроби реалізувати концепцію золотого динара в масштабах окремо взятої держави зазнали невдачі. Проте </a:t>
            </a:r>
            <a:r>
              <a:rPr lang="uk-UA" sz="3200" b="1" dirty="0" err="1">
                <a:effectLst/>
                <a:latin typeface="Times New Roman" panose="02020603050405020304" pitchFamily="18" charset="0"/>
                <a:ea typeface="Times New Roman" panose="02020603050405020304" pitchFamily="18" charset="0"/>
              </a:rPr>
              <a:t>мурабітуни</a:t>
            </a:r>
            <a:r>
              <a:rPr lang="uk-UA" sz="3200" b="1" dirty="0">
                <a:effectLst/>
                <a:latin typeface="Times New Roman" panose="02020603050405020304" pitchFamily="18" charset="0"/>
                <a:ea typeface="Times New Roman" panose="02020603050405020304" pitchFamily="18" charset="0"/>
              </a:rPr>
              <a:t> заробили </a:t>
            </a:r>
            <a:r>
              <a:rPr lang="uk-UA" sz="3200" b="1" dirty="0" err="1">
                <a:latin typeface="Times New Roman" panose="02020603050405020304" pitchFamily="18" charset="0"/>
                <a:ea typeface="Times New Roman" panose="02020603050405020304" pitchFamily="18" charset="0"/>
              </a:rPr>
              <a:t>дивіденти</a:t>
            </a:r>
            <a:r>
              <a:rPr lang="uk-UA" sz="3200" b="1" dirty="0">
                <a:effectLst/>
                <a:latin typeface="Times New Roman" panose="02020603050405020304" pitchFamily="18" charset="0"/>
                <a:ea typeface="Times New Roman" panose="02020603050405020304" pitchFamily="18" charset="0"/>
              </a:rPr>
              <a:t>, які дозволили їм приступити до втілення своїх ідей в життя на рівні окремих областей і регіонів в мусульманських країнах.</a:t>
            </a:r>
            <a:endParaRPr lang="uk-UA" sz="3200" b="1" dirty="0">
              <a:highlight>
                <a:srgbClr val="800000"/>
              </a:highlight>
            </a:endParaRPr>
          </a:p>
        </p:txBody>
      </p:sp>
    </p:spTree>
    <p:extLst>
      <p:ext uri="{BB962C8B-B14F-4D97-AF65-F5344CB8AC3E}">
        <p14:creationId xmlns:p14="http://schemas.microsoft.com/office/powerpoint/2010/main" val="1391470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20 вересня 2006 року було оголошено про карбування в малайзійському штаті </a:t>
            </a:r>
            <a:r>
              <a:rPr lang="uk-UA" sz="4000" b="1" dirty="0" err="1">
                <a:effectLst/>
                <a:latin typeface="Times New Roman" panose="02020603050405020304" pitchFamily="18" charset="0"/>
                <a:ea typeface="Times New Roman" panose="02020603050405020304" pitchFamily="18" charset="0"/>
              </a:rPr>
              <a:t>Келантан</a:t>
            </a:r>
            <a:r>
              <a:rPr lang="uk-UA" sz="4000" b="1" dirty="0">
                <a:effectLst/>
                <a:latin typeface="Times New Roman" panose="02020603050405020304" pitchFamily="18" charset="0"/>
                <a:ea typeface="Times New Roman" panose="02020603050405020304" pitchFamily="18" charset="0"/>
              </a:rPr>
              <a:t> трьох золотих монет номіналом 1 динар, 1/2 динара і 1/4 динара. Вони виконують в штаті насамперед функцію інвестиційної монети: федеральний уряд і Центральний банк Малайзії не мають наміру миритися з існуванням в країні ще однієї валюти поряд з </a:t>
            </a:r>
            <a:r>
              <a:rPr lang="uk-UA" sz="4000" b="1" dirty="0" err="1">
                <a:effectLst/>
                <a:latin typeface="Times New Roman" panose="02020603050405020304" pitchFamily="18" charset="0"/>
                <a:ea typeface="Times New Roman" panose="02020603050405020304" pitchFamily="18" charset="0"/>
              </a:rPr>
              <a:t>рінггітом</a:t>
            </a:r>
            <a:r>
              <a:rPr lang="uk-UA" sz="4000" b="1" dirty="0">
                <a:effectLst/>
                <a:latin typeface="Times New Roman" panose="02020603050405020304" pitchFamily="18" charset="0"/>
                <a:ea typeface="Times New Roman" panose="02020603050405020304" pitchFamily="18" charset="0"/>
              </a:rPr>
              <a:t>.</a:t>
            </a:r>
            <a:endParaRPr lang="uk-UA" sz="4000" b="1" dirty="0">
              <a:highlight>
                <a:srgbClr val="800000"/>
              </a:highlight>
            </a:endParaRPr>
          </a:p>
        </p:txBody>
      </p:sp>
    </p:spTree>
    <p:extLst>
      <p:ext uri="{BB962C8B-B14F-4D97-AF65-F5344CB8AC3E}">
        <p14:creationId xmlns:p14="http://schemas.microsoft.com/office/powerpoint/2010/main" val="1477878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Завдяки зусиллям руху «</a:t>
            </a:r>
            <a:r>
              <a:rPr lang="uk-UA" sz="3200" b="1" dirty="0" err="1">
                <a:effectLst/>
                <a:latin typeface="Times New Roman" panose="02020603050405020304" pitchFamily="18" charset="0"/>
                <a:ea typeface="Times New Roman" panose="02020603050405020304" pitchFamily="18" charset="0"/>
              </a:rPr>
              <a:t>Мурабітун</a:t>
            </a:r>
            <a:r>
              <a:rPr lang="uk-UA" sz="3200" b="1" dirty="0">
                <a:effectLst/>
                <a:latin typeface="Times New Roman" panose="02020603050405020304" pitchFamily="18" charset="0"/>
                <a:ea typeface="Times New Roman" panose="02020603050405020304" pitchFamily="18" charset="0"/>
              </a:rPr>
              <a:t>» починаючи з 2008 р. проект золотого динара почав активно розвиватися в Індонезії. В країні була створена система агентств (</a:t>
            </a:r>
            <a:r>
              <a:rPr lang="uk-UA" sz="3200" b="1" dirty="0" err="1">
                <a:effectLst/>
                <a:latin typeface="Times New Roman" panose="02020603050405020304" pitchFamily="18" charset="0"/>
                <a:ea typeface="Times New Roman" panose="02020603050405020304" pitchFamily="18" charset="0"/>
              </a:rPr>
              <a:t>вакала</a:t>
            </a:r>
            <a:r>
              <a:rPr lang="uk-UA" sz="3200" b="1" dirty="0">
                <a:effectLst/>
                <a:latin typeface="Times New Roman" panose="02020603050405020304" pitchFamily="18" charset="0"/>
                <a:ea typeface="Times New Roman" panose="02020603050405020304" pitchFamily="18" charset="0"/>
              </a:rPr>
              <a:t>), що спеціалізуються на карбуванні і дистрибуції золотих динарів і срібних </a:t>
            </a:r>
            <a:r>
              <a:rPr lang="uk-UA" sz="3200" b="1" dirty="0" err="1">
                <a:effectLst/>
                <a:latin typeface="Times New Roman" panose="02020603050405020304" pitchFamily="18" charset="0"/>
                <a:ea typeface="Times New Roman" panose="02020603050405020304" pitchFamily="18" charset="0"/>
              </a:rPr>
              <a:t>дірхамів</a:t>
            </a:r>
            <a:r>
              <a:rPr lang="uk-UA" sz="3200" b="1" dirty="0">
                <a:effectLst/>
                <a:latin typeface="Times New Roman" panose="02020603050405020304" pitchFamily="18" charset="0"/>
                <a:ea typeface="Times New Roman" panose="02020603050405020304" pitchFamily="18" charset="0"/>
              </a:rPr>
              <a:t>. </a:t>
            </a: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Головна мета введення золотого динара - </a:t>
            </a:r>
            <a:r>
              <a:rPr lang="uk-UA" sz="3200" b="1" dirty="0">
                <a:effectLst/>
                <a:highlight>
                  <a:srgbClr val="FF0000"/>
                </a:highlight>
                <a:latin typeface="Times New Roman" panose="02020603050405020304" pitchFamily="18" charset="0"/>
                <a:ea typeface="Times New Roman" panose="02020603050405020304" pitchFamily="18" charset="0"/>
              </a:rPr>
              <a:t>акумуляція капіталу в мусульманському світі</a:t>
            </a:r>
            <a:r>
              <a:rPr lang="uk-UA" sz="3200" b="1" dirty="0">
                <a:effectLst/>
                <a:latin typeface="Times New Roman" panose="02020603050405020304" pitchFamily="18" charset="0"/>
                <a:ea typeface="Times New Roman" panose="02020603050405020304" pitchFamily="18" charset="0"/>
              </a:rPr>
              <a:t>. Так, більшість інвестицій з арабських країн Перської затоки припадає на ліквідні активи в США і країнах ЄС, що означає контроль над ними з боку західних держав.</a:t>
            </a:r>
            <a:endParaRPr lang="uk-UA" sz="3200" b="1" dirty="0">
              <a:highlight>
                <a:srgbClr val="800000"/>
              </a:highlight>
            </a:endParaRPr>
          </a:p>
        </p:txBody>
      </p:sp>
    </p:spTree>
    <p:extLst>
      <p:ext uri="{BB962C8B-B14F-4D97-AF65-F5344CB8AC3E}">
        <p14:creationId xmlns:p14="http://schemas.microsoft.com/office/powerpoint/2010/main" val="2647016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Скільки б не були багаті деякі мусульманські країни нафтою і газом, вони ніколи не стануть </a:t>
            </a:r>
            <a:r>
              <a:rPr lang="uk-UA" sz="4000" b="1" dirty="0" err="1">
                <a:effectLst/>
                <a:latin typeface="Times New Roman" panose="02020603050405020304" pitchFamily="18" charset="0"/>
                <a:ea typeface="Times New Roman" panose="02020603050405020304" pitchFamily="18" charset="0"/>
              </a:rPr>
              <a:t>вровень</a:t>
            </a:r>
            <a:r>
              <a:rPr lang="uk-UA" sz="4000" b="1" dirty="0">
                <a:effectLst/>
                <a:latin typeface="Times New Roman" panose="02020603050405020304" pitchFamily="18" charset="0"/>
                <a:ea typeface="Times New Roman" panose="02020603050405020304" pitchFamily="18" charset="0"/>
              </a:rPr>
              <a:t> з країнами Заходу з тієї лише причини, що акумуляція капіталу відбувається там, а не в мусульманському світі. </a:t>
            </a:r>
            <a:r>
              <a:rPr lang="uk-UA" sz="4000" b="1" dirty="0">
                <a:effectLst/>
                <a:highlight>
                  <a:srgbClr val="FF0000"/>
                </a:highlight>
                <a:latin typeface="Times New Roman" panose="02020603050405020304" pitchFamily="18" charset="0"/>
                <a:ea typeface="Times New Roman" panose="02020603050405020304" pitchFamily="18" charset="0"/>
              </a:rPr>
              <a:t>Золотий динар якраз і покликаний був вирішити цю важливу макроекономічну проблему, що перешкоджає розвитку і інтеграції мусульманських країн</a:t>
            </a:r>
            <a:r>
              <a:rPr lang="uk-UA" sz="4000" b="1" dirty="0">
                <a:effectLst/>
                <a:latin typeface="Times New Roman" panose="02020603050405020304" pitchFamily="18" charset="0"/>
                <a:ea typeface="Times New Roman" panose="02020603050405020304" pitchFamily="18" charset="0"/>
              </a:rPr>
              <a:t>.</a:t>
            </a:r>
            <a:endParaRPr lang="uk-UA" sz="4000" b="1" dirty="0">
              <a:highlight>
                <a:srgbClr val="800000"/>
              </a:highlight>
            </a:endParaRPr>
          </a:p>
        </p:txBody>
      </p:sp>
    </p:spTree>
    <p:extLst>
      <p:ext uri="{BB962C8B-B14F-4D97-AF65-F5344CB8AC3E}">
        <p14:creationId xmlns:p14="http://schemas.microsoft.com/office/powerpoint/2010/main" val="181506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fontScale="92500" lnSpcReduction="20000"/>
          </a:bodyPr>
          <a:lstStyle/>
          <a:p>
            <a:pPr marL="0" indent="0" algn="just">
              <a:buNone/>
            </a:pPr>
            <a:r>
              <a:rPr lang="uk-UA" sz="4000" b="1" dirty="0">
                <a:effectLst/>
                <a:latin typeface="Times New Roman" panose="02020603050405020304" pitchFamily="18" charset="0"/>
                <a:ea typeface="Times New Roman" panose="02020603050405020304" pitchFamily="18" charset="0"/>
              </a:rPr>
              <a:t>Мусульмани довше інших жителів Сходу спілкувалися й боролися з європейськими іновірцями і образ на них і претензій до них накопичили більше ніж, наприклад, індуїсти, буддисти або конфуціанці. </a:t>
            </a:r>
          </a:p>
          <a:p>
            <a:pPr marL="0" indent="0" algn="just">
              <a:buNone/>
            </a:pPr>
            <a:r>
              <a:rPr lang="uk-UA" sz="4000" b="1" dirty="0">
                <a:effectLst/>
                <a:latin typeface="Times New Roman" panose="02020603050405020304" pitchFamily="18" charset="0"/>
                <a:ea typeface="Times New Roman" panose="02020603050405020304" pitchFamily="18" charset="0"/>
              </a:rPr>
              <a:t>Тому мусульмани і були особливо наполегливі в антиколоніальному опорі іновірців з Європи, в неприйнятті всього, що від них виходить, у відстоюванні своєї самобутності, у виконанні ролі твердих послідовників і зберігачів традицій релігійної, духовної і культурної спадщини минулого.</a:t>
            </a:r>
          </a:p>
          <a:p>
            <a:pPr marL="0" indent="0" algn="just">
              <a:buNone/>
            </a:pPr>
            <a:r>
              <a:rPr lang="uk-UA" sz="4000" b="1" dirty="0">
                <a:effectLst/>
                <a:latin typeface="Times New Roman" panose="02020603050405020304" pitchFamily="18" charset="0"/>
                <a:ea typeface="Times New Roman" panose="02020603050405020304" pitchFamily="18" charset="0"/>
              </a:rPr>
              <a:t> Прихильники «</a:t>
            </a:r>
            <a:r>
              <a:rPr lang="uk-UA" sz="4000" b="1" u="sng" dirty="0" err="1">
                <a:effectLst/>
                <a:latin typeface="Times New Roman" panose="02020603050405020304" pitchFamily="18" charset="0"/>
                <a:ea typeface="Times New Roman" panose="02020603050405020304" pitchFamily="18" charset="0"/>
              </a:rPr>
              <a:t>такліда</a:t>
            </a:r>
            <a:r>
              <a:rPr lang="uk-UA" sz="4000" b="1" dirty="0">
                <a:effectLst/>
                <a:latin typeface="Times New Roman" panose="02020603050405020304" pitchFamily="18" charset="0"/>
                <a:ea typeface="Times New Roman" panose="02020603050405020304" pitchFamily="18" charset="0"/>
              </a:rPr>
              <a:t>», тобто традицій, серед них завжди складали більшість.</a:t>
            </a:r>
            <a:endParaRPr lang="ru-RU" sz="4000" b="1" dirty="0"/>
          </a:p>
        </p:txBody>
      </p:sp>
    </p:spTree>
    <p:extLst>
      <p:ext uri="{BB962C8B-B14F-4D97-AF65-F5344CB8AC3E}">
        <p14:creationId xmlns:p14="http://schemas.microsoft.com/office/powerpoint/2010/main" val="3633060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2. Ісламська модель економічного розвитку.</a:t>
            </a:r>
            <a:b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br>
            <a:r>
              <a:rPr lang="uk-UA" sz="2800" b="1" dirty="0">
                <a:solidFill>
                  <a:srgbClr val="FFFF00"/>
                </a:solidFill>
                <a:effectLst/>
                <a:highlight>
                  <a:srgbClr val="0000FF"/>
                </a:highlight>
                <a:latin typeface="Times New Roman" panose="02020603050405020304" pitchFamily="18" charset="0"/>
                <a:ea typeface="Times New Roman" panose="02020603050405020304" pitchFamily="18" charset="0"/>
              </a:rPr>
              <a:t> Арабський і ісламський соціалізм</a:t>
            </a:r>
            <a:endParaRPr lang="ru-RU" sz="2800" dirty="0">
              <a:solidFill>
                <a:srgbClr val="FFFF00"/>
              </a:solidFill>
              <a:highlight>
                <a:srgbClr val="0000FF"/>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600" b="1" dirty="0">
                <a:effectLst/>
                <a:latin typeface="Times New Roman" panose="02020603050405020304" pitchFamily="18" charset="0"/>
                <a:ea typeface="Times New Roman" panose="02020603050405020304" pitchFamily="18" charset="0"/>
              </a:rPr>
              <a:t>Сам факт існування такого проекту, як </a:t>
            </a:r>
            <a:r>
              <a:rPr lang="uk-UA" sz="4600" b="1" dirty="0">
                <a:effectLst/>
                <a:highlight>
                  <a:srgbClr val="FF0000"/>
                </a:highlight>
                <a:latin typeface="Times New Roman" panose="02020603050405020304" pitchFamily="18" charset="0"/>
                <a:ea typeface="Times New Roman" panose="02020603050405020304" pitchFamily="18" charset="0"/>
              </a:rPr>
              <a:t>золотий динар</a:t>
            </a:r>
            <a:r>
              <a:rPr lang="uk-UA" sz="4600" b="1" dirty="0">
                <a:effectLst/>
                <a:latin typeface="Times New Roman" panose="02020603050405020304" pitchFamily="18" charset="0"/>
                <a:ea typeface="Times New Roman" panose="02020603050405020304" pitchFamily="18" charset="0"/>
              </a:rPr>
              <a:t>, демонструє, що ісламська економіка не є універсальною доктриною і в наші дні, будучи домінуючою, але не єдиною концепцією розвитку мусульманського світу відповідно до принципів шаріату.</a:t>
            </a:r>
            <a:endParaRPr lang="uk-UA" sz="4600" b="1" dirty="0">
              <a:highlight>
                <a:srgbClr val="800000"/>
              </a:highlight>
            </a:endParaRPr>
          </a:p>
        </p:txBody>
      </p:sp>
    </p:spTree>
    <p:extLst>
      <p:ext uri="{BB962C8B-B14F-4D97-AF65-F5344CB8AC3E}">
        <p14:creationId xmlns:p14="http://schemas.microsoft.com/office/powerpoint/2010/main" val="3923898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800" b="1" dirty="0">
                <a:solidFill>
                  <a:srgbClr val="FFFF00"/>
                </a:solidFill>
                <a:effectLst/>
                <a:latin typeface="Times New Roman" panose="02020603050405020304" pitchFamily="18" charset="0"/>
                <a:ea typeface="Times New Roman" panose="02020603050405020304" pitchFamily="18" charset="0"/>
              </a:rPr>
              <a:t>Політичні системи Сходу не здатні й не налаштовані розвиватися шляхом суто «західних» зразків цивілізації. </a:t>
            </a:r>
          </a:p>
          <a:p>
            <a:pPr indent="0" algn="just">
              <a:lnSpc>
                <a:spcPct val="115000"/>
              </a:lnSpc>
              <a:spcAft>
                <a:spcPts val="1000"/>
              </a:spcAft>
              <a:buNone/>
            </a:pPr>
            <a:r>
              <a:rPr lang="uk-UA" sz="4800" b="1" dirty="0">
                <a:solidFill>
                  <a:srgbClr val="FFFF00"/>
                </a:solidFill>
                <a:effectLst/>
                <a:latin typeface="Times New Roman" panose="02020603050405020304" pitchFamily="18" charset="0"/>
                <a:ea typeface="Times New Roman" panose="02020603050405020304" pitchFamily="18" charset="0"/>
              </a:rPr>
              <a:t>Це стимулює глобальний «конфлікт цивілізацій», який сьогодні гостро проявляється у взаємодії Сходу і Заходу.</a:t>
            </a:r>
            <a:endParaRPr lang="uk-UA" sz="4800" b="1" dirty="0">
              <a:solidFill>
                <a:srgbClr val="FFFF00"/>
              </a:solidFill>
              <a:highlight>
                <a:srgbClr val="800000"/>
              </a:highlight>
            </a:endParaRPr>
          </a:p>
        </p:txBody>
      </p:sp>
    </p:spTree>
    <p:extLst>
      <p:ext uri="{BB962C8B-B14F-4D97-AF65-F5344CB8AC3E}">
        <p14:creationId xmlns:p14="http://schemas.microsoft.com/office/powerpoint/2010/main" val="1675769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Модернізація політичних систем азіатських і близькосхідних держав безпосередньо була пов’язана з особливостями розбудови їхніх правових систем у той самий період. </a:t>
            </a:r>
          </a:p>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Певного поширення в цьому регіоні світу отримала </a:t>
            </a:r>
            <a:r>
              <a:rPr lang="uk-UA" sz="4000" b="1" dirty="0" err="1">
                <a:solidFill>
                  <a:srgbClr val="FFFF00"/>
                </a:solidFill>
                <a:effectLst/>
                <a:latin typeface="Times New Roman" panose="02020603050405020304" pitchFamily="18" charset="0"/>
                <a:ea typeface="Times New Roman" panose="02020603050405020304" pitchFamily="18" charset="0"/>
              </a:rPr>
              <a:t>романо</a:t>
            </a:r>
            <a:r>
              <a:rPr lang="uk-UA" sz="4000" b="1" dirty="0">
                <a:solidFill>
                  <a:srgbClr val="FFFF00"/>
                </a:solidFill>
                <a:effectLst/>
                <a:latin typeface="Times New Roman" panose="02020603050405020304" pitchFamily="18" charset="0"/>
                <a:ea typeface="Times New Roman" panose="02020603050405020304" pitchFamily="18" charset="0"/>
              </a:rPr>
              <a:t>-германська (кодифікована) система права.</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1426581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Так, Туреччина епохи </a:t>
            </a:r>
            <a:r>
              <a:rPr lang="uk-UA" sz="4000" b="1" dirty="0" err="1">
                <a:solidFill>
                  <a:srgbClr val="FFFF00"/>
                </a:solidFill>
                <a:effectLst/>
                <a:latin typeface="Times New Roman" panose="02020603050405020304" pitchFamily="18" charset="0"/>
                <a:ea typeface="Times New Roman" panose="02020603050405020304" pitchFamily="18" charset="0"/>
              </a:rPr>
              <a:t>Танзимату</a:t>
            </a:r>
            <a:r>
              <a:rPr lang="uk-UA" sz="4000" b="1" dirty="0">
                <a:solidFill>
                  <a:srgbClr val="FFFF00"/>
                </a:solidFill>
                <a:effectLst/>
                <a:latin typeface="Times New Roman" panose="02020603050405020304" pitchFamily="18" charset="0"/>
                <a:ea typeface="Times New Roman" panose="02020603050405020304" pitchFamily="18" charset="0"/>
              </a:rPr>
              <a:t> (почався у 1839 році) для модернізації своєї системи права використала як зразок європейські кодекси; </a:t>
            </a:r>
          </a:p>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до війни 1914 р. вона ще зберігала вірність мусульманської традиції в праві, але з кінця 20-х років ХХ ст. Туреччина вже цілком належить до </a:t>
            </a:r>
            <a:r>
              <a:rPr lang="uk-UA" sz="4000" b="1" dirty="0" err="1">
                <a:solidFill>
                  <a:srgbClr val="FFFF00"/>
                </a:solidFill>
                <a:effectLst/>
                <a:latin typeface="Times New Roman" panose="02020603050405020304" pitchFamily="18" charset="0"/>
                <a:ea typeface="Times New Roman" panose="02020603050405020304" pitchFamily="18" charset="0"/>
              </a:rPr>
              <a:t>романо</a:t>
            </a:r>
            <a:r>
              <a:rPr lang="uk-UA" sz="4000" b="1" dirty="0">
                <a:solidFill>
                  <a:srgbClr val="FFFF00"/>
                </a:solidFill>
                <a:effectLst/>
                <a:latin typeface="Times New Roman" panose="02020603050405020304" pitchFamily="18" charset="0"/>
                <a:ea typeface="Times New Roman" panose="02020603050405020304" pitchFamily="18" charset="0"/>
              </a:rPr>
              <a:t>-германської правової сім’ї.</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3369960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Арабські держави, що виникли на Близькому Сході внаслідок розпаду в 1918</a:t>
            </a:r>
            <a:r>
              <a:rPr lang="en-US" sz="4000" b="1" dirty="0">
                <a:solidFill>
                  <a:srgbClr val="FFFF00"/>
                </a:solidFill>
                <a:effectLst/>
                <a:latin typeface="Times New Roman" panose="02020603050405020304" pitchFamily="18" charset="0"/>
                <a:ea typeface="Times New Roman" panose="02020603050405020304" pitchFamily="18" charset="0"/>
              </a:rPr>
              <a:t> </a:t>
            </a:r>
            <a:r>
              <a:rPr lang="uk-UA" sz="4000" b="1" dirty="0">
                <a:solidFill>
                  <a:srgbClr val="FFFF00"/>
                </a:solidFill>
                <a:effectLst/>
                <a:latin typeface="Times New Roman" panose="02020603050405020304" pitchFamily="18" charset="0"/>
                <a:ea typeface="Times New Roman" panose="02020603050405020304" pitchFamily="18" charset="0"/>
              </a:rPr>
              <a:t>р. Оттоманської імперії, зберегли і посилили юридичні зв’язки з Францією. </a:t>
            </a:r>
          </a:p>
          <a:p>
            <a:pPr indent="0" algn="just">
              <a:lnSpc>
                <a:spcPct val="115000"/>
              </a:lnSpc>
              <a:spcAft>
                <a:spcPts val="1000"/>
              </a:spcAft>
              <a:buNone/>
            </a:pPr>
            <a:r>
              <a:rPr lang="uk-UA" sz="4000" b="1" dirty="0">
                <a:solidFill>
                  <a:srgbClr val="FFFF00"/>
                </a:solidFill>
                <a:effectLst/>
                <a:latin typeface="Times New Roman" panose="02020603050405020304" pitchFamily="18" charset="0"/>
                <a:ea typeface="Times New Roman" panose="02020603050405020304" pitchFamily="18" charset="0"/>
              </a:rPr>
              <a:t>Однак вони не секуляризували своє право цілком, як це зробила Туреччина, тому стосовно їхніх громадян, що сповідають релігію ісламу, широко діє мусульманське право.</a:t>
            </a:r>
            <a:endParaRPr lang="uk-UA" sz="4000" b="1" dirty="0">
              <a:solidFill>
                <a:srgbClr val="FFFF00"/>
              </a:solidFill>
              <a:highlight>
                <a:srgbClr val="800000"/>
              </a:highlight>
            </a:endParaRPr>
          </a:p>
        </p:txBody>
      </p:sp>
    </p:spTree>
    <p:extLst>
      <p:ext uri="{BB962C8B-B14F-4D97-AF65-F5344CB8AC3E}">
        <p14:creationId xmlns:p14="http://schemas.microsoft.com/office/powerpoint/2010/main" val="4122132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Специфічним прикладом з цієї точки зору є Ірак та Йорданія, де раніше дуже відчутним був вплив загального (прецедентного) права, однак після скасування британського колоніального мандату почалась поступова розбудова кодифікованої правової системи. </a:t>
            </a:r>
          </a:p>
          <a:p>
            <a:pPr indent="0" algn="just">
              <a:lnSpc>
                <a:spcPct val="115000"/>
              </a:lnSpc>
              <a:spcAft>
                <a:spcPts val="1000"/>
              </a:spcAft>
              <a:buNone/>
            </a:pPr>
            <a:r>
              <a:rPr lang="uk-UA" sz="3200" b="1" dirty="0">
                <a:solidFill>
                  <a:srgbClr val="FFFF00"/>
                </a:solidFill>
                <a:effectLst/>
                <a:latin typeface="Times New Roman" panose="02020603050405020304" pitchFamily="18" charset="0"/>
                <a:ea typeface="Times New Roman" panose="02020603050405020304" pitchFamily="18" charset="0"/>
              </a:rPr>
              <a:t>Іран і Афганістан в 70-80 рр. ХХ ст. продемонстрували тенденцію повернення до мусульманського права в його майже чистому вигляді, що було обумовлено політичними цілями розбудови так званої ісламської держави (клерикальної політичної системи).</a:t>
            </a:r>
            <a:endParaRPr lang="uk-UA" sz="3200" b="1" dirty="0">
              <a:solidFill>
                <a:srgbClr val="FFFF00"/>
              </a:solidFill>
              <a:highlight>
                <a:srgbClr val="800000"/>
              </a:highlight>
            </a:endParaRPr>
          </a:p>
        </p:txBody>
      </p:sp>
    </p:spTree>
    <p:extLst>
      <p:ext uri="{BB962C8B-B14F-4D97-AF65-F5344CB8AC3E}">
        <p14:creationId xmlns:p14="http://schemas.microsoft.com/office/powerpoint/2010/main" val="3118206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solidFill>
                  <a:srgbClr val="FFFF00"/>
                </a:solidFill>
                <a:effectLst/>
                <a:latin typeface="Times New Roman" panose="02020603050405020304" pitchFamily="18" charset="0"/>
                <a:ea typeface="Times New Roman" panose="02020603050405020304" pitchFamily="18" charset="0"/>
              </a:rPr>
              <a:t>Саудівська Аравія та Об’єднані Арабські Емірати здавна знаходились під досить сильним </a:t>
            </a:r>
            <a:r>
              <a:rPr lang="uk-UA" sz="3600" b="1" dirty="0" err="1">
                <a:solidFill>
                  <a:srgbClr val="FFFF00"/>
                </a:solidFill>
                <a:effectLst/>
                <a:latin typeface="Times New Roman" panose="02020603050405020304" pitchFamily="18" charset="0"/>
                <a:ea typeface="Times New Roman" panose="02020603050405020304" pitchFamily="18" charset="0"/>
              </a:rPr>
              <a:t>британо</a:t>
            </a:r>
            <a:r>
              <a:rPr lang="uk-UA" sz="3600" b="1" dirty="0">
                <a:solidFill>
                  <a:srgbClr val="FFFF00"/>
                </a:solidFill>
                <a:effectLst/>
                <a:latin typeface="Times New Roman" panose="02020603050405020304" pitchFamily="18" charset="0"/>
                <a:ea typeface="Times New Roman" panose="02020603050405020304" pitchFamily="18" charset="0"/>
              </a:rPr>
              <a:t>-американським впливом, але водночас активна торгівля нафтою сприяла розвитку їх зв’язків з країнами </a:t>
            </a:r>
            <a:r>
              <a:rPr lang="uk-UA" sz="3600" b="1" dirty="0" err="1">
                <a:solidFill>
                  <a:srgbClr val="FFFF00"/>
                </a:solidFill>
                <a:effectLst/>
                <a:latin typeface="Times New Roman" panose="02020603050405020304" pitchFamily="18" charset="0"/>
                <a:ea typeface="Times New Roman" panose="02020603050405020304" pitchFamily="18" charset="0"/>
              </a:rPr>
              <a:t>романо</a:t>
            </a:r>
            <a:r>
              <a:rPr lang="uk-UA" sz="3600" b="1" dirty="0">
                <a:solidFill>
                  <a:srgbClr val="FFFF00"/>
                </a:solidFill>
                <a:effectLst/>
                <a:latin typeface="Times New Roman" panose="02020603050405020304" pitchFamily="18" charset="0"/>
                <a:ea typeface="Times New Roman" panose="02020603050405020304" pitchFamily="18" charset="0"/>
              </a:rPr>
              <a:t>-германської правової сім’ї. Через це в національному законодавстві цих арабських країн можна виявити </a:t>
            </a:r>
            <a:r>
              <a:rPr lang="uk-UA" sz="3600" b="1" u="sng" dirty="0">
                <a:solidFill>
                  <a:srgbClr val="FFFF00"/>
                </a:solidFill>
                <a:effectLst/>
                <a:latin typeface="Times New Roman" panose="02020603050405020304" pitchFamily="18" charset="0"/>
                <a:ea typeface="Times New Roman" panose="02020603050405020304" pitchFamily="18" charset="0"/>
              </a:rPr>
              <a:t>прямий або опосередкований вплив кодифікованої системи права</a:t>
            </a:r>
            <a:r>
              <a:rPr lang="uk-UA" sz="3600" b="1" dirty="0">
                <a:solidFill>
                  <a:srgbClr val="FFFF00"/>
                </a:solidFill>
                <a:effectLst/>
                <a:latin typeface="Times New Roman" panose="02020603050405020304" pitchFamily="18" charset="0"/>
                <a:ea typeface="Times New Roman" panose="02020603050405020304" pitchFamily="18" charset="0"/>
              </a:rPr>
              <a:t>, утім обмежений окремими правовими галузями.</a:t>
            </a:r>
            <a:endParaRPr lang="uk-UA" sz="3600" b="1" dirty="0">
              <a:solidFill>
                <a:srgbClr val="FFFF00"/>
              </a:solidFill>
              <a:highlight>
                <a:srgbClr val="800000"/>
              </a:highlight>
            </a:endParaRPr>
          </a:p>
        </p:txBody>
      </p:sp>
    </p:spTree>
    <p:extLst>
      <p:ext uri="{BB962C8B-B14F-4D97-AF65-F5344CB8AC3E}">
        <p14:creationId xmlns:p14="http://schemas.microsoft.com/office/powerpoint/2010/main" val="3561596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300" b="1" dirty="0">
                <a:solidFill>
                  <a:srgbClr val="FFFF00"/>
                </a:solidFill>
                <a:effectLst/>
                <a:latin typeface="Times New Roman" panose="02020603050405020304" pitchFamily="18" charset="0"/>
                <a:ea typeface="Times New Roman" panose="02020603050405020304" pitchFamily="18" charset="0"/>
              </a:rPr>
              <a:t>На зламі ХХ-ХХI століть тенденції переходу до демократичних форм правління набули глобального характеру. Процеси демократизації торкнулися країн на всіх континентах. Не залишився в стороні від процесів демократизації і світ ісламу. </a:t>
            </a:r>
          </a:p>
          <a:p>
            <a:pPr indent="0" algn="just">
              <a:lnSpc>
                <a:spcPct val="115000"/>
              </a:lnSpc>
              <a:spcAft>
                <a:spcPts val="1000"/>
              </a:spcAft>
              <a:buNone/>
            </a:pPr>
            <a:r>
              <a:rPr lang="uk-UA" sz="3300" b="1" dirty="0">
                <a:solidFill>
                  <a:srgbClr val="FFFF00"/>
                </a:solidFill>
                <a:effectLst/>
                <a:highlight>
                  <a:srgbClr val="FF0000"/>
                </a:highlight>
                <a:latin typeface="Times New Roman" panose="02020603050405020304" pitchFamily="18" charset="0"/>
                <a:ea typeface="Times New Roman" panose="02020603050405020304" pitchFamily="18" charset="0"/>
              </a:rPr>
              <a:t>Сучасні мусульманські лідери зайняті пошуками шляхів суспільно-політичного розвитку ісламських народів</a:t>
            </a:r>
            <a:r>
              <a:rPr lang="uk-UA" sz="3300" b="1" dirty="0">
                <a:solidFill>
                  <a:srgbClr val="FFFF00"/>
                </a:solidFill>
                <a:effectLst/>
                <a:latin typeface="Times New Roman" panose="02020603050405020304" pitchFamily="18" charset="0"/>
                <a:ea typeface="Times New Roman" panose="02020603050405020304" pitchFamily="18" charset="0"/>
              </a:rPr>
              <a:t>. У зв</a:t>
            </a:r>
            <a:r>
              <a:rPr lang="en-US" sz="3300" b="1" dirty="0">
                <a:solidFill>
                  <a:srgbClr val="FFFF00"/>
                </a:solidFill>
                <a:effectLst/>
                <a:latin typeface="Times New Roman" panose="02020603050405020304" pitchFamily="18" charset="0"/>
                <a:ea typeface="Times New Roman" panose="02020603050405020304" pitchFamily="18" charset="0"/>
              </a:rPr>
              <a:t>’</a:t>
            </a:r>
            <a:r>
              <a:rPr lang="uk-UA" sz="3300" b="1" dirty="0" err="1">
                <a:solidFill>
                  <a:srgbClr val="FFFF00"/>
                </a:solidFill>
                <a:effectLst/>
                <a:latin typeface="Times New Roman" panose="02020603050405020304" pitchFamily="18" charset="0"/>
                <a:ea typeface="Times New Roman" panose="02020603050405020304" pitchFamily="18" charset="0"/>
              </a:rPr>
              <a:t>язку</a:t>
            </a:r>
            <a:r>
              <a:rPr lang="uk-UA" sz="3300" b="1" dirty="0">
                <a:solidFill>
                  <a:srgbClr val="FFFF00"/>
                </a:solidFill>
                <a:effectLst/>
                <a:latin typeface="Times New Roman" panose="02020603050405020304" pitchFamily="18" charset="0"/>
                <a:ea typeface="Times New Roman" panose="02020603050405020304" pitchFamily="18" charset="0"/>
              </a:rPr>
              <a:t> з цим в мусульманській громадської думки дискусія про сумісність ісламу і демократії зайняла чільне місце.</a:t>
            </a:r>
            <a:endParaRPr lang="uk-UA" sz="3300" b="1" dirty="0">
              <a:solidFill>
                <a:srgbClr val="FFFF00"/>
              </a:solidFill>
              <a:highlight>
                <a:srgbClr val="800000"/>
              </a:highlight>
            </a:endParaRPr>
          </a:p>
        </p:txBody>
      </p:sp>
    </p:spTree>
    <p:extLst>
      <p:ext uri="{BB962C8B-B14F-4D97-AF65-F5344CB8AC3E}">
        <p14:creationId xmlns:p14="http://schemas.microsoft.com/office/powerpoint/2010/main" val="38270703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200" b="1" dirty="0">
                <a:solidFill>
                  <a:srgbClr val="FFFF00"/>
                </a:solidFill>
                <a:effectLst/>
                <a:latin typeface="Times New Roman" panose="02020603050405020304" pitchFamily="18" charset="0"/>
                <a:ea typeface="Times New Roman" panose="02020603050405020304" pitchFamily="18" charset="0"/>
              </a:rPr>
              <a:t>Мусульманська політична історія настільки багата, що в ній легко знайти приклади різних механізмів функціонування влади. </a:t>
            </a:r>
          </a:p>
          <a:p>
            <a:pPr indent="0" algn="just">
              <a:lnSpc>
                <a:spcPct val="115000"/>
              </a:lnSpc>
              <a:spcAft>
                <a:spcPts val="1000"/>
              </a:spcAft>
              <a:buNone/>
            </a:pPr>
            <a:r>
              <a:rPr lang="uk-UA" sz="4200" b="1" dirty="0">
                <a:solidFill>
                  <a:srgbClr val="FFFF00"/>
                </a:solidFill>
                <a:effectLst/>
                <a:latin typeface="Times New Roman" panose="02020603050405020304" pitchFamily="18" charset="0"/>
                <a:ea typeface="Times New Roman" panose="02020603050405020304" pitchFamily="18" charset="0"/>
              </a:rPr>
              <a:t>У фундаментальних релігійних джерелах обумовлюються лише найзагальніші поняття, решта залишається на розсуд людей, що живуть в конкретному місці в конкретний час.</a:t>
            </a:r>
            <a:endParaRPr lang="uk-UA" sz="4200" b="1" dirty="0">
              <a:solidFill>
                <a:srgbClr val="FFFF00"/>
              </a:solidFill>
              <a:highlight>
                <a:srgbClr val="800000"/>
              </a:highlight>
            </a:endParaRPr>
          </a:p>
        </p:txBody>
      </p:sp>
    </p:spTree>
    <p:extLst>
      <p:ext uri="{BB962C8B-B14F-4D97-AF65-F5344CB8AC3E}">
        <p14:creationId xmlns:p14="http://schemas.microsoft.com/office/powerpoint/2010/main" val="2987311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Загалом, іслам вказує в політиці лише дві речі - дорадчий принцип (тобто участь широких верств в управлінні – </a:t>
            </a:r>
            <a:r>
              <a:rPr lang="uk-UA" sz="3000" b="1" dirty="0">
                <a:solidFill>
                  <a:srgbClr val="FFFF00"/>
                </a:solidFill>
                <a:effectLst/>
                <a:highlight>
                  <a:srgbClr val="FF0000"/>
                </a:highlight>
                <a:latin typeface="Times New Roman" panose="02020603050405020304" pitchFamily="18" charset="0"/>
                <a:ea typeface="Times New Roman" panose="02020603050405020304" pitchFamily="18" charset="0"/>
              </a:rPr>
              <a:t>шура</a:t>
            </a:r>
            <a:r>
              <a:rPr lang="uk-UA" sz="3000" b="1" dirty="0">
                <a:solidFill>
                  <a:srgbClr val="FFFF00"/>
                </a:solidFill>
                <a:effectLst/>
                <a:latin typeface="Times New Roman" panose="02020603050405020304" pitchFamily="18" charset="0"/>
                <a:ea typeface="Times New Roman" panose="02020603050405020304" pitchFamily="18" charset="0"/>
              </a:rPr>
              <a:t>) і </a:t>
            </a:r>
            <a:r>
              <a:rPr lang="uk-UA" sz="3000" b="1" u="sng" dirty="0">
                <a:solidFill>
                  <a:srgbClr val="FFFF00"/>
                </a:solidFill>
                <a:effectLst/>
                <a:latin typeface="Times New Roman" panose="02020603050405020304" pitchFamily="18" charset="0"/>
                <a:ea typeface="Times New Roman" panose="02020603050405020304" pitchFamily="18" charset="0"/>
              </a:rPr>
              <a:t>верховенство норм шаріату</a:t>
            </a:r>
            <a:r>
              <a:rPr lang="uk-UA" sz="3000" b="1" dirty="0">
                <a:solidFill>
                  <a:srgbClr val="FFFF00"/>
                </a:solidFill>
                <a:effectLst/>
                <a:latin typeface="Times New Roman" panose="02020603050405020304" pitchFamily="18" charset="0"/>
                <a:ea typeface="Times New Roman" panose="02020603050405020304" pitchFamily="18" charset="0"/>
              </a:rPr>
              <a:t>.</a:t>
            </a:r>
            <a:r>
              <a:rPr lang="uk-UA" sz="3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uk-UA" sz="3000" b="1" dirty="0">
                <a:solidFill>
                  <a:srgbClr val="FFFF00"/>
                </a:solidFill>
                <a:effectLst/>
                <a:latin typeface="Times New Roman" panose="02020603050405020304" pitchFamily="18" charset="0"/>
                <a:ea typeface="Times New Roman" panose="02020603050405020304" pitchFamily="18" charset="0"/>
              </a:rPr>
              <a:t>Тобто мусульманська громада може обирати політичний устрій, який більше підходить їй в поточній ситуації. </a:t>
            </a:r>
          </a:p>
          <a:p>
            <a:pPr indent="0" algn="just">
              <a:lnSpc>
                <a:spcPct val="115000"/>
              </a:lnSpc>
              <a:spcAft>
                <a:spcPts val="1000"/>
              </a:spcAft>
              <a:buNone/>
            </a:pPr>
            <a:r>
              <a:rPr lang="uk-UA" sz="3000" b="1" dirty="0">
                <a:solidFill>
                  <a:srgbClr val="FFFF00"/>
                </a:solidFill>
                <a:effectLst/>
                <a:latin typeface="Times New Roman" panose="02020603050405020304" pitchFamily="18" charset="0"/>
                <a:ea typeface="Times New Roman" panose="02020603050405020304" pitchFamily="18" charset="0"/>
              </a:rPr>
              <a:t>Переважна більшість мусульман виходять з того, що правитель повинен бути підконтрольний громаді, а влада халіфа має прикладний, функціональний, а не сакральний характер. Ібн </a:t>
            </a:r>
            <a:r>
              <a:rPr lang="uk-UA" sz="3000" b="1" dirty="0" err="1">
                <a:solidFill>
                  <a:srgbClr val="FFFF00"/>
                </a:solidFill>
                <a:effectLst/>
                <a:latin typeface="Times New Roman" panose="02020603050405020304" pitchFamily="18" charset="0"/>
                <a:ea typeface="Times New Roman" panose="02020603050405020304" pitchFamily="18" charset="0"/>
              </a:rPr>
              <a:t>Таймія</a:t>
            </a:r>
            <a:r>
              <a:rPr lang="uk-UA" sz="3000" b="1" dirty="0">
                <a:solidFill>
                  <a:srgbClr val="FFFF00"/>
                </a:solidFill>
                <a:effectLst/>
                <a:latin typeface="Times New Roman" panose="02020603050405020304" pitchFamily="18" charset="0"/>
                <a:ea typeface="Times New Roman" panose="02020603050405020304" pitchFamily="18" charset="0"/>
              </a:rPr>
              <a:t> у праці «Правова політика Шаріату» і Ібн </a:t>
            </a:r>
            <a:r>
              <a:rPr lang="uk-UA" sz="3000" b="1" dirty="0" err="1">
                <a:solidFill>
                  <a:srgbClr val="FFFF00"/>
                </a:solidFill>
                <a:effectLst/>
                <a:latin typeface="Times New Roman" panose="02020603050405020304" pitchFamily="18" charset="0"/>
                <a:ea typeface="Times New Roman" panose="02020603050405020304" pitchFamily="18" charset="0"/>
              </a:rPr>
              <a:t>Хазм</a:t>
            </a:r>
            <a:r>
              <a:rPr lang="uk-UA" sz="3000" b="1" dirty="0">
                <a:solidFill>
                  <a:srgbClr val="FFFF00"/>
                </a:solidFill>
                <a:effectLst/>
                <a:latin typeface="Times New Roman" panose="02020603050405020304" pitchFamily="18" charset="0"/>
                <a:ea typeface="Times New Roman" panose="02020603050405020304" pitchFamily="18" charset="0"/>
              </a:rPr>
              <a:t> в «Трактаті про народи і релігіях» писали, що іслам розглядає правителя лише першим серед рівних.</a:t>
            </a:r>
            <a:endParaRPr lang="uk-UA" sz="3000" b="1" dirty="0">
              <a:solidFill>
                <a:srgbClr val="FFFF00"/>
              </a:solidFill>
              <a:highlight>
                <a:srgbClr val="800000"/>
              </a:highlight>
            </a:endParaRPr>
          </a:p>
        </p:txBody>
      </p:sp>
    </p:spTree>
    <p:extLst>
      <p:ext uri="{BB962C8B-B14F-4D97-AF65-F5344CB8AC3E}">
        <p14:creationId xmlns:p14="http://schemas.microsoft.com/office/powerpoint/2010/main" val="258668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fontScale="92500" lnSpcReduction="20000"/>
          </a:bodyPr>
          <a:lstStyle/>
          <a:p>
            <a:pPr marL="0" indent="0" algn="just">
              <a:buNone/>
            </a:pPr>
            <a:r>
              <a:rPr lang="uk-UA" sz="4000" b="1" dirty="0">
                <a:effectLst/>
                <a:latin typeface="Times New Roman" panose="02020603050405020304" pitchFamily="18" charset="0"/>
                <a:ea typeface="Times New Roman" panose="02020603050405020304" pitchFamily="18" charset="0"/>
              </a:rPr>
              <a:t>Раніше незалежні держави ісламу до кінця XIX ст. були перетворені або в колонії Заходу, або в залежні від нього держави. Зрозуміло, це загрожувало соціальним і політичним вибухом. </a:t>
            </a:r>
          </a:p>
          <a:p>
            <a:pPr marL="0" indent="0" algn="just">
              <a:buNone/>
            </a:pPr>
            <a:r>
              <a:rPr lang="uk-UA" sz="4000" b="1" dirty="0">
                <a:effectLst/>
                <a:latin typeface="Times New Roman" panose="02020603050405020304" pitchFamily="18" charset="0"/>
                <a:ea typeface="Times New Roman" panose="02020603050405020304" pitchFamily="18" charset="0"/>
              </a:rPr>
              <a:t>У його реалізації невідворотно повинна була бути велика роль ісламу не тільки як панівної релігії, але також як філософії соціальної справедливості (</a:t>
            </a:r>
            <a:r>
              <a:rPr lang="uk-UA" sz="4000" b="1" u="sng" dirty="0">
                <a:effectLst/>
                <a:latin typeface="Times New Roman" panose="02020603050405020304" pitchFamily="18" charset="0"/>
                <a:ea typeface="Times New Roman" panose="02020603050405020304" pitchFamily="18" charset="0"/>
              </a:rPr>
              <a:t>бо всі мусульмани теоретично рівні, отримання відсотків, тобто прибутку, забороняється, багатий повинен допомагати бідному </a:t>
            </a:r>
            <a:r>
              <a:rPr lang="uk-UA" sz="4000" b="1" u="sng" dirty="0" err="1">
                <a:effectLst/>
                <a:latin typeface="Times New Roman" panose="02020603050405020304" pitchFamily="18" charset="0"/>
                <a:ea typeface="Times New Roman" panose="02020603050405020304" pitchFamily="18" charset="0"/>
              </a:rPr>
              <a:t>одновірціві</a:t>
            </a:r>
            <a:r>
              <a:rPr lang="uk-UA" sz="4000" b="1" dirty="0">
                <a:effectLst/>
                <a:latin typeface="Times New Roman" panose="02020603050405020304" pitchFamily="18" charset="0"/>
                <a:ea typeface="Times New Roman" panose="02020603050405020304" pitchFamily="18" charset="0"/>
              </a:rPr>
              <a:t>), джерела політичної культури і норм поведінки в політиці, приписів моралі та у повсякденному житті, практичного керівництва в побуті і різних сферах діяльності.</a:t>
            </a:r>
            <a:endParaRPr lang="ru-RU" sz="4000" b="1" dirty="0"/>
          </a:p>
        </p:txBody>
      </p:sp>
    </p:spTree>
    <p:extLst>
      <p:ext uri="{BB962C8B-B14F-4D97-AF65-F5344CB8AC3E}">
        <p14:creationId xmlns:p14="http://schemas.microsoft.com/office/powerpoint/2010/main" val="2448116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Дискусія, що розгорнулася в суспільно-політичній думці і ЗМІ мусульманської </a:t>
            </a:r>
            <a:r>
              <a:rPr lang="uk-UA" sz="4000" b="1" dirty="0" err="1">
                <a:effectLst/>
                <a:latin typeface="Times New Roman" panose="02020603050405020304" pitchFamily="18" charset="0"/>
                <a:ea typeface="Times New Roman" panose="02020603050405020304" pitchFamily="18" charset="0"/>
              </a:rPr>
              <a:t>умми</a:t>
            </a:r>
            <a:r>
              <a:rPr lang="uk-UA" sz="4000" b="1" dirty="0">
                <a:effectLst/>
                <a:latin typeface="Times New Roman" panose="02020603050405020304" pitchFamily="18" charset="0"/>
                <a:ea typeface="Times New Roman" panose="02020603050405020304" pitchFamily="18" charset="0"/>
              </a:rPr>
              <a:t> стосовно </a:t>
            </a:r>
            <a:r>
              <a:rPr lang="uk-UA" sz="4000" b="1" dirty="0">
                <a:effectLst/>
                <a:highlight>
                  <a:srgbClr val="800000"/>
                </a:highlight>
                <a:latin typeface="Times New Roman" panose="02020603050405020304" pitchFamily="18" charset="0"/>
                <a:ea typeface="Times New Roman" panose="02020603050405020304" pitchFamily="18" charset="0"/>
              </a:rPr>
              <a:t>демократії</a:t>
            </a:r>
            <a:r>
              <a:rPr lang="uk-UA" sz="4000" b="1" dirty="0">
                <a:effectLst/>
                <a:latin typeface="Times New Roman" panose="02020603050405020304" pitchFamily="18" charset="0"/>
                <a:ea typeface="Times New Roman" panose="02020603050405020304" pitchFamily="18" charset="0"/>
              </a:rPr>
              <a:t>, показала наявність значного спектру думок ісламських релігійних та суспільно-політичних діячів з цього питання. Представники ультраправого крила, яких часто називають ісламськими фундаменталістами, </a:t>
            </a:r>
            <a:r>
              <a:rPr lang="uk-UA" sz="4000" b="1" u="sng" dirty="0">
                <a:effectLst/>
                <a:highlight>
                  <a:srgbClr val="FF0000"/>
                </a:highlight>
                <a:latin typeface="Times New Roman" panose="02020603050405020304" pitchFamily="18" charset="0"/>
                <a:ea typeface="Times New Roman" panose="02020603050405020304" pitchFamily="18" charset="0"/>
              </a:rPr>
              <a:t>проголошують абсолютну несумісність ісламу і демократії</a:t>
            </a:r>
            <a:r>
              <a:rPr lang="uk-UA" sz="4000" b="1" dirty="0">
                <a:effectLst/>
                <a:latin typeface="Times New Roman" panose="02020603050405020304" pitchFamily="18" charset="0"/>
                <a:ea typeface="Times New Roman" panose="02020603050405020304" pitchFamily="18" charset="0"/>
              </a:rPr>
              <a:t>.</a:t>
            </a:r>
            <a:endParaRPr lang="uk-UA" sz="4000" b="1" dirty="0">
              <a:highlight>
                <a:srgbClr val="800000"/>
              </a:highlight>
            </a:endParaRPr>
          </a:p>
        </p:txBody>
      </p:sp>
    </p:spTree>
    <p:extLst>
      <p:ext uri="{BB962C8B-B14F-4D97-AF65-F5344CB8AC3E}">
        <p14:creationId xmlns:p14="http://schemas.microsoft.com/office/powerpoint/2010/main" val="5004679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Проти них виступають помірні діячі, які вважають, що </a:t>
            </a:r>
            <a:r>
              <a:rPr lang="uk-UA" sz="4000" b="1" dirty="0">
                <a:effectLst/>
                <a:highlight>
                  <a:srgbClr val="FF0000"/>
                </a:highlight>
                <a:latin typeface="Times New Roman" panose="02020603050405020304" pitchFamily="18" charset="0"/>
                <a:ea typeface="Times New Roman" panose="02020603050405020304" pitchFamily="18" charset="0"/>
              </a:rPr>
              <a:t>іслам і демократія цілком сумісні</a:t>
            </a:r>
            <a:r>
              <a:rPr lang="uk-UA" sz="4000" b="1" dirty="0">
                <a:effectLst/>
                <a:latin typeface="Times New Roman" panose="02020603050405020304" pitchFamily="18" charset="0"/>
                <a:ea typeface="Times New Roman" panose="02020603050405020304" pitchFamily="18" charset="0"/>
              </a:rPr>
              <a:t>. </a:t>
            </a:r>
            <a:r>
              <a:rPr lang="uk-UA" sz="4000" b="1" dirty="0">
                <a:effectLst/>
                <a:highlight>
                  <a:srgbClr val="FF00FF"/>
                </a:highlight>
                <a:latin typeface="Times New Roman" panose="02020603050405020304" pitchFamily="18" charset="0"/>
                <a:ea typeface="Times New Roman" panose="02020603050405020304" pitchFamily="18" charset="0"/>
              </a:rPr>
              <a:t>Багато ісламських мислителів пропонують поліпшити демократію західного типу за рахунок морально-етичних ісламських принципів</a:t>
            </a:r>
            <a:r>
              <a:rPr lang="uk-UA" sz="4000" b="1" dirty="0">
                <a:effectLst/>
                <a:latin typeface="Times New Roman" panose="02020603050405020304" pitchFamily="18" charset="0"/>
                <a:ea typeface="Times New Roman" panose="02020603050405020304" pitchFamily="18" charset="0"/>
              </a:rPr>
              <a:t>. </a:t>
            </a:r>
            <a:r>
              <a:rPr lang="uk-UA" sz="4000" b="1" dirty="0">
                <a:effectLst/>
                <a:highlight>
                  <a:srgbClr val="800000"/>
                </a:highlight>
                <a:latin typeface="Times New Roman" panose="02020603050405020304" pitchFamily="18" charset="0"/>
                <a:ea typeface="Times New Roman" panose="02020603050405020304" pitchFamily="18" charset="0"/>
              </a:rPr>
              <a:t>Інші ж вважають, що в мусульманському світі слід будувати демократію власного зразка, на принципах Корану і Суни.</a:t>
            </a:r>
            <a:endParaRPr lang="uk-UA" sz="4000" b="1" dirty="0">
              <a:highlight>
                <a:srgbClr val="800000"/>
              </a:highlight>
            </a:endParaRPr>
          </a:p>
        </p:txBody>
      </p:sp>
    </p:spTree>
    <p:extLst>
      <p:ext uri="{BB962C8B-B14F-4D97-AF65-F5344CB8AC3E}">
        <p14:creationId xmlns:p14="http://schemas.microsoft.com/office/powerpoint/2010/main" val="2674724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ctr">
              <a:lnSpc>
                <a:spcPct val="115000"/>
              </a:lnSpc>
              <a:spcAft>
                <a:spcPts val="1000"/>
              </a:spcAft>
              <a:buNone/>
            </a:pPr>
            <a:r>
              <a:rPr lang="uk-UA" sz="4000" b="1" i="1" u="sng" dirty="0">
                <a:effectLst>
                  <a:outerShdw blurRad="38100" dist="38100" dir="2700000" algn="tl">
                    <a:srgbClr val="000000">
                      <a:alpha val="43137"/>
                    </a:srgbClr>
                  </a:outerShdw>
                </a:effectLst>
                <a:highlight>
                  <a:srgbClr val="000080"/>
                </a:highlight>
                <a:latin typeface="Times New Roman" panose="02020603050405020304" pitchFamily="18" charset="0"/>
                <a:ea typeface="Times New Roman" panose="02020603050405020304" pitchFamily="18" charset="0"/>
              </a:rPr>
              <a:t>Демократія і іслам несумісні</a:t>
            </a:r>
          </a:p>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Радикальне крило мусульманських діячів не сприймає демократію і виступає за побудову ісламської держави. Думки варіюються від критики демократичної моделі з позицій ісламу, відмови від участі в демократичних процесах (наприклад, вибори) до закликів терористичних акцій, спрямованих на підрив існуючих режимів.</a:t>
            </a:r>
            <a:endParaRPr lang="uk-UA" sz="4000" b="1" dirty="0">
              <a:solidFill>
                <a:srgbClr val="FFFF00"/>
              </a:solidFill>
              <a:highlight>
                <a:srgbClr val="000080"/>
              </a:highlight>
            </a:endParaRPr>
          </a:p>
        </p:txBody>
      </p:sp>
    </p:spTree>
    <p:extLst>
      <p:ext uri="{BB962C8B-B14F-4D97-AF65-F5344CB8AC3E}">
        <p14:creationId xmlns:p14="http://schemas.microsoft.com/office/powerpoint/2010/main" val="3612985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Яскравим прикладом представників радикалів може служити глава </a:t>
            </a:r>
            <a:r>
              <a:rPr lang="uk-UA" sz="3600" b="1" dirty="0" err="1">
                <a:effectLst/>
                <a:latin typeface="Times New Roman" panose="02020603050405020304" pitchFamily="18" charset="0"/>
                <a:ea typeface="Times New Roman" panose="02020603050405020304" pitchFamily="18" charset="0"/>
              </a:rPr>
              <a:t>песантрена</a:t>
            </a:r>
            <a:r>
              <a:rPr lang="uk-UA" sz="3600" b="1" dirty="0">
                <a:effectLst/>
                <a:latin typeface="Times New Roman" panose="02020603050405020304" pitchFamily="18" charset="0"/>
                <a:ea typeface="Times New Roman" panose="02020603050405020304" pitchFamily="18" charset="0"/>
              </a:rPr>
              <a:t> (мусульманського релігійного училища) на Центральній Яві (Індонезія) </a:t>
            </a:r>
            <a:r>
              <a:rPr lang="uk-UA" sz="3600" b="1" dirty="0" err="1">
                <a:effectLst/>
                <a:highlight>
                  <a:srgbClr val="800000"/>
                </a:highlight>
                <a:latin typeface="Times New Roman" panose="02020603050405020304" pitchFamily="18" charset="0"/>
                <a:ea typeface="Times New Roman" panose="02020603050405020304" pitchFamily="18" charset="0"/>
              </a:rPr>
              <a:t>Джафар</a:t>
            </a:r>
            <a:r>
              <a:rPr lang="uk-UA" sz="3600" b="1" dirty="0">
                <a:effectLst/>
                <a:highlight>
                  <a:srgbClr val="800000"/>
                </a:highlight>
                <a:latin typeface="Times New Roman" panose="02020603050405020304" pitchFamily="18" charset="0"/>
                <a:ea typeface="Times New Roman" panose="02020603050405020304" pitchFamily="18" charset="0"/>
              </a:rPr>
              <a:t> </a:t>
            </a:r>
            <a:r>
              <a:rPr lang="uk-UA" sz="3600" b="1" dirty="0" err="1">
                <a:effectLst/>
                <a:highlight>
                  <a:srgbClr val="800000"/>
                </a:highlight>
                <a:latin typeface="Times New Roman" panose="02020603050405020304" pitchFamily="18" charset="0"/>
                <a:ea typeface="Times New Roman" panose="02020603050405020304" pitchFamily="18" charset="0"/>
              </a:rPr>
              <a:t>Умар</a:t>
            </a:r>
            <a:r>
              <a:rPr lang="uk-UA" sz="3600" b="1" dirty="0">
                <a:effectLst/>
                <a:highlight>
                  <a:srgbClr val="800000"/>
                </a:highlight>
                <a:latin typeface="Times New Roman" panose="02020603050405020304" pitchFamily="18" charset="0"/>
                <a:ea typeface="Times New Roman" panose="02020603050405020304" pitchFamily="18" charset="0"/>
              </a:rPr>
              <a:t> Таліб</a:t>
            </a:r>
            <a:r>
              <a:rPr lang="uk-UA" sz="3600" b="1" dirty="0">
                <a:effectLst/>
                <a:latin typeface="Times New Roman" panose="02020603050405020304" pitchFamily="18" charset="0"/>
                <a:ea typeface="Times New Roman" panose="02020603050405020304" pitchFamily="18" charset="0"/>
              </a:rPr>
              <a:t>. На його думку, будь-яка ідеологія, крім ісламу, заборонена для істинного мусульманина. В першу чергу це відноситься до ідеологій світського характеру, в тому числі і такій, як демократія. Тільки іслам здатний забезпечити стабільність, мирний розвиток і процвітання народу.</a:t>
            </a:r>
            <a:endParaRPr lang="uk-UA" sz="3600" b="1" dirty="0">
              <a:solidFill>
                <a:srgbClr val="FFFF00"/>
              </a:solidFill>
              <a:highlight>
                <a:srgbClr val="000080"/>
              </a:highlight>
            </a:endParaRPr>
          </a:p>
        </p:txBody>
      </p:sp>
    </p:spTree>
    <p:extLst>
      <p:ext uri="{BB962C8B-B14F-4D97-AF65-F5344CB8AC3E}">
        <p14:creationId xmlns:p14="http://schemas.microsoft.com/office/powerpoint/2010/main" val="3982882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Прикладом такого стабільного і процвітаючого держави </a:t>
            </a:r>
            <a:r>
              <a:rPr lang="uk-UA" sz="4000" b="1" dirty="0" err="1">
                <a:effectLst/>
                <a:latin typeface="Times New Roman" panose="02020603050405020304" pitchFamily="18" charset="0"/>
                <a:ea typeface="Times New Roman" panose="02020603050405020304" pitchFamily="18" charset="0"/>
              </a:rPr>
              <a:t>Джафар</a:t>
            </a:r>
            <a:r>
              <a:rPr lang="uk-UA" sz="4000" b="1" dirty="0">
                <a:effectLst/>
                <a:latin typeface="Times New Roman" panose="02020603050405020304" pitchFamily="18" charset="0"/>
                <a:ea typeface="Times New Roman" panose="02020603050405020304" pitchFamily="18" charset="0"/>
              </a:rPr>
              <a:t> вважає Саудівську Аравію.</a:t>
            </a:r>
            <a:r>
              <a:rPr lang="uk-UA" sz="4000" b="1" dirty="0">
                <a:effectLst/>
                <a:latin typeface="Calibri" panose="020F0502020204030204" pitchFamily="34" charset="0"/>
                <a:ea typeface="Calibri" panose="020F0502020204030204" pitchFamily="34" charset="0"/>
                <a:cs typeface="Times New Roman" panose="02020603050405020304" pitchFamily="18" charset="0"/>
              </a:rPr>
              <a:t> </a:t>
            </a:r>
            <a:r>
              <a:rPr lang="uk-UA" sz="4000" b="1" dirty="0">
                <a:effectLst/>
                <a:latin typeface="Times New Roman" panose="02020603050405020304" pitchFamily="18" charset="0"/>
                <a:ea typeface="Times New Roman" panose="02020603050405020304" pitchFamily="18" charset="0"/>
              </a:rPr>
              <a:t>Ідеалом цього ісламського богослова є мусульманська держава. </a:t>
            </a:r>
            <a:r>
              <a:rPr lang="uk-UA" sz="4000" b="1" dirty="0" err="1">
                <a:effectLst/>
                <a:latin typeface="Times New Roman" panose="02020603050405020304" pitchFamily="18" charset="0"/>
                <a:ea typeface="Times New Roman" panose="02020603050405020304" pitchFamily="18" charset="0"/>
              </a:rPr>
              <a:t>Джафар</a:t>
            </a:r>
            <a:r>
              <a:rPr lang="uk-UA" sz="4000" b="1" dirty="0">
                <a:effectLst/>
                <a:latin typeface="Times New Roman" panose="02020603050405020304" pitchFamily="18" charset="0"/>
                <a:ea typeface="Times New Roman" panose="02020603050405020304" pitchFamily="18" charset="0"/>
              </a:rPr>
              <a:t> і його однодумці одержимі ідеєю </a:t>
            </a:r>
            <a:r>
              <a:rPr lang="uk-UA" sz="4000" b="1" dirty="0">
                <a:effectLst/>
                <a:highlight>
                  <a:srgbClr val="800000"/>
                </a:highlight>
                <a:latin typeface="Times New Roman" panose="02020603050405020304" pitchFamily="18" charset="0"/>
                <a:ea typeface="Times New Roman" panose="02020603050405020304" pitchFamily="18" charset="0"/>
              </a:rPr>
              <a:t>впровадження ісламу в усі сфери життя</a:t>
            </a:r>
            <a:r>
              <a:rPr lang="uk-UA" sz="4000" b="1" dirty="0">
                <a:effectLst/>
                <a:latin typeface="Times New Roman" panose="02020603050405020304" pitchFamily="18" charset="0"/>
                <a:ea typeface="Times New Roman" panose="02020603050405020304" pitchFamily="18" charset="0"/>
              </a:rPr>
              <a:t>. З точки зору прихильників мусульманської держави, лише це може служити гарантією найповнішою справедливості. </a:t>
            </a:r>
            <a:endParaRPr lang="uk-UA" sz="4000" b="1" dirty="0">
              <a:highlight>
                <a:srgbClr val="000080"/>
              </a:highlight>
            </a:endParaRPr>
          </a:p>
        </p:txBody>
      </p:sp>
    </p:spTree>
    <p:extLst>
      <p:ext uri="{BB962C8B-B14F-4D97-AF65-F5344CB8AC3E}">
        <p14:creationId xmlns:p14="http://schemas.microsoft.com/office/powerpoint/2010/main" val="3104437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Оскільки ісламськими законами не передбачається загальні вибори, представництво інтересів народу - не тільки мусульман, але і всіх жителів країни - забезпечується шляхом висунення на керівні позиції богословів-</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улемів</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святих і чесних людей.</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uk-UA" sz="4000" b="1" dirty="0">
                <a:effectLst/>
                <a:latin typeface="Times New Roman" panose="02020603050405020304" pitchFamily="18" charset="0"/>
                <a:ea typeface="Times New Roman" panose="02020603050405020304" pitchFamily="18" charset="0"/>
              </a:rPr>
              <a:t>Немусульманські громади будуть перебувати під заступництвом мусульман.</a:t>
            </a:r>
            <a:endParaRPr lang="uk-UA" sz="4000" b="1" dirty="0">
              <a:highlight>
                <a:srgbClr val="000080"/>
              </a:highlight>
            </a:endParaRPr>
          </a:p>
        </p:txBody>
      </p:sp>
    </p:spTree>
    <p:extLst>
      <p:ext uri="{BB962C8B-B14F-4D97-AF65-F5344CB8AC3E}">
        <p14:creationId xmlns:p14="http://schemas.microsoft.com/office/powerpoint/2010/main" val="2259293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err="1">
                <a:effectLst/>
                <a:latin typeface="Times New Roman" panose="02020603050405020304" pitchFamily="18" charset="0"/>
                <a:ea typeface="Times New Roman" panose="02020603050405020304" pitchFamily="18" charset="0"/>
              </a:rPr>
              <a:t>Джафар</a:t>
            </a:r>
            <a:r>
              <a:rPr lang="uk-UA" sz="3600" b="1" dirty="0">
                <a:effectLst/>
                <a:latin typeface="Times New Roman" panose="02020603050405020304" pitchFamily="18" charset="0"/>
                <a:ea typeface="Times New Roman" panose="02020603050405020304" pitchFamily="18" charset="0"/>
              </a:rPr>
              <a:t> не вірить, що навіть обраний усім народом президент стане втілювати в життя настанови шаріату, тому ні він сам, ні жоден з учнів і вчителів </a:t>
            </a:r>
            <a:r>
              <a:rPr lang="uk-UA" sz="3600" b="1" dirty="0" err="1">
                <a:effectLst/>
                <a:latin typeface="Times New Roman" panose="02020603050405020304" pitchFamily="18" charset="0"/>
                <a:ea typeface="Times New Roman" panose="02020603050405020304" pitchFamily="18" charset="0"/>
              </a:rPr>
              <a:t>песантрена</a:t>
            </a:r>
            <a:r>
              <a:rPr lang="uk-UA" sz="3600" b="1" dirty="0">
                <a:effectLst/>
                <a:latin typeface="Times New Roman" panose="02020603050405020304" pitchFamily="18" charset="0"/>
                <a:ea typeface="Times New Roman" panose="02020603050405020304" pitchFamily="18" charset="0"/>
              </a:rPr>
              <a:t> не вважають за потрібне брати участь у загальних виборах. </a:t>
            </a:r>
            <a:r>
              <a:rPr lang="uk-UA" sz="3600" b="1" u="sng" dirty="0">
                <a:effectLst/>
                <a:latin typeface="Times New Roman" panose="02020603050405020304" pitchFamily="18" charset="0"/>
                <a:ea typeface="Times New Roman" panose="02020603050405020304" pitchFamily="18" charset="0"/>
              </a:rPr>
              <a:t>В державі ісламу немає місця політичним партіям та іншим демократичним інститутам</a:t>
            </a:r>
            <a:r>
              <a:rPr lang="uk-UA" sz="3600" b="1" dirty="0">
                <a:effectLst/>
                <a:latin typeface="Times New Roman" panose="02020603050405020304" pitchFamily="18" charset="0"/>
                <a:ea typeface="Times New Roman" panose="02020603050405020304" pitchFamily="18" charset="0"/>
              </a:rPr>
              <a:t>. Всі вони є винаходом Заходу і спеціально </a:t>
            </a:r>
            <a:r>
              <a:rPr lang="uk-UA" sz="3600" b="1" dirty="0" err="1">
                <a:effectLst/>
                <a:latin typeface="Times New Roman" panose="02020603050405020304" pitchFamily="18" charset="0"/>
                <a:ea typeface="Times New Roman" panose="02020603050405020304" pitchFamily="18" charset="0"/>
              </a:rPr>
              <a:t>нав</a:t>
            </a:r>
            <a:r>
              <a:rPr lang="en-US" sz="3600" b="1" dirty="0">
                <a:effectLst/>
                <a:latin typeface="Times New Roman" panose="02020603050405020304" pitchFamily="18" charset="0"/>
                <a:ea typeface="Times New Roman" panose="02020603050405020304" pitchFamily="18" charset="0"/>
              </a:rPr>
              <a:t>’</a:t>
            </a:r>
            <a:r>
              <a:rPr lang="uk-UA" sz="3600" b="1" dirty="0" err="1">
                <a:effectLst/>
                <a:latin typeface="Times New Roman" panose="02020603050405020304" pitchFamily="18" charset="0"/>
                <a:ea typeface="Times New Roman" panose="02020603050405020304" pitchFamily="18" charset="0"/>
              </a:rPr>
              <a:t>язуються</a:t>
            </a:r>
            <a:r>
              <a:rPr lang="uk-UA" sz="3600" b="1" dirty="0">
                <a:effectLst/>
                <a:latin typeface="Times New Roman" panose="02020603050405020304" pitchFamily="18" charset="0"/>
                <a:ea typeface="Times New Roman" panose="02020603050405020304" pitchFamily="18" charset="0"/>
              </a:rPr>
              <a:t> мусульманським народам, щоб протистояти ісламу та його зруйнувати.</a:t>
            </a:r>
            <a:endParaRPr lang="uk-UA" sz="3600" b="1" dirty="0">
              <a:highlight>
                <a:srgbClr val="000080"/>
              </a:highlight>
            </a:endParaRPr>
          </a:p>
        </p:txBody>
      </p:sp>
    </p:spTree>
    <p:extLst>
      <p:ext uri="{BB962C8B-B14F-4D97-AF65-F5344CB8AC3E}">
        <p14:creationId xmlns:p14="http://schemas.microsoft.com/office/powerpoint/2010/main" val="36687812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5400" b="1"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5400" b="1" dirty="0">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демократичній державі шаріат неможливий</a:t>
            </a:r>
            <a:r>
              <a:rPr lang="uk-UA" sz="5400" b="1" dirty="0">
                <a:effectLst/>
                <a:latin typeface="Times New Roman" panose="02020603050405020304" pitchFamily="18" charset="0"/>
                <a:ea typeface="Times New Roman" panose="02020603050405020304" pitchFamily="18" charset="0"/>
                <a:cs typeface="Times New Roman" panose="02020603050405020304" pitchFamily="18" charset="0"/>
              </a:rPr>
              <a:t>, і навпаки, в мусульманській державі неможлива західна демократична модель. </a:t>
            </a:r>
            <a:r>
              <a:rPr lang="uk-UA" sz="5400" b="1"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Іслам і демократія несумісні</a:t>
            </a:r>
            <a:r>
              <a:rPr lang="uk-UA" sz="5400" b="1" dirty="0">
                <a:effectLst/>
                <a:latin typeface="Times New Roman" panose="02020603050405020304" pitchFamily="18" charset="0"/>
                <a:ea typeface="Times New Roman" panose="02020603050405020304" pitchFamily="18" charset="0"/>
                <a:cs typeface="Times New Roman" panose="02020603050405020304" pitchFamily="18" charset="0"/>
              </a:rPr>
              <a:t>, - така його категоричне думку.</a:t>
            </a:r>
            <a:endParaRPr lang="ru-RU" sz="5400" b="1"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uk-UA" sz="3600" b="1" dirty="0">
              <a:highlight>
                <a:srgbClr val="000080"/>
              </a:highlight>
            </a:endParaRPr>
          </a:p>
        </p:txBody>
      </p:sp>
    </p:spTree>
    <p:extLst>
      <p:ext uri="{BB962C8B-B14F-4D97-AF65-F5344CB8AC3E}">
        <p14:creationId xmlns:p14="http://schemas.microsoft.com/office/powerpoint/2010/main" val="1097251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300" b="1" dirty="0" err="1">
                <a:effectLst/>
                <a:latin typeface="Times New Roman" panose="02020603050405020304" pitchFamily="18" charset="0"/>
                <a:ea typeface="Times New Roman" panose="02020603050405020304" pitchFamily="18" charset="0"/>
              </a:rPr>
              <a:t>Джафар</a:t>
            </a:r>
            <a:r>
              <a:rPr lang="uk-UA" sz="4300" b="1" dirty="0">
                <a:effectLst/>
                <a:latin typeface="Times New Roman" panose="02020603050405020304" pitchFamily="18" charset="0"/>
                <a:ea typeface="Times New Roman" panose="02020603050405020304" pitchFamily="18" charset="0"/>
              </a:rPr>
              <a:t> вважає, що мусульманські діячі, що увійшли </a:t>
            </a:r>
            <a:r>
              <a:rPr lang="uk-UA" sz="4300" b="1" dirty="0">
                <a:latin typeface="Times New Roman" panose="02020603050405020304" pitchFamily="18" charset="0"/>
                <a:ea typeface="Times New Roman" panose="02020603050405020304" pitchFamily="18" charset="0"/>
              </a:rPr>
              <a:t>до</a:t>
            </a:r>
            <a:r>
              <a:rPr lang="uk-UA" sz="4300" b="1" dirty="0">
                <a:effectLst/>
                <a:latin typeface="Times New Roman" panose="02020603050405020304" pitchFamily="18" charset="0"/>
                <a:ea typeface="Times New Roman" panose="02020603050405020304" pitchFamily="18" charset="0"/>
              </a:rPr>
              <a:t> політичних партій і які виступають за демократію, вже не в змозі втілювати в життя шаріат, їх розум отруєний згубним впливом демократії. В результаті ісламські політичні організації та їх керівники стають відступниками від істинного ісламу.</a:t>
            </a:r>
            <a:endParaRPr lang="uk-UA" sz="4300" b="1" dirty="0">
              <a:highlight>
                <a:srgbClr val="000080"/>
              </a:highlight>
            </a:endParaRPr>
          </a:p>
        </p:txBody>
      </p:sp>
    </p:spTree>
    <p:extLst>
      <p:ext uri="{BB962C8B-B14F-4D97-AF65-F5344CB8AC3E}">
        <p14:creationId xmlns:p14="http://schemas.microsoft.com/office/powerpoint/2010/main" val="4168405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800" b="1" dirty="0" err="1">
                <a:effectLst/>
                <a:latin typeface="Times New Roman" panose="02020603050405020304" pitchFamily="18" charset="0"/>
                <a:ea typeface="Times New Roman" panose="02020603050405020304" pitchFamily="18" charset="0"/>
                <a:cs typeface="Times New Roman" panose="02020603050405020304" pitchFamily="18" charset="0"/>
              </a:rPr>
              <a:t>Джафар</a:t>
            </a:r>
            <a:r>
              <a:rPr lang="uk-UA" sz="4800" b="1" dirty="0">
                <a:effectLst/>
                <a:latin typeface="Times New Roman" panose="02020603050405020304" pitchFamily="18" charset="0"/>
                <a:ea typeface="Times New Roman" panose="02020603050405020304" pitchFamily="18" charset="0"/>
                <a:cs typeface="Times New Roman" panose="02020603050405020304" pitchFamily="18" charset="0"/>
              </a:rPr>
              <a:t> неодноразово звертався до членів політичних партій з метою повернути їх на шлях істини. Проте </a:t>
            </a:r>
            <a:r>
              <a:rPr lang="uk-UA" sz="4800" b="1" dirty="0" err="1">
                <a:effectLst/>
                <a:latin typeface="Times New Roman" panose="02020603050405020304" pitchFamily="18" charset="0"/>
                <a:ea typeface="Times New Roman" panose="02020603050405020304" pitchFamily="18" charset="0"/>
                <a:cs typeface="Times New Roman" panose="02020603050405020304" pitchFamily="18" charset="0"/>
              </a:rPr>
              <a:t>Джафар</a:t>
            </a:r>
            <a:r>
              <a:rPr lang="uk-UA" sz="4800" b="1" dirty="0">
                <a:effectLst/>
                <a:latin typeface="Times New Roman" panose="02020603050405020304" pitchFamily="18" charset="0"/>
                <a:ea typeface="Times New Roman" panose="02020603050405020304" pitchFamily="18" charset="0"/>
                <a:cs typeface="Times New Roman" panose="02020603050405020304" pitchFamily="18" charset="0"/>
              </a:rPr>
              <a:t> і його прихильники вважають, що мусульмани повинні підкорятися існуючій владі, яка б вона не була.</a:t>
            </a:r>
            <a:endParaRPr lang="ru-RU" sz="4800" b="1"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uk-UA" sz="4300" b="1" dirty="0">
              <a:highlight>
                <a:srgbClr val="000080"/>
              </a:highlight>
            </a:endParaRPr>
          </a:p>
        </p:txBody>
      </p:sp>
    </p:spTree>
    <p:extLst>
      <p:ext uri="{BB962C8B-B14F-4D97-AF65-F5344CB8AC3E}">
        <p14:creationId xmlns:p14="http://schemas.microsoft.com/office/powerpoint/2010/main" val="390627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1"/>
            <a:ext cx="12192000" cy="668594"/>
          </a:xfrm>
        </p:spPr>
        <p:txBody>
          <a:bodyPr/>
          <a:lstStyle/>
          <a:p>
            <a:pPr marL="342900" lvl="0" indent="-342900" algn="ctr">
              <a:lnSpc>
                <a:spcPct val="115000"/>
              </a:lnSpc>
              <a:spcAft>
                <a:spcPts val="1000"/>
              </a:spcAft>
            </a:pPr>
            <a:r>
              <a:rPr lang="uk-UA" sz="3200" b="1" dirty="0">
                <a:solidFill>
                  <a:srgbClr val="FFFF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Протистояння морально-етичним і соціальним нормам Заходу</a:t>
            </a:r>
            <a:endParaRPr lang="ru-RU" sz="3200" dirty="0">
              <a:solidFill>
                <a:srgbClr val="FFFF00"/>
              </a:solidFill>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570271"/>
            <a:ext cx="12191999" cy="6287729"/>
          </a:xfrm>
        </p:spPr>
        <p:txBody>
          <a:bodyPr>
            <a:normAutofit fontScale="85000" lnSpcReduction="20000"/>
          </a:bodyPr>
          <a:lstStyle/>
          <a:p>
            <a:pPr marL="0" indent="0" algn="just">
              <a:buNone/>
            </a:pPr>
            <a:r>
              <a:rPr lang="uk-UA" sz="4000" b="1" dirty="0">
                <a:effectLst/>
                <a:latin typeface="Times New Roman" panose="02020603050405020304" pitchFamily="18" charset="0"/>
                <a:ea typeface="Times New Roman" panose="02020603050405020304" pitchFamily="18" charset="0"/>
              </a:rPr>
              <a:t>Європейське колонізаторство ж проявляло себе до початку XX ст. в найжорстокіших, часом варварських формах, що супроводжувалося зарозумілістю і расизмом, теоріями «тягаря білої людини» і «цивілізаційної місії» </a:t>
            </a:r>
            <a:r>
              <a:rPr lang="uk-UA" sz="4000" b="1" dirty="0" err="1">
                <a:effectLst/>
                <a:latin typeface="Times New Roman" panose="02020603050405020304" pitchFamily="18" charset="0"/>
                <a:ea typeface="Times New Roman" panose="02020603050405020304" pitchFamily="18" charset="0"/>
              </a:rPr>
              <a:t>колоніалістов</a:t>
            </a:r>
            <a:r>
              <a:rPr lang="uk-UA" sz="4000" b="1" dirty="0">
                <a:effectLst/>
                <a:latin typeface="Times New Roman" panose="02020603050405020304" pitchFamily="18" charset="0"/>
                <a:ea typeface="Times New Roman" panose="02020603050405020304" pitchFamily="18" charset="0"/>
              </a:rPr>
              <a:t>, яким нібито тільки ще треба було зробити жителів Сходу «справжніми людьми». </a:t>
            </a:r>
          </a:p>
          <a:p>
            <a:pPr marL="0" indent="0" algn="just">
              <a:buNone/>
            </a:pPr>
            <a:r>
              <a:rPr lang="uk-UA" sz="4000" b="1" dirty="0">
                <a:effectLst/>
                <a:latin typeface="Times New Roman" panose="02020603050405020304" pitchFamily="18" charset="0"/>
                <a:ea typeface="Times New Roman" panose="02020603050405020304" pitchFamily="18" charset="0"/>
              </a:rPr>
              <a:t>Мусульманами все це сприймалося особливо гостро, оскільки поряд зі стражданнями від економічної експлуатації, військового насильства і політичного гніту вони розглядали експансію іновірців ще і як непрошене втручання в їхнє повсякденне життя, як посягання на їх національну самобутність і основи їх релігії, на їх образ думок, манеру одягатися, звичаї, звички і основні життєві постулати.</a:t>
            </a:r>
            <a:endParaRPr lang="ru-RU" sz="4000" b="1" dirty="0"/>
          </a:p>
        </p:txBody>
      </p:sp>
    </p:spTree>
    <p:extLst>
      <p:ext uri="{BB962C8B-B14F-4D97-AF65-F5344CB8AC3E}">
        <p14:creationId xmlns:p14="http://schemas.microsoft.com/office/powerpoint/2010/main" val="19721180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800" b="1" dirty="0">
                <a:effectLst/>
                <a:latin typeface="Times New Roman" panose="02020603050405020304" pitchFamily="18" charset="0"/>
                <a:ea typeface="Times New Roman" panose="02020603050405020304" pitchFamily="18" charset="0"/>
              </a:rPr>
              <a:t>Ще більш жорстку позицію займають </a:t>
            </a:r>
            <a:r>
              <a:rPr lang="uk-UA" sz="3800" b="1" dirty="0">
                <a:effectLst/>
                <a:highlight>
                  <a:srgbClr val="FF0000"/>
                </a:highlight>
                <a:latin typeface="Times New Roman" panose="02020603050405020304" pitchFamily="18" charset="0"/>
                <a:ea typeface="Times New Roman" panose="02020603050405020304" pitchFamily="18" charset="0"/>
              </a:rPr>
              <a:t>екстремісти</a:t>
            </a:r>
            <a:r>
              <a:rPr lang="uk-UA" sz="3800" b="1" dirty="0">
                <a:effectLst/>
                <a:latin typeface="Times New Roman" panose="02020603050405020304" pitchFamily="18" charset="0"/>
                <a:ea typeface="Times New Roman" panose="02020603050405020304" pitchFamily="18" charset="0"/>
              </a:rPr>
              <a:t>. Відомий ісламський радикал Абу </a:t>
            </a:r>
            <a:r>
              <a:rPr lang="uk-UA" sz="3800" b="1" dirty="0" err="1">
                <a:effectLst/>
                <a:latin typeface="Times New Roman" panose="02020603050405020304" pitchFamily="18" charset="0"/>
                <a:ea typeface="Times New Roman" panose="02020603050405020304" pitchFamily="18" charset="0"/>
              </a:rPr>
              <a:t>Бакар</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Баашір</a:t>
            </a:r>
            <a:r>
              <a:rPr lang="uk-UA" sz="3800" b="1" dirty="0">
                <a:effectLst/>
                <a:latin typeface="Times New Roman" panose="02020603050405020304" pitchFamily="18" charset="0"/>
                <a:ea typeface="Times New Roman" panose="02020603050405020304" pitchFamily="18" charset="0"/>
              </a:rPr>
              <a:t>, керівник організації </a:t>
            </a:r>
            <a:r>
              <a:rPr lang="uk-UA" sz="3800" b="1" dirty="0" err="1">
                <a:effectLst/>
                <a:latin typeface="Times New Roman" panose="02020603050405020304" pitchFamily="18" charset="0"/>
                <a:ea typeface="Times New Roman" panose="02020603050405020304" pitchFamily="18" charset="0"/>
              </a:rPr>
              <a:t>Маджеліс</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Муджахедін</a:t>
            </a:r>
            <a:r>
              <a:rPr lang="uk-UA" sz="3800" b="1" dirty="0">
                <a:effectLst/>
                <a:latin typeface="Times New Roman" panose="02020603050405020304" pitchFamily="18" charset="0"/>
                <a:ea typeface="Times New Roman" panose="02020603050405020304" pitchFamily="18" charset="0"/>
              </a:rPr>
              <a:t> (Індонезія) і духовний лідер терористичної організації «</a:t>
            </a:r>
            <a:r>
              <a:rPr lang="uk-UA" sz="3800" b="1" dirty="0" err="1">
                <a:effectLst/>
                <a:latin typeface="Times New Roman" panose="02020603050405020304" pitchFamily="18" charset="0"/>
                <a:ea typeface="Times New Roman" panose="02020603050405020304" pitchFamily="18" charset="0"/>
              </a:rPr>
              <a:t>Джамаа</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Ісламія</a:t>
            </a:r>
            <a:r>
              <a:rPr lang="uk-UA" sz="3800" b="1" dirty="0">
                <a:effectLst/>
                <a:latin typeface="Times New Roman" panose="02020603050405020304" pitchFamily="18" charset="0"/>
                <a:ea typeface="Times New Roman" panose="02020603050405020304" pitchFamily="18" charset="0"/>
              </a:rPr>
              <a:t>» прагне запевнити індонезійських мусульман, що побудова ісламської держави в Індонезії є для них так</a:t>
            </a:r>
            <a:r>
              <a:rPr lang="uk-UA" sz="3800" b="1" dirty="0">
                <a:latin typeface="Times New Roman" panose="02020603050405020304" pitchFamily="18" charset="0"/>
                <a:ea typeface="Times New Roman" panose="02020603050405020304" pitchFamily="18" charset="0"/>
              </a:rPr>
              <a:t>им</a:t>
            </a:r>
            <a:r>
              <a:rPr lang="uk-UA" sz="3800" b="1" dirty="0">
                <a:effectLst/>
                <a:latin typeface="Times New Roman" panose="02020603050405020304" pitchFamily="18" charset="0"/>
                <a:ea typeface="Times New Roman" panose="02020603050405020304" pitchFamily="18" charset="0"/>
              </a:rPr>
              <a:t> ж релігійним </a:t>
            </a:r>
            <a:r>
              <a:rPr lang="uk-UA" sz="3800" b="1" dirty="0" err="1">
                <a:effectLst/>
                <a:latin typeface="Times New Roman" panose="02020603050405020304" pitchFamily="18" charset="0"/>
                <a:ea typeface="Times New Roman" panose="02020603050405020304" pitchFamily="18" charset="0"/>
              </a:rPr>
              <a:t>обов</a:t>
            </a:r>
            <a:r>
              <a:rPr lang="en-US" sz="3800" b="1" dirty="0">
                <a:effectLst/>
                <a:latin typeface="Times New Roman" panose="02020603050405020304" pitchFamily="18" charset="0"/>
                <a:ea typeface="Times New Roman" panose="02020603050405020304" pitchFamily="18" charset="0"/>
              </a:rPr>
              <a:t>’</a:t>
            </a:r>
            <a:r>
              <a:rPr lang="uk-UA" sz="3800" b="1" dirty="0" err="1">
                <a:effectLst/>
                <a:latin typeface="Times New Roman" panose="02020603050405020304" pitchFamily="18" charset="0"/>
                <a:ea typeface="Times New Roman" panose="02020603050405020304" pitchFamily="18" charset="0"/>
              </a:rPr>
              <a:t>язком</a:t>
            </a:r>
            <a:r>
              <a:rPr lang="uk-UA" sz="3800" b="1" dirty="0">
                <a:effectLst/>
                <a:latin typeface="Times New Roman" panose="02020603050405020304" pitchFamily="18" charset="0"/>
                <a:ea typeface="Times New Roman" panose="02020603050405020304" pitchFamily="18" charset="0"/>
              </a:rPr>
              <a:t>, як щоденна п</a:t>
            </a:r>
            <a:r>
              <a:rPr lang="en-US" sz="3800" b="1" dirty="0">
                <a:effectLst/>
                <a:latin typeface="Times New Roman" panose="02020603050405020304" pitchFamily="18" charset="0"/>
                <a:ea typeface="Times New Roman" panose="02020603050405020304" pitchFamily="18" charset="0"/>
              </a:rPr>
              <a:t>’</a:t>
            </a:r>
            <a:r>
              <a:rPr lang="uk-UA" sz="3800" b="1" dirty="0" err="1">
                <a:effectLst/>
                <a:latin typeface="Times New Roman" panose="02020603050405020304" pitchFamily="18" charset="0"/>
                <a:ea typeface="Times New Roman" panose="02020603050405020304" pitchFamily="18" charset="0"/>
              </a:rPr>
              <a:t>ятиразова</a:t>
            </a:r>
            <a:r>
              <a:rPr lang="uk-UA" sz="3800" b="1" dirty="0">
                <a:effectLst/>
                <a:latin typeface="Times New Roman" panose="02020603050405020304" pitchFamily="18" charset="0"/>
                <a:ea typeface="Times New Roman" panose="02020603050405020304" pitchFamily="18" charset="0"/>
              </a:rPr>
              <a:t> молитва.</a:t>
            </a:r>
            <a:endParaRPr lang="uk-UA" sz="3800" b="1" dirty="0">
              <a:highlight>
                <a:srgbClr val="000080"/>
              </a:highlight>
            </a:endParaRPr>
          </a:p>
        </p:txBody>
      </p:sp>
    </p:spTree>
    <p:extLst>
      <p:ext uri="{BB962C8B-B14F-4D97-AF65-F5344CB8AC3E}">
        <p14:creationId xmlns:p14="http://schemas.microsoft.com/office/powerpoint/2010/main" val="1415105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700" b="1" dirty="0">
                <a:effectLst/>
                <a:latin typeface="Times New Roman" panose="02020603050405020304" pitchFamily="18" charset="0"/>
                <a:ea typeface="Times New Roman" panose="02020603050405020304" pitchFamily="18" charset="0"/>
              </a:rPr>
              <a:t>Однією з найважливіших завдань на сучасному етапі він проголошує непримиренну боротьбу проти </a:t>
            </a:r>
            <a:r>
              <a:rPr lang="uk-UA" sz="3700" b="1" dirty="0" err="1">
                <a:effectLst/>
                <a:highlight>
                  <a:srgbClr val="FF0000"/>
                </a:highlight>
                <a:latin typeface="Times New Roman" panose="02020603050405020304" pitchFamily="18" charset="0"/>
                <a:ea typeface="Times New Roman" panose="02020603050405020304" pitchFamily="18" charset="0"/>
              </a:rPr>
              <a:t>секуляризму</a:t>
            </a:r>
            <a:r>
              <a:rPr lang="uk-UA" sz="3700" b="1" dirty="0">
                <a:effectLst/>
                <a:latin typeface="Times New Roman" panose="02020603050405020304" pitchFamily="18" charset="0"/>
                <a:ea typeface="Times New Roman" panose="02020603050405020304" pitchFamily="18" charset="0"/>
              </a:rPr>
              <a:t>. Прихильники </a:t>
            </a:r>
            <a:r>
              <a:rPr lang="uk-UA" sz="3700" b="1" dirty="0" err="1">
                <a:effectLst/>
                <a:latin typeface="Times New Roman" panose="02020603050405020304" pitchFamily="18" charset="0"/>
                <a:ea typeface="Times New Roman" panose="02020603050405020304" pitchFamily="18" charset="0"/>
              </a:rPr>
              <a:t>секуляризму</a:t>
            </a:r>
            <a:r>
              <a:rPr lang="uk-UA" sz="3700" b="1" dirty="0">
                <a:effectLst/>
                <a:latin typeface="Times New Roman" panose="02020603050405020304" pitchFamily="18" charset="0"/>
                <a:ea typeface="Times New Roman" panose="02020603050405020304" pitchFamily="18" charset="0"/>
              </a:rPr>
              <a:t>, на його думку, є ворогами ісламу, навіть якщо вони і вважають себе мусульманами.</a:t>
            </a:r>
            <a:r>
              <a:rPr lang="uk-UA" sz="3700" b="1" dirty="0">
                <a:effectLst/>
                <a:latin typeface="Calibri" panose="020F0502020204030204" pitchFamily="34" charset="0"/>
                <a:ea typeface="Calibri" panose="020F0502020204030204" pitchFamily="34" charset="0"/>
                <a:cs typeface="Times New Roman" panose="02020603050405020304" pitchFamily="18" charset="0"/>
              </a:rPr>
              <a:t> </a:t>
            </a:r>
            <a:r>
              <a:rPr lang="uk-UA" sz="3700" b="1" dirty="0">
                <a:effectLst/>
                <a:latin typeface="Times New Roman" panose="02020603050405020304" pitchFamily="18" charset="0"/>
                <a:ea typeface="Times New Roman" panose="02020603050405020304" pitchFamily="18" charset="0"/>
              </a:rPr>
              <a:t>Необхідно протистояти пропаганді тези, що іслам - це лише віра і спосіб життя, але при цьому немає потреби прагнути до поєднання мусульманської релігії з сучасними державними структурами.</a:t>
            </a:r>
            <a:endParaRPr lang="uk-UA" sz="3700" b="1" dirty="0">
              <a:highlight>
                <a:srgbClr val="000080"/>
              </a:highlight>
            </a:endParaRPr>
          </a:p>
        </p:txBody>
      </p:sp>
    </p:spTree>
    <p:extLst>
      <p:ext uri="{BB962C8B-B14F-4D97-AF65-F5344CB8AC3E}">
        <p14:creationId xmlns:p14="http://schemas.microsoft.com/office/powerpoint/2010/main" val="969053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Така позиція, незмінно веде до особистої деградації, занепаду ісламської релігійності і державно-політичних криз. </a:t>
            </a:r>
            <a:r>
              <a:rPr lang="uk-UA" sz="3200" b="1" dirty="0" err="1">
                <a:effectLst/>
                <a:latin typeface="Times New Roman" panose="02020603050405020304" pitchFamily="18" charset="0"/>
                <a:ea typeface="Times New Roman" panose="02020603050405020304" pitchFamily="18" charset="0"/>
              </a:rPr>
              <a:t>Баашір</a:t>
            </a:r>
            <a:r>
              <a:rPr lang="uk-UA" sz="3200" b="1" dirty="0">
                <a:effectLst/>
                <a:latin typeface="Times New Roman" panose="02020603050405020304" pitchFamily="18" charset="0"/>
                <a:ea typeface="Times New Roman" panose="02020603050405020304" pitchFamily="18" charset="0"/>
              </a:rPr>
              <a:t> вважає, що </a:t>
            </a:r>
            <a:r>
              <a:rPr lang="uk-UA" sz="3200" b="1" dirty="0">
                <a:effectLst/>
                <a:highlight>
                  <a:srgbClr val="FF0000"/>
                </a:highlight>
                <a:latin typeface="Times New Roman" panose="02020603050405020304" pitchFamily="18" charset="0"/>
                <a:ea typeface="Times New Roman" panose="02020603050405020304" pitchFamily="18" charset="0"/>
              </a:rPr>
              <a:t>іслам - сама справедлива і гуманна система</a:t>
            </a:r>
            <a:r>
              <a:rPr lang="uk-UA" sz="3200" b="1" dirty="0">
                <a:effectLst/>
                <a:latin typeface="Times New Roman" panose="02020603050405020304" pitchFamily="18" charset="0"/>
                <a:ea typeface="Times New Roman" panose="02020603050405020304" pitchFamily="18" charset="0"/>
              </a:rPr>
              <a:t>. Іслам толерантний, так як серед його догматів одним з найважливіших є положення про неприпустимість примусу в справах віри, а також про допомогу людям в біді, навіть якщо вони іншого віросповідання, але не виступають проти ісламу. Він стверджує, що тільки на базі ісламу і в рамках мусульманської держави можливо вирішити численні і складні проблеми, що стоять в даний час перед мусульманами.</a:t>
            </a:r>
            <a:endParaRPr lang="uk-UA" sz="3200" b="1" dirty="0">
              <a:highlight>
                <a:srgbClr val="000080"/>
              </a:highlight>
            </a:endParaRPr>
          </a:p>
        </p:txBody>
      </p:sp>
    </p:spTree>
    <p:extLst>
      <p:ext uri="{BB962C8B-B14F-4D97-AF65-F5344CB8AC3E}">
        <p14:creationId xmlns:p14="http://schemas.microsoft.com/office/powerpoint/2010/main" val="3205701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2800" b="1" dirty="0">
                <a:effectLst/>
                <a:latin typeface="Times New Roman" panose="02020603050405020304" pitchFamily="18" charset="0"/>
                <a:ea typeface="Times New Roman" panose="02020603050405020304" pitchFamily="18" charset="0"/>
              </a:rPr>
              <a:t>Сунітська релігійно-політична організація «</a:t>
            </a:r>
            <a:r>
              <a:rPr lang="uk-UA" sz="2800" b="1" dirty="0" err="1">
                <a:effectLst/>
                <a:latin typeface="Times New Roman" panose="02020603050405020304" pitchFamily="18" charset="0"/>
                <a:ea typeface="Times New Roman" panose="02020603050405020304" pitchFamily="18" charset="0"/>
              </a:rPr>
              <a:t>Хізб-ат-Тахрір</a:t>
            </a:r>
            <a:r>
              <a:rPr lang="uk-UA" sz="2800" b="1" dirty="0">
                <a:effectLst/>
                <a:latin typeface="Times New Roman" panose="02020603050405020304" pitchFamily="18" charset="0"/>
                <a:ea typeface="Times New Roman" panose="02020603050405020304" pitchFamily="18" charset="0"/>
              </a:rPr>
              <a:t>» опублікувала книгу під назвою «Демократія є системою кафр», яка підсилює уявлення про те, що </a:t>
            </a:r>
            <a:r>
              <a:rPr lang="uk-UA" sz="2800" b="1" dirty="0">
                <a:effectLst/>
                <a:highlight>
                  <a:srgbClr val="FF0000"/>
                </a:highlight>
                <a:latin typeface="Times New Roman" panose="02020603050405020304" pitchFamily="18" charset="0"/>
                <a:ea typeface="Times New Roman" panose="02020603050405020304" pitchFamily="18" charset="0"/>
              </a:rPr>
              <a:t>іслам і демократія несумісні</a:t>
            </a:r>
            <a:r>
              <a:rPr lang="uk-UA" sz="2800" b="1" dirty="0">
                <a:effectLst/>
                <a:latin typeface="Times New Roman" panose="02020603050405020304" pitchFamily="18" charset="0"/>
                <a:ea typeface="Times New Roman" panose="02020603050405020304" pitchFamily="18" charset="0"/>
              </a:rPr>
              <a:t>. Нинішні уряди мусульманських країн характеризуються як неісламські, а причиною всіх сьогоднішніх проблем мусульманської </a:t>
            </a:r>
            <a:r>
              <a:rPr lang="uk-UA" sz="2800" b="1" dirty="0" err="1">
                <a:effectLst/>
                <a:latin typeface="Times New Roman" panose="02020603050405020304" pitchFamily="18" charset="0"/>
                <a:ea typeface="Times New Roman" panose="02020603050405020304" pitchFamily="18" charset="0"/>
              </a:rPr>
              <a:t>умми</a:t>
            </a:r>
            <a:r>
              <a:rPr lang="uk-UA" sz="2800" b="1" dirty="0">
                <a:effectLst/>
                <a:latin typeface="Times New Roman" panose="02020603050405020304" pitchFamily="18" charset="0"/>
                <a:ea typeface="Times New Roman" panose="02020603050405020304" pitchFamily="18" charset="0"/>
              </a:rPr>
              <a:t> оголошується «відсутність ісламу в її повсякденному житті», в тому числі «відсутність ісламської системи правління». Мета організації - досягнення «повного звільнення від влади невірних, які панують сьогодні у всіх куточках світу». При цьому декларується, що реалізація цієї мети можлива лише шляхом відтворення єдиної (об</a:t>
            </a:r>
            <a:r>
              <a:rPr lang="en-US" sz="2800" b="1" dirty="0">
                <a:effectLst/>
                <a:latin typeface="Times New Roman" panose="02020603050405020304" pitchFamily="18" charset="0"/>
                <a:ea typeface="Times New Roman" panose="02020603050405020304" pitchFamily="18" charset="0"/>
              </a:rPr>
              <a:t>’</a:t>
            </a:r>
            <a:r>
              <a:rPr lang="uk-UA" sz="2800" b="1" dirty="0" err="1">
                <a:effectLst/>
                <a:latin typeface="Times New Roman" panose="02020603050405020304" pitchFamily="18" charset="0"/>
                <a:ea typeface="Times New Roman" panose="02020603050405020304" pitchFamily="18" charset="0"/>
              </a:rPr>
              <a:t>днує</a:t>
            </a:r>
            <a:r>
              <a:rPr lang="uk-UA" sz="2800" b="1" dirty="0">
                <a:effectLst/>
                <a:latin typeface="Times New Roman" panose="02020603050405020304" pitchFamily="18" charset="0"/>
                <a:ea typeface="Times New Roman" panose="02020603050405020304" pitchFamily="18" charset="0"/>
              </a:rPr>
              <a:t> весь ісламський світ) теократичної держави - халіфату.</a:t>
            </a:r>
            <a:endParaRPr lang="uk-UA" sz="2800" b="1" dirty="0">
              <a:highlight>
                <a:srgbClr val="000080"/>
              </a:highlight>
            </a:endParaRPr>
          </a:p>
        </p:txBody>
      </p:sp>
    </p:spTree>
    <p:extLst>
      <p:ext uri="{BB962C8B-B14F-4D97-AF65-F5344CB8AC3E}">
        <p14:creationId xmlns:p14="http://schemas.microsoft.com/office/powerpoint/2010/main" val="11592737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ctr">
              <a:lnSpc>
                <a:spcPct val="115000"/>
              </a:lnSpc>
              <a:spcAft>
                <a:spcPts val="1000"/>
              </a:spcAft>
              <a:buNone/>
            </a:pPr>
            <a:r>
              <a:rPr lang="uk-UA" sz="3600" b="1" i="1" u="sng"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Іслам і демократія сумісні</a:t>
            </a:r>
            <a:endParaRPr lang="en-US" sz="3600" b="1" i="1" u="sng"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Ісламському консерватизму і радикалізму протистоїть основна течія мусульманської суспільно-політичної думки, для якого </a:t>
            </a:r>
            <a:r>
              <a:rPr lang="uk-UA" sz="3200" b="1" dirty="0">
                <a:effectLst/>
                <a:highlight>
                  <a:srgbClr val="FF0000"/>
                </a:highlight>
                <a:latin typeface="Times New Roman" panose="02020603050405020304" pitchFamily="18" charset="0"/>
                <a:ea typeface="Times New Roman" panose="02020603050405020304" pitchFamily="18" charset="0"/>
              </a:rPr>
              <a:t>характерні помірність і толерантність</a:t>
            </a:r>
            <a:r>
              <a:rPr lang="uk-UA" sz="3200" b="1" dirty="0">
                <a:effectLst/>
                <a:latin typeface="Times New Roman" panose="02020603050405020304" pitchFamily="18" charset="0"/>
                <a:ea typeface="Times New Roman" panose="02020603050405020304" pitchFamily="18" charset="0"/>
              </a:rPr>
              <a:t>. Значна частина мусульманських богословів і політичних діячів </a:t>
            </a:r>
            <a:r>
              <a:rPr lang="uk-UA" sz="3200" b="1" u="sng" dirty="0">
                <a:effectLst/>
                <a:latin typeface="Times New Roman" panose="02020603050405020304" pitchFamily="18" charset="0"/>
                <a:ea typeface="Times New Roman" panose="02020603050405020304" pitchFamily="18" charset="0"/>
              </a:rPr>
              <a:t>не бачать протиріч між ісламськими і демократичними принципами і цінностями</a:t>
            </a:r>
            <a:r>
              <a:rPr lang="uk-UA" sz="3200" b="1" dirty="0">
                <a:effectLst/>
                <a:latin typeface="Times New Roman" panose="02020603050405020304" pitchFamily="18" charset="0"/>
                <a:ea typeface="Times New Roman" panose="02020603050405020304" pitchFamily="18" charset="0"/>
              </a:rPr>
              <a:t>. В основі їх міркувань лежить розмежування між мусульманською релігією і демократичними теоріями з точки зору витоків, місця і ролі в людському житті.</a:t>
            </a:r>
            <a:endParaRPr lang="ru-RU" sz="32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15000"/>
              </a:lnSpc>
              <a:spcAft>
                <a:spcPts val="1000"/>
              </a:spcAft>
              <a:buNone/>
            </a:pPr>
            <a:endParaRPr lang="uk-UA" sz="2800" b="1" dirty="0">
              <a:highlight>
                <a:srgbClr val="000080"/>
              </a:highlight>
            </a:endParaRPr>
          </a:p>
        </p:txBody>
      </p:sp>
    </p:spTree>
    <p:extLst>
      <p:ext uri="{BB962C8B-B14F-4D97-AF65-F5344CB8AC3E}">
        <p14:creationId xmlns:p14="http://schemas.microsoft.com/office/powerpoint/2010/main" val="39565493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Іслам - божественне одкровення, передане людям за допомогою Корану. Йому треба слідувати неухильно, і в цьому благо для всього всесвіту. У теологічному аспекті іслам непорушний, але його соціальний аспект відкритий для </a:t>
            </a:r>
            <a:r>
              <a:rPr lang="uk-UA" sz="3200" b="1" u="sng" dirty="0" err="1">
                <a:effectLst/>
                <a:latin typeface="Times New Roman" panose="02020603050405020304" pitchFamily="18" charset="0"/>
                <a:ea typeface="Times New Roman" panose="02020603050405020304" pitchFamily="18" charset="0"/>
              </a:rPr>
              <a:t>іджтіхада</a:t>
            </a:r>
            <a:r>
              <a:rPr lang="uk-UA" sz="3200" b="1" dirty="0">
                <a:effectLst/>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 </a:t>
            </a:r>
            <a:r>
              <a:rPr lang="uk-UA" sz="3200" b="1" dirty="0">
                <a:effectLst/>
                <a:latin typeface="Times New Roman" panose="02020603050405020304" pitchFamily="18" charset="0"/>
                <a:ea typeface="Times New Roman" panose="02020603050405020304" pitchFamily="18" charset="0"/>
              </a:rPr>
              <a:t>тлумачення фахівцями.</a:t>
            </a:r>
            <a:endParaRPr lang="en-US" sz="32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3200" b="1" dirty="0">
                <a:effectLst/>
                <a:latin typeface="Times New Roman" panose="02020603050405020304" pitchFamily="18" charset="0"/>
                <a:ea typeface="Times New Roman" panose="02020603050405020304" pitchFamily="18" charset="0"/>
              </a:rPr>
              <a:t>Демократія, навпаки, продукт людської думки, в її основі лежить глас народу. Це всього лише форма організації управління. </a:t>
            </a:r>
            <a:r>
              <a:rPr lang="uk-UA" sz="3200" b="1" dirty="0">
                <a:effectLst/>
                <a:highlight>
                  <a:srgbClr val="FF0000"/>
                </a:highlight>
                <a:latin typeface="Times New Roman" panose="02020603050405020304" pitchFamily="18" charset="0"/>
                <a:ea typeface="Times New Roman" panose="02020603050405020304" pitchFamily="18" charset="0"/>
              </a:rPr>
              <a:t>Демократія - система відкрита, розвивається і збагачується за рахунок включення нових елементів і принципів</a:t>
            </a:r>
            <a:r>
              <a:rPr lang="uk-UA" sz="3200" b="1" dirty="0">
                <a:effectLst/>
                <a:latin typeface="Times New Roman" panose="02020603050405020304" pitchFamily="18" charset="0"/>
                <a:ea typeface="Times New Roman" panose="02020603050405020304" pitchFamily="18" charset="0"/>
              </a:rPr>
              <a:t>.</a:t>
            </a:r>
            <a:endParaRPr lang="uk-UA" sz="3200" b="1" dirty="0">
              <a:highlight>
                <a:srgbClr val="000080"/>
              </a:highlight>
            </a:endParaRPr>
          </a:p>
        </p:txBody>
      </p:sp>
    </p:spTree>
    <p:extLst>
      <p:ext uri="{BB962C8B-B14F-4D97-AF65-F5344CB8AC3E}">
        <p14:creationId xmlns:p14="http://schemas.microsoft.com/office/powerpoint/2010/main" val="15557172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Останнім часом демократія нерідко подається всьому світу як американська ідея і нерозривно </a:t>
            </a:r>
            <a:r>
              <a:rPr lang="uk-UA" sz="4000" b="1" dirty="0" err="1">
                <a:effectLst/>
                <a:latin typeface="Times New Roman" panose="02020603050405020304" pitchFamily="18" charset="0"/>
                <a:ea typeface="Times New Roman" panose="02020603050405020304" pitchFamily="18" charset="0"/>
              </a:rPr>
              <a:t>пов</a:t>
            </a:r>
            <a:r>
              <a:rPr lang="en-US" sz="4000" b="1" dirty="0">
                <a:effectLst/>
                <a:latin typeface="Times New Roman" panose="02020603050405020304" pitchFamily="18" charset="0"/>
                <a:ea typeface="Times New Roman" panose="02020603050405020304" pitchFamily="18" charset="0"/>
              </a:rPr>
              <a:t>’</a:t>
            </a:r>
            <a:r>
              <a:rPr lang="uk-UA" sz="4000" b="1" dirty="0" err="1">
                <a:effectLst/>
                <a:latin typeface="Times New Roman" panose="02020603050405020304" pitchFamily="18" charset="0"/>
                <a:ea typeface="Times New Roman" panose="02020603050405020304" pitchFamily="18" charset="0"/>
              </a:rPr>
              <a:t>язується</a:t>
            </a:r>
            <a:r>
              <a:rPr lang="uk-UA" sz="4000" b="1" dirty="0">
                <a:effectLst/>
                <a:latin typeface="Times New Roman" panose="02020603050405020304" pitchFamily="18" charset="0"/>
                <a:ea typeface="Times New Roman" panose="02020603050405020304" pitchFamily="18" charset="0"/>
              </a:rPr>
              <a:t> з капіталізмом, лібералізмом і </a:t>
            </a:r>
            <a:r>
              <a:rPr lang="uk-UA" sz="4000" b="1" dirty="0" err="1">
                <a:effectLst/>
                <a:latin typeface="Times New Roman" panose="02020603050405020304" pitchFamily="18" charset="0"/>
                <a:ea typeface="Times New Roman" panose="02020603050405020304" pitchFamily="18" charset="0"/>
              </a:rPr>
              <a:t>секуляризмом</a:t>
            </a:r>
            <a:r>
              <a:rPr lang="uk-UA" sz="4000" b="1" dirty="0">
                <a:effectLst/>
                <a:latin typeface="Times New Roman" panose="02020603050405020304" pitchFamily="18" charset="0"/>
                <a:ea typeface="Times New Roman" panose="02020603050405020304" pitchFamily="18" charset="0"/>
              </a:rPr>
              <a:t>. </a:t>
            </a:r>
            <a:r>
              <a:rPr lang="uk-UA" sz="4000" b="1" dirty="0">
                <a:effectLst/>
                <a:highlight>
                  <a:srgbClr val="0000FF"/>
                </a:highlight>
                <a:latin typeface="Times New Roman" panose="02020603050405020304" pitchFamily="18" charset="0"/>
                <a:ea typeface="Times New Roman" panose="02020603050405020304" pitchFamily="18" charset="0"/>
              </a:rPr>
              <a:t>Вона протиставляється фашизму, комунізму, а тепер і ісламу</a:t>
            </a:r>
            <a:r>
              <a:rPr lang="uk-UA" sz="4000" b="1" dirty="0">
                <a:effectLst/>
                <a:latin typeface="Times New Roman" panose="02020603050405020304" pitchFamily="18" charset="0"/>
                <a:ea typeface="Times New Roman" panose="02020603050405020304" pitchFamily="18" charset="0"/>
              </a:rPr>
              <a:t>. В результаті принципи демократії стали часто тлумачитися виключно як «</a:t>
            </a:r>
            <a:r>
              <a:rPr lang="uk-UA" sz="4000" b="1" dirty="0">
                <a:effectLst/>
                <a:highlight>
                  <a:srgbClr val="FF00FF"/>
                </a:highlight>
                <a:latin typeface="Times New Roman" panose="02020603050405020304" pitchFamily="18" charset="0"/>
                <a:ea typeface="Times New Roman" panose="02020603050405020304" pitchFamily="18" charset="0"/>
              </a:rPr>
              <a:t>Америка, Захід, християнство, капіталізм, лібералізм</a:t>
            </a:r>
            <a:r>
              <a:rPr lang="uk-UA" sz="4000" b="1" dirty="0">
                <a:effectLst/>
                <a:latin typeface="Times New Roman" panose="02020603050405020304" pitchFamily="18" charset="0"/>
                <a:ea typeface="Times New Roman" panose="02020603050405020304" pitchFamily="18" charset="0"/>
              </a:rPr>
              <a:t>».</a:t>
            </a:r>
            <a:endParaRPr lang="uk-UA" sz="4000" b="1" dirty="0">
              <a:highlight>
                <a:srgbClr val="000080"/>
              </a:highlight>
            </a:endParaRPr>
          </a:p>
        </p:txBody>
      </p:sp>
    </p:spTree>
    <p:extLst>
      <p:ext uri="{BB962C8B-B14F-4D97-AF65-F5344CB8AC3E}">
        <p14:creationId xmlns:p14="http://schemas.microsoft.com/office/powerpoint/2010/main" val="5269716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Тому багато хто сприймає ідею демократії як загрозу для інших цивілізацій і цінностей, в тому числі і ісламських. </a:t>
            </a:r>
            <a:endParaRPr lang="en-US" sz="44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4400" b="1" dirty="0">
                <a:effectLst/>
                <a:latin typeface="Times New Roman" panose="02020603050405020304" pitchFamily="18" charset="0"/>
                <a:ea typeface="Times New Roman" panose="02020603050405020304" pitchFamily="18" charset="0"/>
              </a:rPr>
              <a:t>У підсумку виходить, що демократія як глас народу протистоїть божественному одкровенню, суверенітет народу протиставляється суверенітету Бога.</a:t>
            </a:r>
            <a:endParaRPr lang="uk-UA" sz="4400" b="1" dirty="0">
              <a:highlight>
                <a:srgbClr val="000080"/>
              </a:highlight>
            </a:endParaRPr>
          </a:p>
        </p:txBody>
      </p:sp>
    </p:spTree>
    <p:extLst>
      <p:ext uri="{BB962C8B-B14F-4D97-AF65-F5344CB8AC3E}">
        <p14:creationId xmlns:p14="http://schemas.microsoft.com/office/powerpoint/2010/main" val="21135250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3600" b="1" dirty="0">
                <a:effectLst/>
                <a:latin typeface="Times New Roman" panose="02020603050405020304" pitchFamily="18" charset="0"/>
                <a:ea typeface="Times New Roman" panose="02020603050405020304" pitchFamily="18" charset="0"/>
              </a:rPr>
              <a:t>Насправді ж істинно демократичні цінності і в ісламі входять в розряд найважливіших, що наочно проявляється в ритуалах свята Ід </a:t>
            </a:r>
            <a:r>
              <a:rPr lang="uk-UA" sz="3600" b="1" dirty="0" err="1">
                <a:effectLst/>
                <a:latin typeface="Times New Roman" panose="02020603050405020304" pitchFamily="18" charset="0"/>
                <a:ea typeface="Times New Roman" panose="02020603050405020304" pitchFamily="18" charset="0"/>
              </a:rPr>
              <a:t>вул-Фітр</a:t>
            </a:r>
            <a:r>
              <a:rPr lang="uk-UA" sz="3600" b="1" dirty="0">
                <a:effectLst/>
                <a:latin typeface="Times New Roman" panose="02020603050405020304" pitchFamily="18" charset="0"/>
                <a:ea typeface="Times New Roman" panose="02020603050405020304" pitchFamily="18" charset="0"/>
              </a:rPr>
              <a:t> (після посту в місяць Рамадан), п</a:t>
            </a:r>
            <a:r>
              <a:rPr lang="en-US" sz="3600" b="1" dirty="0">
                <a:effectLst/>
                <a:latin typeface="Times New Roman" panose="02020603050405020304" pitchFamily="18" charset="0"/>
                <a:ea typeface="Times New Roman" panose="02020603050405020304" pitchFamily="18" charset="0"/>
              </a:rPr>
              <a:t>’</a:t>
            </a:r>
            <a:r>
              <a:rPr lang="uk-UA" sz="3600" b="1" dirty="0" err="1">
                <a:effectLst/>
                <a:latin typeface="Times New Roman" panose="02020603050405020304" pitchFamily="18" charset="0"/>
                <a:ea typeface="Times New Roman" panose="02020603050405020304" pitchFamily="18" charset="0"/>
              </a:rPr>
              <a:t>ятикратної</a:t>
            </a:r>
            <a:r>
              <a:rPr lang="uk-UA" sz="3600" b="1" dirty="0">
                <a:effectLst/>
                <a:latin typeface="Times New Roman" panose="02020603050405020304" pitchFamily="18" charset="0"/>
                <a:ea typeface="Times New Roman" panose="02020603050405020304" pitchFamily="18" charset="0"/>
              </a:rPr>
              <a:t> щоденної молитви і паломництві до Мекки - хадж. Справжня демократія несе свободу, рівність і братерство. </a:t>
            </a:r>
            <a:r>
              <a:rPr lang="uk-UA" sz="3600" b="1" dirty="0">
                <a:effectLst/>
                <a:highlight>
                  <a:srgbClr val="FF0000"/>
                </a:highlight>
                <a:latin typeface="Times New Roman" panose="02020603050405020304" pitchFamily="18" charset="0"/>
                <a:ea typeface="Times New Roman" panose="02020603050405020304" pitchFamily="18" charset="0"/>
              </a:rPr>
              <a:t>І саме ці цінності є основоположними при виконанні обрядів хаджу під час паломництва до мусульманських святинь у Саудівській Аравії</a:t>
            </a:r>
            <a:r>
              <a:rPr lang="uk-UA" sz="3600" b="1" dirty="0">
                <a:effectLst/>
                <a:latin typeface="Times New Roman" panose="02020603050405020304" pitchFamily="18" charset="0"/>
                <a:ea typeface="Times New Roman" panose="02020603050405020304" pitchFamily="18" charset="0"/>
              </a:rPr>
              <a:t>.</a:t>
            </a:r>
            <a:endParaRPr lang="uk-UA" sz="3600" b="1" dirty="0">
              <a:highlight>
                <a:srgbClr val="000080"/>
              </a:highlight>
            </a:endParaRPr>
          </a:p>
        </p:txBody>
      </p:sp>
    </p:spTree>
    <p:extLst>
      <p:ext uri="{BB962C8B-B14F-4D97-AF65-F5344CB8AC3E}">
        <p14:creationId xmlns:p14="http://schemas.microsoft.com/office/powerpoint/2010/main" val="22973128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C4875BB-171F-8B68-2011-9668A44E6BC0}"/>
              </a:ext>
            </a:extLst>
          </p:cNvPr>
          <p:cNvSpPr>
            <a:spLocks noGrp="1"/>
          </p:cNvSpPr>
          <p:nvPr>
            <p:ph type="title"/>
          </p:nvPr>
        </p:nvSpPr>
        <p:spPr>
          <a:xfrm>
            <a:off x="1" y="0"/>
            <a:ext cx="12192000" cy="1022555"/>
          </a:xfrm>
        </p:spPr>
        <p:txBody>
          <a:bodyPr/>
          <a:lstStyle/>
          <a:p>
            <a:pPr marL="342900" lvl="0" indent="-342900" algn="ctr">
              <a:lnSpc>
                <a:spcPct val="115000"/>
              </a:lnSpc>
              <a:spcAft>
                <a:spcPts val="1000"/>
              </a:spcAft>
            </a:pP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3. Демократія і іслам в XXI ст. </a:t>
            </a:r>
            <a:b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br>
            <a:r>
              <a:rPr lang="uk-UA" sz="28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Сучасні ісламські концепції державної влади </a:t>
            </a:r>
            <a:endParaRPr lang="ru-RU" sz="2800" dirty="0">
              <a:solidFill>
                <a:srgbClr val="FFFF00"/>
              </a:solidFill>
              <a:effectLst>
                <a:outerShdw blurRad="38100" dist="38100" dir="2700000" algn="tl">
                  <a:srgbClr val="000000">
                    <a:alpha val="43137"/>
                  </a:srgbClr>
                </a:outerShdw>
              </a:effectLst>
              <a:highlight>
                <a:srgbClr val="FF0000"/>
              </a:highlight>
            </a:endParaRPr>
          </a:p>
        </p:txBody>
      </p:sp>
      <p:sp>
        <p:nvSpPr>
          <p:cNvPr id="5" name="Объект 4">
            <a:extLst>
              <a:ext uri="{FF2B5EF4-FFF2-40B4-BE49-F238E27FC236}">
                <a16:creationId xmlns:a16="http://schemas.microsoft.com/office/drawing/2014/main" id="{8D79462E-79E2-E74F-2B9E-18C07BD0BACC}"/>
              </a:ext>
            </a:extLst>
          </p:cNvPr>
          <p:cNvSpPr>
            <a:spLocks noGrp="1"/>
          </p:cNvSpPr>
          <p:nvPr>
            <p:ph idx="1"/>
          </p:nvPr>
        </p:nvSpPr>
        <p:spPr>
          <a:xfrm>
            <a:off x="0" y="953729"/>
            <a:ext cx="12191999" cy="5904271"/>
          </a:xfrm>
        </p:spPr>
        <p:txBody>
          <a:bodyPr>
            <a:noAutofit/>
          </a:bodyPr>
          <a:lstStyle/>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Пророк </a:t>
            </a:r>
            <a:r>
              <a:rPr lang="uk-UA" sz="4000" b="1" dirty="0" err="1">
                <a:effectLst/>
                <a:latin typeface="Times New Roman" panose="02020603050405020304" pitchFamily="18" charset="0"/>
                <a:ea typeface="Times New Roman" panose="02020603050405020304" pitchFamily="18" charset="0"/>
              </a:rPr>
              <a:t>Мухаммед</a:t>
            </a:r>
            <a:r>
              <a:rPr lang="uk-UA" sz="4000" b="1" dirty="0">
                <a:effectLst/>
                <a:latin typeface="Times New Roman" panose="02020603050405020304" pitchFamily="18" charset="0"/>
                <a:ea typeface="Times New Roman" panose="02020603050405020304" pitchFamily="18" charset="0"/>
              </a:rPr>
              <a:t> говорив про рівність всіх людей на землі незалежно від національності. </a:t>
            </a:r>
            <a:endParaRPr lang="en-US" sz="4000" b="1" dirty="0">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uk-UA" sz="4000" b="1" dirty="0">
                <a:effectLst/>
                <a:latin typeface="Times New Roman" panose="02020603050405020304" pitchFamily="18" charset="0"/>
                <a:ea typeface="Times New Roman" panose="02020603050405020304" pitchFamily="18" charset="0"/>
              </a:rPr>
              <a:t>І цей заповіт пророка поряд з вказівкою на необхідність взаємних консультацій при вирішенні проблем слід покласти в </a:t>
            </a:r>
            <a:r>
              <a:rPr lang="uk-UA" sz="4000" b="1" dirty="0">
                <a:effectLst/>
                <a:highlight>
                  <a:srgbClr val="FF0000"/>
                </a:highlight>
                <a:latin typeface="Times New Roman" panose="02020603050405020304" pitchFamily="18" charset="0"/>
                <a:ea typeface="Times New Roman" panose="02020603050405020304" pitchFamily="18" charset="0"/>
              </a:rPr>
              <a:t>основу позитивного відношення до демократії</a:t>
            </a:r>
            <a:r>
              <a:rPr lang="uk-UA" sz="4000" b="1" dirty="0">
                <a:effectLst/>
                <a:latin typeface="Times New Roman" panose="02020603050405020304" pitchFamily="18" charset="0"/>
                <a:ea typeface="Times New Roman" panose="02020603050405020304" pitchFamily="18" charset="0"/>
              </a:rPr>
              <a:t>. Тому не слід протиставляти іслам і демократію, як це робиться і на Сході, і на Заході. </a:t>
            </a:r>
            <a:endParaRPr lang="uk-UA" sz="4000" b="1" dirty="0">
              <a:highlight>
                <a:srgbClr val="000080"/>
              </a:highlight>
            </a:endParaRPr>
          </a:p>
        </p:txBody>
      </p:sp>
    </p:spTree>
    <p:extLst>
      <p:ext uri="{BB962C8B-B14F-4D97-AF65-F5344CB8AC3E}">
        <p14:creationId xmlns:p14="http://schemas.microsoft.com/office/powerpoint/2010/main" val="366962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359</TotalTime>
  <Words>13284</Words>
  <Application>Microsoft Office PowerPoint</Application>
  <PresentationFormat>Широкоэкранный</PresentationFormat>
  <Paragraphs>473</Paragraphs>
  <Slides>173</Slides>
  <Notes>48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173</vt:i4>
      </vt:variant>
    </vt:vector>
  </HeadingPairs>
  <TitlesOfParts>
    <vt:vector size="179" baseType="lpstr">
      <vt:lpstr>Arial</vt:lpstr>
      <vt:lpstr>Calibri</vt:lpstr>
      <vt:lpstr>Century Gothic</vt:lpstr>
      <vt:lpstr>Times New Roman</vt:lpstr>
      <vt:lpstr>Wingdings 3</vt:lpstr>
      <vt:lpstr>Ион</vt:lpstr>
      <vt:lpstr>Лекція 2. ЦИВІЛІЗАЦІЙНА СПЕЦИФІКА МУСУЛЬМАНСЬКИХ КРАЇН І ЇЇ ПРОЯВ У ПОЛІТИЧНОМУ ЖИТТІ</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1. Протистояння морально-етичним і соціальним нормам Заходу</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2. Ісламська модель економічного розвитку.  Арабський і ісламський соціалізм</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3. Демократія і іслам в XXI ст.  Сучасні ісламські концепції державної влади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lpstr>5. Європейський іслам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ЦИВІЛІЗАЦІЙНА СПЕЦИФІКА МУСУЛЬМАНСЬКИХ КРАЇН І ЇЇ ПРОЯВ У ПОЛІТИЧНОМУ ЖИТТІ</dc:title>
  <dc:creator>admin</dc:creator>
  <cp:lastModifiedBy>admin</cp:lastModifiedBy>
  <cp:revision>15</cp:revision>
  <dcterms:created xsi:type="dcterms:W3CDTF">2022-09-27T10:33:17Z</dcterms:created>
  <dcterms:modified xsi:type="dcterms:W3CDTF">2023-10-12T11:16:06Z</dcterms:modified>
</cp:coreProperties>
</file>