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8" r:id="rId10"/>
    <p:sldId id="261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EC386F-90EC-4EA2-BC2E-F47DAD8FB500}" type="datetimeFigureOut">
              <a:rPr lang="uk-UA" smtClean="0"/>
              <a:t>19.10.2020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699835-EF95-4C86-A11D-B6858538F6A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64092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99835-EF95-4C86-A11D-B6858538F6A0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45942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977B80F-0F10-42CB-A0DB-7A32A19766C2}" type="datetime1">
              <a:rPr lang="uk-UA" smtClean="0"/>
              <a:t>19.10.2020</a:t>
            </a:fld>
            <a:endParaRPr lang="uk-U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CDE2-B596-4C42-9573-408FD8AFA414}" type="datetime1">
              <a:rPr lang="uk-UA" smtClean="0"/>
              <a:t>19.10.2020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DB0D-D371-4FEF-9795-EBE84E4E9DCC}" type="datetime1">
              <a:rPr lang="uk-UA" smtClean="0"/>
              <a:t>19.10.2020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2F663-432D-4A8F-B837-BA50BFD260B8}" type="datetime1">
              <a:rPr lang="uk-UA" smtClean="0"/>
              <a:t>19.10.2020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608C-5EF9-445B-9D18-EDA3B4343535}" type="datetime1">
              <a:rPr lang="uk-UA" smtClean="0"/>
              <a:t>19.10.2020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6A4F0-C0CF-4023-9D51-BEBC9D65EC45}" type="datetime1">
              <a:rPr lang="uk-UA" smtClean="0"/>
              <a:t>19.10.2020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48AD-EA1E-4070-AE05-6970264838C5}" type="datetime1">
              <a:rPr lang="uk-UA" smtClean="0"/>
              <a:t>19.10.2020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3543-AD8C-4BFF-9394-FC962D41C9A0}" type="datetime1">
              <a:rPr lang="uk-UA" smtClean="0"/>
              <a:t>19.10.2020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A7DA-EC41-406F-805B-7CDA8F804D5F}" type="datetime1">
              <a:rPr lang="uk-UA" smtClean="0"/>
              <a:t>19.10.2020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704C4-6C30-450A-A58B-EF94025C4C2A}" type="datetime1">
              <a:rPr lang="uk-UA" smtClean="0"/>
              <a:t>19.10.2020</a:t>
            </a:fld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461F5-77A7-40F3-86CD-A9E6D997ABD7}" type="datetime1">
              <a:rPr lang="uk-UA" smtClean="0"/>
              <a:t>19.10.2020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71D7E0A-B726-4896-BCFF-046063517C77}" type="datetime1">
              <a:rPr lang="uk-UA" smtClean="0"/>
              <a:t>19.10.2020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1052736"/>
            <a:ext cx="7723584" cy="3168352"/>
          </a:xfrm>
        </p:spPr>
        <p:txBody>
          <a:bodyPr>
            <a:noAutofit/>
          </a:bodyPr>
          <a:lstStyle/>
          <a:p>
            <a:pPr algn="ctr"/>
            <a:r>
              <a:rPr lang="uk-UA" sz="6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Тема: Порушення класичної моделі лінійної регресії</a:t>
            </a:r>
            <a:endParaRPr lang="uk-UA" sz="6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67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393224"/>
          </a:xfrm>
        </p:spPr>
        <p:txBody>
          <a:bodyPr>
            <a:normAutofit fontScale="90000"/>
          </a:bodyPr>
          <a:lstStyle/>
          <a:p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Позбавитися автокореляції можна декількома способами: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420888"/>
            <a:ext cx="7992888" cy="3827512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uk-UA" sz="2800" b="1" dirty="0" smtClean="0"/>
              <a:t>конструктивний підхід </a:t>
            </a:r>
            <a:r>
              <a:rPr lang="uk-UA" sz="2800" dirty="0" smtClean="0"/>
              <a:t>(змінити </a:t>
            </a:r>
            <a:r>
              <a:rPr lang="uk-UA" sz="2800" dirty="0"/>
              <a:t>специфікацію моделі так, щоб усунути автокореляцію (наприклад, ввести додатковий </a:t>
            </a:r>
            <a:r>
              <a:rPr lang="uk-UA" sz="2800" dirty="0" err="1"/>
              <a:t>регресор</a:t>
            </a:r>
            <a:r>
              <a:rPr lang="uk-UA" sz="2800" dirty="0" smtClean="0"/>
              <a:t>));</a:t>
            </a:r>
            <a:endParaRPr lang="uk-UA" sz="2800" dirty="0"/>
          </a:p>
          <a:p>
            <a:pPr lvl="0" algn="just"/>
            <a:r>
              <a:rPr lang="uk-UA" sz="2800" b="1" dirty="0"/>
              <a:t>н</a:t>
            </a:r>
            <a:r>
              <a:rPr lang="uk-UA" sz="2800" b="1" dirty="0" smtClean="0"/>
              <a:t>еконструктивний підхід </a:t>
            </a:r>
            <a:r>
              <a:rPr lang="uk-UA" sz="2800" dirty="0" smtClean="0"/>
              <a:t>(вибрати </a:t>
            </a:r>
            <a:r>
              <a:rPr lang="uk-UA" sz="2800" dirty="0"/>
              <a:t>такий метод оцінювання, які враховує автокореляцію і дає найточніші оцінки параметрів для цього випадку (метод </a:t>
            </a:r>
            <a:r>
              <a:rPr lang="uk-UA" sz="2800" dirty="0" err="1"/>
              <a:t>Ейткена</a:t>
            </a:r>
            <a:r>
              <a:rPr lang="uk-UA" sz="2800" dirty="0" smtClean="0"/>
              <a:t>)).</a:t>
            </a:r>
            <a:endParaRPr lang="uk-UA" sz="2800" dirty="0"/>
          </a:p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7693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548680"/>
            <a:ext cx="8146152" cy="3096344"/>
          </a:xfrm>
        </p:spPr>
        <p:txBody>
          <a:bodyPr>
            <a:normAutofit lnSpcReduction="10000"/>
          </a:bodyPr>
          <a:lstStyle/>
          <a:p>
            <a:r>
              <a:rPr lang="uk-UA" sz="4000" dirty="0"/>
              <a:t>Якщо проведений тест показав, що </a:t>
            </a:r>
            <a:r>
              <a:rPr lang="uk-UA" sz="4000" dirty="0" smtClean="0"/>
              <a:t>автокореляція залишків в моделі існує, то </a:t>
            </a:r>
            <a:r>
              <a:rPr lang="uk-UA" sz="4000" dirty="0"/>
              <a:t>оцінюємо </a:t>
            </a:r>
            <a:r>
              <a:rPr lang="uk-UA" sz="4000" dirty="0" smtClean="0"/>
              <a:t>коефіцієнт </a:t>
            </a:r>
            <a:r>
              <a:rPr lang="uk-UA" sz="4000" dirty="0"/>
              <a:t>кореляції  </a:t>
            </a:r>
            <a:r>
              <a:rPr lang="uk-UA" sz="4000" dirty="0" smtClean="0"/>
              <a:t>за формулою:</a:t>
            </a:r>
            <a:endParaRPr lang="uk-UA" sz="4000" dirty="0"/>
          </a:p>
          <a:p>
            <a:endParaRPr lang="uk-UA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5602049"/>
              </p:ext>
            </p:extLst>
          </p:nvPr>
        </p:nvGraphicFramePr>
        <p:xfrm>
          <a:off x="650875" y="3473450"/>
          <a:ext cx="7123113" cy="240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Формула" r:id="rId3" imgW="1688760" imgH="571320" progId="Equation.3">
                  <p:embed/>
                </p:oleObj>
              </mc:Choice>
              <mc:Fallback>
                <p:oleObj name="Формула" r:id="rId3" imgW="1688760" imgH="57132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875" y="3473450"/>
                        <a:ext cx="7123113" cy="24034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2122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9628" y="548680"/>
            <a:ext cx="7024744" cy="1143000"/>
          </a:xfrm>
        </p:spPr>
        <p:txBody>
          <a:bodyPr/>
          <a:lstStyle/>
          <a:p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Метод </a:t>
            </a:r>
            <a:r>
              <a:rPr lang="uk-UA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Ейткена</a:t>
            </a:r>
            <a:endParaRPr lang="uk-UA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2060848"/>
            <a:ext cx="7498080" cy="1080120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За методом </a:t>
            </a:r>
            <a:r>
              <a:rPr lang="uk-UA" dirty="0" err="1"/>
              <a:t>Ейткена</a:t>
            </a:r>
            <a:r>
              <a:rPr lang="uk-UA" dirty="0"/>
              <a:t> оцінити </a:t>
            </a:r>
            <a:r>
              <a:rPr lang="uk-UA" dirty="0" smtClean="0"/>
              <a:t>параметри лінійної  регресійної  </a:t>
            </a:r>
            <a:r>
              <a:rPr lang="uk-UA" dirty="0" smtClean="0"/>
              <a:t>моделі </a:t>
            </a:r>
            <a:r>
              <a:rPr lang="uk-UA" dirty="0" smtClean="0"/>
              <a:t>можна </a:t>
            </a:r>
            <a:r>
              <a:rPr lang="uk-UA" dirty="0"/>
              <a:t>за формулою:</a:t>
            </a:r>
          </a:p>
          <a:p>
            <a:endParaRPr lang="uk-UA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6071433"/>
              </p:ext>
            </p:extLst>
          </p:nvPr>
        </p:nvGraphicFramePr>
        <p:xfrm>
          <a:off x="1043608" y="3717032"/>
          <a:ext cx="66929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Формула" r:id="rId3" imgW="2273040" imgH="330120" progId="Equation.3">
                  <p:embed/>
                </p:oleObj>
              </mc:Choice>
              <mc:Fallback>
                <p:oleObj name="Формула" r:id="rId3" imgW="2273040" imgH="33012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3717032"/>
                        <a:ext cx="6692900" cy="971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6824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692696"/>
            <a:ext cx="7498080" cy="1728192"/>
          </a:xfrm>
        </p:spPr>
        <p:txBody>
          <a:bodyPr/>
          <a:lstStyle/>
          <a:p>
            <a:r>
              <a:rPr lang="uk-UA" dirty="0"/>
              <a:t>Якщо </a:t>
            </a:r>
            <a:r>
              <a:rPr lang="uk-UA" dirty="0" smtClean="0"/>
              <a:t>залишки  </a:t>
            </a:r>
            <a:r>
              <a:rPr lang="uk-UA" dirty="0"/>
              <a:t>є </a:t>
            </a:r>
            <a:r>
              <a:rPr lang="uk-UA" dirty="0" err="1"/>
              <a:t>авторегресійним</a:t>
            </a:r>
            <a:r>
              <a:rPr lang="uk-UA" dirty="0"/>
              <a:t> процесом першого порядку, то матриця </a:t>
            </a:r>
            <a:r>
              <a:rPr lang="uk-UA" dirty="0">
                <a:sym typeface="Symbol"/>
              </a:rPr>
              <a:t></a:t>
            </a:r>
            <a:r>
              <a:rPr lang="uk-UA" dirty="0"/>
              <a:t> має наступний вигляд:</a:t>
            </a:r>
          </a:p>
          <a:p>
            <a:endParaRPr lang="uk-UA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2700409"/>
              </p:ext>
            </p:extLst>
          </p:nvPr>
        </p:nvGraphicFramePr>
        <p:xfrm>
          <a:off x="1489075" y="2509838"/>
          <a:ext cx="7045325" cy="313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3" name="Формула" r:id="rId3" imgW="3632040" imgH="1612800" progId="Equation.3">
                  <p:embed/>
                </p:oleObj>
              </mc:Choice>
              <mc:Fallback>
                <p:oleObj name="Формула" r:id="rId3" imgW="3632040" imgH="1612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9075" y="2509838"/>
                        <a:ext cx="7045325" cy="31321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0248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420888"/>
            <a:ext cx="7498080" cy="1728192"/>
          </a:xfrm>
        </p:spPr>
        <p:txBody>
          <a:bodyPr/>
          <a:lstStyle/>
          <a:p>
            <a:pPr marL="82296" indent="0" algn="ctr">
              <a:buNone/>
            </a:pPr>
            <a:r>
              <a:rPr lang="uk-UA" sz="5400" dirty="0" smtClean="0"/>
              <a:t>Дякую за увагу!</a:t>
            </a:r>
            <a:endParaRPr lang="uk-UA" sz="5400" dirty="0"/>
          </a:p>
          <a:p>
            <a:endParaRPr lang="uk-UA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2555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ОСНОВНІ ВИДИ ПОРУШЕНЬ КМЛР</a:t>
            </a:r>
            <a:endParaRPr lang="uk-UA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1. Автокореляція похибок</a:t>
            </a:r>
          </a:p>
          <a:p>
            <a:r>
              <a:rPr lang="uk-UA" dirty="0" smtClean="0"/>
              <a:t>2. </a:t>
            </a:r>
            <a:r>
              <a:rPr lang="uk-UA" dirty="0" err="1" smtClean="0"/>
              <a:t>Гетероскедастичність</a:t>
            </a:r>
            <a:r>
              <a:rPr lang="uk-UA" dirty="0" smtClean="0"/>
              <a:t>  похибок </a:t>
            </a:r>
          </a:p>
          <a:p>
            <a:r>
              <a:rPr lang="uk-UA" dirty="0" smtClean="0"/>
              <a:t>3. </a:t>
            </a:r>
            <a:r>
              <a:rPr lang="uk-UA" dirty="0" err="1" smtClean="0"/>
              <a:t>Мультиколінеарність</a:t>
            </a:r>
            <a:r>
              <a:rPr lang="uk-UA" dirty="0" smtClean="0"/>
              <a:t> </a:t>
            </a:r>
            <a:r>
              <a:rPr lang="uk-UA" dirty="0" err="1" smtClean="0"/>
              <a:t>регресорів</a:t>
            </a:r>
            <a:endParaRPr lang="uk-UA" dirty="0" smtClean="0"/>
          </a:p>
          <a:p>
            <a:r>
              <a:rPr lang="uk-UA" dirty="0" smtClean="0"/>
              <a:t>4. Ендогенні </a:t>
            </a:r>
            <a:r>
              <a:rPr lang="uk-UA" dirty="0" err="1" smtClean="0"/>
              <a:t>регресори</a:t>
            </a:r>
            <a:r>
              <a:rPr lang="uk-UA" dirty="0" smtClean="0"/>
              <a:t>, що не запізнюються у часі</a:t>
            </a:r>
          </a:p>
          <a:p>
            <a:r>
              <a:rPr lang="uk-UA" dirty="0" smtClean="0"/>
              <a:t>5. Дискретні залежні змінні</a:t>
            </a:r>
          </a:p>
          <a:p>
            <a:r>
              <a:rPr lang="uk-UA" dirty="0" smtClean="0"/>
              <a:t>6. Регресійні </a:t>
            </a:r>
            <a:r>
              <a:rPr lang="uk-UA" dirty="0" err="1" smtClean="0"/>
              <a:t>коефіциєнти</a:t>
            </a:r>
            <a:r>
              <a:rPr lang="uk-UA" dirty="0" smtClean="0"/>
              <a:t>, що з  змінюються у часі або в просторі</a:t>
            </a:r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984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507288" cy="94096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Щодо кожного виду порушень маємо знати</a:t>
            </a:r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  <a:endParaRPr lang="uk-UA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435280" cy="3993307"/>
          </a:xfrm>
        </p:spPr>
        <p:txBody>
          <a:bodyPr/>
          <a:lstStyle/>
          <a:p>
            <a:pPr algn="just"/>
            <a:r>
              <a:rPr lang="uk-UA" sz="4000" dirty="0"/>
              <a:t>н</a:t>
            </a:r>
            <a:r>
              <a:rPr lang="uk-UA" sz="4000" dirty="0" smtClean="0"/>
              <a:t>аслідки наявності порушення в моделі</a:t>
            </a:r>
          </a:p>
          <a:p>
            <a:pPr algn="just"/>
            <a:r>
              <a:rPr lang="uk-UA" sz="4000" dirty="0"/>
              <a:t>м</a:t>
            </a:r>
            <a:r>
              <a:rPr lang="uk-UA" sz="4000" dirty="0" smtClean="0"/>
              <a:t>етоди тестування (виявлення) порушення в моделі</a:t>
            </a:r>
          </a:p>
          <a:p>
            <a:pPr algn="just"/>
            <a:r>
              <a:rPr lang="uk-UA" sz="4000" dirty="0"/>
              <a:t>я</a:t>
            </a:r>
            <a:r>
              <a:rPr lang="uk-UA" sz="4000" dirty="0" smtClean="0"/>
              <a:t>к позбавитись від означеного порушення в моделі</a:t>
            </a:r>
          </a:p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64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7024744" cy="1143000"/>
          </a:xfrm>
        </p:spPr>
        <p:txBody>
          <a:bodyPr/>
          <a:lstStyle/>
          <a:p>
            <a:r>
              <a:rPr lang="uk-UA" b="1" cap="all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Автокореляція </a:t>
            </a:r>
            <a:r>
              <a:rPr lang="uk-UA" b="1" cap="all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похибок</a:t>
            </a:r>
            <a:endParaRPr lang="uk-UA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060848"/>
            <a:ext cx="7848872" cy="4187552"/>
          </a:xfrm>
        </p:spPr>
        <p:txBody>
          <a:bodyPr>
            <a:normAutofit/>
          </a:bodyPr>
          <a:lstStyle/>
          <a:p>
            <a:pPr algn="just"/>
            <a:r>
              <a:rPr lang="uk-UA" dirty="0"/>
              <a:t>Класична модель множинної регресії припускає, що похибки  - це незалежні випадкові величини з нульовим середнім і постійною дисперсією. </a:t>
            </a:r>
            <a:endParaRPr lang="uk-UA" dirty="0" smtClean="0"/>
          </a:p>
          <a:p>
            <a:r>
              <a:rPr lang="uk-UA" dirty="0" err="1" smtClean="0"/>
              <a:t>Автокорельованими</a:t>
            </a:r>
            <a:r>
              <a:rPr lang="uk-UA" dirty="0" smtClean="0"/>
              <a:t> є похибки  </a:t>
            </a:r>
            <a:r>
              <a:rPr lang="uk-UA" dirty="0"/>
              <a:t>(тобто пізніші значення </a:t>
            </a:r>
            <a:r>
              <a:rPr lang="uk-UA" dirty="0" smtClean="0"/>
              <a:t>похибок  </a:t>
            </a:r>
            <a:r>
              <a:rPr lang="uk-UA" dirty="0"/>
              <a:t>залежать від попередніх).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z="2800" smtClean="0"/>
              <a:t>4</a:t>
            </a:fld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10053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027664"/>
            <a:ext cx="7528682" cy="114300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Наслідки наявності автокореляції похибок в моделі:</a:t>
            </a:r>
            <a:endParaRPr lang="uk-UA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оцінки </a:t>
            </a:r>
            <a:r>
              <a:rPr lang="uk-UA" dirty="0"/>
              <a:t>параметрів класичної моделі множинної регресії втрачають свої статистичні властивості, </a:t>
            </a:r>
            <a:endParaRPr lang="uk-UA" dirty="0" smtClean="0"/>
          </a:p>
          <a:p>
            <a:pPr algn="just"/>
            <a:r>
              <a:rPr lang="uk-UA" dirty="0" err="1" smtClean="0"/>
              <a:t>коваріаційна</a:t>
            </a:r>
            <a:r>
              <a:rPr lang="uk-UA" dirty="0" smtClean="0"/>
              <a:t> </a:t>
            </a:r>
            <a:r>
              <a:rPr lang="uk-UA" dirty="0"/>
              <a:t>матриця є зміщеною відносно істинної </a:t>
            </a:r>
            <a:r>
              <a:rPr lang="uk-UA" dirty="0" err="1"/>
              <a:t>коваріаційної</a:t>
            </a:r>
            <a:r>
              <a:rPr lang="uk-UA" dirty="0"/>
              <a:t> матриці, </a:t>
            </a:r>
            <a:endParaRPr lang="uk-UA" dirty="0" smtClean="0"/>
          </a:p>
          <a:p>
            <a:pPr algn="just"/>
            <a:r>
              <a:rPr lang="uk-UA" dirty="0" smtClean="0"/>
              <a:t>оцінка </a:t>
            </a:r>
            <a:r>
              <a:rPr lang="uk-UA" dirty="0"/>
              <a:t>дисперсії похибок теж є зміщеною.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662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8280920" cy="1944216"/>
          </a:xfrm>
        </p:spPr>
        <p:txBody>
          <a:bodyPr>
            <a:normAutofit/>
          </a:bodyPr>
          <a:lstStyle/>
          <a:p>
            <a:pPr algn="just"/>
            <a:r>
              <a:rPr lang="uk-UA" sz="32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Для визначення наявності автокореляції похибок в моделі використовують </a:t>
            </a:r>
            <a:br>
              <a:rPr lang="uk-UA" sz="32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</a:br>
            <a:r>
              <a:rPr lang="uk-UA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тест </a:t>
            </a:r>
            <a:r>
              <a:rPr lang="uk-UA" sz="32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Дарбіна-Уотсона</a:t>
            </a:r>
            <a:r>
              <a:rPr lang="uk-UA" sz="3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(</a:t>
            </a:r>
            <a:r>
              <a:rPr lang="uk-UA" sz="3200" b="1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d</a:t>
            </a:r>
            <a:r>
              <a:rPr lang="uk-UA" sz="3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-тест). </a:t>
            </a:r>
            <a:endParaRPr lang="uk-UA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852936"/>
            <a:ext cx="7890080" cy="3395464"/>
          </a:xfrm>
        </p:spPr>
        <p:txBody>
          <a:bodyPr/>
          <a:lstStyle/>
          <a:p>
            <a:pPr marL="596646" indent="-514350">
              <a:buAutoNum type="arabicPeriod"/>
            </a:pPr>
            <a:r>
              <a:rPr lang="uk-UA" dirty="0" smtClean="0"/>
              <a:t>Н</a:t>
            </a:r>
            <a:r>
              <a:rPr lang="uk-UA" baseline="-25000" dirty="0" smtClean="0"/>
              <a:t>0</a:t>
            </a:r>
            <a:r>
              <a:rPr lang="uk-UA" dirty="0" smtClean="0"/>
              <a:t>: </a:t>
            </a:r>
            <a:r>
              <a:rPr lang="el-GR" dirty="0" smtClean="0"/>
              <a:t>ρ</a:t>
            </a:r>
            <a:r>
              <a:rPr lang="uk-UA" dirty="0" smtClean="0"/>
              <a:t>=0 - нульова </a:t>
            </a:r>
            <a:r>
              <a:rPr lang="uk-UA" dirty="0"/>
              <a:t>гіпотеза припускає відсутність </a:t>
            </a:r>
            <a:r>
              <a:rPr lang="uk-UA" dirty="0" smtClean="0"/>
              <a:t>автокореляції;</a:t>
            </a:r>
          </a:p>
          <a:p>
            <a:pPr marL="82296" indent="0">
              <a:buNone/>
            </a:pPr>
            <a:r>
              <a:rPr lang="uk-UA" dirty="0" smtClean="0"/>
              <a:t>      Н</a:t>
            </a:r>
            <a:r>
              <a:rPr lang="uk-UA" baseline="-25000" dirty="0" smtClean="0"/>
              <a:t>А</a:t>
            </a:r>
            <a:r>
              <a:rPr lang="uk-UA" dirty="0" smtClean="0"/>
              <a:t>: </a:t>
            </a:r>
            <a:r>
              <a:rPr lang="el-GR" dirty="0" smtClean="0"/>
              <a:t>ρ</a:t>
            </a:r>
            <a:r>
              <a:rPr lang="uk-UA" dirty="0" smtClean="0"/>
              <a:t>≠0- альтернативна гіпотеза – в моделі існує автокореляція похибок. </a:t>
            </a:r>
          </a:p>
          <a:p>
            <a:pPr marL="82296" indent="0">
              <a:buNone/>
            </a:pPr>
            <a:r>
              <a:rPr lang="uk-UA" dirty="0" smtClean="0"/>
              <a:t>2.  Вибір критерію. Як критерій перевірки гіпотез використовують </a:t>
            </a:r>
            <a:r>
              <a:rPr lang="uk-UA" b="1" i="1" dirty="0" smtClean="0"/>
              <a:t>d- критерій </a:t>
            </a:r>
            <a:r>
              <a:rPr lang="uk-UA" dirty="0" smtClean="0"/>
              <a:t>(</a:t>
            </a:r>
            <a:r>
              <a:rPr lang="uk-UA" dirty="0" err="1" smtClean="0"/>
              <a:t>критерій</a:t>
            </a:r>
            <a:r>
              <a:rPr lang="uk-UA" dirty="0" smtClean="0"/>
              <a:t> </a:t>
            </a:r>
            <a:r>
              <a:rPr lang="uk-UA" dirty="0" err="1" smtClean="0"/>
              <a:t>Дарбіна-Уотсона</a:t>
            </a:r>
            <a:r>
              <a:rPr lang="uk-UA" dirty="0" smtClean="0"/>
              <a:t>).</a:t>
            </a:r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1844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99592" y="836712"/>
            <a:ext cx="7930128" cy="1261120"/>
          </a:xfrm>
        </p:spPr>
        <p:txBody>
          <a:bodyPr/>
          <a:lstStyle/>
          <a:p>
            <a:r>
              <a:rPr lang="uk-UA" dirty="0" smtClean="0"/>
              <a:t>3. </a:t>
            </a:r>
            <a:r>
              <a:rPr lang="uk-UA" sz="2500" dirty="0" smtClean="0"/>
              <a:t>Визначення розрахункового значення критерію</a:t>
            </a:r>
            <a:endParaRPr lang="uk-UA" sz="25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6984405"/>
              </p:ext>
            </p:extLst>
          </p:nvPr>
        </p:nvGraphicFramePr>
        <p:xfrm>
          <a:off x="1043608" y="1940421"/>
          <a:ext cx="7593013" cy="235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Формула" r:id="rId3" imgW="2387520" imgH="736560" progId="Equation.3">
                  <p:embed/>
                </p:oleObj>
              </mc:Choice>
              <mc:Fallback>
                <p:oleObj name="Формула" r:id="rId3" imgW="2387520" imgH="7365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1940421"/>
                        <a:ext cx="7593013" cy="2352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Объект 3"/>
          <p:cNvSpPr txBox="1">
            <a:spLocks/>
          </p:cNvSpPr>
          <p:nvPr/>
        </p:nvSpPr>
        <p:spPr>
          <a:xfrm>
            <a:off x="755576" y="4293096"/>
            <a:ext cx="7632848" cy="1872208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uk-UA" dirty="0" smtClean="0"/>
          </a:p>
          <a:p>
            <a:r>
              <a:rPr lang="uk-UA" dirty="0" smtClean="0"/>
              <a:t>4. Визначення критичного значення </a:t>
            </a:r>
          </a:p>
          <a:p>
            <a:pPr marL="82296" indent="0">
              <a:buNone/>
            </a:pPr>
            <a:r>
              <a:rPr lang="en-US" i="1" dirty="0" smtClean="0"/>
              <a:t>d</a:t>
            </a:r>
            <a:r>
              <a:rPr lang="uk-UA" dirty="0" err="1" smtClean="0"/>
              <a:t>-критерію</a:t>
            </a:r>
            <a:r>
              <a:rPr lang="uk-UA" dirty="0" smtClean="0"/>
              <a:t> (критичні </a:t>
            </a:r>
            <a:r>
              <a:rPr lang="uk-UA" dirty="0"/>
              <a:t>значення d-статистики </a:t>
            </a:r>
            <a:r>
              <a:rPr lang="uk-UA" dirty="0" err="1"/>
              <a:t>Дарбіна-Уотсона</a:t>
            </a:r>
            <a:r>
              <a:rPr lang="uk-UA" dirty="0"/>
              <a:t> приведені в </a:t>
            </a:r>
            <a:r>
              <a:rPr lang="uk-UA" dirty="0" smtClean="0"/>
              <a:t>таблицях).</a:t>
            </a:r>
            <a:endParaRPr lang="uk-UA" dirty="0"/>
          </a:p>
          <a:p>
            <a:pPr marL="82296" indent="0">
              <a:buNone/>
            </a:pPr>
            <a:endParaRPr lang="uk-UA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3644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548680"/>
            <a:ext cx="8034096" cy="1224136"/>
          </a:xfrm>
        </p:spPr>
        <p:txBody>
          <a:bodyPr>
            <a:normAutofit fontScale="25000" lnSpcReduction="20000"/>
          </a:bodyPr>
          <a:lstStyle/>
          <a:p>
            <a:r>
              <a:rPr lang="uk-UA" sz="12800" dirty="0" smtClean="0"/>
              <a:t>5. Порівняння розрахункового та критичних значень критерію</a:t>
            </a:r>
          </a:p>
          <a:p>
            <a:endParaRPr lang="uk-UA" sz="12800" dirty="0"/>
          </a:p>
          <a:p>
            <a:endParaRPr lang="uk-UA" sz="12800" dirty="0" smtClean="0"/>
          </a:p>
          <a:p>
            <a:endParaRPr lang="uk-UA" sz="12800" dirty="0"/>
          </a:p>
          <a:p>
            <a:endParaRPr lang="uk-UA" sz="12800" dirty="0" smtClean="0"/>
          </a:p>
          <a:p>
            <a:pPr marL="82296" indent="0" algn="just">
              <a:buNone/>
            </a:pPr>
            <a:r>
              <a:rPr lang="uk-UA" sz="17100" dirty="0"/>
              <a:t>Правила прийняття і відхилення гіпотези:</a:t>
            </a:r>
            <a:r>
              <a:rPr lang="uk-UA" sz="8800" dirty="0"/>
              <a:t> </a:t>
            </a:r>
          </a:p>
          <a:p>
            <a:pPr algn="just"/>
            <a:r>
              <a:rPr lang="uk-UA" sz="12800" dirty="0"/>
              <a:t>Якщо розрахункове значення  - критерію попадає в область від 0 до</a:t>
            </a:r>
            <a:r>
              <a:rPr lang="en-US" sz="12800" dirty="0"/>
              <a:t> d</a:t>
            </a:r>
            <a:r>
              <a:rPr lang="en-US" sz="12800" baseline="-25000" dirty="0"/>
              <a:t>0</a:t>
            </a:r>
            <a:r>
              <a:rPr lang="uk-UA" sz="12800" dirty="0"/>
              <a:t> , чи від</a:t>
            </a:r>
            <a:r>
              <a:rPr lang="en-US" sz="12800" dirty="0"/>
              <a:t> 4- d</a:t>
            </a:r>
            <a:r>
              <a:rPr lang="en-US" sz="12800" baseline="-25000" dirty="0"/>
              <a:t>0  </a:t>
            </a:r>
            <a:r>
              <a:rPr lang="uk-UA" sz="12800" dirty="0"/>
              <a:t> до </a:t>
            </a:r>
            <a:r>
              <a:rPr lang="uk-UA" sz="12800" b="1" dirty="0"/>
              <a:t>4</a:t>
            </a:r>
            <a:r>
              <a:rPr lang="uk-UA" sz="12800" dirty="0"/>
              <a:t>,  то можна зробити висновок, що автокореляція похибок в моделі присутня. </a:t>
            </a:r>
          </a:p>
          <a:p>
            <a:endParaRPr lang="uk-UA" sz="12800" dirty="0" smtClean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45" t="63750" r="23514" b="26250"/>
          <a:stretch/>
        </p:blipFill>
        <p:spPr bwMode="auto">
          <a:xfrm>
            <a:off x="760779" y="1628800"/>
            <a:ext cx="7771662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6326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548680"/>
            <a:ext cx="8532440" cy="5328592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uk-UA" sz="3600" dirty="0" smtClean="0"/>
              <a:t>Правила прийняття і відхилення гіпотези: </a:t>
            </a:r>
          </a:p>
          <a:p>
            <a:r>
              <a:rPr lang="uk-UA" sz="3200" dirty="0" smtClean="0"/>
              <a:t>Якщо </a:t>
            </a:r>
            <a:r>
              <a:rPr lang="uk-UA" sz="3200" dirty="0"/>
              <a:t>розрахункове значення  - критерію попадає в </a:t>
            </a:r>
            <a:r>
              <a:rPr lang="uk-UA" sz="3200" dirty="0" smtClean="0"/>
              <a:t>область від </a:t>
            </a:r>
            <a:r>
              <a:rPr lang="en-US" sz="3200" dirty="0"/>
              <a:t>d</a:t>
            </a:r>
            <a:r>
              <a:rPr lang="en-US" sz="3200" baseline="-25000" dirty="0"/>
              <a:t>0 </a:t>
            </a:r>
            <a:r>
              <a:rPr lang="ru-RU" sz="3200" baseline="-25000" dirty="0" smtClean="0"/>
              <a:t> </a:t>
            </a:r>
            <a:r>
              <a:rPr lang="uk-UA" sz="3200" dirty="0" smtClean="0"/>
              <a:t>до </a:t>
            </a:r>
            <a:r>
              <a:rPr lang="en-US" sz="3200" dirty="0" smtClean="0"/>
              <a:t>d</a:t>
            </a:r>
            <a:r>
              <a:rPr lang="en-US" sz="3200" baseline="-25000" dirty="0" smtClean="0"/>
              <a:t>u</a:t>
            </a:r>
            <a:r>
              <a:rPr lang="uk-UA" sz="3200" dirty="0" smtClean="0"/>
              <a:t>, </a:t>
            </a:r>
            <a:r>
              <a:rPr lang="uk-UA" sz="3200" dirty="0"/>
              <a:t>чи від </a:t>
            </a:r>
            <a:r>
              <a:rPr lang="en-US" sz="3200" dirty="0"/>
              <a:t>4-</a:t>
            </a:r>
            <a:r>
              <a:rPr lang="uk-UA" sz="3200" dirty="0" smtClean="0"/>
              <a:t> </a:t>
            </a:r>
            <a:r>
              <a:rPr lang="en-US" sz="3200" dirty="0"/>
              <a:t>d</a:t>
            </a:r>
            <a:r>
              <a:rPr lang="en-US" sz="3200" baseline="-25000" dirty="0"/>
              <a:t>u </a:t>
            </a:r>
            <a:r>
              <a:rPr lang="uk-UA" sz="3200" dirty="0" smtClean="0"/>
              <a:t>до </a:t>
            </a:r>
            <a:r>
              <a:rPr lang="en-US" sz="3200" dirty="0"/>
              <a:t>4- d</a:t>
            </a:r>
            <a:r>
              <a:rPr lang="en-US" sz="3200" baseline="-25000" dirty="0"/>
              <a:t>0</a:t>
            </a:r>
            <a:r>
              <a:rPr lang="uk-UA" sz="3200" dirty="0" smtClean="0"/>
              <a:t> </a:t>
            </a:r>
            <a:r>
              <a:rPr lang="uk-UA" sz="3200" dirty="0"/>
              <a:t>, то не можна зробити висновок про наявність в моделі автокореляції. </a:t>
            </a:r>
            <a:endParaRPr lang="uk-UA" sz="3200" dirty="0" smtClean="0"/>
          </a:p>
          <a:p>
            <a:r>
              <a:rPr lang="uk-UA" sz="3200" dirty="0" smtClean="0"/>
              <a:t>Якщо </a:t>
            </a:r>
            <a:r>
              <a:rPr lang="uk-UA" sz="3200" dirty="0"/>
              <a:t>розрахункове значення  - критерію попадає в середню область, то автокореляції </a:t>
            </a:r>
            <a:r>
              <a:rPr lang="uk-UA" sz="3200" dirty="0" smtClean="0"/>
              <a:t>залишків в </a:t>
            </a:r>
            <a:r>
              <a:rPr lang="uk-UA" sz="3200" dirty="0"/>
              <a:t>моделі немає</a:t>
            </a:r>
            <a:r>
              <a:rPr lang="uk-UA" sz="3200" dirty="0" smtClean="0"/>
              <a:t>.</a:t>
            </a:r>
            <a:endParaRPr lang="uk-UA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4409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281</TotalTime>
  <Words>344</Words>
  <Application>Microsoft Office PowerPoint</Application>
  <PresentationFormat>Экран (4:3)</PresentationFormat>
  <Paragraphs>59</Paragraphs>
  <Slides>14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Остин</vt:lpstr>
      <vt:lpstr>Формула</vt:lpstr>
      <vt:lpstr>Тема: Порушення класичної моделі лінійної регресії</vt:lpstr>
      <vt:lpstr>ОСНОВНІ ВИДИ ПОРУШЕНЬ КМЛР</vt:lpstr>
      <vt:lpstr> Щодо кожного виду порушень маємо знати:</vt:lpstr>
      <vt:lpstr>Автокореляція похибок</vt:lpstr>
      <vt:lpstr>Наслідки наявності автокореляції похибок в моделі:</vt:lpstr>
      <vt:lpstr>Для визначення наявності автокореляції похибок в моделі використовують  тест Дарбіна-Уотсона (d-тест). </vt:lpstr>
      <vt:lpstr>Презентация PowerPoint</vt:lpstr>
      <vt:lpstr>Презентация PowerPoint</vt:lpstr>
      <vt:lpstr>Презентация PowerPoint</vt:lpstr>
      <vt:lpstr>Позбавитися автокореляції можна декількома способами: </vt:lpstr>
      <vt:lpstr>Презентация PowerPoint</vt:lpstr>
      <vt:lpstr>Метод Ейткена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userlocal</dc:creator>
  <cp:lastModifiedBy>userlocal</cp:lastModifiedBy>
  <cp:revision>41</cp:revision>
  <dcterms:created xsi:type="dcterms:W3CDTF">2020-02-27T09:24:12Z</dcterms:created>
  <dcterms:modified xsi:type="dcterms:W3CDTF">2020-10-19T06:23:49Z</dcterms:modified>
</cp:coreProperties>
</file>