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259" r:id="rId4"/>
    <p:sldId id="327" r:id="rId5"/>
    <p:sldId id="326" r:id="rId6"/>
    <p:sldId id="360" r:id="rId7"/>
    <p:sldId id="361" r:id="rId8"/>
    <p:sldId id="343" r:id="rId9"/>
    <p:sldId id="363" r:id="rId10"/>
    <p:sldId id="362" r:id="rId11"/>
    <p:sldId id="300" r:id="rId12"/>
    <p:sldId id="364" r:id="rId13"/>
    <p:sldId id="351" r:id="rId14"/>
    <p:sldId id="365" r:id="rId15"/>
    <p:sldId id="366" r:id="rId16"/>
    <p:sldId id="367" r:id="rId17"/>
    <p:sldId id="368" r:id="rId18"/>
    <p:sldId id="320" r:id="rId19"/>
    <p:sldId id="354" r:id="rId20"/>
    <p:sldId id="370" r:id="rId21"/>
    <p:sldId id="353" r:id="rId22"/>
    <p:sldId id="369" r:id="rId23"/>
    <p:sldId id="358" r:id="rId24"/>
    <p:sldId id="359" r:id="rId25"/>
    <p:sldId id="317" r:id="rId26"/>
  </p:sldIdLst>
  <p:sldSz cx="9144000" cy="5143500" type="screen16x9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Raleway" panose="020B0604020202020204" charset="-52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5C5"/>
    <a:srgbClr val="FF9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67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09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23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961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569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262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082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19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696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416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5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118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291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651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64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149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938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51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0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5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50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02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40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84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11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00619" y="591954"/>
            <a:ext cx="7799965" cy="1638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3600" dirty="0" smtClean="0"/>
              <a:t>Лекція. Неопитувальні соціологічні методи у маркетингових дослідженнях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6726" y="167139"/>
            <a:ext cx="8251903" cy="4040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600" b="1" dirty="0">
                <a:solidFill>
                  <a:schemeClr val="bg2"/>
                </a:solidFill>
                <a:latin typeface="Söhne"/>
              </a:rPr>
              <a:t>Аналіз візуальних </a:t>
            </a:r>
            <a:r>
              <a:rPr lang="uk-UA" sz="1600" b="1" dirty="0" smtClean="0">
                <a:solidFill>
                  <a:schemeClr val="bg2"/>
                </a:solidFill>
                <a:latin typeface="Söhne"/>
              </a:rPr>
              <a:t>документів</a:t>
            </a:r>
          </a:p>
          <a:p>
            <a:pPr marL="114300" lvl="0" indent="0" algn="just">
              <a:buNone/>
            </a:pPr>
            <a:endParaRPr lang="uk-UA" sz="1600" dirty="0" smtClean="0">
              <a:solidFill>
                <a:schemeClr val="bg2"/>
              </a:solidFill>
              <a:latin typeface="Söhne"/>
            </a:endParaRPr>
          </a:p>
          <a:p>
            <a:pPr marL="114300" lvl="0" indent="0" algn="just">
              <a:buNone/>
            </a:pP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Основні завдання </a:t>
            </a:r>
            <a:r>
              <a:rPr lang="uk-UA" sz="1600" u="sng" dirty="0">
                <a:solidFill>
                  <a:srgbClr val="2185C5"/>
                </a:solidFill>
                <a:latin typeface="Arial" panose="020B0604020202020204" pitchFamily="34" charset="0"/>
              </a:rPr>
              <a:t>такого аналізу включають</a:t>
            </a: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: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Вивчення візуальних знаків та символів у маркетингових матеріалах для розуміння їхнього семіотичного впливу та визначення, яку інформацію вони передають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Вивчення того, як графічні елементи впливають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сприйняття користувачів на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веб-сайті чи в рекламних матеріалах, оцінка їхнього ефективного використання для виклику бажаних дій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Аналіз відео контенту, включаючи тривалість, стиль монтажу, та вивчення впливу на аудиторію.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06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2.</a:t>
            </a:r>
          </a:p>
          <a:p>
            <a:pPr lvl="0"/>
            <a:r>
              <a:rPr lang="uk-UA" sz="3200" dirty="0" smtClean="0"/>
              <a:t>Особливості </a:t>
            </a:r>
            <a:r>
              <a:rPr lang="uk-UA" sz="3200" dirty="0" smtClean="0"/>
              <a:t>спостереження у </a:t>
            </a:r>
            <a:r>
              <a:rPr lang="uk-UA" sz="3200" dirty="0" smtClean="0"/>
              <a:t>маркетингу. </a:t>
            </a:r>
            <a:endParaRPr lang="uk-UA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1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93519"/>
            <a:ext cx="7652237" cy="4568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800" dirty="0" smtClean="0">
                <a:solidFill>
                  <a:srgbClr val="2185C5"/>
                </a:solidFill>
                <a:latin typeface="Söhne"/>
              </a:rPr>
              <a:t>Спостереження у маркетингу є важливим інструментом для отримання об'єктивної та неупередженої інформації про поведінку споживачів, конкурентів та інших факторів, що впливають на ринок. </a:t>
            </a:r>
          </a:p>
          <a:p>
            <a:pPr marL="114300" lvl="0" indent="0" algn="just">
              <a:buNone/>
            </a:pPr>
            <a:r>
              <a:rPr lang="uk-UA" sz="1600" b="1" u="sng" dirty="0" smtClean="0">
                <a:solidFill>
                  <a:srgbClr val="2185C5"/>
                </a:solidFill>
                <a:latin typeface="Söhne"/>
              </a:rPr>
              <a:t>Переваги використання спостереження у маркетингу: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solidFill>
                  <a:srgbClr val="2185C5"/>
                </a:solidFill>
                <a:latin typeface="Söhne"/>
              </a:rPr>
              <a:t>Природнє середовище.</a:t>
            </a: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 Метод дозволяє спостерігати за споживачами в їхньому природному середовищі, що може дати більш реалістичні та точні результати.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solidFill>
                  <a:srgbClr val="2185C5"/>
                </a:solidFill>
                <a:latin typeface="Söhne"/>
              </a:rPr>
              <a:t>Неупередженість.</a:t>
            </a: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 У порівнянні, наприклад, з опитуванням спостереження може надати більше неупередженої інформації, оскільки не ставить питань, які можуть впливати на відповіді.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solidFill>
                  <a:srgbClr val="2185C5"/>
                </a:solidFill>
                <a:latin typeface="Söhne"/>
              </a:rPr>
              <a:t>Фіксація фактичної поведінки.</a:t>
            </a: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 Замість оцінки або інтерпретації, спостереження фіксує фактичну поведінку споживачів, що дозволяє аналізувати реальні дії та виходити за рамки вербальних висловлювань. До того ж не потрібно довго чекати на результати як в опитуваннях.</a:t>
            </a:r>
          </a:p>
          <a:p>
            <a:pPr marL="114300" lvl="0" indent="0" algn="just">
              <a:buNone/>
            </a:pPr>
            <a:endParaRPr lang="uk-UA" sz="1600" b="1" u="sng" dirty="0" smtClean="0">
              <a:solidFill>
                <a:srgbClr val="2185C5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600" b="1" dirty="0">
              <a:solidFill>
                <a:srgbClr val="2185C5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61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93519"/>
            <a:ext cx="7652237" cy="4568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600" b="1" u="sng" dirty="0" smtClean="0">
                <a:solidFill>
                  <a:srgbClr val="2185C5"/>
                </a:solidFill>
                <a:latin typeface="Söhne"/>
              </a:rPr>
              <a:t>Переваги використання спостереження у маркетингу: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solidFill>
                  <a:srgbClr val="2185C5"/>
                </a:solidFill>
              </a:rPr>
              <a:t>Детальна інформація. </a:t>
            </a:r>
            <a:r>
              <a:rPr lang="uk-UA" sz="1600" dirty="0" smtClean="0">
                <a:solidFill>
                  <a:srgbClr val="2185C5"/>
                </a:solidFill>
              </a:rPr>
              <a:t>Спостереження дозволяє отримати детальну інформацію про різні аспекти взаємодії споживачів з продуктом чи сервісом, включаючи час, місце та контекст, а також як </a:t>
            </a:r>
            <a:r>
              <a:rPr lang="uk-UA" sz="1600" dirty="0">
                <a:solidFill>
                  <a:srgbClr val="2185C5"/>
                </a:solidFill>
              </a:rPr>
              <a:t>сам продукт використовується або сприймається споживачами, допомагаючи виявляти сильні та слабкі сторони</a:t>
            </a:r>
            <a:r>
              <a:rPr lang="uk-UA" sz="1600" dirty="0" smtClean="0">
                <a:solidFill>
                  <a:srgbClr val="2185C5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solidFill>
                  <a:srgbClr val="2185C5"/>
                </a:solidFill>
              </a:rPr>
              <a:t>Можливість вивчення конкурентів.</a:t>
            </a:r>
            <a:r>
              <a:rPr lang="uk-UA" sz="1600" dirty="0" smtClean="0">
                <a:solidFill>
                  <a:srgbClr val="2185C5"/>
                </a:solidFill>
              </a:rPr>
              <a:t> Спостереження може бути застосоване не лише до власних клієнтів, але і до клієнтів конкурентів для отримання інсайтів щодо їхніх стратегій та слабких місць.</a:t>
            </a:r>
          </a:p>
          <a:p>
            <a:pPr marL="114300" indent="0">
              <a:buNone/>
            </a:pP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Інтеграція 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спостереження в маркетингові дослідження дозволяє отримати глибше розуміння реальної поведінки споживачів та приймати управлінські рішення, спрямовані на покращення стратегій маркетингу та виробництва.</a:t>
            </a:r>
            <a:endParaRPr lang="uk-UA" sz="1600" dirty="0" smtClean="0">
              <a:solidFill>
                <a:srgbClr val="2185C5"/>
              </a:solidFill>
            </a:endParaRPr>
          </a:p>
          <a:p>
            <a:pPr marL="114300" lvl="0" indent="0" algn="just">
              <a:buNone/>
            </a:pPr>
            <a:endParaRPr lang="uk-UA" sz="1600" b="1" u="sng" dirty="0" smtClean="0">
              <a:solidFill>
                <a:srgbClr val="2185C5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600" b="1" dirty="0">
              <a:solidFill>
                <a:srgbClr val="2185C5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16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17890" y="128520"/>
            <a:ext cx="8135456" cy="4568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600" dirty="0">
                <a:solidFill>
                  <a:srgbClr val="2185C5"/>
                </a:solidFill>
                <a:latin typeface="Söhne"/>
              </a:rPr>
              <a:t>Техніка "Таємний покупець" (</a:t>
            </a:r>
            <a:r>
              <a:rPr lang="en-GB" sz="1600" dirty="0">
                <a:solidFill>
                  <a:srgbClr val="2185C5"/>
                </a:solidFill>
                <a:latin typeface="Söhne"/>
              </a:rPr>
              <a:t>Mystery Shopping) – 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це метод, за допомогою якого спеціально підготовлена особа (таємний покупець) представляється як звичайний клієнт та проводить дослідження якості обслуговування, продуктів чи послуг у певному місці або компанії. </a:t>
            </a:r>
          </a:p>
          <a:p>
            <a:pPr marL="114300" lvl="0" indent="0" algn="just">
              <a:buNone/>
            </a:pP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Таємний 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покупець залишається невідомим персоналу магазину чи підприємства, що дозволяє отримати </a:t>
            </a: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більш об'єктивні результати.</a:t>
            </a:r>
          </a:p>
          <a:p>
            <a:pPr marL="114300" lvl="0" indent="0" algn="just">
              <a:buNone/>
            </a:pP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Оскільки 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таємний покупець діє як звичайний клієнт, його враження та оцінки є більш </a:t>
            </a: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об'єктивними. Основна 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мета таємного покупця - це оцінка рівня обслуговування, включаючи дружелюбність, професіоналізм персоналу та швидкість вирішення питань </a:t>
            </a: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клієнтів.</a:t>
            </a:r>
          </a:p>
          <a:p>
            <a:pPr marL="114300" lvl="0" indent="0" algn="just">
              <a:buNone/>
            </a:pP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Дослідження 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проводиться для виявлення можливих недоліків або слабких місць у обслуговуванні, щоб підвищити якість та ефективність </a:t>
            </a:r>
            <a:r>
              <a:rPr lang="uk-UA" sz="1600" dirty="0" smtClean="0">
                <a:solidFill>
                  <a:srgbClr val="2185C5"/>
                </a:solidFill>
                <a:latin typeface="Söhne"/>
              </a:rPr>
              <a:t>бізнесу. Таємний 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покупець може проходити весь цикл покупки, включаючи вибір товару, покупку, оплату, отримання товару та післяпродажне обслуговування.</a:t>
            </a:r>
          </a:p>
          <a:p>
            <a:r>
              <a:rPr lang="uk-UA" sz="1600" dirty="0">
                <a:solidFill>
                  <a:srgbClr val="2185C5"/>
                </a:solidFill>
                <a:latin typeface="Söhne"/>
              </a:rPr>
              <a:t>Техніка "Таємний покупець" дозволяє компаніям отримати важливі </a:t>
            </a:r>
            <a:r>
              <a:rPr lang="uk-UA" sz="1600" dirty="0" err="1">
                <a:solidFill>
                  <a:srgbClr val="2185C5"/>
                </a:solidFill>
                <a:latin typeface="Söhne"/>
              </a:rPr>
              <a:t>інсайти</a:t>
            </a:r>
            <a:r>
              <a:rPr lang="uk-UA" sz="1600" dirty="0">
                <a:solidFill>
                  <a:srgbClr val="2185C5"/>
                </a:solidFill>
                <a:latin typeface="Söhne"/>
              </a:rPr>
              <a:t> відносно якості обслуговування та ефективності бізнес-процесів через об'єктивний погляд клієнта.</a:t>
            </a:r>
          </a:p>
          <a:p>
            <a:pPr marL="114300" lvl="0" indent="0" algn="just">
              <a:buNone/>
            </a:pPr>
            <a:endParaRPr lang="uk-UA" sz="1600" b="1" u="sng" dirty="0" smtClean="0">
              <a:solidFill>
                <a:srgbClr val="2185C5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600" b="1" dirty="0">
              <a:solidFill>
                <a:srgbClr val="2185C5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73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82498" y="128520"/>
            <a:ext cx="8638478" cy="4725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dirty="0">
                <a:solidFill>
                  <a:srgbClr val="2185C5"/>
                </a:solidFill>
              </a:rPr>
              <a:t>Eye tracking - </a:t>
            </a:r>
            <a:r>
              <a:rPr lang="uk-UA" sz="1600" dirty="0">
                <a:solidFill>
                  <a:srgbClr val="2185C5"/>
                </a:solidFill>
              </a:rPr>
              <a:t>це технологія відстеження руху очей, яка використовується в маркетингових дослідженнях для аналізу уваги та інтересів споживачів під час перегляду різних візуальних матеріалів. </a:t>
            </a:r>
            <a:endParaRPr lang="uk-UA" sz="1600" dirty="0" smtClean="0">
              <a:solidFill>
                <a:srgbClr val="2185C5"/>
              </a:solidFill>
            </a:endParaRPr>
          </a:p>
          <a:p>
            <a:r>
              <a:rPr lang="en-GB" sz="1600" dirty="0" smtClean="0">
                <a:solidFill>
                  <a:srgbClr val="2185C5"/>
                </a:solidFill>
              </a:rPr>
              <a:t>Eye </a:t>
            </a:r>
            <a:r>
              <a:rPr lang="en-GB" sz="1600" dirty="0">
                <a:solidFill>
                  <a:srgbClr val="2185C5"/>
                </a:solidFill>
              </a:rPr>
              <a:t>tracker </a:t>
            </a:r>
            <a:r>
              <a:rPr lang="uk-UA" sz="1600" dirty="0">
                <a:solidFill>
                  <a:srgbClr val="2185C5"/>
                </a:solidFill>
              </a:rPr>
              <a:t>дозволяє визначити, на які елементи в рекламних матеріалах (наприклад, банери, оголошення, веб-сайти) споживачі звертають увагу найбільше. Це допомагає визначити ефективність дизайну та розташування елементів.</a:t>
            </a:r>
          </a:p>
          <a:p>
            <a:r>
              <a:rPr lang="uk-UA" sz="1600" dirty="0" smtClean="0">
                <a:solidFill>
                  <a:srgbClr val="2185C5"/>
                </a:solidFill>
              </a:rPr>
              <a:t>Аналіз </a:t>
            </a:r>
            <a:r>
              <a:rPr lang="uk-UA" sz="1600" dirty="0">
                <a:solidFill>
                  <a:srgbClr val="2185C5"/>
                </a:solidFill>
              </a:rPr>
              <a:t>руху очей дозволяє виявити емоційні реакції споживачів під час перегляду візуального контенту. Наприклад, виявлення зон, які викликають позитивні чи негативні емоції</a:t>
            </a:r>
            <a:r>
              <a:rPr lang="uk-UA" sz="1600" dirty="0" smtClean="0">
                <a:solidFill>
                  <a:srgbClr val="2185C5"/>
                </a:solidFill>
              </a:rPr>
              <a:t>.</a:t>
            </a:r>
          </a:p>
          <a:p>
            <a:endParaRPr lang="uk-UA" sz="1600" dirty="0"/>
          </a:p>
          <a:p>
            <a:pPr marL="114300" lvl="0" indent="0" algn="just">
              <a:buNone/>
            </a:pPr>
            <a:endParaRPr lang="uk-UA" sz="1600" b="1" u="sng" dirty="0" smtClean="0">
              <a:solidFill>
                <a:srgbClr val="2185C5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600" b="1" dirty="0">
              <a:solidFill>
                <a:srgbClr val="2185C5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4" y="2758067"/>
            <a:ext cx="4519961" cy="21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17890" y="128520"/>
            <a:ext cx="8135456" cy="4568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dirty="0" smtClean="0">
                <a:solidFill>
                  <a:srgbClr val="2185C5"/>
                </a:solidFill>
              </a:rPr>
              <a:t>Eye </a:t>
            </a:r>
            <a:r>
              <a:rPr lang="en-GB" sz="1600" dirty="0">
                <a:solidFill>
                  <a:srgbClr val="2185C5"/>
                </a:solidFill>
              </a:rPr>
              <a:t>tracker </a:t>
            </a:r>
            <a:r>
              <a:rPr lang="uk-UA" sz="1600" dirty="0">
                <a:solidFill>
                  <a:srgbClr val="2185C5"/>
                </a:solidFill>
              </a:rPr>
              <a:t>може бути використаний для оцінки ефективності дизайну продукту шляхом визначення того, як споживачі сприймають його різні аспекти та </a:t>
            </a:r>
            <a:r>
              <a:rPr lang="uk-UA" sz="1600" dirty="0" smtClean="0">
                <a:solidFill>
                  <a:srgbClr val="2185C5"/>
                </a:solidFill>
              </a:rPr>
              <a:t>функції</a:t>
            </a:r>
            <a:r>
              <a:rPr lang="ru-RU" sz="1600" dirty="0" smtClean="0">
                <a:solidFill>
                  <a:srgbClr val="2185C5"/>
                </a:solidFill>
              </a:rPr>
              <a:t>;</a:t>
            </a:r>
            <a:r>
              <a:rPr lang="en-GB" sz="1600" dirty="0" smtClean="0">
                <a:solidFill>
                  <a:srgbClr val="2185C5"/>
                </a:solidFill>
              </a:rPr>
              <a:t> </a:t>
            </a:r>
            <a:r>
              <a:rPr lang="uk-UA" sz="1600" dirty="0">
                <a:solidFill>
                  <a:srgbClr val="2185C5"/>
                </a:solidFill>
              </a:rPr>
              <a:t>може допомогти вибрати оптимальний дизайн пакування, забезпечуючи максимальне привертання уваги споживачів на полиці магазину.</a:t>
            </a:r>
          </a:p>
          <a:p>
            <a:endParaRPr lang="uk-UA" sz="1600" dirty="0"/>
          </a:p>
          <a:p>
            <a:pPr marL="114300" lvl="0" indent="0" algn="just">
              <a:buNone/>
            </a:pPr>
            <a:endParaRPr lang="uk-UA" sz="1600" b="1" u="sng" dirty="0" smtClean="0">
              <a:solidFill>
                <a:srgbClr val="2185C5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600" b="1" dirty="0">
              <a:solidFill>
                <a:srgbClr val="2185C5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90" y="1327343"/>
            <a:ext cx="3979650" cy="2905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023" y="1386817"/>
            <a:ext cx="3702323" cy="26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82498" y="128520"/>
            <a:ext cx="8638478" cy="4725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dirty="0" smtClean="0">
                <a:solidFill>
                  <a:srgbClr val="2185C5"/>
                </a:solidFill>
              </a:rPr>
              <a:t>Eye </a:t>
            </a:r>
            <a:r>
              <a:rPr lang="en-GB" sz="1600" dirty="0">
                <a:solidFill>
                  <a:srgbClr val="2185C5"/>
                </a:solidFill>
              </a:rPr>
              <a:t>tracker </a:t>
            </a:r>
            <a:r>
              <a:rPr lang="uk-UA" sz="1600" dirty="0">
                <a:solidFill>
                  <a:srgbClr val="2185C5"/>
                </a:solidFill>
              </a:rPr>
              <a:t>може бути використаний для визначення оптимального розташування елементів на веб-сайті, що може покращити його користування та збільшити конверсію.</a:t>
            </a:r>
          </a:p>
          <a:p>
            <a:endParaRPr lang="ru-RU" sz="1600" dirty="0" smtClean="0">
              <a:solidFill>
                <a:srgbClr val="2185C5"/>
              </a:solidFill>
            </a:endParaRPr>
          </a:p>
          <a:p>
            <a:endParaRPr lang="ru-RU" sz="1600" dirty="0">
              <a:solidFill>
                <a:srgbClr val="2185C5"/>
              </a:solidFill>
            </a:endParaRPr>
          </a:p>
          <a:p>
            <a:endParaRPr lang="ru-RU" sz="1600" dirty="0" smtClean="0">
              <a:solidFill>
                <a:srgbClr val="2185C5"/>
              </a:solidFill>
            </a:endParaRPr>
          </a:p>
          <a:p>
            <a:endParaRPr lang="ru-RU" sz="1600" dirty="0">
              <a:solidFill>
                <a:srgbClr val="2185C5"/>
              </a:solidFill>
            </a:endParaRPr>
          </a:p>
          <a:p>
            <a:endParaRPr lang="ru-RU" sz="1600" dirty="0" smtClean="0">
              <a:solidFill>
                <a:srgbClr val="2185C5"/>
              </a:solidFill>
            </a:endParaRPr>
          </a:p>
          <a:p>
            <a:pPr marL="114300" indent="0">
              <a:buNone/>
            </a:pPr>
            <a:endParaRPr lang="ru-RU" sz="1600" dirty="0">
              <a:solidFill>
                <a:srgbClr val="2185C5"/>
              </a:solidFill>
            </a:endParaRPr>
          </a:p>
          <a:p>
            <a:pPr marL="114300" indent="0">
              <a:buNone/>
            </a:pPr>
            <a:endParaRPr lang="uk-UA" sz="1600" dirty="0">
              <a:solidFill>
                <a:srgbClr val="2185C5"/>
              </a:solidFill>
            </a:endParaRPr>
          </a:p>
          <a:p>
            <a:r>
              <a:rPr lang="uk-UA" sz="1600" dirty="0">
                <a:solidFill>
                  <a:srgbClr val="2185C5"/>
                </a:solidFill>
              </a:rPr>
              <a:t>Аналіз рекламних кампаній: </a:t>
            </a:r>
            <a:r>
              <a:rPr lang="en-GB" sz="1600" dirty="0">
                <a:solidFill>
                  <a:srgbClr val="2185C5"/>
                </a:solidFill>
              </a:rPr>
              <a:t>Eye tracker </a:t>
            </a:r>
            <a:r>
              <a:rPr lang="uk-UA" sz="1600" dirty="0">
                <a:solidFill>
                  <a:srgbClr val="2185C5"/>
                </a:solidFill>
              </a:rPr>
              <a:t>може допомогти в оцінці ефективності рекламних кампаній, допомагаючи визначити, які елементи реклами залучають увагу та які несприятливо впливають на споживачів</a:t>
            </a:r>
            <a:r>
              <a:rPr lang="uk-UA" sz="1600" dirty="0" smtClean="0">
                <a:solidFill>
                  <a:srgbClr val="2185C5"/>
                </a:solidFill>
              </a:rPr>
              <a:t>.</a:t>
            </a:r>
          </a:p>
          <a:p>
            <a:pPr marL="114300" indent="0">
              <a:buNone/>
            </a:pPr>
            <a:r>
              <a:rPr lang="uk-UA" sz="1600" dirty="0" smtClean="0">
                <a:solidFill>
                  <a:srgbClr val="2185C5"/>
                </a:solidFill>
              </a:rPr>
              <a:t>Загалом</a:t>
            </a:r>
            <a:r>
              <a:rPr lang="uk-UA" sz="1600" dirty="0">
                <a:solidFill>
                  <a:srgbClr val="2185C5"/>
                </a:solidFill>
              </a:rPr>
              <a:t>, </a:t>
            </a:r>
            <a:r>
              <a:rPr lang="en-GB" sz="1600" dirty="0">
                <a:solidFill>
                  <a:srgbClr val="2185C5"/>
                </a:solidFill>
              </a:rPr>
              <a:t>eye tracker </a:t>
            </a:r>
            <a:r>
              <a:rPr lang="uk-UA" sz="1600" dirty="0">
                <a:solidFill>
                  <a:srgbClr val="2185C5"/>
                </a:solidFill>
              </a:rPr>
              <a:t>технології стають все більш популярним інструментом для маркетингових досліджень, оскільки вони надають можливість отримати об'єктивні дані про реакцію споживачів на візуальний контент</a:t>
            </a:r>
            <a:r>
              <a:rPr lang="uk-UA" sz="1600" dirty="0" smtClean="0">
                <a:solidFill>
                  <a:srgbClr val="2185C5"/>
                </a:solidFill>
              </a:rPr>
              <a:t>.</a:t>
            </a:r>
            <a:endParaRPr lang="uk-UA" sz="1600" dirty="0"/>
          </a:p>
          <a:p>
            <a:pPr marL="114300" lvl="0" indent="0" algn="just">
              <a:buNone/>
            </a:pPr>
            <a:endParaRPr lang="uk-UA" sz="1600" b="1" u="sng" dirty="0" smtClean="0">
              <a:solidFill>
                <a:srgbClr val="2185C5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600" b="1" dirty="0">
              <a:solidFill>
                <a:srgbClr val="2185C5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9" y="847493"/>
            <a:ext cx="3053980" cy="22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FFC000"/>
                </a:solidFill>
              </a:rPr>
              <a:t>3</a:t>
            </a:r>
            <a:r>
              <a:rPr lang="uk-UA" sz="3200" b="1" dirty="0" smtClean="0">
                <a:solidFill>
                  <a:srgbClr val="FFC000"/>
                </a:solidFill>
              </a:rPr>
              <a:t>.</a:t>
            </a:r>
          </a:p>
          <a:p>
            <a:pPr lvl="0"/>
            <a:r>
              <a:rPr lang="uk-UA" sz="3200" dirty="0"/>
              <a:t>Використання </a:t>
            </a:r>
            <a:r>
              <a:rPr lang="uk-UA" sz="3200" dirty="0" smtClean="0"/>
              <a:t>експерименту </a:t>
            </a:r>
            <a:r>
              <a:rPr lang="uk-UA" sz="3200" dirty="0"/>
              <a:t>у маркетингу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94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93519"/>
            <a:ext cx="7652237" cy="4248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800" dirty="0" smtClean="0">
                <a:solidFill>
                  <a:srgbClr val="2185C5"/>
                </a:solidFill>
              </a:rPr>
              <a:t>Експеримент у маркетингу - це контрольоване дослідження, спрямоване на вивчення впливу певних маркетингових стратегій, таких як цінові знижки, рекламні кампанії, зміни у продукті чи послугах, на поведінку або сприйняття споживачів.</a:t>
            </a:r>
          </a:p>
          <a:p>
            <a:pPr marL="533400" lvl="1" indent="0">
              <a:buNone/>
            </a:pPr>
            <a:r>
              <a:rPr lang="uk-UA" sz="1800" dirty="0" smtClean="0">
                <a:solidFill>
                  <a:srgbClr val="2185C5"/>
                </a:solidFill>
              </a:rPr>
              <a:t>Експеримент </a:t>
            </a:r>
            <a:r>
              <a:rPr lang="uk-UA" sz="1800" dirty="0">
                <a:solidFill>
                  <a:srgbClr val="2185C5"/>
                </a:solidFill>
              </a:rPr>
              <a:t>дозволяє </a:t>
            </a:r>
            <a:endParaRPr lang="uk-UA" sz="1800" dirty="0" smtClean="0">
              <a:solidFill>
                <a:srgbClr val="2185C5"/>
              </a:solidFill>
            </a:endParaRPr>
          </a:p>
          <a:p>
            <a:pPr lvl="1"/>
            <a:r>
              <a:rPr lang="uk-UA" sz="1800" dirty="0" smtClean="0">
                <a:solidFill>
                  <a:srgbClr val="2185C5"/>
                </a:solidFill>
              </a:rPr>
              <a:t>досліджувати </a:t>
            </a:r>
            <a:r>
              <a:rPr lang="uk-UA" sz="1800" dirty="0">
                <a:solidFill>
                  <a:srgbClr val="2185C5"/>
                </a:solidFill>
              </a:rPr>
              <a:t>вплив маркетингових змін у контрольованих умовах, що дозволяє маркетологам зробити висновки про причинно-наслідкові </a:t>
            </a:r>
            <a:r>
              <a:rPr lang="uk-UA" sz="1800" dirty="0" smtClean="0">
                <a:solidFill>
                  <a:srgbClr val="2185C5"/>
                </a:solidFill>
              </a:rPr>
              <a:t>зв'язки;</a:t>
            </a:r>
          </a:p>
          <a:p>
            <a:pPr lvl="1"/>
            <a:r>
              <a:rPr lang="uk-UA" sz="1800" dirty="0" smtClean="0">
                <a:solidFill>
                  <a:srgbClr val="2185C5"/>
                </a:solidFill>
              </a:rPr>
              <a:t>порівнювати </a:t>
            </a:r>
            <a:r>
              <a:rPr lang="uk-UA" sz="1800" dirty="0">
                <a:solidFill>
                  <a:srgbClr val="2185C5"/>
                </a:solidFill>
              </a:rPr>
              <a:t>ефективність різних маркетингових стратегій чи варіантів продукту, що допомагає визначити оптимальний варіант для досягнення поставленої </a:t>
            </a:r>
            <a:r>
              <a:rPr lang="uk-UA" sz="1800" dirty="0" smtClean="0">
                <a:solidFill>
                  <a:srgbClr val="2185C5"/>
                </a:solidFill>
              </a:rPr>
              <a:t>мети;</a:t>
            </a:r>
          </a:p>
          <a:p>
            <a:pPr lvl="1"/>
            <a:r>
              <a:rPr lang="uk-UA" sz="1800" dirty="0" smtClean="0">
                <a:solidFill>
                  <a:srgbClr val="2185C5"/>
                </a:solidFill>
              </a:rPr>
              <a:t>аналізувати </a:t>
            </a:r>
            <a:r>
              <a:rPr lang="uk-UA" sz="1800" dirty="0">
                <a:solidFill>
                  <a:srgbClr val="2185C5"/>
                </a:solidFill>
              </a:rPr>
              <a:t>вплив різних внутрішніх та зовнішніх факторів на результати, таких як сезонність, конкуренція, демографічні чинники </a:t>
            </a:r>
            <a:r>
              <a:rPr lang="uk-UA" sz="1800" dirty="0" smtClean="0">
                <a:solidFill>
                  <a:srgbClr val="2185C5"/>
                </a:solidFill>
              </a:rPr>
              <a:t>тощо;</a:t>
            </a:r>
            <a:endParaRPr lang="uk-UA" sz="1800" dirty="0">
              <a:solidFill>
                <a:srgbClr val="2185C5"/>
              </a:solidFill>
            </a:endParaRPr>
          </a:p>
          <a:p>
            <a:pPr marL="114300" lvl="0" indent="0" algn="just">
              <a:buNone/>
            </a:pPr>
            <a:endParaRPr lang="uk-UA" sz="1800" dirty="0" smtClean="0">
              <a:solidFill>
                <a:schemeClr val="bg2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800" dirty="0" smtClean="0">
              <a:solidFill>
                <a:schemeClr val="bg2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97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2185C5"/>
                </a:solidFill>
              </a:rPr>
              <a:t>План:</a:t>
            </a:r>
            <a:endParaRPr b="1" dirty="0">
              <a:solidFill>
                <a:srgbClr val="2185C5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93700" y="1716689"/>
            <a:ext cx="695676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1.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Особливості аналізу документів у маркетингу. 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2</a:t>
            </a: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Особливості спостереження.</a:t>
            </a:r>
            <a:endParaRPr lang="uk-UA" sz="1800" b="1" dirty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3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Використання експерименту у маркетингу.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4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Метод кейс-стаді у маркетингу.</a:t>
            </a:r>
            <a:endParaRPr lang="uk-UA" sz="1800" b="1" dirty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93519"/>
            <a:ext cx="7652237" cy="4248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1" indent="0">
              <a:buNone/>
            </a:pPr>
            <a:r>
              <a:rPr lang="uk-UA" sz="1800" dirty="0" smtClean="0">
                <a:solidFill>
                  <a:srgbClr val="2185C5"/>
                </a:solidFill>
              </a:rPr>
              <a:t>Експеримент дозволяє:</a:t>
            </a:r>
            <a:endParaRPr lang="ru-RU" dirty="0">
              <a:solidFill>
                <a:srgbClr val="2185C5"/>
              </a:solidFill>
            </a:endParaRPr>
          </a:p>
          <a:p>
            <a:pPr lvl="1"/>
            <a:r>
              <a:rPr lang="uk-UA" sz="1800" dirty="0" smtClean="0">
                <a:solidFill>
                  <a:srgbClr val="2185C5"/>
                </a:solidFill>
              </a:rPr>
              <a:t>тестувати нові ідеї чи стратегії з обмеженим ризиком, оскільки провести експеримент можна перед повним впровадженням нового підходу;</a:t>
            </a:r>
          </a:p>
          <a:p>
            <a:pPr lvl="1"/>
            <a:r>
              <a:rPr lang="uk-UA" sz="1800" dirty="0" smtClean="0">
                <a:solidFill>
                  <a:srgbClr val="2185C5"/>
                </a:solidFill>
              </a:rPr>
              <a:t>результати експерименту можуть бути використані для адаптації маркетингових стратегій у реальному часі, що дозволяє підтримувати конкурентоспроможність у швидкозмінному середовищі ринку.</a:t>
            </a:r>
          </a:p>
          <a:p>
            <a:pPr marL="114300" lvl="0" indent="0" algn="just">
              <a:buNone/>
            </a:pPr>
            <a:endParaRPr lang="uk-UA" sz="1800" dirty="0" smtClean="0"/>
          </a:p>
          <a:p>
            <a:pPr marL="114300" lvl="0" indent="0" algn="just">
              <a:buNone/>
            </a:pPr>
            <a:endParaRPr lang="uk-UA" sz="1800" dirty="0" smtClean="0">
              <a:solidFill>
                <a:schemeClr val="bg2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20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93519"/>
            <a:ext cx="7652237" cy="4248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800" b="1" dirty="0" smtClean="0">
                <a:solidFill>
                  <a:schemeClr val="bg2"/>
                </a:solidFill>
                <a:latin typeface="Söhne"/>
              </a:rPr>
              <a:t>Приклади застосування експерименту </a:t>
            </a:r>
            <a:r>
              <a:rPr lang="uk-UA" sz="1800" b="1" dirty="0">
                <a:solidFill>
                  <a:schemeClr val="bg2"/>
                </a:solidFill>
                <a:latin typeface="Söhne"/>
              </a:rPr>
              <a:t>у маркетингу</a:t>
            </a:r>
            <a:r>
              <a:rPr lang="uk-UA" sz="1800" b="1" dirty="0" smtClean="0">
                <a:solidFill>
                  <a:schemeClr val="bg2"/>
                </a:solidFill>
                <a:latin typeface="Söhne"/>
              </a:rPr>
              <a:t>:</a:t>
            </a:r>
            <a:endParaRPr lang="uk-UA" sz="1800" b="1" dirty="0">
              <a:solidFill>
                <a:schemeClr val="bg2"/>
              </a:solidFill>
              <a:latin typeface="Söhne"/>
            </a:endParaRPr>
          </a:p>
          <a:p>
            <a:pPr marL="114300" lvl="0" indent="0" algn="just">
              <a:buNone/>
            </a:pPr>
            <a:endParaRPr lang="uk-UA" sz="1600" dirty="0" smtClean="0">
              <a:solidFill>
                <a:schemeClr val="bg2"/>
              </a:solidFill>
              <a:latin typeface="Söhne"/>
            </a:endParaRPr>
          </a:p>
          <a:p>
            <a:pPr algn="just">
              <a:buAutoNum type="arabicPeriod"/>
            </a:pPr>
            <a:r>
              <a:rPr lang="uk-UA" sz="1600" dirty="0" smtClean="0"/>
              <a:t>Компанія, що продає товари чи послуги онлайн, може проводити тестування різних варіантів дизайну веб-сайту (наприклад, розташування кнопки "Купити", кольори, текст тощо), щоб визначити, який варіант привертає більше уваги і забезпечує вищий рівень конверсії.</a:t>
            </a:r>
          </a:p>
          <a:p>
            <a:pPr algn="just">
              <a:buAutoNum type="arabicPeriod"/>
            </a:pPr>
            <a:r>
              <a:rPr lang="uk-UA" sz="1600" dirty="0" smtClean="0"/>
              <a:t>Роздрібні магазини можуть проводити експерименти з цінами на певні товари, де деякі магазини пропонують знижки, а інші - ні. Потім аналізуються продажі та прибуток для кожного варіанту, щоб визначити оптимальну цінову стратегію.</a:t>
            </a:r>
          </a:p>
          <a:p>
            <a:pPr algn="just">
              <a:buAutoNum type="arabicPeriod"/>
            </a:pPr>
            <a:r>
              <a:rPr lang="uk-UA" sz="1600" dirty="0" smtClean="0"/>
              <a:t>Компанії можуть проводити експерименти, де різні групи споживачів отримують доступ до різних варіантів нового продукту. Потім здійснюється аналіз відгуків та продажів, щоб визначити, який варіант є найбільш прийнятним для ринку.</a:t>
            </a:r>
            <a:endParaRPr lang="uk-UA" sz="1600" dirty="0">
              <a:solidFill>
                <a:schemeClr val="bg2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99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FFC000"/>
                </a:solidFill>
              </a:rPr>
              <a:t>4</a:t>
            </a:r>
            <a:r>
              <a:rPr lang="uk-UA" sz="3200" b="1" dirty="0" smtClean="0">
                <a:solidFill>
                  <a:srgbClr val="FFC000"/>
                </a:solidFill>
              </a:rPr>
              <a:t>.</a:t>
            </a:r>
            <a:endParaRPr lang="uk-UA" sz="3200" b="1" dirty="0" smtClean="0">
              <a:solidFill>
                <a:srgbClr val="FFC000"/>
              </a:solidFill>
            </a:endParaRPr>
          </a:p>
          <a:p>
            <a:pPr lvl="0"/>
            <a:r>
              <a:rPr lang="uk-UA" sz="3200" dirty="0" smtClean="0"/>
              <a:t>Метод кейс-стаді</a:t>
            </a:r>
            <a:r>
              <a:rPr lang="uk-UA" sz="3200" dirty="0" smtClean="0"/>
              <a:t> </a:t>
            </a:r>
            <a:r>
              <a:rPr lang="uk-UA" sz="3200" dirty="0"/>
              <a:t>у маркетингу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14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93519"/>
            <a:ext cx="7652237" cy="4248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sz="1800" dirty="0">
                <a:solidFill>
                  <a:srgbClr val="2185C5"/>
                </a:solidFill>
              </a:rPr>
              <a:t>Метод кейс-стаді у маркетингу є засобом дослідження, що полягає у детальному аналізі конкретних ситуацій, проблем або випадків, які виникають у реальному бізнесі чи маркетинговій практиці. Основна мета кейс-стаді - це вивчення конкретних випадків для зрозуміння та аналізу стратегій, технік, та проблем, що стосуються маркетингової діяльності. </a:t>
            </a:r>
            <a:endParaRPr lang="uk-UA" sz="1600" dirty="0">
              <a:solidFill>
                <a:srgbClr val="2185C5"/>
              </a:solidFill>
            </a:endParaRPr>
          </a:p>
          <a:p>
            <a:pPr lvl="1"/>
            <a:r>
              <a:rPr lang="uk-UA" sz="1600" dirty="0">
                <a:solidFill>
                  <a:srgbClr val="2185C5"/>
                </a:solidFill>
              </a:rPr>
              <a:t>Кейс-стаді ґрунтується на реальних сценаріях та ситуаціях, що відбуваються у сфері маркетингу. Це дозволяє аналізувати реальні проблеми та знаходити практичні рішення.</a:t>
            </a:r>
          </a:p>
          <a:p>
            <a:pPr lvl="1"/>
            <a:r>
              <a:rPr lang="uk-UA" sz="1600" dirty="0" smtClean="0">
                <a:solidFill>
                  <a:srgbClr val="2185C5"/>
                </a:solidFill>
              </a:rPr>
              <a:t>Шляхом </a:t>
            </a:r>
            <a:r>
              <a:rPr lang="uk-UA" sz="1600" dirty="0">
                <a:solidFill>
                  <a:srgbClr val="2185C5"/>
                </a:solidFill>
              </a:rPr>
              <a:t>аналізу кейс-стаді маркетологи можуть дослідити різні маркетингові стратегії, їх ефективність та вплив на бізнес.</a:t>
            </a:r>
          </a:p>
          <a:p>
            <a:pPr lvl="1"/>
            <a:r>
              <a:rPr lang="uk-UA" sz="1600" dirty="0" smtClean="0">
                <a:solidFill>
                  <a:srgbClr val="2185C5"/>
                </a:solidFill>
              </a:rPr>
              <a:t>Кейс-стаді </a:t>
            </a:r>
            <a:r>
              <a:rPr lang="uk-UA" sz="1600" dirty="0">
                <a:solidFill>
                  <a:srgbClr val="2185C5"/>
                </a:solidFill>
              </a:rPr>
              <a:t>може бути адаптований до різних ситуацій, галузей та компаній, що дозволяє застосовувати його для вивчення різних аспектів маркетингу.</a:t>
            </a:r>
          </a:p>
          <a:p>
            <a:pPr marL="114300" indent="0" algn="just">
              <a:buNone/>
            </a:pPr>
            <a:endParaRPr lang="uk-UA" sz="1600" dirty="0">
              <a:solidFill>
                <a:schemeClr val="bg2"/>
              </a:solidFill>
              <a:latin typeface="Söhne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83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293519"/>
            <a:ext cx="7652237" cy="4248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b="1" dirty="0" smtClean="0">
                <a:solidFill>
                  <a:srgbClr val="2185C5"/>
                </a:solidFill>
              </a:rPr>
              <a:t>Для чого найчастіше застосовується кейс-стаді?</a:t>
            </a:r>
          </a:p>
          <a:p>
            <a:pPr lvl="1"/>
            <a:r>
              <a:rPr lang="uk-UA" sz="1600" dirty="0" smtClean="0">
                <a:solidFill>
                  <a:srgbClr val="2185C5"/>
                </a:solidFill>
              </a:rPr>
              <a:t>Дослідження </a:t>
            </a:r>
            <a:r>
              <a:rPr lang="uk-UA" sz="1600" dirty="0">
                <a:solidFill>
                  <a:srgbClr val="2185C5"/>
                </a:solidFill>
              </a:rPr>
              <a:t>успішних маркетингових кампаній для визначення ключових факторів їх успіху, таких як цільова аудиторія, креативність, канали комунікації тощо.</a:t>
            </a:r>
          </a:p>
          <a:p>
            <a:pPr lvl="1"/>
            <a:r>
              <a:rPr lang="uk-UA" sz="1600" dirty="0" smtClean="0">
                <a:solidFill>
                  <a:srgbClr val="2185C5"/>
                </a:solidFill>
              </a:rPr>
              <a:t>Аналіз </a:t>
            </a:r>
            <a:r>
              <a:rPr lang="uk-UA" sz="1600" dirty="0">
                <a:solidFill>
                  <a:srgbClr val="2185C5"/>
                </a:solidFill>
              </a:rPr>
              <a:t>невдалих маркетингових стратегій для виявлення причин провалу та вивчення важливих уроків, які можуть бути використані для майбутніх кампаній.</a:t>
            </a:r>
          </a:p>
          <a:p>
            <a:pPr lvl="1"/>
            <a:r>
              <a:rPr lang="uk-UA" sz="1600" dirty="0" smtClean="0">
                <a:solidFill>
                  <a:srgbClr val="2185C5"/>
                </a:solidFill>
              </a:rPr>
              <a:t>Дослідження </a:t>
            </a:r>
            <a:r>
              <a:rPr lang="uk-UA" sz="1600" dirty="0">
                <a:solidFill>
                  <a:srgbClr val="2185C5"/>
                </a:solidFill>
              </a:rPr>
              <a:t>конкретних проблем чи ситуацій у маркетингу (наприклад, зниження продажів, низька увага споживачів) з метою вивчення причин та розробки стратегій вирішення</a:t>
            </a:r>
            <a:r>
              <a:rPr lang="uk-UA" sz="1600" dirty="0" smtClean="0">
                <a:solidFill>
                  <a:srgbClr val="2185C5"/>
                </a:solidFill>
              </a:rPr>
              <a:t>.</a:t>
            </a:r>
            <a:endParaRPr lang="uk-UA" sz="1600" dirty="0">
              <a:solidFill>
                <a:srgbClr val="2185C5"/>
              </a:solidFill>
            </a:endParaRPr>
          </a:p>
          <a:p>
            <a:pPr lvl="1"/>
            <a:r>
              <a:rPr lang="uk-UA" sz="1600" dirty="0">
                <a:solidFill>
                  <a:srgbClr val="2185C5"/>
                </a:solidFill>
              </a:rPr>
              <a:t>Аналіз успішних та невдалих прикладів розвитку бренду для визначення кращих підходів та стратегій для підвищення своєї конкурентоспроможності та привабливості для споживачів.</a:t>
            </a:r>
            <a:endParaRPr lang="uk-UA" sz="1600" dirty="0">
              <a:solidFill>
                <a:srgbClr val="2185C5"/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46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Дякую за увагу!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2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</a:rPr>
              <a:t>1.</a:t>
            </a:r>
            <a:endParaRPr sz="3200" b="1" dirty="0">
              <a:solidFill>
                <a:srgbClr val="FFC000"/>
              </a:solidFill>
            </a:endParaRPr>
          </a:p>
          <a:p>
            <a:pPr lvl="0"/>
            <a:r>
              <a:rPr lang="uk-UA" sz="3200" dirty="0" smtClean="0"/>
              <a:t>Особливості аналізу документів у маркетингу</a:t>
            </a:r>
            <a:endParaRPr lang="uk-UA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1367883"/>
            <a:ext cx="8251903" cy="34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 документів у маркетингу включає в себе систематичне вивчення та інтерпретацію різноманітних документів, таких як звіти, статистика, рекламні матеріали, відгуки споживачів і т.д.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76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41331" y="256350"/>
            <a:ext cx="8251903" cy="4054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Особливості аналізу документів у маркетингу:</a:t>
            </a:r>
          </a:p>
          <a:p>
            <a:pPr marL="114300" lvl="0" indent="0" algn="just">
              <a:buNone/>
            </a:pPr>
            <a:endParaRPr lang="uk-UA" sz="20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 документів включає в себе ретельне вивчення тексту для розуміння змісту і контексту. </a:t>
            </a: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 документів дозволяє виявляти тренди та патерни в даних, такі як зростання чи зменшення попиту на продукт, популярність певних маркетингових стратегій тощо.</a:t>
            </a: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Шляхом аналізу рекламних матеріалів та звітів про продажі можна оцінювати ефективність рекламних кампаній, визначати, які підходи привертають увагу споживачів.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84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41331" y="256350"/>
            <a:ext cx="8251903" cy="4054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Особливості аналізу документів у маркетингу:</a:t>
            </a:r>
          </a:p>
          <a:p>
            <a:pPr lvl="0" algn="just"/>
            <a:endParaRPr lang="uk-UA" sz="20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Споживачі залишають відгуки на різних платформах. Аналіз цих відгуків може надати цінну інформацію щодо задоволеності продуктом, ідентифікації слабких місць та можливостей для покращень.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Документи дозволяють визначити ключові характеристики та інтереси різних сегментів аудиторії. Це допомагає виокремлювати цільові групи для маркетингових стратегій.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3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6726" y="167139"/>
            <a:ext cx="8251903" cy="4040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6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 </a:t>
            </a:r>
            <a:r>
              <a:rPr lang="uk-UA" sz="1600" b="1" dirty="0">
                <a:solidFill>
                  <a:srgbClr val="2185C5"/>
                </a:solidFill>
                <a:latin typeface="Arial" panose="020B0604020202020204" pitchFamily="34" charset="0"/>
              </a:rPr>
              <a:t>профілів у соціальних мережах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можна розглядати як форму аналізу документів у маркетингу, оскільки ці профілі часто містять значну кількість текстової інформації та взаємодій користувачів. </a:t>
            </a:r>
            <a:endParaRPr lang="uk-UA" sz="16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Основні завдання </a:t>
            </a:r>
            <a:r>
              <a:rPr lang="uk-UA" sz="1600" u="sng" dirty="0">
                <a:solidFill>
                  <a:srgbClr val="2185C5"/>
                </a:solidFill>
                <a:latin typeface="Arial" panose="020B0604020202020204" pitchFamily="34" charset="0"/>
              </a:rPr>
              <a:t>такого аналізу включають</a:t>
            </a: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:</a:t>
            </a: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Аналіз текстового контенту, який користувачі розміщають у своїх профілях, включаючи публікації, коментарі, рецензії тощо. </a:t>
            </a: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Вивчення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взаємодій. Аналіз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взаємодій між користувачами, таких як лайки, коментарі,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репости,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може допомогти визначити реакції аудиторії на конкретний контент або продукт.</a:t>
            </a: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Демографічний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аналіз, а саме - визначення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характеристик аудиторії на основі інформації у профілях, таких як вік, стать, місце проживання, інтереси. Це дозволяє створювати більш точні і персоналізовані маркетингові стратегії.</a:t>
            </a:r>
          </a:p>
          <a:p>
            <a:pPr lvl="0" algn="just"/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Вивчення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емоційних реакцій користувачів на продукт чи послугу за допомогою виявлення емоцій у текстовому контенті (позитивних, негативних, нейтральних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).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74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6726" y="167139"/>
            <a:ext cx="8251903" cy="4040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6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 </a:t>
            </a:r>
            <a:r>
              <a:rPr lang="uk-UA" sz="1600" b="1" dirty="0">
                <a:solidFill>
                  <a:srgbClr val="2185C5"/>
                </a:solidFill>
                <a:latin typeface="Arial" panose="020B0604020202020204" pitchFamily="34" charset="0"/>
              </a:rPr>
              <a:t>профілів у соціальних мережах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можна розглядати як форму аналізу документів у маркетингу, оскільки ці профілі часто містять значну кількість текстової інформації та взаємодій користувачів. </a:t>
            </a:r>
            <a:endParaRPr lang="uk-UA" sz="16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Основні завдання </a:t>
            </a:r>
            <a:r>
              <a:rPr lang="uk-UA" sz="1600" u="sng" dirty="0">
                <a:solidFill>
                  <a:srgbClr val="2185C5"/>
                </a:solidFill>
                <a:latin typeface="Arial" panose="020B0604020202020204" pitchFamily="34" charset="0"/>
              </a:rPr>
              <a:t>такого аналізу включають</a:t>
            </a: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: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Визначення ключових слів та хештегів, які використовуються у публікаціях, допомагає зрозуміти, як користувачі самі описують та ідентифікують продукти чи бренди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Слідкування за згадками бренду або продукту в коментарях та відгуках може надати інсайти щодо загальної реакції аудиторії та ідентифікації можливих проблем чи питань.</a:t>
            </a: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Аналіз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інфлюєнсерів. Визначення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осіб, які мають значний вплив у соціальних мережах, і співпраця з ними може допомогти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 рекламуванні і просуванні на ринку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продукту чи послуги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31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6726" y="167139"/>
            <a:ext cx="8251903" cy="4040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600" b="1" dirty="0">
                <a:solidFill>
                  <a:schemeClr val="bg2"/>
                </a:solidFill>
                <a:latin typeface="Söhne"/>
              </a:rPr>
              <a:t>Аналіз візуальних документів </a:t>
            </a:r>
            <a:r>
              <a:rPr lang="uk-UA" sz="1600" dirty="0" smtClean="0">
                <a:solidFill>
                  <a:schemeClr val="bg2"/>
                </a:solidFill>
                <a:latin typeface="Söhne"/>
              </a:rPr>
              <a:t>включає </a:t>
            </a:r>
            <a:r>
              <a:rPr lang="uk-UA" sz="1600" dirty="0">
                <a:solidFill>
                  <a:schemeClr val="bg2"/>
                </a:solidFill>
                <a:latin typeface="Söhne"/>
              </a:rPr>
              <a:t>в себе оцінку графічних та візуальних елементів, які використовуються в маркетингових матеріалах. </a:t>
            </a:r>
            <a:r>
              <a:rPr lang="uk-UA" sz="1600" dirty="0" smtClean="0">
                <a:solidFill>
                  <a:schemeClr val="bg2"/>
                </a:solidFill>
                <a:latin typeface="Söhne"/>
              </a:rPr>
              <a:t>Що </a:t>
            </a:r>
            <a:r>
              <a:rPr lang="uk-UA" sz="1600" dirty="0">
                <a:solidFill>
                  <a:schemeClr val="bg2"/>
                </a:solidFill>
                <a:latin typeface="Söhne"/>
              </a:rPr>
              <a:t>може охоплювати різні види візуальних елементів, такі як логотипи, дизайн веб-сайтів, графіка для рекламних кампаній, фотографії, відеоролики та інше. </a:t>
            </a:r>
            <a:endParaRPr lang="uk-UA" sz="1600" dirty="0" smtClean="0">
              <a:solidFill>
                <a:schemeClr val="bg2"/>
              </a:solidFill>
              <a:latin typeface="Söhne"/>
            </a:endParaRPr>
          </a:p>
          <a:p>
            <a:pPr marL="114300" lvl="0" indent="0" algn="just">
              <a:buNone/>
            </a:pP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Основні завдання </a:t>
            </a:r>
            <a:r>
              <a:rPr lang="uk-UA" sz="1600" u="sng" dirty="0">
                <a:solidFill>
                  <a:srgbClr val="2185C5"/>
                </a:solidFill>
                <a:latin typeface="Arial" panose="020B0604020202020204" pitchFamily="34" charset="0"/>
              </a:rPr>
              <a:t>такого аналізу включають</a:t>
            </a:r>
            <a:r>
              <a:rPr lang="uk-UA" sz="1600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: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Оцінку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співвідношення графічних елементів (логотипів, кольорів, шрифтів) з брендовим ідентифікатором компанії, визначення ступеня відповідності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стандартам бренду.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Аналіз інтерфейсу та користувацького досвіду веб-сайту, визначення ефективності веб-дизайну у привертанні та утриманні відвідувачів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Вивчення графічного вигляду рекламних матеріалів, 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оцінку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використання кольорів, композиції та графічних елементів для привертання уваги</a:t>
            </a:r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</a:p>
          <a:p>
            <a:pPr lvl="0" algn="just"/>
            <a:r>
              <a:rPr lang="uk-UA" sz="16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Оцінку </a:t>
            </a:r>
            <a:r>
              <a:rPr lang="uk-UA" sz="1600" dirty="0">
                <a:solidFill>
                  <a:srgbClr val="2185C5"/>
                </a:solidFill>
                <a:latin typeface="Arial" panose="020B0604020202020204" pitchFamily="34" charset="0"/>
              </a:rPr>
              <a:t>якості та стилістики використання зображень, визначення, наскільки вони відповідають бренду та цільовій аудиторії.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086452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1737</Words>
  <Application>Microsoft Office PowerPoint</Application>
  <PresentationFormat>Екран (16:9)</PresentationFormat>
  <Paragraphs>124</Paragraphs>
  <Slides>25</Slides>
  <Notes>25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Söhne</vt:lpstr>
      <vt:lpstr>Lato</vt:lpstr>
      <vt:lpstr>Raleway</vt:lpstr>
      <vt:lpstr>Arial</vt:lpstr>
      <vt:lpstr>Antonio template</vt:lpstr>
      <vt:lpstr>Лекція. Неопитувальні соціологічні методи у маркетингових дослідженнях</vt:lpstr>
      <vt:lpstr>План:</vt:lpstr>
      <vt:lpstr>1. Особливості аналізу документів у маркетингу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Особливості спостереження у маркетингу.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Використання експерименту у маркетингу</vt:lpstr>
      <vt:lpstr>Презентація PowerPoint</vt:lpstr>
      <vt:lpstr>Презентація PowerPoint</vt:lpstr>
      <vt:lpstr>Презентація PowerPoint</vt:lpstr>
      <vt:lpstr>4. Метод кейс-стаді у маркетингу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Якісна та кількісна стратегії збору соціологічної інформації </dc:title>
  <cp:lastModifiedBy>Taisiia</cp:lastModifiedBy>
  <cp:revision>54</cp:revision>
  <dcterms:modified xsi:type="dcterms:W3CDTF">2024-03-06T21:55:12Z</dcterms:modified>
</cp:coreProperties>
</file>