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4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81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20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71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100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8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532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9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79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17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096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6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A20E74-9DC1-44CC-9E9C-6405D20B8CA8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75302A-88BF-4869-AE27-93038D1B2F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145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64718"/>
            <a:ext cx="9144000" cy="132039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Управління онлайн- репутацією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1515291"/>
            <a:ext cx="9144000" cy="5238206"/>
          </a:xfrm>
        </p:spPr>
        <p:txBody>
          <a:bodyPr>
            <a:normAutofit/>
          </a:bodyPr>
          <a:lstStyle/>
          <a:p>
            <a:r>
              <a:rPr lang="ru-RU" dirty="0" smtClean="0"/>
              <a:t>План </a:t>
            </a:r>
            <a:r>
              <a:rPr lang="ru-RU" dirty="0" err="1" smtClean="0"/>
              <a:t>лекції</a:t>
            </a:r>
            <a:r>
              <a:rPr lang="ru-RU" dirty="0" smtClean="0"/>
              <a:t>: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 smtClean="0"/>
              <a:t>Сутність</a:t>
            </a:r>
            <a:r>
              <a:rPr lang="ru-RU" dirty="0" smtClean="0"/>
              <a:t> та </a:t>
            </a:r>
            <a:r>
              <a:rPr lang="ru-RU" dirty="0" err="1" smtClean="0"/>
              <a:t>значення</a:t>
            </a:r>
            <a:r>
              <a:rPr lang="ru-RU" dirty="0" smtClean="0"/>
              <a:t> онлайн-</a:t>
            </a:r>
            <a:r>
              <a:rPr lang="ru-RU" dirty="0" err="1" smtClean="0"/>
              <a:t>репутації</a:t>
            </a:r>
            <a:endParaRPr lang="ru-RU" dirty="0" smtClean="0"/>
          </a:p>
          <a:p>
            <a:pPr marL="457200" indent="-457200" algn="just">
              <a:buFont typeface="+mj-lt"/>
              <a:buAutoNum type="arabicPeriod"/>
            </a:pPr>
            <a:r>
              <a:rPr lang="ru-RU" dirty="0" smtClean="0"/>
              <a:t>.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 smtClean="0"/>
              <a:t>іміджу</a:t>
            </a:r>
            <a:r>
              <a:rPr lang="ru-RU" dirty="0" smtClean="0"/>
              <a:t> в цифровому </a:t>
            </a:r>
            <a:r>
              <a:rPr lang="ru-RU" dirty="0" err="1" smtClean="0"/>
              <a:t>середовищі</a:t>
            </a:r>
            <a:r>
              <a:rPr lang="ru-RU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моніторингу</a:t>
            </a:r>
            <a:r>
              <a:rPr lang="ru-RU" dirty="0" smtClean="0"/>
              <a:t> та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репутації</a:t>
            </a:r>
            <a:r>
              <a:rPr lang="ru-RU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позитивного </a:t>
            </a:r>
            <a:r>
              <a:rPr lang="ru-RU" dirty="0" err="1" smtClean="0"/>
              <a:t>іміджу</a:t>
            </a:r>
            <a:r>
              <a:rPr lang="ru-RU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 smtClean="0"/>
              <a:t>Управління</a:t>
            </a:r>
            <a:r>
              <a:rPr lang="ru-RU" dirty="0" smtClean="0"/>
              <a:t> негативом і </a:t>
            </a:r>
            <a:r>
              <a:rPr lang="ru-RU" dirty="0" err="1" smtClean="0"/>
              <a:t>антикризові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успішного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онлайн-</a:t>
            </a:r>
            <a:r>
              <a:rPr lang="ru-RU" dirty="0" err="1" smtClean="0"/>
              <a:t>репутацією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40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5377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позитивного </a:t>
            </a:r>
            <a:r>
              <a:rPr lang="ru-RU" dirty="0" err="1" smtClean="0"/>
              <a:t>іміджу</a:t>
            </a:r>
            <a:r>
              <a:rPr lang="ru-RU" dirty="0" smtClean="0"/>
              <a:t>.</a:t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87828"/>
            <a:ext cx="10515600" cy="6021977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У цифровому </a:t>
            </a:r>
            <a:r>
              <a:rPr lang="ru-RU" dirty="0" err="1" smtClean="0"/>
              <a:t>середовищі</a:t>
            </a:r>
            <a:r>
              <a:rPr lang="ru-RU" dirty="0" smtClean="0"/>
              <a:t> </a:t>
            </a:r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позитивного </a:t>
            </a:r>
            <a:r>
              <a:rPr lang="ru-RU" dirty="0" err="1" smtClean="0"/>
              <a:t>іміджу</a:t>
            </a:r>
            <a:r>
              <a:rPr lang="ru-RU" dirty="0" smtClean="0"/>
              <a:t> </a:t>
            </a:r>
            <a:r>
              <a:rPr lang="ru-RU" dirty="0" err="1" smtClean="0"/>
              <a:t>включають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цілісного</a:t>
            </a:r>
            <a:r>
              <a:rPr lang="ru-RU" dirty="0" smtClean="0"/>
              <a:t> образу через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, контент-маркетинг, </a:t>
            </a:r>
            <a:r>
              <a:rPr lang="ru-RU" dirty="0" err="1" smtClean="0"/>
              <a:t>взаємодію</a:t>
            </a:r>
            <a:r>
              <a:rPr lang="ru-RU" dirty="0" smtClean="0"/>
              <a:t> з </a:t>
            </a:r>
            <a:r>
              <a:rPr lang="ru-RU" dirty="0" err="1" smtClean="0"/>
              <a:t>аудиторією</a:t>
            </a:r>
            <a:r>
              <a:rPr lang="ru-RU" dirty="0" smtClean="0"/>
              <a:t>, </a:t>
            </a:r>
            <a:r>
              <a:rPr lang="ru-RU" dirty="0" err="1" smtClean="0"/>
              <a:t>співпрацю</a:t>
            </a:r>
            <a:r>
              <a:rPr lang="ru-RU" dirty="0" smtClean="0"/>
              <a:t> з </a:t>
            </a:r>
            <a:r>
              <a:rPr lang="ru-RU" dirty="0" err="1" smtClean="0"/>
              <a:t>лідерами</a:t>
            </a:r>
            <a:r>
              <a:rPr lang="ru-RU" dirty="0" smtClean="0"/>
              <a:t> думок та </a:t>
            </a:r>
            <a:r>
              <a:rPr lang="ru-RU" dirty="0" err="1" smtClean="0"/>
              <a:t>професійне</a:t>
            </a:r>
            <a:r>
              <a:rPr lang="ru-RU" dirty="0" smtClean="0"/>
              <a:t> </a:t>
            </a:r>
            <a:r>
              <a:rPr lang="ru-RU" dirty="0" err="1" smtClean="0"/>
              <a:t>ведення</a:t>
            </a:r>
            <a:r>
              <a:rPr lang="ru-RU" dirty="0" smtClean="0"/>
              <a:t> онлайн-</a:t>
            </a:r>
            <a:r>
              <a:rPr lang="ru-RU" dirty="0" err="1" smtClean="0"/>
              <a:t>репутації</a:t>
            </a:r>
            <a:endParaRPr lang="ru-RU" dirty="0" smtClean="0"/>
          </a:p>
          <a:p>
            <a:r>
              <a:rPr lang="ru-RU" dirty="0" smtClean="0"/>
              <a:t>. </a:t>
            </a:r>
            <a:r>
              <a:rPr lang="ru-RU" b="1" dirty="0" err="1" smtClean="0"/>
              <a:t>Ключовими</a:t>
            </a:r>
            <a:r>
              <a:rPr lang="ru-RU" b="1" dirty="0" smtClean="0"/>
              <a:t> є </a:t>
            </a:r>
            <a:r>
              <a:rPr lang="ru-RU" b="1" dirty="0" err="1" smtClean="0"/>
              <a:t>прозорість</a:t>
            </a:r>
            <a:r>
              <a:rPr lang="ru-RU" b="1" dirty="0" smtClean="0"/>
              <a:t>, </a:t>
            </a:r>
            <a:r>
              <a:rPr lang="ru-RU" b="1" dirty="0" err="1" smtClean="0"/>
              <a:t>відповідність</a:t>
            </a:r>
            <a:r>
              <a:rPr lang="ru-RU" b="1" dirty="0" smtClean="0"/>
              <a:t> </a:t>
            </a:r>
            <a:r>
              <a:rPr lang="ru-RU" b="1" dirty="0" err="1" smtClean="0"/>
              <a:t>цінностям</a:t>
            </a:r>
            <a:r>
              <a:rPr lang="ru-RU" b="1" dirty="0" smtClean="0"/>
              <a:t>, </a:t>
            </a:r>
            <a:r>
              <a:rPr lang="ru-RU" b="1" dirty="0" err="1" smtClean="0"/>
              <a:t>професіоналізм</a:t>
            </a:r>
            <a:r>
              <a:rPr lang="ru-RU" b="1" dirty="0" smtClean="0"/>
              <a:t> та </a:t>
            </a:r>
            <a:r>
              <a:rPr lang="ru-RU" b="1" dirty="0" err="1" smtClean="0"/>
              <a:t>постійний</a:t>
            </a:r>
            <a:r>
              <a:rPr lang="ru-RU" b="1" dirty="0" smtClean="0"/>
              <a:t> </a:t>
            </a:r>
            <a:r>
              <a:rPr lang="ru-RU" b="1" dirty="0" err="1" smtClean="0"/>
              <a:t>двосторонній</a:t>
            </a:r>
            <a:r>
              <a:rPr lang="ru-RU" b="1" dirty="0" smtClean="0"/>
              <a:t> </a:t>
            </a:r>
            <a:r>
              <a:rPr lang="ru-RU" b="1" dirty="0" err="1" smtClean="0"/>
              <a:t>зв'язок</a:t>
            </a:r>
            <a:r>
              <a:rPr lang="ru-RU" b="1" dirty="0" smtClean="0"/>
              <a:t> </a:t>
            </a:r>
            <a:r>
              <a:rPr lang="ru-RU" b="1" dirty="0" err="1" smtClean="0"/>
              <a:t>із</a:t>
            </a:r>
            <a:r>
              <a:rPr lang="ru-RU" b="1" dirty="0" smtClean="0"/>
              <a:t> </a:t>
            </a:r>
            <a:r>
              <a:rPr lang="ru-RU" b="1" dirty="0" err="1" smtClean="0"/>
              <a:t>аудиторією</a:t>
            </a:r>
            <a:r>
              <a:rPr lang="ru-RU" b="1" dirty="0" smtClean="0"/>
              <a:t>. </a:t>
            </a:r>
          </a:p>
          <a:p>
            <a:r>
              <a:rPr lang="ru-RU" dirty="0" err="1" smtClean="0"/>
              <a:t>Методи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позитивного </a:t>
            </a:r>
            <a:r>
              <a:rPr lang="ru-RU" dirty="0" err="1" smtClean="0"/>
              <a:t>іміджу</a:t>
            </a:r>
            <a:r>
              <a:rPr lang="ru-RU" dirty="0" smtClean="0"/>
              <a:t> в цифровому </a:t>
            </a:r>
            <a:r>
              <a:rPr lang="ru-RU" dirty="0" err="1" smtClean="0"/>
              <a:t>середовищі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іміджевих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 та </a:t>
            </a:r>
            <a:r>
              <a:rPr lang="ru-RU" dirty="0" err="1" smtClean="0"/>
              <a:t>аудиторії</a:t>
            </a:r>
            <a:r>
              <a:rPr lang="ru-RU" dirty="0" smtClean="0"/>
              <a:t>: Перед початком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іміджу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, яку </a:t>
            </a:r>
            <a:r>
              <a:rPr lang="ru-RU" dirty="0" err="1" smtClean="0"/>
              <a:t>аудиторію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хочете</a:t>
            </a:r>
            <a:r>
              <a:rPr lang="ru-RU" dirty="0" smtClean="0"/>
              <a:t> </a:t>
            </a:r>
            <a:r>
              <a:rPr lang="ru-RU" dirty="0" err="1" smtClean="0"/>
              <a:t>залучити</a:t>
            </a:r>
            <a:r>
              <a:rPr lang="ru-RU" dirty="0" smtClean="0"/>
              <a:t> та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цілі</a:t>
            </a:r>
            <a:r>
              <a:rPr lang="ru-RU" dirty="0" smtClean="0"/>
              <a:t> </a:t>
            </a:r>
            <a:r>
              <a:rPr lang="ru-RU" dirty="0" err="1" smtClean="0"/>
              <a:t>переслідуєте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цілісного</a:t>
            </a:r>
            <a:r>
              <a:rPr lang="ru-RU" dirty="0" smtClean="0"/>
              <a:t> цифрового образу: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єдиного</a:t>
            </a:r>
            <a:r>
              <a:rPr lang="ru-RU" dirty="0" smtClean="0"/>
              <a:t> стилю,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візуальний</a:t>
            </a:r>
            <a:r>
              <a:rPr lang="ru-RU" dirty="0" smtClean="0"/>
              <a:t> (логотип, </a:t>
            </a:r>
            <a:r>
              <a:rPr lang="ru-RU" dirty="0" err="1" smtClean="0"/>
              <a:t>кольори</a:t>
            </a:r>
            <a:r>
              <a:rPr lang="ru-RU" dirty="0" smtClean="0"/>
              <a:t>, фото) та </a:t>
            </a:r>
            <a:r>
              <a:rPr lang="ru-RU" dirty="0" err="1" smtClean="0"/>
              <a:t>текстовий</a:t>
            </a:r>
            <a:r>
              <a:rPr lang="ru-RU" dirty="0" smtClean="0"/>
              <a:t> контент,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відповідає</a:t>
            </a:r>
            <a:r>
              <a:rPr lang="ru-RU" dirty="0" smtClean="0"/>
              <a:t> </a:t>
            </a:r>
            <a:r>
              <a:rPr lang="ru-RU" dirty="0" err="1" smtClean="0"/>
              <a:t>цінностям</a:t>
            </a:r>
            <a:r>
              <a:rPr lang="ru-RU" dirty="0" smtClean="0"/>
              <a:t> бренду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Активне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мереж: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Регулярний</a:t>
            </a:r>
            <a:r>
              <a:rPr lang="ru-RU" dirty="0" smtClean="0"/>
              <a:t> постинг </a:t>
            </a:r>
            <a:r>
              <a:rPr lang="ru-RU" dirty="0" err="1" smtClean="0"/>
              <a:t>якісного</a:t>
            </a:r>
            <a:r>
              <a:rPr lang="ru-RU" dirty="0" smtClean="0"/>
              <a:t> та релевантного контенту.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Взаємодія</a:t>
            </a:r>
            <a:r>
              <a:rPr lang="ru-RU" dirty="0" smtClean="0"/>
              <a:t> з </a:t>
            </a:r>
            <a:r>
              <a:rPr lang="ru-RU" dirty="0" err="1" smtClean="0"/>
              <a:t>аудиторією</a:t>
            </a:r>
            <a:r>
              <a:rPr lang="ru-RU" dirty="0" smtClean="0"/>
              <a:t> через </a:t>
            </a:r>
            <a:r>
              <a:rPr lang="ru-RU" dirty="0" err="1" smtClean="0"/>
              <a:t>коментарі</a:t>
            </a:r>
            <a:r>
              <a:rPr lang="ru-RU" dirty="0" smtClean="0"/>
              <a:t>, </a:t>
            </a:r>
            <a:r>
              <a:rPr lang="ru-RU" dirty="0" err="1" smtClean="0"/>
              <a:t>повідомлення</a:t>
            </a:r>
            <a:r>
              <a:rPr lang="ru-RU" dirty="0" smtClean="0"/>
              <a:t> та </a:t>
            </a:r>
            <a:r>
              <a:rPr lang="ru-RU" dirty="0" err="1" smtClean="0"/>
              <a:t>дискусії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Проведення</a:t>
            </a:r>
            <a:r>
              <a:rPr lang="ru-RU" dirty="0" smtClean="0"/>
              <a:t> онлайн-</a:t>
            </a:r>
            <a:r>
              <a:rPr lang="ru-RU" dirty="0" err="1" smtClean="0"/>
              <a:t>акцій</a:t>
            </a:r>
            <a:r>
              <a:rPr lang="ru-RU" dirty="0" smtClean="0"/>
              <a:t>, </a:t>
            </a:r>
            <a:r>
              <a:rPr lang="ru-RU" dirty="0" err="1" smtClean="0"/>
              <a:t>конкурсів</a:t>
            </a:r>
            <a:r>
              <a:rPr lang="ru-RU" dirty="0" smtClean="0"/>
              <a:t> та </a:t>
            </a:r>
            <a:r>
              <a:rPr lang="ru-RU" dirty="0" err="1" smtClean="0"/>
              <a:t>опитувань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Контент-маркетинг: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корисного</a:t>
            </a:r>
            <a:r>
              <a:rPr lang="ru-RU" dirty="0" smtClean="0"/>
              <a:t> та </a:t>
            </a:r>
            <a:r>
              <a:rPr lang="ru-RU" dirty="0" err="1" smtClean="0"/>
              <a:t>цікавого</a:t>
            </a:r>
            <a:r>
              <a:rPr lang="ru-RU" dirty="0" smtClean="0"/>
              <a:t> контенту: статей, </a:t>
            </a:r>
            <a:r>
              <a:rPr lang="ru-RU" dirty="0" err="1" smtClean="0"/>
              <a:t>блогів</a:t>
            </a:r>
            <a:r>
              <a:rPr lang="ru-RU" dirty="0" smtClean="0"/>
              <a:t>, </a:t>
            </a:r>
            <a:r>
              <a:rPr lang="ru-RU" dirty="0" err="1" smtClean="0"/>
              <a:t>відео</a:t>
            </a:r>
            <a:r>
              <a:rPr lang="ru-RU" dirty="0" smtClean="0"/>
              <a:t>, </a:t>
            </a:r>
            <a:r>
              <a:rPr lang="ru-RU" dirty="0" err="1" smtClean="0"/>
              <a:t>подкастів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Просування</a:t>
            </a:r>
            <a:r>
              <a:rPr lang="ru-RU" dirty="0" smtClean="0"/>
              <a:t> контенту через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цифрові</a:t>
            </a:r>
            <a:r>
              <a:rPr lang="ru-RU" dirty="0" smtClean="0"/>
              <a:t> канали.</a:t>
            </a:r>
          </a:p>
          <a:p>
            <a:r>
              <a:rPr lang="ru-RU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7456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3325" y="0"/>
            <a:ext cx="1150837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Співпраця</a:t>
            </a:r>
            <a:r>
              <a:rPr lang="ru-RU" dirty="0" smtClean="0"/>
              <a:t> з </a:t>
            </a:r>
            <a:r>
              <a:rPr lang="ru-RU" dirty="0" err="1" smtClean="0"/>
              <a:t>лідерами</a:t>
            </a:r>
            <a:r>
              <a:rPr lang="ru-RU" dirty="0" smtClean="0"/>
              <a:t> думок (</a:t>
            </a:r>
            <a:r>
              <a:rPr lang="ru-RU" dirty="0" err="1" smtClean="0"/>
              <a:t>інфлюенсерами</a:t>
            </a:r>
            <a:r>
              <a:rPr lang="ru-RU" dirty="0" smtClean="0"/>
              <a:t>):</a:t>
            </a:r>
          </a:p>
          <a:p>
            <a:r>
              <a:rPr lang="ru-RU" dirty="0" smtClean="0"/>
              <a:t>        Партнерство з </a:t>
            </a:r>
            <a:r>
              <a:rPr lang="ru-RU" dirty="0" err="1" smtClean="0"/>
              <a:t>блогерами</a:t>
            </a:r>
            <a:r>
              <a:rPr lang="ru-RU" dirty="0" smtClean="0"/>
              <a:t> та </a:t>
            </a:r>
            <a:r>
              <a:rPr lang="ru-RU" dirty="0" err="1" smtClean="0"/>
              <a:t>інфлюенсерами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Просування</a:t>
            </a:r>
            <a:r>
              <a:rPr lang="ru-RU" dirty="0" smtClean="0"/>
              <a:t> ваших </a:t>
            </a:r>
            <a:r>
              <a:rPr lang="ru-RU" dirty="0" err="1" smtClean="0"/>
              <a:t>продуктів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 через </a:t>
            </a:r>
            <a:r>
              <a:rPr lang="ru-RU" dirty="0" err="1" smtClean="0"/>
              <a:t>їхні</a:t>
            </a:r>
            <a:r>
              <a:rPr lang="ru-RU" dirty="0" smtClean="0"/>
              <a:t> канали.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Управління</a:t>
            </a:r>
            <a:r>
              <a:rPr lang="ru-RU" dirty="0" smtClean="0"/>
              <a:t> онлайн-</a:t>
            </a:r>
            <a:r>
              <a:rPr lang="ru-RU" dirty="0" err="1" smtClean="0"/>
              <a:t>репутацією</a:t>
            </a:r>
            <a:r>
              <a:rPr lang="ru-RU" dirty="0" smtClean="0"/>
              <a:t> (</a:t>
            </a:r>
            <a:r>
              <a:rPr lang="en-US" dirty="0" smtClean="0"/>
              <a:t>ORM):</a:t>
            </a:r>
          </a:p>
          <a:p>
            <a:r>
              <a:rPr lang="en-US" dirty="0" smtClean="0"/>
              <a:t>        </a:t>
            </a:r>
            <a:r>
              <a:rPr lang="ru-RU" dirty="0" err="1" smtClean="0"/>
              <a:t>Моніторинг</a:t>
            </a:r>
            <a:r>
              <a:rPr lang="ru-RU" dirty="0" smtClean="0"/>
              <a:t> </a:t>
            </a:r>
            <a:r>
              <a:rPr lang="ru-RU" dirty="0" err="1" smtClean="0"/>
              <a:t>згадок</a:t>
            </a:r>
            <a:r>
              <a:rPr lang="ru-RU" dirty="0" smtClean="0"/>
              <a:t> про бренд </a:t>
            </a:r>
            <a:r>
              <a:rPr lang="ru-RU" dirty="0" err="1" smtClean="0"/>
              <a:t>чи</a:t>
            </a:r>
            <a:r>
              <a:rPr lang="ru-RU" dirty="0" smtClean="0"/>
              <a:t> особу в </a:t>
            </a:r>
            <a:r>
              <a:rPr lang="ru-RU" dirty="0" err="1" smtClean="0"/>
              <a:t>інтернеті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Швидке</a:t>
            </a:r>
            <a:r>
              <a:rPr lang="ru-RU" dirty="0" smtClean="0"/>
              <a:t> </a:t>
            </a:r>
            <a:r>
              <a:rPr lang="ru-RU" dirty="0" err="1" smtClean="0"/>
              <a:t>реагування</a:t>
            </a:r>
            <a:r>
              <a:rPr lang="ru-RU" dirty="0" smtClean="0"/>
              <a:t> на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та кризу (</a:t>
            </a:r>
            <a:r>
              <a:rPr lang="en-US" dirty="0" smtClean="0"/>
              <a:t>negative feedback).</a:t>
            </a:r>
          </a:p>
          <a:p>
            <a:r>
              <a:rPr lang="en-US" dirty="0" smtClean="0"/>
              <a:t>    </a:t>
            </a:r>
            <a:r>
              <a:rPr lang="ru-RU" dirty="0" err="1" smtClean="0"/>
              <a:t>Побудова</a:t>
            </a:r>
            <a:r>
              <a:rPr lang="ru-RU" dirty="0" smtClean="0"/>
              <a:t> </a:t>
            </a:r>
            <a:r>
              <a:rPr lang="ru-RU" dirty="0" err="1" smtClean="0"/>
              <a:t>довіри</a:t>
            </a:r>
            <a:r>
              <a:rPr lang="ru-RU" dirty="0" smtClean="0"/>
              <a:t> через </a:t>
            </a:r>
            <a:r>
              <a:rPr lang="ru-RU" dirty="0" err="1" smtClean="0"/>
              <a:t>прозорість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принципів</a:t>
            </a:r>
            <a:r>
              <a:rPr lang="ru-RU" dirty="0" smtClean="0"/>
              <a:t> </a:t>
            </a:r>
            <a:r>
              <a:rPr lang="ru-RU" dirty="0" err="1" smtClean="0"/>
              <a:t>відкритості</a:t>
            </a:r>
            <a:r>
              <a:rPr lang="ru-RU" dirty="0" smtClean="0"/>
              <a:t> та </a:t>
            </a:r>
            <a:r>
              <a:rPr lang="ru-RU" dirty="0" err="1" smtClean="0"/>
              <a:t>чесності</a:t>
            </a:r>
            <a:r>
              <a:rPr lang="ru-RU" dirty="0" smtClean="0"/>
              <a:t> в </a:t>
            </a:r>
            <a:r>
              <a:rPr lang="ru-RU" dirty="0" err="1" smtClean="0"/>
              <a:t>комунікації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Публікація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про </a:t>
            </a:r>
            <a:r>
              <a:rPr lang="ru-RU" dirty="0" err="1" smtClean="0"/>
              <a:t>процеси</a:t>
            </a:r>
            <a:r>
              <a:rPr lang="ru-RU" dirty="0" smtClean="0"/>
              <a:t> та </a:t>
            </a:r>
            <a:r>
              <a:rPr lang="ru-RU" dirty="0" err="1" smtClean="0"/>
              <a:t>цінності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Професійний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Демонстрація</a:t>
            </a:r>
            <a:r>
              <a:rPr lang="ru-RU" dirty="0" smtClean="0"/>
              <a:t> </a:t>
            </a:r>
            <a:r>
              <a:rPr lang="ru-RU" dirty="0" err="1" smtClean="0"/>
              <a:t>експертизи</a:t>
            </a:r>
            <a:r>
              <a:rPr lang="ru-RU" dirty="0" smtClean="0"/>
              <a:t> та </a:t>
            </a:r>
            <a:r>
              <a:rPr lang="ru-RU" dirty="0" err="1" smtClean="0"/>
              <a:t>професіоналізму</a:t>
            </a:r>
            <a:r>
              <a:rPr lang="ru-RU" dirty="0" smtClean="0"/>
              <a:t> через контент та онлайн-</a:t>
            </a:r>
            <a:r>
              <a:rPr lang="ru-RU" dirty="0" err="1" smtClean="0"/>
              <a:t>активності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ділового</a:t>
            </a:r>
            <a:r>
              <a:rPr lang="ru-RU" dirty="0" smtClean="0"/>
              <a:t> </a:t>
            </a:r>
            <a:r>
              <a:rPr lang="ru-RU" dirty="0" err="1" smtClean="0"/>
              <a:t>етикету</a:t>
            </a:r>
            <a:r>
              <a:rPr lang="ru-RU" dirty="0" smtClean="0"/>
              <a:t> та онлайн-протоколу в </a:t>
            </a:r>
            <a:r>
              <a:rPr lang="ru-RU" dirty="0" err="1" smtClean="0"/>
              <a:t>спілкуванн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1924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23149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Позиціонування</a:t>
            </a:r>
            <a:r>
              <a:rPr lang="ru-RU" dirty="0" smtClean="0"/>
              <a:t> </a:t>
            </a:r>
            <a:r>
              <a:rPr lang="ru-RU" dirty="0" err="1" smtClean="0"/>
              <a:t>керівництва</a:t>
            </a:r>
            <a:r>
              <a:rPr lang="ru-RU" dirty="0" smtClean="0"/>
              <a:t> як </a:t>
            </a:r>
            <a:r>
              <a:rPr lang="ru-RU" dirty="0" err="1" smtClean="0"/>
              <a:t>експертів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5760" y="1018902"/>
            <a:ext cx="11678194" cy="5656217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Позиціонування</a:t>
            </a:r>
            <a:r>
              <a:rPr lang="ru-RU" dirty="0" smtClean="0"/>
              <a:t> </a:t>
            </a:r>
            <a:r>
              <a:rPr lang="ru-RU" dirty="0" err="1" smtClean="0"/>
              <a:t>керівництва</a:t>
            </a:r>
            <a:r>
              <a:rPr lang="ru-RU" dirty="0" smtClean="0"/>
              <a:t> як </a:t>
            </a:r>
            <a:r>
              <a:rPr lang="ru-RU" dirty="0" err="1" smtClean="0"/>
              <a:t>експертів</a:t>
            </a:r>
            <a:r>
              <a:rPr lang="ru-RU" dirty="0" smtClean="0"/>
              <a:t> через </a:t>
            </a:r>
            <a:r>
              <a:rPr lang="ru-RU" dirty="0" err="1" smtClean="0"/>
              <a:t>інтерв’ю</a:t>
            </a:r>
            <a:r>
              <a:rPr lang="ru-RU" dirty="0" smtClean="0"/>
              <a:t> та </a:t>
            </a:r>
            <a:r>
              <a:rPr lang="ru-RU" dirty="0" err="1" smtClean="0"/>
              <a:t>публічні</a:t>
            </a:r>
            <a:r>
              <a:rPr lang="ru-RU" dirty="0" smtClean="0"/>
              <a:t> </a:t>
            </a:r>
            <a:r>
              <a:rPr lang="ru-RU" dirty="0" err="1" smtClean="0"/>
              <a:t>виступи</a:t>
            </a:r>
            <a:r>
              <a:rPr lang="ru-RU" dirty="0" smtClean="0"/>
              <a:t> є </a:t>
            </a:r>
            <a:r>
              <a:rPr lang="ru-RU" dirty="0" err="1" smtClean="0"/>
              <a:t>ключовою</a:t>
            </a:r>
            <a:r>
              <a:rPr lang="ru-RU" dirty="0" smtClean="0"/>
              <a:t> </a:t>
            </a:r>
            <a:r>
              <a:rPr lang="ru-RU" dirty="0" err="1" smtClean="0"/>
              <a:t>стратегією</a:t>
            </a:r>
            <a:r>
              <a:rPr lang="ru-RU" dirty="0" smtClean="0"/>
              <a:t> в </a:t>
            </a:r>
            <a:r>
              <a:rPr lang="ru-RU" dirty="0" err="1" smtClean="0"/>
              <a:t>сучасному</a:t>
            </a:r>
            <a:r>
              <a:rPr lang="ru-RU" dirty="0" smtClean="0"/>
              <a:t> маркетингу та </a:t>
            </a:r>
            <a:r>
              <a:rPr lang="en-US" dirty="0" smtClean="0"/>
              <a:t>PR.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зміцнити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, </a:t>
            </a:r>
            <a:r>
              <a:rPr lang="ru-RU" dirty="0" err="1" smtClean="0"/>
              <a:t>підвищити</a:t>
            </a:r>
            <a:r>
              <a:rPr lang="ru-RU" dirty="0" smtClean="0"/>
              <a:t> </a:t>
            </a:r>
            <a:r>
              <a:rPr lang="ru-RU" dirty="0" err="1" smtClean="0"/>
              <a:t>впізнаваність</a:t>
            </a:r>
            <a:r>
              <a:rPr lang="ru-RU" dirty="0" smtClean="0"/>
              <a:t> бренду та </a:t>
            </a:r>
            <a:r>
              <a:rPr lang="ru-RU" dirty="0" err="1" smtClean="0"/>
              <a:t>виділитися</a:t>
            </a:r>
            <a:r>
              <a:rPr lang="ru-RU" dirty="0" smtClean="0"/>
              <a:t> </a:t>
            </a:r>
            <a:r>
              <a:rPr lang="ru-RU" dirty="0" err="1" smtClean="0"/>
              <a:t>серед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Ось </a:t>
            </a: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аспекти</a:t>
            </a:r>
            <a:r>
              <a:rPr lang="ru-RU" dirty="0" smtClean="0"/>
              <a:t>, </a:t>
            </a:r>
            <a:r>
              <a:rPr lang="ru-RU" dirty="0" err="1" smtClean="0"/>
              <a:t>переваги</a:t>
            </a:r>
            <a:r>
              <a:rPr lang="ru-RU" dirty="0" smtClean="0"/>
              <a:t> та кроки для </a:t>
            </a:r>
            <a:r>
              <a:rPr lang="ru-RU" dirty="0" err="1" smtClean="0"/>
              <a:t>реалізації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:</a:t>
            </a:r>
          </a:p>
          <a:p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 smtClean="0"/>
              <a:t>позиціонування</a:t>
            </a:r>
            <a:r>
              <a:rPr lang="ru-RU" dirty="0" smtClean="0"/>
              <a:t> </a:t>
            </a:r>
            <a:r>
              <a:rPr lang="ru-RU" dirty="0" err="1" smtClean="0"/>
              <a:t>керівництва</a:t>
            </a:r>
            <a:r>
              <a:rPr lang="ru-RU" dirty="0" smtClean="0"/>
              <a:t> як </a:t>
            </a:r>
            <a:r>
              <a:rPr lang="ru-RU" dirty="0" err="1" smtClean="0"/>
              <a:t>експертів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Підвищення</a:t>
            </a:r>
            <a:r>
              <a:rPr lang="ru-RU" dirty="0" smtClean="0"/>
              <a:t> </a:t>
            </a:r>
            <a:r>
              <a:rPr lang="ru-RU" dirty="0" err="1" smtClean="0"/>
              <a:t>довіри</a:t>
            </a:r>
            <a:r>
              <a:rPr lang="ru-RU" dirty="0" smtClean="0"/>
              <a:t>: Люди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довіряють</a:t>
            </a:r>
            <a:r>
              <a:rPr lang="ru-RU" dirty="0" smtClean="0"/>
              <a:t> </a:t>
            </a:r>
            <a:r>
              <a:rPr lang="ru-RU" dirty="0" err="1" smtClean="0"/>
              <a:t>порадам</a:t>
            </a:r>
            <a:r>
              <a:rPr lang="ru-RU" dirty="0" smtClean="0"/>
              <a:t> </a:t>
            </a:r>
            <a:r>
              <a:rPr lang="ru-RU" dirty="0" err="1" smtClean="0"/>
              <a:t>експертів</a:t>
            </a:r>
            <a:r>
              <a:rPr lang="ru-RU" dirty="0" smtClean="0"/>
              <a:t>, а не </a:t>
            </a:r>
            <a:r>
              <a:rPr lang="ru-RU" dirty="0" err="1" smtClean="0"/>
              <a:t>прямій</a:t>
            </a:r>
            <a:r>
              <a:rPr lang="ru-RU" dirty="0" smtClean="0"/>
              <a:t> </a:t>
            </a:r>
            <a:r>
              <a:rPr lang="ru-RU" dirty="0" err="1" smtClean="0"/>
              <a:t>рекламі</a:t>
            </a:r>
            <a:r>
              <a:rPr lang="ru-RU" dirty="0" smtClean="0"/>
              <a:t>. Коли </a:t>
            </a:r>
            <a:r>
              <a:rPr lang="ru-RU" dirty="0" err="1" smtClean="0"/>
              <a:t>керівник</a:t>
            </a:r>
            <a:r>
              <a:rPr lang="ru-RU" dirty="0" smtClean="0"/>
              <a:t> </a:t>
            </a:r>
            <a:r>
              <a:rPr lang="ru-RU" dirty="0" err="1" smtClean="0"/>
              <a:t>демонструє</a:t>
            </a:r>
            <a:r>
              <a:rPr lang="ru-RU" dirty="0" smtClean="0"/>
              <a:t> </a:t>
            </a:r>
            <a:r>
              <a:rPr lang="ru-RU" dirty="0" err="1" smtClean="0"/>
              <a:t>глибокі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, </a:t>
            </a:r>
            <a:r>
              <a:rPr lang="ru-RU" dirty="0" err="1" smtClean="0"/>
              <a:t>це</a:t>
            </a:r>
            <a:r>
              <a:rPr lang="ru-RU" dirty="0" smtClean="0"/>
              <a:t> автоматично переноситься на </a:t>
            </a:r>
            <a:r>
              <a:rPr lang="ru-RU" dirty="0" err="1" smtClean="0"/>
              <a:t>довіру</a:t>
            </a:r>
            <a:r>
              <a:rPr lang="ru-RU" dirty="0" smtClean="0"/>
              <a:t> до </a:t>
            </a:r>
            <a:r>
              <a:rPr lang="ru-RU" dirty="0" err="1" smtClean="0"/>
              <a:t>компанії</a:t>
            </a:r>
            <a:r>
              <a:rPr lang="ru-RU" dirty="0" smtClean="0"/>
              <a:t> та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Зміцнення</a:t>
            </a:r>
            <a:r>
              <a:rPr lang="ru-RU" dirty="0" smtClean="0"/>
              <a:t> бренду </a:t>
            </a:r>
            <a:r>
              <a:rPr lang="ru-RU" dirty="0" err="1" smtClean="0"/>
              <a:t>роботодавця</a:t>
            </a:r>
            <a:r>
              <a:rPr lang="ru-RU" dirty="0" smtClean="0"/>
              <a:t> (</a:t>
            </a:r>
            <a:r>
              <a:rPr lang="en-US" dirty="0" smtClean="0"/>
              <a:t>HR-</a:t>
            </a:r>
            <a:r>
              <a:rPr lang="ru-RU" dirty="0" smtClean="0"/>
              <a:t>бренд): </a:t>
            </a:r>
            <a:r>
              <a:rPr lang="ru-RU" dirty="0" err="1" smtClean="0"/>
              <a:t>Експертне</a:t>
            </a:r>
            <a:r>
              <a:rPr lang="ru-RU" dirty="0" smtClean="0"/>
              <a:t> </a:t>
            </a:r>
            <a:r>
              <a:rPr lang="ru-RU" dirty="0" err="1" smtClean="0"/>
              <a:t>керівництво</a:t>
            </a:r>
            <a:r>
              <a:rPr lang="ru-RU" dirty="0" smtClean="0"/>
              <a:t> </a:t>
            </a:r>
            <a:r>
              <a:rPr lang="ru-RU" dirty="0" err="1" smtClean="0"/>
              <a:t>приваблює</a:t>
            </a:r>
            <a:r>
              <a:rPr lang="ru-RU" dirty="0" smtClean="0"/>
              <a:t> </a:t>
            </a:r>
            <a:r>
              <a:rPr lang="ru-RU" dirty="0" err="1" smtClean="0"/>
              <a:t>талановитих</a:t>
            </a:r>
            <a:r>
              <a:rPr lang="ru-RU" dirty="0" smtClean="0"/>
              <a:t> </a:t>
            </a:r>
            <a:r>
              <a:rPr lang="ru-RU" dirty="0" err="1" smtClean="0"/>
              <a:t>співробітників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хочуть</a:t>
            </a:r>
            <a:r>
              <a:rPr lang="ru-RU" dirty="0" smtClean="0"/>
              <a:t>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керівництвом</a:t>
            </a:r>
            <a:r>
              <a:rPr lang="ru-RU" dirty="0" smtClean="0"/>
              <a:t> </a:t>
            </a:r>
            <a:r>
              <a:rPr lang="ru-RU" dirty="0" err="1" smtClean="0"/>
              <a:t>лідерів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Диференціація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конкурентів</a:t>
            </a:r>
            <a:r>
              <a:rPr lang="ru-RU" dirty="0" smtClean="0"/>
              <a:t>: У </a:t>
            </a:r>
            <a:r>
              <a:rPr lang="ru-RU" dirty="0" err="1" smtClean="0"/>
              <a:t>перенасиченому</a:t>
            </a:r>
            <a:r>
              <a:rPr lang="ru-RU" dirty="0" smtClean="0"/>
              <a:t> ринку </a:t>
            </a:r>
            <a:r>
              <a:rPr lang="ru-RU" dirty="0" err="1" smtClean="0"/>
              <a:t>унікальна</a:t>
            </a:r>
            <a:r>
              <a:rPr lang="ru-RU" dirty="0" smtClean="0"/>
              <a:t> </a:t>
            </a:r>
            <a:r>
              <a:rPr lang="ru-RU" dirty="0" err="1" smtClean="0"/>
              <a:t>експертиза</a:t>
            </a:r>
            <a:r>
              <a:rPr lang="ru-RU" dirty="0" smtClean="0"/>
              <a:t> </a:t>
            </a:r>
            <a:r>
              <a:rPr lang="ru-RU" dirty="0" err="1" smtClean="0"/>
              <a:t>лідера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стати </a:t>
            </a:r>
            <a:r>
              <a:rPr lang="ru-RU" dirty="0" err="1" smtClean="0"/>
              <a:t>вирішальним</a:t>
            </a:r>
            <a:r>
              <a:rPr lang="ru-RU" dirty="0" smtClean="0"/>
              <a:t> фактором </a:t>
            </a:r>
            <a:r>
              <a:rPr lang="ru-RU" dirty="0" err="1" smtClean="0"/>
              <a:t>вибору</a:t>
            </a:r>
            <a:r>
              <a:rPr lang="ru-RU" dirty="0" smtClean="0"/>
              <a:t> для </a:t>
            </a:r>
            <a:r>
              <a:rPr lang="ru-RU" dirty="0" err="1" smtClean="0"/>
              <a:t>клієнта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Лідерство</a:t>
            </a:r>
            <a:r>
              <a:rPr lang="ru-RU" dirty="0" smtClean="0"/>
              <a:t> думок: </a:t>
            </a:r>
            <a:r>
              <a:rPr lang="ru-RU" dirty="0" err="1" smtClean="0"/>
              <a:t>Компанія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"</a:t>
            </a:r>
            <a:r>
              <a:rPr lang="ru-RU" dirty="0" err="1" smtClean="0"/>
              <a:t>законодавцем</a:t>
            </a:r>
            <a:r>
              <a:rPr lang="ru-RU" dirty="0" smtClean="0"/>
              <a:t> мод"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ніші</a:t>
            </a:r>
            <a:r>
              <a:rPr lang="ru-RU" dirty="0" smtClean="0"/>
              <a:t>, до </a:t>
            </a:r>
            <a:r>
              <a:rPr lang="ru-RU" dirty="0" err="1" smtClean="0"/>
              <a:t>її</a:t>
            </a:r>
            <a:r>
              <a:rPr lang="ru-RU" dirty="0" smtClean="0"/>
              <a:t> думки </a:t>
            </a:r>
            <a:r>
              <a:rPr lang="ru-RU" dirty="0" err="1" smtClean="0"/>
              <a:t>прислухаються</a:t>
            </a:r>
            <a:r>
              <a:rPr lang="ru-RU" dirty="0" smtClean="0"/>
              <a:t> ЗМІ та </a:t>
            </a:r>
            <a:r>
              <a:rPr lang="ru-RU" dirty="0" err="1" smtClean="0"/>
              <a:t>партнери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Антикризовий</a:t>
            </a:r>
            <a:r>
              <a:rPr lang="ru-RU" dirty="0" smtClean="0"/>
              <a:t> менеджмент: У </a:t>
            </a:r>
            <a:r>
              <a:rPr lang="ru-RU" dirty="0" err="1" smtClean="0"/>
              <a:t>важкі</a:t>
            </a:r>
            <a:r>
              <a:rPr lang="ru-RU" dirty="0" smtClean="0"/>
              <a:t> </a:t>
            </a:r>
            <a:r>
              <a:rPr lang="ru-RU" dirty="0" err="1" smtClean="0"/>
              <a:t>часи</a:t>
            </a:r>
            <a:r>
              <a:rPr lang="ru-RU" dirty="0" smtClean="0"/>
              <a:t> </a:t>
            </a:r>
            <a:r>
              <a:rPr lang="ru-RU" dirty="0" err="1" smtClean="0"/>
              <a:t>довіра</a:t>
            </a:r>
            <a:r>
              <a:rPr lang="ru-RU" dirty="0" smtClean="0"/>
              <a:t> до компетентного </a:t>
            </a:r>
            <a:r>
              <a:rPr lang="ru-RU" dirty="0" err="1" smtClean="0"/>
              <a:t>керівника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стабілізувати</a:t>
            </a:r>
            <a:r>
              <a:rPr lang="ru-RU" dirty="0" smtClean="0"/>
              <a:t> </a:t>
            </a:r>
            <a:r>
              <a:rPr lang="ru-RU" dirty="0" err="1" smtClean="0"/>
              <a:t>ситуацію</a:t>
            </a:r>
            <a:r>
              <a:rPr lang="ru-RU" dirty="0" smtClean="0"/>
              <a:t> та </a:t>
            </a:r>
            <a:r>
              <a:rPr lang="ru-RU" dirty="0" err="1" smtClean="0"/>
              <a:t>заспокоїти</a:t>
            </a:r>
            <a:r>
              <a:rPr lang="ru-RU" dirty="0" smtClean="0"/>
              <a:t> </a:t>
            </a:r>
            <a:r>
              <a:rPr lang="ru-RU" dirty="0" err="1" smtClean="0"/>
              <a:t>стейкхолдерів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0436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939451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err="1" smtClean="0"/>
              <a:t>Ключові</a:t>
            </a:r>
            <a:r>
              <a:rPr lang="ru-RU" sz="2000" dirty="0" smtClean="0"/>
              <a:t> </a:t>
            </a:r>
            <a:r>
              <a:rPr lang="ru-RU" sz="2000" dirty="0" err="1" smtClean="0"/>
              <a:t>інструменти</a:t>
            </a:r>
            <a:r>
              <a:rPr lang="ru-RU" sz="2000" dirty="0" smtClean="0"/>
              <a:t> та кроки </a:t>
            </a:r>
            <a:r>
              <a:rPr lang="ru-RU" sz="2000" dirty="0" err="1" smtClean="0"/>
              <a:t>реалізації</a:t>
            </a:r>
            <a:endParaRPr lang="ru-RU" sz="2000" dirty="0" smtClean="0"/>
          </a:p>
          <a:p>
            <a:pPr algn="just"/>
            <a:r>
              <a:rPr lang="ru-RU" sz="2000" dirty="0" smtClean="0"/>
              <a:t>1. </a:t>
            </a:r>
            <a:r>
              <a:rPr lang="ru-RU" sz="2000" dirty="0" err="1" smtClean="0"/>
              <a:t>Інтерв’ю</a:t>
            </a:r>
            <a:endParaRPr lang="ru-RU" sz="2000" dirty="0" smtClean="0"/>
          </a:p>
          <a:p>
            <a:pPr algn="just"/>
            <a:r>
              <a:rPr lang="ru-RU" sz="2000" dirty="0" smtClean="0"/>
              <a:t>    </a:t>
            </a:r>
            <a:r>
              <a:rPr lang="ru-RU" sz="2000" dirty="0" err="1" smtClean="0"/>
              <a:t>Цілі</a:t>
            </a:r>
            <a:r>
              <a:rPr lang="ru-RU" sz="2000" dirty="0" smtClean="0"/>
              <a:t>: </a:t>
            </a:r>
            <a:r>
              <a:rPr lang="ru-RU" sz="2000" dirty="0" err="1" smtClean="0"/>
              <a:t>Розкрити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глибину</a:t>
            </a:r>
            <a:r>
              <a:rPr lang="ru-RU" sz="2000" dirty="0" smtClean="0"/>
              <a:t> </a:t>
            </a:r>
            <a:r>
              <a:rPr lang="ru-RU" sz="2000" dirty="0" err="1" smtClean="0"/>
              <a:t>знань</a:t>
            </a:r>
            <a:r>
              <a:rPr lang="ru-RU" sz="2000" dirty="0" smtClean="0"/>
              <a:t> </a:t>
            </a:r>
            <a:r>
              <a:rPr lang="ru-RU" sz="2000" dirty="0" err="1" smtClean="0"/>
              <a:t>керівника</a:t>
            </a:r>
            <a:r>
              <a:rPr lang="ru-RU" sz="2000" dirty="0" smtClean="0"/>
              <a:t>,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бачення</a:t>
            </a:r>
            <a:r>
              <a:rPr lang="ru-RU" sz="2000" dirty="0" smtClean="0"/>
              <a:t> ринку, </a:t>
            </a:r>
            <a:r>
              <a:rPr lang="ru-RU" sz="2000" dirty="0" err="1" smtClean="0"/>
              <a:t>цінності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компанії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 </a:t>
            </a:r>
            <a:r>
              <a:rPr lang="ru-RU" sz="2000" dirty="0" err="1" smtClean="0"/>
              <a:t>Майданчики</a:t>
            </a:r>
            <a:r>
              <a:rPr lang="ru-RU" sz="2000" dirty="0" smtClean="0"/>
              <a:t>: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Галузеві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бізнес</a:t>
            </a:r>
            <a:r>
              <a:rPr lang="ru-RU" sz="2000" dirty="0" smtClean="0"/>
              <a:t>-ЗМІ: </a:t>
            </a:r>
            <a:r>
              <a:rPr lang="ru-RU" sz="2000" dirty="0" err="1" smtClean="0"/>
              <a:t>Журнали</a:t>
            </a:r>
            <a:r>
              <a:rPr lang="ru-RU" sz="2000" dirty="0" smtClean="0"/>
              <a:t>, онлайн-</a:t>
            </a:r>
            <a:r>
              <a:rPr lang="ru-RU" sz="2000" dirty="0" err="1" smtClean="0"/>
              <a:t>портали</a:t>
            </a:r>
            <a:r>
              <a:rPr lang="ru-RU" sz="2000" dirty="0" smtClean="0"/>
              <a:t> (</a:t>
            </a:r>
            <a:r>
              <a:rPr lang="ru-RU" sz="2000" dirty="0" err="1" smtClean="0"/>
              <a:t>наприклад</a:t>
            </a:r>
            <a:r>
              <a:rPr lang="ru-RU" sz="2000" dirty="0" smtClean="0"/>
              <a:t>, </a:t>
            </a:r>
            <a:r>
              <a:rPr lang="en-US" sz="2000" dirty="0" smtClean="0"/>
              <a:t>Forbes, </a:t>
            </a:r>
            <a:r>
              <a:rPr lang="ru-RU" sz="2000" dirty="0" err="1" smtClean="0"/>
              <a:t>Економічна</a:t>
            </a:r>
            <a:r>
              <a:rPr lang="ru-RU" sz="2000" dirty="0" smtClean="0"/>
              <a:t> правда).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Подкасти</a:t>
            </a:r>
            <a:r>
              <a:rPr lang="ru-RU" sz="2000" dirty="0" smtClean="0"/>
              <a:t> та </a:t>
            </a:r>
            <a:r>
              <a:rPr lang="en-US" sz="2000" dirty="0" smtClean="0"/>
              <a:t>YouTube-</a:t>
            </a:r>
            <a:r>
              <a:rPr lang="ru-RU" sz="2000" dirty="0" smtClean="0"/>
              <a:t>канали: </a:t>
            </a:r>
            <a:r>
              <a:rPr lang="ru-RU" sz="2000" dirty="0" err="1" smtClean="0"/>
              <a:t>Аудіо</a:t>
            </a:r>
            <a:r>
              <a:rPr lang="ru-RU" sz="2000" dirty="0" smtClean="0"/>
              <a:t>- та </a:t>
            </a:r>
            <a:r>
              <a:rPr lang="ru-RU" sz="2000" dirty="0" err="1" smtClean="0"/>
              <a:t>відеоформати</a:t>
            </a:r>
            <a:r>
              <a:rPr lang="ru-RU" sz="2000" dirty="0" smtClean="0"/>
              <a:t> зараз </a:t>
            </a:r>
            <a:r>
              <a:rPr lang="ru-RU" sz="2000" dirty="0" err="1" smtClean="0"/>
              <a:t>дуже</a:t>
            </a:r>
            <a:r>
              <a:rPr lang="ru-RU" sz="2000" dirty="0" smtClean="0"/>
              <a:t> </a:t>
            </a:r>
            <a:r>
              <a:rPr lang="ru-RU" sz="2000" dirty="0" err="1" smtClean="0"/>
              <a:t>популярні</a:t>
            </a:r>
            <a:r>
              <a:rPr lang="ru-RU" sz="2000" dirty="0" smtClean="0"/>
              <a:t> і </a:t>
            </a:r>
            <a:r>
              <a:rPr lang="ru-RU" sz="2000" dirty="0" err="1" smtClean="0"/>
              <a:t>дозволяють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створити</a:t>
            </a:r>
            <a:r>
              <a:rPr lang="ru-RU" sz="2000" dirty="0" smtClean="0"/>
              <a:t> </a:t>
            </a:r>
            <a:r>
              <a:rPr lang="ru-RU" sz="2000" dirty="0" err="1" smtClean="0"/>
              <a:t>більш</a:t>
            </a:r>
            <a:r>
              <a:rPr lang="ru-RU" sz="2000" dirty="0" smtClean="0"/>
              <a:t> </a:t>
            </a:r>
            <a:r>
              <a:rPr lang="ru-RU" sz="2000" dirty="0" err="1" smtClean="0"/>
              <a:t>особистий</a:t>
            </a:r>
            <a:r>
              <a:rPr lang="ru-RU" sz="2000" dirty="0" smtClean="0"/>
              <a:t> контакт з </a:t>
            </a:r>
            <a:r>
              <a:rPr lang="ru-RU" sz="2000" dirty="0" err="1" smtClean="0"/>
              <a:t>аудиторією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Корпоративні</a:t>
            </a:r>
            <a:r>
              <a:rPr lang="ru-RU" sz="2000" dirty="0" smtClean="0"/>
              <a:t> канали: </a:t>
            </a:r>
            <a:r>
              <a:rPr lang="ru-RU" sz="2000" dirty="0" err="1" smtClean="0"/>
              <a:t>Власний</a:t>
            </a:r>
            <a:r>
              <a:rPr lang="ru-RU" sz="2000" dirty="0" smtClean="0"/>
              <a:t> блог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en-US" sz="2000" dirty="0" smtClean="0"/>
              <a:t>YouTube-</a:t>
            </a:r>
            <a:r>
              <a:rPr lang="ru-RU" sz="2000" dirty="0" smtClean="0"/>
              <a:t>канал </a:t>
            </a:r>
            <a:r>
              <a:rPr lang="ru-RU" sz="2000" dirty="0" err="1" smtClean="0"/>
              <a:t>компанії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 </a:t>
            </a:r>
            <a:r>
              <a:rPr lang="ru-RU" sz="2000" dirty="0" err="1" smtClean="0"/>
              <a:t>Підготовка</a:t>
            </a:r>
            <a:r>
              <a:rPr lang="ru-RU" sz="2000" dirty="0" smtClean="0"/>
              <a:t>: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Визначення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ключових</a:t>
            </a:r>
            <a:r>
              <a:rPr lang="ru-RU" sz="2000" dirty="0" smtClean="0"/>
              <a:t> тем: </a:t>
            </a:r>
            <a:r>
              <a:rPr lang="ru-RU" sz="2000" dirty="0" err="1" smtClean="0"/>
              <a:t>Сфокусуватися</a:t>
            </a:r>
            <a:r>
              <a:rPr lang="ru-RU" sz="2000" dirty="0" smtClean="0"/>
              <a:t> на </a:t>
            </a:r>
            <a:r>
              <a:rPr lang="ru-RU" sz="2000" dirty="0" err="1" smtClean="0"/>
              <a:t>актуальних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аудиторії</a:t>
            </a:r>
            <a:r>
              <a:rPr lang="ru-RU" sz="2000" dirty="0" smtClean="0"/>
              <a:t> </a:t>
            </a:r>
            <a:r>
              <a:rPr lang="ru-RU" sz="2000" dirty="0" err="1" smtClean="0"/>
              <a:t>питаннях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Тренування</a:t>
            </a:r>
            <a:r>
              <a:rPr lang="ru-RU" sz="2000" dirty="0" smtClean="0"/>
              <a:t>: </a:t>
            </a:r>
            <a:r>
              <a:rPr lang="ru-RU" sz="2000" dirty="0" err="1" smtClean="0"/>
              <a:t>Репетиція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відповідей</a:t>
            </a:r>
            <a:r>
              <a:rPr lang="ru-RU" sz="2000" dirty="0" smtClean="0"/>
              <a:t> на </a:t>
            </a:r>
            <a:r>
              <a:rPr lang="ru-RU" sz="2000" dirty="0" err="1" smtClean="0"/>
              <a:t>складні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несподівані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запитання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Чітке</a:t>
            </a:r>
            <a:r>
              <a:rPr lang="ru-RU" sz="2000" dirty="0" smtClean="0"/>
              <a:t> </a:t>
            </a:r>
            <a:r>
              <a:rPr lang="ru-RU" sz="2000" dirty="0" err="1" smtClean="0"/>
              <a:t>повідомлення</a:t>
            </a:r>
            <a:r>
              <a:rPr lang="ru-RU" sz="2000" dirty="0" smtClean="0"/>
              <a:t>: </a:t>
            </a:r>
            <a:r>
              <a:rPr lang="ru-RU" sz="2000" dirty="0" err="1" smtClean="0"/>
              <a:t>Заздалегідь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продумати</a:t>
            </a:r>
            <a:r>
              <a:rPr lang="ru-RU" sz="2000" dirty="0" smtClean="0"/>
              <a:t> 2-3 </a:t>
            </a:r>
            <a:r>
              <a:rPr lang="ru-RU" sz="2000" dirty="0" err="1" smtClean="0"/>
              <a:t>основні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тези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мають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запам'ятатися</a:t>
            </a:r>
            <a:r>
              <a:rPr lang="ru-RU" sz="2000" dirty="0" smtClean="0"/>
              <a:t> </a:t>
            </a:r>
            <a:r>
              <a:rPr lang="ru-RU" sz="2000" dirty="0" err="1" smtClean="0"/>
              <a:t>аудиторії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2. </a:t>
            </a:r>
            <a:r>
              <a:rPr lang="ru-RU" sz="2000" dirty="0" err="1" smtClean="0"/>
              <a:t>Публічні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виступи</a:t>
            </a:r>
            <a:endParaRPr lang="ru-RU" sz="2000" dirty="0" smtClean="0"/>
          </a:p>
          <a:p>
            <a:pPr algn="just"/>
            <a:r>
              <a:rPr lang="ru-RU" sz="2000" dirty="0" smtClean="0"/>
              <a:t>    </a:t>
            </a:r>
            <a:r>
              <a:rPr lang="ru-RU" sz="2000" dirty="0" err="1" smtClean="0"/>
              <a:t>Цілі</a:t>
            </a:r>
            <a:r>
              <a:rPr lang="ru-RU" sz="2000" dirty="0" smtClean="0"/>
              <a:t>: </a:t>
            </a:r>
            <a:r>
              <a:rPr lang="ru-RU" sz="2000" dirty="0" err="1" smtClean="0"/>
              <a:t>Створення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іміджу</a:t>
            </a:r>
            <a:r>
              <a:rPr lang="ru-RU" sz="2000" dirty="0" smtClean="0"/>
              <a:t> </a:t>
            </a:r>
            <a:r>
              <a:rPr lang="ru-RU" sz="2000" dirty="0" err="1" smtClean="0"/>
              <a:t>харизматичного</a:t>
            </a:r>
            <a:r>
              <a:rPr lang="ru-RU" sz="2000" dirty="0" smtClean="0"/>
              <a:t> та компетентного </a:t>
            </a:r>
            <a:r>
              <a:rPr lang="ru-RU" sz="2000" dirty="0" err="1" smtClean="0"/>
              <a:t>спікера</a:t>
            </a:r>
            <a:r>
              <a:rPr lang="ru-RU" sz="2000" dirty="0" smtClean="0"/>
              <a:t>, </a:t>
            </a:r>
            <a:r>
              <a:rPr lang="ru-RU" sz="2000" dirty="0" err="1" smtClean="0"/>
              <a:t>нетворкінг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 </a:t>
            </a:r>
            <a:r>
              <a:rPr lang="ru-RU" sz="2000" dirty="0" err="1" smtClean="0"/>
              <a:t>Майданчики</a:t>
            </a:r>
            <a:r>
              <a:rPr lang="ru-RU" sz="2000" dirty="0" smtClean="0"/>
              <a:t>: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Галузеві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конференції</a:t>
            </a:r>
            <a:r>
              <a:rPr lang="ru-RU" sz="2000" dirty="0" smtClean="0"/>
              <a:t> та </a:t>
            </a:r>
            <a:r>
              <a:rPr lang="ru-RU" sz="2000" dirty="0" err="1" smtClean="0"/>
              <a:t>форуми</a:t>
            </a:r>
            <a:r>
              <a:rPr lang="ru-RU" sz="2000" dirty="0" smtClean="0"/>
              <a:t>: </a:t>
            </a:r>
            <a:r>
              <a:rPr lang="ru-RU" sz="2000" dirty="0" err="1" smtClean="0"/>
              <a:t>Головні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події</a:t>
            </a:r>
            <a:r>
              <a:rPr lang="ru-RU" sz="2000" dirty="0" smtClean="0"/>
              <a:t> року, де </a:t>
            </a:r>
            <a:r>
              <a:rPr lang="ru-RU" sz="2000" dirty="0" err="1" smtClean="0"/>
              <a:t>збираються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ключові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гравці</a:t>
            </a:r>
            <a:r>
              <a:rPr lang="ru-RU" sz="2000" dirty="0" smtClean="0"/>
              <a:t> ринку.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Вебінари</a:t>
            </a:r>
            <a:r>
              <a:rPr lang="ru-RU" sz="2000" dirty="0" smtClean="0"/>
              <a:t> та онлайн-заходи: </a:t>
            </a:r>
            <a:r>
              <a:rPr lang="ru-RU" sz="2000" dirty="0" err="1" smtClean="0"/>
              <a:t>Зручний</a:t>
            </a:r>
            <a:r>
              <a:rPr lang="ru-RU" sz="2000" dirty="0" smtClean="0"/>
              <a:t> </a:t>
            </a:r>
            <a:r>
              <a:rPr lang="ru-RU" sz="2000" dirty="0" err="1" smtClean="0"/>
              <a:t>спосіб</a:t>
            </a:r>
            <a:r>
              <a:rPr lang="ru-RU" sz="2000" dirty="0" smtClean="0"/>
              <a:t> </a:t>
            </a:r>
            <a:r>
              <a:rPr lang="ru-RU" sz="2000" dirty="0" err="1" smtClean="0"/>
              <a:t>охопити</a:t>
            </a:r>
            <a:r>
              <a:rPr lang="ru-RU" sz="2000" dirty="0" smtClean="0"/>
              <a:t> </a:t>
            </a:r>
            <a:r>
              <a:rPr lang="ru-RU" sz="2000" dirty="0" err="1" smtClean="0"/>
              <a:t>широку</a:t>
            </a:r>
            <a:r>
              <a:rPr lang="ru-RU" sz="2000" dirty="0" smtClean="0"/>
              <a:t> </a:t>
            </a:r>
            <a:r>
              <a:rPr lang="ru-RU" sz="2000" dirty="0" err="1" smtClean="0"/>
              <a:t>аудиторію</a:t>
            </a:r>
            <a:r>
              <a:rPr lang="ru-RU" sz="2000" dirty="0" smtClean="0"/>
              <a:t> без </a:t>
            </a:r>
            <a:r>
              <a:rPr lang="ru-RU" sz="2000" dirty="0" err="1" smtClean="0"/>
              <a:t>географічних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обмежень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Корпоративні</a:t>
            </a:r>
            <a:r>
              <a:rPr lang="ru-RU" sz="2000" dirty="0" smtClean="0"/>
              <a:t> заходи: </a:t>
            </a:r>
            <a:r>
              <a:rPr lang="ru-RU" sz="2000" dirty="0" err="1" smtClean="0"/>
              <a:t>Внутрішні</a:t>
            </a:r>
            <a:r>
              <a:rPr lang="ru-RU" sz="2000" dirty="0" smtClean="0"/>
              <a:t> </a:t>
            </a:r>
            <a:r>
              <a:rPr lang="ru-RU" sz="2000" dirty="0" err="1" smtClean="0"/>
              <a:t>зустрічі</a:t>
            </a:r>
            <a:r>
              <a:rPr lang="ru-RU" sz="2000" dirty="0" smtClean="0"/>
              <a:t>, де </a:t>
            </a:r>
            <a:r>
              <a:rPr lang="ru-RU" sz="2000" dirty="0" err="1" smtClean="0"/>
              <a:t>лідер</a:t>
            </a:r>
            <a:r>
              <a:rPr lang="ru-RU" sz="2000" dirty="0" smtClean="0"/>
              <a:t> </a:t>
            </a:r>
            <a:r>
              <a:rPr lang="ru-RU" sz="2000" dirty="0" err="1" smtClean="0"/>
              <a:t>надихає</a:t>
            </a:r>
            <a:r>
              <a:rPr lang="ru-RU" sz="2000" dirty="0" smtClean="0"/>
              <a:t> команду.</a:t>
            </a:r>
          </a:p>
          <a:p>
            <a:pPr algn="just"/>
            <a:r>
              <a:rPr lang="ru-RU" sz="2000" dirty="0" smtClean="0"/>
              <a:t>    </a:t>
            </a:r>
            <a:r>
              <a:rPr lang="ru-RU" sz="2000" dirty="0" err="1" smtClean="0"/>
              <a:t>Підготовка</a:t>
            </a:r>
            <a:r>
              <a:rPr lang="ru-RU" sz="2000" dirty="0" smtClean="0"/>
              <a:t>: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Якісний</a:t>
            </a:r>
            <a:r>
              <a:rPr lang="ru-RU" sz="2000" dirty="0" smtClean="0"/>
              <a:t> контент: </a:t>
            </a:r>
            <a:r>
              <a:rPr lang="ru-RU" sz="2000" dirty="0" err="1" smtClean="0"/>
              <a:t>Виступ</a:t>
            </a:r>
            <a:r>
              <a:rPr lang="ru-RU" sz="2000" dirty="0" smtClean="0"/>
              <a:t>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нести </a:t>
            </a:r>
            <a:r>
              <a:rPr lang="ru-RU" sz="2000" dirty="0" err="1" smtClean="0"/>
              <a:t>реальну</a:t>
            </a:r>
            <a:r>
              <a:rPr lang="ru-RU" sz="2000" dirty="0" smtClean="0"/>
              <a:t> </a:t>
            </a:r>
            <a:r>
              <a:rPr lang="ru-RU" sz="2000" dirty="0" err="1" smtClean="0"/>
              <a:t>цінність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слухачів</a:t>
            </a:r>
            <a:r>
              <a:rPr lang="ru-RU" sz="2000" dirty="0" smtClean="0"/>
              <a:t>, а не бути </a:t>
            </a:r>
            <a:r>
              <a:rPr lang="ru-RU" sz="2000" dirty="0" err="1" smtClean="0"/>
              <a:t>прихованою</a:t>
            </a:r>
            <a:r>
              <a:rPr lang="ru-RU" sz="2000" dirty="0" smtClean="0"/>
              <a:t> рекламою.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Візуальна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складова</a:t>
            </a:r>
            <a:r>
              <a:rPr lang="ru-RU" sz="2000" dirty="0" smtClean="0"/>
              <a:t>: </a:t>
            </a:r>
            <a:r>
              <a:rPr lang="ru-RU" sz="2000" dirty="0" err="1" smtClean="0"/>
              <a:t>Професійна</a:t>
            </a:r>
            <a:r>
              <a:rPr lang="ru-RU" sz="2000" dirty="0" smtClean="0"/>
              <a:t> </a:t>
            </a:r>
            <a:r>
              <a:rPr lang="ru-RU" sz="2000" dirty="0" err="1" smtClean="0"/>
              <a:t>презентація</a:t>
            </a:r>
            <a:r>
              <a:rPr lang="ru-RU" sz="2000" dirty="0" smtClean="0"/>
              <a:t> (</a:t>
            </a:r>
            <a:r>
              <a:rPr lang="ru-RU" sz="2000" dirty="0" err="1" smtClean="0"/>
              <a:t>слайди</a:t>
            </a:r>
            <a:r>
              <a:rPr lang="ru-RU" sz="2000" dirty="0" smtClean="0"/>
              <a:t>).</a:t>
            </a:r>
          </a:p>
          <a:p>
            <a:pPr algn="just"/>
            <a:r>
              <a:rPr lang="ru-RU" sz="2000" dirty="0" smtClean="0"/>
              <a:t>        </a:t>
            </a:r>
            <a:r>
              <a:rPr lang="ru-RU" sz="2000" dirty="0" err="1" smtClean="0"/>
              <a:t>Ораторська</a:t>
            </a:r>
            <a:r>
              <a:rPr lang="ru-RU" sz="2000" dirty="0" smtClean="0"/>
              <a:t> </a:t>
            </a:r>
            <a:r>
              <a:rPr lang="ru-RU" sz="2000" dirty="0" err="1" smtClean="0"/>
              <a:t>майстерність</a:t>
            </a:r>
            <a:r>
              <a:rPr lang="ru-RU" sz="2000" dirty="0" smtClean="0"/>
              <a:t>: </a:t>
            </a:r>
            <a:r>
              <a:rPr lang="ru-RU" sz="2000" dirty="0" err="1" smtClean="0"/>
              <a:t>Тренування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виступу</a:t>
            </a:r>
            <a:r>
              <a:rPr lang="ru-RU" sz="2000" dirty="0" smtClean="0"/>
              <a:t>, робота над </a:t>
            </a:r>
            <a:r>
              <a:rPr lang="ru-RU" sz="2000" dirty="0" err="1" smtClean="0"/>
              <a:t>мовою</a:t>
            </a:r>
            <a:r>
              <a:rPr lang="ru-RU" sz="2000" dirty="0" smtClean="0"/>
              <a:t> </a:t>
            </a:r>
            <a:r>
              <a:rPr lang="ru-RU" sz="2000" dirty="0" err="1" smtClean="0"/>
              <a:t>тіла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інтонацією</a:t>
            </a:r>
            <a:r>
              <a:rPr lang="ru-RU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88802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87413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 smtClean="0"/>
              <a:t>Поширені</a:t>
            </a:r>
            <a:r>
              <a:rPr lang="ru-RU" sz="2400" dirty="0" smtClean="0"/>
              <a:t> </a:t>
            </a:r>
            <a:r>
              <a:rPr lang="ru-RU" sz="2400" dirty="0" err="1" smtClean="0"/>
              <a:t>помилки</a:t>
            </a:r>
            <a:r>
              <a:rPr lang="ru-RU" sz="2400" dirty="0" smtClean="0"/>
              <a:t> та як </a:t>
            </a:r>
            <a:r>
              <a:rPr lang="ru-RU" sz="2400" dirty="0" err="1" smtClean="0"/>
              <a:t>їх</a:t>
            </a:r>
            <a:r>
              <a:rPr lang="ru-RU" sz="2400" dirty="0" smtClean="0"/>
              <a:t> </a:t>
            </a:r>
            <a:r>
              <a:rPr lang="ru-RU" sz="2400" dirty="0" err="1" smtClean="0"/>
              <a:t>уникнути</a:t>
            </a:r>
            <a:endParaRPr lang="ru-RU" sz="2400" dirty="0" smtClean="0"/>
          </a:p>
          <a:p>
            <a:endParaRPr lang="ru-RU" sz="24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    </a:t>
            </a:r>
            <a:r>
              <a:rPr lang="ru-RU" sz="2400" dirty="0" err="1" smtClean="0"/>
              <a:t>Занадто</a:t>
            </a:r>
            <a:r>
              <a:rPr lang="ru-RU" sz="2400" dirty="0" smtClean="0"/>
              <a:t> </a:t>
            </a:r>
            <a:r>
              <a:rPr lang="ru-RU" sz="2400" dirty="0" err="1" smtClean="0"/>
              <a:t>багато</a:t>
            </a:r>
            <a:r>
              <a:rPr lang="ru-RU" sz="2400" dirty="0" smtClean="0"/>
              <a:t> </a:t>
            </a:r>
            <a:r>
              <a:rPr lang="ru-RU" sz="2400" dirty="0" err="1" smtClean="0"/>
              <a:t>реклами</a:t>
            </a:r>
            <a:r>
              <a:rPr lang="ru-RU" sz="2400" dirty="0" smtClean="0"/>
              <a:t>: </a:t>
            </a:r>
            <a:r>
              <a:rPr lang="ru-RU" sz="2400" dirty="0" err="1" smtClean="0"/>
              <a:t>Виступи</a:t>
            </a:r>
            <a:r>
              <a:rPr lang="ru-RU" sz="2400" dirty="0" smtClean="0"/>
              <a:t> та </a:t>
            </a:r>
            <a:r>
              <a:rPr lang="ru-RU" sz="2400" dirty="0" err="1" smtClean="0"/>
              <a:t>інтерв'ю</a:t>
            </a:r>
            <a:r>
              <a:rPr lang="ru-RU" sz="2400" dirty="0" smtClean="0"/>
              <a:t> </a:t>
            </a:r>
            <a:r>
              <a:rPr lang="ru-RU" sz="2400" dirty="0" err="1" smtClean="0"/>
              <a:t>мають</a:t>
            </a:r>
            <a:r>
              <a:rPr lang="ru-RU" sz="2400" dirty="0" smtClean="0"/>
              <a:t> бути про </a:t>
            </a:r>
            <a:r>
              <a:rPr lang="ru-RU" sz="2400" dirty="0" err="1" smtClean="0"/>
              <a:t>корисний</a:t>
            </a:r>
            <a:r>
              <a:rPr lang="ru-RU" sz="2400" dirty="0" smtClean="0"/>
              <a:t> контент та </a:t>
            </a:r>
            <a:r>
              <a:rPr lang="ru-RU" sz="2400" dirty="0" err="1" smtClean="0"/>
              <a:t>експертизу</a:t>
            </a:r>
            <a:r>
              <a:rPr lang="ru-RU" sz="2400" dirty="0" smtClean="0"/>
              <a:t>, а не про саморекламу.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    </a:t>
            </a:r>
            <a:r>
              <a:rPr lang="ru-RU" sz="2400" dirty="0" err="1" smtClean="0"/>
              <a:t>Невідповідність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темі</a:t>
            </a:r>
            <a:r>
              <a:rPr lang="ru-RU" sz="2400" dirty="0" smtClean="0"/>
              <a:t>: </a:t>
            </a:r>
            <a:r>
              <a:rPr lang="ru-RU" sz="2400" dirty="0" err="1" smtClean="0"/>
              <a:t>Керівник</a:t>
            </a:r>
            <a:r>
              <a:rPr lang="ru-RU" sz="2400" dirty="0" smtClean="0"/>
              <a:t> </a:t>
            </a:r>
            <a:r>
              <a:rPr lang="ru-RU" sz="2400" dirty="0" err="1" smtClean="0"/>
              <a:t>має</a:t>
            </a:r>
            <a:r>
              <a:rPr lang="ru-RU" sz="2400" dirty="0" smtClean="0"/>
              <a:t> </a:t>
            </a:r>
            <a:r>
              <a:rPr lang="ru-RU" sz="2400" dirty="0" err="1" smtClean="0"/>
              <a:t>виступати</a:t>
            </a:r>
            <a:r>
              <a:rPr lang="ru-RU" sz="2400" dirty="0" smtClean="0"/>
              <a:t> на теми, в </a:t>
            </a:r>
            <a:r>
              <a:rPr lang="ru-RU" sz="2400" dirty="0" err="1" smtClean="0"/>
              <a:t>яких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він</a:t>
            </a:r>
            <a:r>
              <a:rPr lang="ru-RU" sz="2400" dirty="0" smtClean="0"/>
              <a:t> </a:t>
            </a:r>
            <a:r>
              <a:rPr lang="ru-RU" sz="2400" dirty="0" err="1" smtClean="0"/>
              <a:t>дійсно</a:t>
            </a:r>
            <a:r>
              <a:rPr lang="ru-RU" sz="2400" dirty="0" smtClean="0"/>
              <a:t> </a:t>
            </a:r>
            <a:r>
              <a:rPr lang="ru-RU" sz="2400" dirty="0" err="1" smtClean="0"/>
              <a:t>компетентний</a:t>
            </a:r>
            <a:r>
              <a:rPr lang="ru-RU" sz="2400" dirty="0" smtClean="0"/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    </a:t>
            </a:r>
            <a:r>
              <a:rPr lang="ru-RU" sz="2400" dirty="0" err="1" smtClean="0"/>
              <a:t>Відсутність</a:t>
            </a:r>
            <a:r>
              <a:rPr lang="ru-RU" sz="2400" dirty="0" smtClean="0"/>
              <a:t> </a:t>
            </a:r>
            <a:r>
              <a:rPr lang="ru-RU" sz="2400" dirty="0" err="1" smtClean="0"/>
              <a:t>послідовності</a:t>
            </a:r>
            <a:r>
              <a:rPr lang="ru-RU" sz="2400" dirty="0" smtClean="0"/>
              <a:t>: </a:t>
            </a:r>
            <a:r>
              <a:rPr lang="ru-RU" sz="2400" dirty="0" err="1" smtClean="0"/>
              <a:t>Експертизу</a:t>
            </a:r>
            <a:r>
              <a:rPr lang="ru-RU" sz="2400" dirty="0" smtClean="0"/>
              <a:t> не </a:t>
            </a:r>
            <a:r>
              <a:rPr lang="ru-RU" sz="2400" dirty="0" err="1" smtClean="0"/>
              <a:t>можна</a:t>
            </a:r>
            <a:r>
              <a:rPr lang="ru-RU" sz="2400" dirty="0" smtClean="0"/>
              <a:t> </a:t>
            </a:r>
            <a:r>
              <a:rPr lang="ru-RU" sz="2400" dirty="0" err="1" smtClean="0"/>
              <a:t>створити</a:t>
            </a:r>
            <a:r>
              <a:rPr lang="ru-RU" sz="2400" dirty="0" smtClean="0"/>
              <a:t> одним </a:t>
            </a:r>
            <a:r>
              <a:rPr lang="ru-RU" sz="2400" dirty="0" err="1" smtClean="0"/>
              <a:t>виступом</a:t>
            </a:r>
            <a:r>
              <a:rPr lang="ru-RU" sz="2400" dirty="0" smtClean="0"/>
              <a:t>. </a:t>
            </a:r>
            <a:r>
              <a:rPr lang="ru-RU" sz="2400" dirty="0" err="1" smtClean="0"/>
              <a:t>Потрібна</a:t>
            </a:r>
            <a:r>
              <a:rPr lang="ru-RU" sz="2400" dirty="0" smtClean="0"/>
              <a:t> системна та регулярна робота.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400" dirty="0" smtClean="0"/>
              <a:t>    </a:t>
            </a:r>
            <a:r>
              <a:rPr lang="ru-RU" sz="2400" dirty="0" err="1" smtClean="0"/>
              <a:t>Ігнорування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підготовки</a:t>
            </a:r>
            <a:r>
              <a:rPr lang="ru-RU" sz="2400" dirty="0" smtClean="0"/>
              <a:t>: </a:t>
            </a:r>
            <a:r>
              <a:rPr lang="ru-RU" sz="2400" dirty="0" err="1" smtClean="0"/>
              <a:t>Непідготовлений</a:t>
            </a:r>
            <a:r>
              <a:rPr lang="ru-RU" sz="2400" dirty="0" smtClean="0"/>
              <a:t> </a:t>
            </a:r>
            <a:r>
              <a:rPr lang="ru-RU" sz="2400" dirty="0" err="1" smtClean="0"/>
              <a:t>виступ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може</a:t>
            </a:r>
            <a:r>
              <a:rPr lang="ru-RU" sz="2400" dirty="0" smtClean="0"/>
              <a:t> </a:t>
            </a:r>
            <a:r>
              <a:rPr lang="ru-RU" sz="2400" dirty="0" err="1" smtClean="0"/>
              <a:t>завдати</a:t>
            </a:r>
            <a:r>
              <a:rPr lang="ru-RU" sz="2400" dirty="0" smtClean="0"/>
              <a:t> </a:t>
            </a:r>
            <a:r>
              <a:rPr lang="ru-RU" sz="2400" dirty="0" err="1" smtClean="0"/>
              <a:t>більше</a:t>
            </a:r>
            <a:r>
              <a:rPr lang="ru-RU" sz="2400" dirty="0" smtClean="0"/>
              <a:t> </a:t>
            </a:r>
            <a:r>
              <a:rPr lang="ru-RU" sz="2400" dirty="0" err="1" smtClean="0"/>
              <a:t>шкоди</a:t>
            </a:r>
            <a:r>
              <a:rPr lang="ru-RU" sz="2400" dirty="0" smtClean="0"/>
              <a:t>, </a:t>
            </a:r>
            <a:r>
              <a:rPr lang="ru-RU" sz="2400" dirty="0" err="1" smtClean="0"/>
              <a:t>ніж</a:t>
            </a:r>
            <a:r>
              <a:rPr lang="ru-RU" sz="2400" dirty="0" smtClean="0"/>
              <a:t> </a:t>
            </a:r>
            <a:r>
              <a:rPr lang="ru-RU" sz="2400" dirty="0" err="1" smtClean="0"/>
              <a:t>користі</a:t>
            </a:r>
            <a:r>
              <a:rPr lang="ru-RU" sz="2400" dirty="0" smtClean="0"/>
              <a:t>.</a:t>
            </a:r>
          </a:p>
          <a:p>
            <a:endParaRPr lang="ru-RU" sz="2400" dirty="0" smtClean="0"/>
          </a:p>
          <a:p>
            <a:r>
              <a:rPr lang="ru-RU" sz="2400" dirty="0" err="1" smtClean="0"/>
              <a:t>Підсумок</a:t>
            </a:r>
            <a:r>
              <a:rPr lang="ru-RU" sz="2400" dirty="0" smtClean="0"/>
              <a:t>: </a:t>
            </a:r>
            <a:r>
              <a:rPr lang="ru-RU" sz="2400" dirty="0" err="1" smtClean="0"/>
              <a:t>Позиціонування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керівництва</a:t>
            </a:r>
            <a:r>
              <a:rPr lang="ru-RU" sz="2400" dirty="0" smtClean="0"/>
              <a:t> як </a:t>
            </a:r>
            <a:r>
              <a:rPr lang="ru-RU" sz="2400" dirty="0" err="1" smtClean="0"/>
              <a:t>експертів</a:t>
            </a:r>
            <a:r>
              <a:rPr lang="ru-RU" sz="2400" dirty="0" smtClean="0"/>
              <a:t> – </a:t>
            </a:r>
            <a:r>
              <a:rPr lang="ru-RU" sz="2400" dirty="0" err="1" smtClean="0"/>
              <a:t>це</a:t>
            </a:r>
            <a:r>
              <a:rPr lang="ru-RU" sz="2400" dirty="0" smtClean="0"/>
              <a:t> </a:t>
            </a:r>
            <a:r>
              <a:rPr lang="ru-RU" sz="2400" dirty="0" err="1" smtClean="0"/>
              <a:t>довгострокова</a:t>
            </a:r>
            <a:r>
              <a:rPr lang="ru-RU" sz="2400" dirty="0" smtClean="0"/>
              <a:t> </a:t>
            </a:r>
            <a:r>
              <a:rPr lang="ru-RU" sz="2400" dirty="0" err="1" smtClean="0"/>
              <a:t>інвестиція</a:t>
            </a:r>
            <a:r>
              <a:rPr lang="ru-RU" sz="2400" dirty="0" smtClean="0"/>
              <a:t>, яка </a:t>
            </a:r>
            <a:r>
              <a:rPr lang="ru-RU" sz="2400" dirty="0" err="1" smtClean="0"/>
              <a:t>вимагає</a:t>
            </a:r>
            <a:r>
              <a:rPr lang="ru-RU" sz="2400" dirty="0" smtClean="0"/>
              <a:t> системного </a:t>
            </a:r>
            <a:r>
              <a:rPr lang="ru-RU" sz="2400" dirty="0" err="1" smtClean="0"/>
              <a:t>підходу</a:t>
            </a:r>
            <a:r>
              <a:rPr lang="ru-RU" sz="2400" dirty="0" smtClean="0"/>
              <a:t>, </a:t>
            </a:r>
            <a:r>
              <a:rPr lang="ru-RU" sz="2400" dirty="0" err="1" smtClean="0"/>
              <a:t>якісного</a:t>
            </a:r>
            <a:r>
              <a:rPr lang="ru-RU" sz="2400" dirty="0" smtClean="0"/>
              <a:t> контенту та </a:t>
            </a:r>
            <a:r>
              <a:rPr lang="ru-RU" sz="2400" dirty="0" err="1" smtClean="0"/>
              <a:t>постійної</a:t>
            </a:r>
            <a:r>
              <a:rPr lang="ru-RU" sz="2400" dirty="0" smtClean="0"/>
              <a:t> </a:t>
            </a:r>
            <a:r>
              <a:rPr lang="ru-RU" sz="2400" dirty="0" err="1" smtClean="0"/>
              <a:t>присутності</a:t>
            </a:r>
            <a:r>
              <a:rPr lang="ru-RU" sz="2400" dirty="0" smtClean="0"/>
              <a:t> в </a:t>
            </a:r>
            <a:r>
              <a:rPr lang="ru-RU" sz="2400" dirty="0" err="1" smtClean="0"/>
              <a:t>інформаційному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просторі</a:t>
            </a:r>
            <a:r>
              <a:rPr lang="ru-RU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2810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1884" y="200025"/>
            <a:ext cx="115736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 smtClean="0"/>
              <a:t>Хто</a:t>
            </a:r>
            <a:r>
              <a:rPr lang="ru-RU" b="1" dirty="0" smtClean="0"/>
              <a:t> </a:t>
            </a:r>
            <a:r>
              <a:rPr lang="ru-RU" b="1" dirty="0" err="1" smtClean="0"/>
              <a:t>такий</a:t>
            </a:r>
            <a:r>
              <a:rPr lang="ru-RU" b="1" dirty="0" smtClean="0"/>
              <a:t> </a:t>
            </a:r>
            <a:r>
              <a:rPr lang="ru-RU" b="1" dirty="0" err="1" smtClean="0"/>
              <a:t>інфлюенсер</a:t>
            </a:r>
            <a:r>
              <a:rPr lang="ru-RU" b="1" dirty="0" smtClean="0"/>
              <a:t>?</a:t>
            </a:r>
          </a:p>
          <a:p>
            <a:r>
              <a:rPr lang="ru-RU" dirty="0" smtClean="0"/>
              <a:t>Людина, яка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на </a:t>
            </a:r>
            <a:r>
              <a:rPr lang="ru-RU" dirty="0" err="1" smtClean="0"/>
              <a:t>певну</a:t>
            </a:r>
            <a:r>
              <a:rPr lang="ru-RU" dirty="0" smtClean="0"/>
              <a:t> </a:t>
            </a:r>
            <a:r>
              <a:rPr lang="ru-RU" dirty="0" err="1" smtClean="0"/>
              <a:t>аудиторію</a:t>
            </a:r>
            <a:r>
              <a:rPr lang="ru-RU" dirty="0" smtClean="0"/>
              <a:t>. </a:t>
            </a:r>
            <a:r>
              <a:rPr lang="ru-RU" dirty="0" err="1" smtClean="0"/>
              <a:t>Інфлюенсерами</a:t>
            </a:r>
            <a:r>
              <a:rPr lang="ru-RU" dirty="0" smtClean="0"/>
              <a:t> часто є </a:t>
            </a:r>
            <a:r>
              <a:rPr lang="ru-RU" dirty="0" err="1" smtClean="0"/>
              <a:t>зірки</a:t>
            </a:r>
            <a:r>
              <a:rPr lang="ru-RU" dirty="0" smtClean="0"/>
              <a:t>, </a:t>
            </a:r>
            <a:r>
              <a:rPr lang="ru-RU" dirty="0" err="1" smtClean="0"/>
              <a:t>актори</a:t>
            </a:r>
            <a:r>
              <a:rPr lang="ru-RU" dirty="0" smtClean="0"/>
              <a:t>, </a:t>
            </a:r>
            <a:r>
              <a:rPr lang="ru-RU" dirty="0" err="1" smtClean="0"/>
              <a:t>телеведучі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через свою роботу, стиль </a:t>
            </a:r>
            <a:r>
              <a:rPr lang="ru-RU" dirty="0" err="1" smtClean="0"/>
              <a:t>життя</a:t>
            </a:r>
            <a:r>
              <a:rPr lang="ru-RU" dirty="0" smtClean="0"/>
              <a:t>, а не через блог, стали </a:t>
            </a:r>
            <a:r>
              <a:rPr lang="ru-RU" dirty="0" err="1" smtClean="0"/>
              <a:t>впізнаваними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Дженніфер</a:t>
            </a:r>
            <a:r>
              <a:rPr lang="ru-RU" dirty="0" smtClean="0"/>
              <a:t> Лопес – 195 млн </a:t>
            </a:r>
            <a:r>
              <a:rPr lang="ru-RU" dirty="0" err="1" smtClean="0"/>
              <a:t>підписників</a:t>
            </a:r>
            <a:r>
              <a:rPr lang="ru-RU" dirty="0" smtClean="0"/>
              <a:t>).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звузити</a:t>
            </a:r>
            <a:r>
              <a:rPr lang="ru-RU" dirty="0" smtClean="0"/>
              <a:t> коло, то такою </a:t>
            </a:r>
            <a:r>
              <a:rPr lang="ru-RU" dirty="0" err="1" smtClean="0"/>
              <a:t>людиною</a:t>
            </a:r>
            <a:r>
              <a:rPr lang="ru-RU" dirty="0" smtClean="0"/>
              <a:t> для вас </a:t>
            </a:r>
            <a:r>
              <a:rPr lang="ru-RU" dirty="0" err="1" smtClean="0"/>
              <a:t>може</a:t>
            </a:r>
            <a:r>
              <a:rPr lang="ru-RU" dirty="0" smtClean="0"/>
              <a:t> бути,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знайома</a:t>
            </a:r>
            <a:r>
              <a:rPr lang="ru-RU" dirty="0" smtClean="0"/>
              <a:t>, яка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подорожує</a:t>
            </a:r>
            <a:r>
              <a:rPr lang="ru-RU" dirty="0" smtClean="0"/>
              <a:t>. Перед </a:t>
            </a:r>
            <a:r>
              <a:rPr lang="ru-RU" dirty="0" err="1" smtClean="0"/>
              <a:t>тим</a:t>
            </a:r>
            <a:r>
              <a:rPr lang="ru-RU" dirty="0" smtClean="0"/>
              <a:t> як </a:t>
            </a:r>
            <a:r>
              <a:rPr lang="ru-RU" dirty="0" err="1" smtClean="0"/>
              <a:t>кудись</a:t>
            </a:r>
            <a:r>
              <a:rPr lang="ru-RU" dirty="0" smtClean="0"/>
              <a:t> </a:t>
            </a:r>
            <a:r>
              <a:rPr lang="ru-RU" dirty="0" err="1" smtClean="0"/>
              <a:t>поїхати</a:t>
            </a:r>
            <a:r>
              <a:rPr lang="ru-RU" dirty="0" smtClean="0"/>
              <a:t> </a:t>
            </a:r>
            <a:r>
              <a:rPr lang="ru-RU" dirty="0" err="1" smtClean="0"/>
              <a:t>відпочивати</a:t>
            </a:r>
            <a:r>
              <a:rPr lang="ru-RU" dirty="0" smtClean="0"/>
              <a:t>,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ймовірно</a:t>
            </a:r>
            <a:r>
              <a:rPr lang="ru-RU" dirty="0" smtClean="0"/>
              <a:t> будете </a:t>
            </a:r>
            <a:r>
              <a:rPr lang="ru-RU" dirty="0" err="1" smtClean="0"/>
              <a:t>дослухатися</a:t>
            </a:r>
            <a:r>
              <a:rPr lang="ru-RU" dirty="0" smtClean="0"/>
              <a:t> до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порад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r>
              <a:rPr lang="ru-RU" b="1" dirty="0" err="1" smtClean="0"/>
              <a:t>Хто</a:t>
            </a:r>
            <a:r>
              <a:rPr lang="ru-RU" b="1" dirty="0" smtClean="0"/>
              <a:t> </a:t>
            </a:r>
            <a:r>
              <a:rPr lang="ru-RU" b="1" dirty="0" err="1" smtClean="0"/>
              <a:t>такий</a:t>
            </a:r>
            <a:r>
              <a:rPr lang="ru-RU" b="1" dirty="0" smtClean="0"/>
              <a:t> </a:t>
            </a:r>
            <a:r>
              <a:rPr lang="ru-RU" b="1" dirty="0" err="1" smtClean="0"/>
              <a:t>лідер</a:t>
            </a:r>
            <a:r>
              <a:rPr lang="ru-RU" b="1" dirty="0" smtClean="0"/>
              <a:t> думок?</a:t>
            </a:r>
          </a:p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експерт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авторитетні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у </a:t>
            </a:r>
            <a:r>
              <a:rPr lang="ru-RU" dirty="0" err="1" smtClean="0"/>
              <a:t>певній</a:t>
            </a:r>
            <a:r>
              <a:rPr lang="ru-RU" dirty="0" smtClean="0"/>
              <a:t> </a:t>
            </a:r>
            <a:r>
              <a:rPr lang="ru-RU" dirty="0" err="1" smtClean="0"/>
              <a:t>галузі</a:t>
            </a:r>
            <a:r>
              <a:rPr lang="ru-RU" dirty="0" smtClean="0"/>
              <a:t>. Думку, </a:t>
            </a:r>
            <a:r>
              <a:rPr lang="ru-RU" dirty="0" err="1" smtClean="0"/>
              <a:t>вчинки</a:t>
            </a:r>
            <a:r>
              <a:rPr lang="ru-RU" dirty="0" smtClean="0"/>
              <a:t>, погляди </a:t>
            </a:r>
            <a:r>
              <a:rPr lang="ru-RU" dirty="0" err="1" smtClean="0"/>
              <a:t>такої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цінують</a:t>
            </a:r>
            <a:r>
              <a:rPr lang="ru-RU" dirty="0" smtClean="0"/>
              <a:t> і </a:t>
            </a:r>
            <a:r>
              <a:rPr lang="ru-RU" dirty="0" err="1" smtClean="0"/>
              <a:t>поважають</a:t>
            </a:r>
            <a:r>
              <a:rPr lang="ru-RU" dirty="0" smtClean="0"/>
              <a:t> у </a:t>
            </a:r>
            <a:r>
              <a:rPr lang="ru-RU" dirty="0" err="1" smtClean="0"/>
              <a:t>суспільстві</a:t>
            </a:r>
            <a:r>
              <a:rPr lang="ru-RU" dirty="0" smtClean="0"/>
              <a:t>. На </a:t>
            </a:r>
            <a:r>
              <a:rPr lang="ru-RU" dirty="0" err="1" smtClean="0"/>
              <a:t>лідерів</a:t>
            </a:r>
            <a:r>
              <a:rPr lang="ru-RU" dirty="0" smtClean="0"/>
              <a:t> думок </a:t>
            </a:r>
            <a:r>
              <a:rPr lang="ru-RU" dirty="0" err="1" smtClean="0"/>
              <a:t>рівняються</a:t>
            </a:r>
            <a:r>
              <a:rPr lang="ru-RU" dirty="0" smtClean="0"/>
              <a:t>, до них </a:t>
            </a:r>
            <a:r>
              <a:rPr lang="ru-RU" dirty="0" err="1" smtClean="0"/>
              <a:t>дослухаються</a:t>
            </a:r>
            <a:r>
              <a:rPr lang="ru-RU" dirty="0" smtClean="0"/>
              <a:t>,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боготворять</a:t>
            </a:r>
            <a:r>
              <a:rPr lang="ru-RU" dirty="0" smtClean="0"/>
              <a:t>. Такими особами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політики</a:t>
            </a:r>
            <a:r>
              <a:rPr lang="ru-RU" dirty="0" smtClean="0"/>
              <a:t>, </a:t>
            </a:r>
            <a:r>
              <a:rPr lang="ru-RU" dirty="0" err="1" smtClean="0"/>
              <a:t>спікери</a:t>
            </a:r>
            <a:r>
              <a:rPr lang="ru-RU" dirty="0" smtClean="0"/>
              <a:t>, </a:t>
            </a:r>
            <a:r>
              <a:rPr lang="ru-RU" dirty="0" err="1" smtClean="0"/>
              <a:t>впливові</a:t>
            </a:r>
            <a:r>
              <a:rPr lang="ru-RU" dirty="0" smtClean="0"/>
              <a:t> </a:t>
            </a:r>
            <a:r>
              <a:rPr lang="ru-RU" dirty="0" err="1" smtClean="0"/>
              <a:t>бізнесмени</a:t>
            </a:r>
            <a:r>
              <a:rPr lang="ru-RU" dirty="0" smtClean="0"/>
              <a:t>, психологи: </a:t>
            </a:r>
            <a:r>
              <a:rPr lang="ru-RU" dirty="0" err="1" smtClean="0"/>
              <a:t>наприклад</a:t>
            </a:r>
            <a:r>
              <a:rPr lang="ru-RU" dirty="0" smtClean="0"/>
              <a:t>, Святослав Вакарчук – 102 000 </a:t>
            </a:r>
            <a:r>
              <a:rPr lang="ru-RU" dirty="0" err="1" smtClean="0"/>
              <a:t>підписників</a:t>
            </a:r>
            <a:r>
              <a:rPr lang="ru-RU" dirty="0" smtClean="0"/>
              <a:t> (</a:t>
            </a:r>
            <a:r>
              <a:rPr lang="ru-RU" dirty="0" err="1" smtClean="0"/>
              <a:t>український</a:t>
            </a:r>
            <a:r>
              <a:rPr lang="ru-RU" dirty="0" smtClean="0"/>
              <a:t> </a:t>
            </a:r>
            <a:r>
              <a:rPr lang="ru-RU" dirty="0" err="1" smtClean="0"/>
              <a:t>музикант</a:t>
            </a:r>
            <a:r>
              <a:rPr lang="ru-RU" dirty="0" smtClean="0"/>
              <a:t>, </a:t>
            </a:r>
            <a:r>
              <a:rPr lang="ru-RU" dirty="0" err="1" smtClean="0"/>
              <a:t>політик</a:t>
            </a:r>
            <a:r>
              <a:rPr lang="ru-RU" dirty="0" smtClean="0"/>
              <a:t>), Людмила </a:t>
            </a:r>
            <a:r>
              <a:rPr lang="ru-RU" dirty="0" err="1" smtClean="0"/>
              <a:t>Петрановська</a:t>
            </a:r>
            <a:r>
              <a:rPr lang="ru-RU" dirty="0" smtClean="0"/>
              <a:t> – 1 млн </a:t>
            </a:r>
            <a:r>
              <a:rPr lang="ru-RU" dirty="0" err="1" smtClean="0"/>
              <a:t>фоловерів</a:t>
            </a:r>
            <a:r>
              <a:rPr lang="ru-RU" dirty="0" smtClean="0"/>
              <a:t> (</a:t>
            </a:r>
            <a:r>
              <a:rPr lang="ru-RU" dirty="0" err="1" smtClean="0"/>
              <a:t>психологиня</a:t>
            </a:r>
            <a:r>
              <a:rPr lang="ru-RU" dirty="0" smtClean="0"/>
              <a:t>, </a:t>
            </a:r>
            <a:r>
              <a:rPr lang="ru-RU" dirty="0" err="1" smtClean="0"/>
              <a:t>авторка</a:t>
            </a:r>
            <a:r>
              <a:rPr lang="ru-RU" dirty="0" smtClean="0"/>
              <a:t> книг).</a:t>
            </a:r>
          </a:p>
          <a:p>
            <a:endParaRPr lang="ru-RU" dirty="0"/>
          </a:p>
          <a:p>
            <a:r>
              <a:rPr lang="ru-RU" dirty="0" smtClean="0"/>
              <a:t> На </a:t>
            </a:r>
            <a:r>
              <a:rPr lang="ru-RU" dirty="0" err="1" smtClean="0"/>
              <a:t>відміну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інфлюенсерів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часто-густо </a:t>
            </a:r>
            <a:r>
              <a:rPr lang="ru-RU" dirty="0" err="1" smtClean="0"/>
              <a:t>мотивують</a:t>
            </a:r>
            <a:r>
              <a:rPr lang="ru-RU" dirty="0" smtClean="0"/>
              <a:t> і </a:t>
            </a:r>
            <a:r>
              <a:rPr lang="ru-RU" dirty="0" err="1" smtClean="0"/>
              <a:t>приваблюють</a:t>
            </a:r>
            <a:r>
              <a:rPr lang="ru-RU" dirty="0" smtClean="0"/>
              <a:t> людей прикладом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лідери</a:t>
            </a:r>
            <a:r>
              <a:rPr lang="ru-RU" dirty="0" smtClean="0"/>
              <a:t> думок </a:t>
            </a:r>
            <a:r>
              <a:rPr lang="ru-RU" dirty="0" err="1" smtClean="0"/>
              <a:t>привертають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</a:t>
            </a:r>
            <a:r>
              <a:rPr lang="ru-RU" dirty="0" err="1" smtClean="0"/>
              <a:t>знаннями</a:t>
            </a:r>
            <a:r>
              <a:rPr lang="ru-RU" dirty="0" smtClean="0"/>
              <a:t>, статусом у </a:t>
            </a:r>
            <a:r>
              <a:rPr lang="ru-RU" dirty="0" err="1" smtClean="0"/>
              <a:t>суспільстві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Примітка</a:t>
            </a:r>
            <a:r>
              <a:rPr lang="ru-RU" dirty="0" smtClean="0"/>
              <a:t>. У </a:t>
            </a:r>
            <a:r>
              <a:rPr lang="ru-RU" dirty="0" err="1" smtClean="0"/>
              <a:t>лідерів</a:t>
            </a:r>
            <a:r>
              <a:rPr lang="ru-RU" dirty="0" smtClean="0"/>
              <a:t> думок не </a:t>
            </a:r>
            <a:r>
              <a:rPr lang="ru-RU" dirty="0" err="1" smtClean="0"/>
              <a:t>завжди</a:t>
            </a:r>
            <a:r>
              <a:rPr lang="ru-RU" dirty="0" smtClean="0"/>
              <a:t> є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підписників</a:t>
            </a:r>
            <a:r>
              <a:rPr lang="ru-RU" dirty="0" smtClean="0"/>
              <a:t>.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8804" y="1423851"/>
            <a:ext cx="2530384" cy="1724297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9962" y="4960798"/>
            <a:ext cx="262890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6416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234" y="0"/>
            <a:ext cx="1200476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Інфлюенсери</a:t>
            </a:r>
            <a:r>
              <a:rPr lang="ru-RU" dirty="0" smtClean="0"/>
              <a:t>, </a:t>
            </a:r>
            <a:r>
              <a:rPr lang="ru-RU" dirty="0" err="1" smtClean="0"/>
              <a:t>лідери</a:t>
            </a:r>
            <a:r>
              <a:rPr lang="ru-RU" dirty="0" smtClean="0"/>
              <a:t> думок – </a:t>
            </a:r>
            <a:r>
              <a:rPr lang="ru-RU" dirty="0" err="1" smtClean="0"/>
              <a:t>прокомунікувати</a:t>
            </a:r>
            <a:r>
              <a:rPr lang="ru-RU" dirty="0" smtClean="0"/>
              <a:t> з </a:t>
            </a:r>
            <a:r>
              <a:rPr lang="ru-RU" dirty="0" err="1" smtClean="0"/>
              <a:t>аудиторією</a:t>
            </a:r>
            <a:r>
              <a:rPr lang="ru-RU" dirty="0" smtClean="0"/>
              <a:t>, </a:t>
            </a:r>
            <a:r>
              <a:rPr lang="ru-RU" dirty="0" err="1" smtClean="0"/>
              <a:t>котра</a:t>
            </a:r>
            <a:r>
              <a:rPr lang="ru-RU" dirty="0" smtClean="0"/>
              <a:t> </a:t>
            </a:r>
            <a:r>
              <a:rPr lang="ru-RU" dirty="0" err="1" smtClean="0"/>
              <a:t>цікава</a:t>
            </a:r>
            <a:r>
              <a:rPr lang="ru-RU" dirty="0" smtClean="0"/>
              <a:t> для </a:t>
            </a:r>
            <a:r>
              <a:rPr lang="ru-RU" dirty="0" err="1" smtClean="0"/>
              <a:t>брендів</a:t>
            </a:r>
            <a:r>
              <a:rPr lang="ru-RU" dirty="0" smtClean="0"/>
              <a:t>, донести </a:t>
            </a:r>
            <a:r>
              <a:rPr lang="ru-RU" dirty="0" err="1" smtClean="0"/>
              <a:t>їй</a:t>
            </a:r>
            <a:r>
              <a:rPr lang="ru-RU" dirty="0" smtClean="0"/>
              <a:t> думку.</a:t>
            </a:r>
          </a:p>
          <a:p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правильний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 </a:t>
            </a:r>
            <a:r>
              <a:rPr lang="ru-RU" dirty="0" err="1" smtClean="0"/>
              <a:t>рекомендуємо</a:t>
            </a:r>
            <a:r>
              <a:rPr lang="ru-RU" dirty="0" smtClean="0"/>
              <a:t> </a:t>
            </a:r>
            <a:r>
              <a:rPr lang="ru-RU" dirty="0" err="1" smtClean="0"/>
              <a:t>звертати</a:t>
            </a:r>
            <a:r>
              <a:rPr lang="ru-RU" dirty="0" smtClean="0"/>
              <a:t> </a:t>
            </a:r>
            <a:r>
              <a:rPr lang="ru-RU" dirty="0" err="1" smtClean="0"/>
              <a:t>увагу</a:t>
            </a:r>
            <a:r>
              <a:rPr lang="ru-RU" dirty="0" smtClean="0"/>
              <a:t> на: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підписників</a:t>
            </a:r>
            <a:r>
              <a:rPr lang="ru-RU" dirty="0" smtClean="0"/>
              <a:t> (</a:t>
            </a:r>
            <a:r>
              <a:rPr lang="ru-RU" dirty="0" err="1" smtClean="0"/>
              <a:t>багатомільйонники</a:t>
            </a:r>
            <a:r>
              <a:rPr lang="ru-RU" dirty="0" smtClean="0"/>
              <a:t> не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чесні</a:t>
            </a:r>
            <a:r>
              <a:rPr lang="ru-RU" dirty="0" smtClean="0"/>
              <a:t>);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взаємодію</a:t>
            </a:r>
            <a:r>
              <a:rPr lang="ru-RU" dirty="0" smtClean="0"/>
              <a:t> з </a:t>
            </a:r>
            <a:r>
              <a:rPr lang="ru-RU" dirty="0" err="1" smtClean="0"/>
              <a:t>читачами</a:t>
            </a:r>
            <a:r>
              <a:rPr lang="ru-RU" dirty="0" smtClean="0"/>
              <a:t> (</a:t>
            </a:r>
            <a:r>
              <a:rPr lang="ru-RU" dirty="0" err="1" smtClean="0"/>
              <a:t>відповіді</a:t>
            </a:r>
            <a:r>
              <a:rPr lang="ru-RU" dirty="0" smtClean="0"/>
              <a:t> на </a:t>
            </a:r>
            <a:r>
              <a:rPr lang="ru-RU" dirty="0" err="1" smtClean="0"/>
              <a:t>коментарі</a:t>
            </a:r>
            <a:r>
              <a:rPr lang="ru-RU" dirty="0" smtClean="0"/>
              <a:t>, </a:t>
            </a:r>
            <a:r>
              <a:rPr lang="ru-RU" dirty="0" err="1" smtClean="0"/>
              <a:t>вподобання</a:t>
            </a:r>
            <a:r>
              <a:rPr lang="ru-RU" dirty="0" smtClean="0"/>
              <a:t>, </a:t>
            </a:r>
            <a:r>
              <a:rPr lang="ru-RU" dirty="0" err="1" smtClean="0"/>
              <a:t>відгуки</a:t>
            </a:r>
            <a:r>
              <a:rPr lang="ru-RU" dirty="0" smtClean="0"/>
              <a:t>,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переглядів</a:t>
            </a:r>
            <a:r>
              <a:rPr lang="ru-RU" dirty="0" smtClean="0"/>
              <a:t>);</a:t>
            </a:r>
          </a:p>
          <a:p>
            <a:r>
              <a:rPr lang="ru-RU" dirty="0" smtClean="0"/>
              <a:t>    і </a:t>
            </a:r>
            <a:r>
              <a:rPr lang="ru-RU" dirty="0" err="1" smtClean="0"/>
              <a:t>найголовніше</a:t>
            </a:r>
            <a:r>
              <a:rPr lang="ru-RU" dirty="0" smtClean="0"/>
              <a:t> – </a:t>
            </a:r>
            <a:r>
              <a:rPr lang="ru-RU" dirty="0" err="1" smtClean="0"/>
              <a:t>цільову</a:t>
            </a:r>
            <a:r>
              <a:rPr lang="ru-RU" dirty="0" smtClean="0"/>
              <a:t> </a:t>
            </a:r>
            <a:r>
              <a:rPr lang="ru-RU" dirty="0" err="1" smtClean="0"/>
              <a:t>аудиторію</a:t>
            </a:r>
            <a:r>
              <a:rPr lang="ru-RU" dirty="0" smtClean="0"/>
              <a:t> та </a:t>
            </a:r>
            <a:r>
              <a:rPr lang="ru-RU" dirty="0" err="1" smtClean="0"/>
              <a:t>цінності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популяризує</a:t>
            </a:r>
            <a:r>
              <a:rPr lang="ru-RU" dirty="0" smtClean="0"/>
              <a:t> </a:t>
            </a:r>
            <a:r>
              <a:rPr lang="ru-RU" dirty="0" err="1" smtClean="0"/>
              <a:t>блогер</a:t>
            </a:r>
            <a:r>
              <a:rPr lang="ru-RU" dirty="0" smtClean="0"/>
              <a:t>, </a:t>
            </a:r>
            <a:r>
              <a:rPr lang="ru-RU" dirty="0" err="1" smtClean="0"/>
              <a:t>інфлюенсер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лідер</a:t>
            </a:r>
            <a:r>
              <a:rPr lang="ru-RU" dirty="0" smtClean="0"/>
              <a:t> думок. Навряд </a:t>
            </a:r>
            <a:r>
              <a:rPr lang="ru-RU" dirty="0" err="1" smtClean="0"/>
              <a:t>чи</a:t>
            </a:r>
            <a:r>
              <a:rPr lang="ru-RU" dirty="0" smtClean="0"/>
              <a:t> вам </a:t>
            </a:r>
            <a:r>
              <a:rPr lang="ru-RU" dirty="0" err="1" smtClean="0"/>
              <a:t>підійде</a:t>
            </a:r>
            <a:r>
              <a:rPr lang="ru-RU" dirty="0" smtClean="0"/>
              <a:t> реклама у </a:t>
            </a:r>
            <a:r>
              <a:rPr lang="ru-RU" dirty="0" err="1" smtClean="0"/>
              <a:t>руферів</a:t>
            </a:r>
            <a:r>
              <a:rPr lang="ru-RU" dirty="0" smtClean="0"/>
              <a:t>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бренд </a:t>
            </a:r>
            <a:r>
              <a:rPr lang="ru-RU" dirty="0" err="1" smtClean="0"/>
              <a:t>дитячого</a:t>
            </a:r>
            <a:r>
              <a:rPr lang="ru-RU" dirty="0" smtClean="0"/>
              <a:t> </a:t>
            </a:r>
            <a:r>
              <a:rPr lang="ru-RU" dirty="0" err="1" smtClean="0"/>
              <a:t>одягу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r>
              <a:rPr lang="ru-RU" sz="3200" dirty="0" err="1" smtClean="0"/>
              <a:t>Управління</a:t>
            </a:r>
            <a:r>
              <a:rPr lang="ru-RU" sz="3200" dirty="0" smtClean="0"/>
              <a:t> негативом і </a:t>
            </a:r>
            <a:r>
              <a:rPr lang="ru-RU" sz="3200" dirty="0" err="1" smtClean="0"/>
              <a:t>антикризові</a:t>
            </a:r>
            <a:r>
              <a:rPr lang="ru-RU" sz="3200" dirty="0" smtClean="0"/>
              <a:t> </a:t>
            </a:r>
            <a:r>
              <a:rPr lang="ru-RU" sz="3200" dirty="0" err="1" smtClean="0"/>
              <a:t>комунікації</a:t>
            </a:r>
            <a:r>
              <a:rPr lang="ru-RU" sz="3200" dirty="0" smtClean="0"/>
              <a:t>:</a:t>
            </a:r>
          </a:p>
          <a:p>
            <a:endParaRPr lang="ru-RU" sz="2000" dirty="0" smtClean="0"/>
          </a:p>
          <a:p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можливо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підготуватись</a:t>
            </a:r>
            <a:r>
              <a:rPr lang="ru-RU" sz="2000" dirty="0" smtClean="0"/>
              <a:t> до </a:t>
            </a:r>
            <a:r>
              <a:rPr lang="ru-RU" sz="2000" dirty="0" err="1" smtClean="0"/>
              <a:t>кризи</a:t>
            </a:r>
            <a:r>
              <a:rPr lang="ru-RU" sz="2000" dirty="0" smtClean="0"/>
              <a:t>?</a:t>
            </a:r>
          </a:p>
          <a:p>
            <a:r>
              <a:rPr lang="ru-RU" sz="2000" dirty="0" err="1" smtClean="0"/>
              <a:t>Підготуватись</a:t>
            </a:r>
            <a:r>
              <a:rPr lang="ru-RU" sz="2000" dirty="0" smtClean="0"/>
              <a:t> до </a:t>
            </a:r>
            <a:r>
              <a:rPr lang="ru-RU" sz="2000" dirty="0" err="1" smtClean="0"/>
              <a:t>ймовірної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кризи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можливо</a:t>
            </a:r>
            <a:r>
              <a:rPr lang="ru-RU" sz="2000" dirty="0" smtClean="0"/>
              <a:t> й </a:t>
            </a:r>
            <a:r>
              <a:rPr lang="ru-RU" sz="2000" dirty="0" err="1" smtClean="0"/>
              <a:t>потрібно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заздалегідь</a:t>
            </a:r>
            <a:r>
              <a:rPr lang="ru-RU" sz="2000" dirty="0" smtClean="0"/>
              <a:t>! Для </a:t>
            </a:r>
            <a:r>
              <a:rPr lang="ru-RU" sz="2000" dirty="0" err="1" smtClean="0"/>
              <a:t>цього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варто</a:t>
            </a:r>
            <a:r>
              <a:rPr lang="ru-RU" sz="2000" dirty="0" smtClean="0"/>
              <a:t> </a:t>
            </a:r>
            <a:r>
              <a:rPr lang="ru-RU" sz="2000" dirty="0" err="1" smtClean="0"/>
              <a:t>змоделювати</a:t>
            </a:r>
            <a:r>
              <a:rPr lang="ru-RU" sz="2000" dirty="0" smtClean="0"/>
              <a:t> низку </a:t>
            </a:r>
            <a:r>
              <a:rPr lang="ru-RU" sz="2000" dirty="0" err="1" smtClean="0"/>
              <a:t>кризових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ситуацій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ваші</a:t>
            </a:r>
            <a:r>
              <a:rPr lang="ru-RU" sz="2000" dirty="0" smtClean="0"/>
              <a:t> </a:t>
            </a:r>
            <a:r>
              <a:rPr lang="ru-RU" sz="2000" dirty="0" err="1" smtClean="0"/>
              <a:t>реакції</a:t>
            </a:r>
            <a:r>
              <a:rPr lang="ru-RU" sz="2000" dirty="0" smtClean="0"/>
              <a:t> на них. </a:t>
            </a:r>
            <a:r>
              <a:rPr lang="ru-RU" sz="2000" dirty="0" err="1" smtClean="0"/>
              <a:t>Звісно</a:t>
            </a:r>
            <a:r>
              <a:rPr lang="ru-RU" sz="2000" dirty="0" smtClean="0"/>
              <a:t>, </a:t>
            </a:r>
            <a:r>
              <a:rPr lang="ru-RU" sz="2000" dirty="0" err="1" smtClean="0"/>
              <a:t>всі</a:t>
            </a:r>
            <a:r>
              <a:rPr lang="ru-RU" sz="2000" dirty="0" smtClean="0"/>
              <a:t> </a:t>
            </a:r>
            <a:r>
              <a:rPr lang="ru-RU" sz="2000" dirty="0" err="1" smtClean="0"/>
              <a:t>сценарії</a:t>
            </a:r>
            <a:r>
              <a:rPr lang="ru-RU" sz="2000" dirty="0" smtClean="0"/>
              <a:t> </a:t>
            </a:r>
            <a:r>
              <a:rPr lang="ru-RU" sz="2000" dirty="0" err="1" smtClean="0"/>
              <a:t>спрогнозувати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важко</a:t>
            </a:r>
            <a:r>
              <a:rPr lang="ru-RU" sz="2000" dirty="0" smtClean="0"/>
              <a:t>, але прописана карта </a:t>
            </a:r>
            <a:r>
              <a:rPr lang="ru-RU" sz="2000" dirty="0" err="1" smtClean="0"/>
              <a:t>ризиків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може</a:t>
            </a:r>
            <a:r>
              <a:rPr lang="ru-RU" sz="2000" dirty="0" smtClean="0"/>
              <a:t> </a:t>
            </a:r>
            <a:r>
              <a:rPr lang="ru-RU" sz="2000" dirty="0" err="1" smtClean="0"/>
              <a:t>зберегти</a:t>
            </a:r>
            <a:r>
              <a:rPr lang="ru-RU" sz="2000" dirty="0" smtClean="0"/>
              <a:t> </a:t>
            </a:r>
            <a:r>
              <a:rPr lang="ru-RU" sz="2000" dirty="0" err="1" smtClean="0"/>
              <a:t>репутацію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r>
              <a:rPr lang="ru-RU" sz="2000" dirty="0" err="1" smtClean="0"/>
              <a:t>Наслідки</a:t>
            </a:r>
            <a:r>
              <a:rPr lang="ru-RU" sz="2000" dirty="0" smtClean="0"/>
              <a:t> </a:t>
            </a:r>
            <a:r>
              <a:rPr lang="ru-RU" sz="2000" dirty="0" err="1" smtClean="0"/>
              <a:t>кризи</a:t>
            </a:r>
            <a:endParaRPr lang="ru-RU" sz="2000" dirty="0" smtClean="0"/>
          </a:p>
          <a:p>
            <a:r>
              <a:rPr lang="ru-RU" sz="2000" dirty="0" smtClean="0"/>
              <a:t>Криза </a:t>
            </a:r>
            <a:r>
              <a:rPr lang="ru-RU" sz="2000" dirty="0" err="1" smtClean="0"/>
              <a:t>може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мати</a:t>
            </a:r>
            <a:r>
              <a:rPr lang="ru-RU" sz="2000" dirty="0" smtClean="0"/>
              <a:t> </a:t>
            </a:r>
            <a:r>
              <a:rPr lang="ru-RU" sz="2000" dirty="0" err="1" smtClean="0"/>
              <a:t>серйозні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довгострокові</a:t>
            </a:r>
            <a:r>
              <a:rPr lang="ru-RU" sz="2000" dirty="0" smtClean="0"/>
              <a:t> </a:t>
            </a:r>
            <a:r>
              <a:rPr lang="ru-RU" sz="2000" dirty="0" err="1" smtClean="0"/>
              <a:t>наслідки</a:t>
            </a:r>
            <a:r>
              <a:rPr lang="ru-RU" sz="2000" dirty="0" smtClean="0"/>
              <a:t> для </a:t>
            </a:r>
            <a:r>
              <a:rPr lang="ru-RU" sz="2000" dirty="0" err="1" smtClean="0"/>
              <a:t>репутації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компанії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працівника</a:t>
            </a:r>
            <a:r>
              <a:rPr lang="ru-RU" sz="2000" dirty="0" smtClean="0"/>
              <a:t>.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звільнення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покарання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закриття</a:t>
            </a:r>
            <a:r>
              <a:rPr lang="ru-RU" sz="2000" dirty="0" smtClean="0"/>
              <a:t>, </a:t>
            </a:r>
            <a:r>
              <a:rPr lang="ru-RU" sz="2000" dirty="0" err="1" smtClean="0"/>
              <a:t>втрата</a:t>
            </a:r>
            <a:r>
              <a:rPr lang="ru-RU" sz="2000" dirty="0" smtClean="0"/>
              <a:t> доходу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донорів</a:t>
            </a:r>
            <a:r>
              <a:rPr lang="ru-RU" sz="2000" dirty="0" smtClean="0"/>
              <a:t>, </a:t>
            </a:r>
            <a:r>
              <a:rPr lang="ru-RU" sz="2000" dirty="0" err="1" smtClean="0"/>
              <a:t>розірвання</a:t>
            </a:r>
            <a:r>
              <a:rPr lang="ru-RU" sz="2000" dirty="0" smtClean="0"/>
              <a:t> контракту </a:t>
            </a:r>
            <a:r>
              <a:rPr lang="ru-RU" sz="2000" dirty="0" err="1" smtClean="0"/>
              <a:t>тощо</a:t>
            </a:r>
            <a:r>
              <a:rPr lang="ru-RU" sz="2000" dirty="0" smtClean="0"/>
              <a:t>. Вона </a:t>
            </a:r>
            <a:r>
              <a:rPr lang="ru-RU" sz="2000" dirty="0" err="1" smtClean="0"/>
              <a:t>набирає</a:t>
            </a:r>
            <a:r>
              <a:rPr lang="ru-RU" sz="2000" dirty="0" smtClean="0"/>
              <a:t> </a:t>
            </a:r>
            <a:r>
              <a:rPr lang="ru-RU" sz="2000" dirty="0" err="1" smtClean="0"/>
              <a:t>розголосу</a:t>
            </a:r>
            <a:r>
              <a:rPr lang="ru-RU" sz="2000" dirty="0" smtClean="0"/>
              <a:t> й </a:t>
            </a:r>
            <a:r>
              <a:rPr lang="ru-RU" sz="2000" dirty="0" err="1" smtClean="0"/>
              <a:t>стрімко</a:t>
            </a:r>
            <a:r>
              <a:rPr lang="ru-RU" sz="2000" dirty="0" smtClean="0"/>
              <a:t> </a:t>
            </a:r>
            <a:r>
              <a:rPr lang="ru-RU" sz="2000" dirty="0" err="1" smtClean="0"/>
              <a:t>масштабується</a:t>
            </a:r>
            <a:r>
              <a:rPr lang="ru-RU" sz="2000" dirty="0" smtClean="0"/>
              <a:t>, </a:t>
            </a:r>
            <a:r>
              <a:rPr lang="ru-RU" sz="2000" dirty="0" err="1" smtClean="0"/>
              <a:t>вимагає</a:t>
            </a:r>
            <a:r>
              <a:rPr lang="ru-RU" sz="2000" dirty="0" smtClean="0"/>
              <a:t> </a:t>
            </a:r>
            <a:r>
              <a:rPr lang="ru-RU" sz="2000" dirty="0" err="1" smtClean="0"/>
              <a:t>швидкої</a:t>
            </a:r>
            <a:r>
              <a:rPr lang="ru-RU" sz="2000" dirty="0" smtClean="0"/>
              <a:t> </a:t>
            </a:r>
            <a:r>
              <a:rPr lang="ru-RU" sz="2000" dirty="0" err="1" smtClean="0"/>
              <a:t>реакції</a:t>
            </a:r>
            <a:r>
              <a:rPr lang="ru-RU" sz="2000" dirty="0" smtClean="0"/>
              <a:t>. Тому </a:t>
            </a:r>
            <a:r>
              <a:rPr lang="ru-RU" sz="2000" dirty="0" err="1" smtClean="0"/>
              <a:t>важлива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постійна</a:t>
            </a:r>
            <a:r>
              <a:rPr lang="ru-RU" sz="2000" dirty="0" smtClean="0"/>
              <a:t> робота </a:t>
            </a:r>
            <a:r>
              <a:rPr lang="ru-RU" sz="2000" dirty="0" err="1" smtClean="0"/>
              <a:t>зі</a:t>
            </a:r>
            <a:r>
              <a:rPr lang="ru-RU" sz="2000" dirty="0" smtClean="0"/>
              <a:t> ЗМІ, </a:t>
            </a:r>
            <a:r>
              <a:rPr lang="ru-RU" sz="2000" dirty="0" err="1" smtClean="0"/>
              <a:t>стейкхолдерами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внутрішньою</a:t>
            </a:r>
            <a:r>
              <a:rPr lang="ru-RU" sz="2000" dirty="0" smtClean="0"/>
              <a:t> командою, і не </a:t>
            </a:r>
            <a:r>
              <a:rPr lang="ru-RU" sz="2000" dirty="0" err="1" smtClean="0"/>
              <a:t>лише</a:t>
            </a:r>
            <a:r>
              <a:rPr lang="ru-RU" sz="2000" dirty="0" smtClean="0"/>
              <a:t> у </a:t>
            </a:r>
            <a:r>
              <a:rPr lang="ru-RU" sz="2000" dirty="0" err="1" smtClean="0"/>
              <a:t>кризовій</a:t>
            </a:r>
            <a:r>
              <a:rPr lang="ru-RU" sz="2000" dirty="0" smtClean="0"/>
              <a:t> </a:t>
            </a:r>
            <a:r>
              <a:rPr lang="ru-RU" sz="2000" dirty="0" err="1" smtClean="0"/>
              <a:t>ситуації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98864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67559"/>
            <a:ext cx="11773989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Як </a:t>
            </a:r>
            <a:r>
              <a:rPr lang="ru-RU" dirty="0" err="1" smtClean="0"/>
              <a:t>управляти</a:t>
            </a:r>
            <a:r>
              <a:rPr lang="ru-RU" dirty="0" smtClean="0"/>
              <a:t> </a:t>
            </a:r>
            <a:r>
              <a:rPr lang="ru-RU" dirty="0" err="1" smtClean="0"/>
              <a:t>кризою</a:t>
            </a:r>
            <a:r>
              <a:rPr lang="ru-RU" dirty="0" smtClean="0"/>
              <a:t>: алгоритм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компанія</a:t>
            </a:r>
            <a:r>
              <a:rPr lang="ru-RU" dirty="0" smtClean="0"/>
              <a:t> не </a:t>
            </a:r>
            <a:r>
              <a:rPr lang="ru-RU" dirty="0" err="1" smtClean="0"/>
              <a:t>займається</a:t>
            </a:r>
            <a:r>
              <a:rPr lang="ru-RU" dirty="0" smtClean="0"/>
              <a:t> </a:t>
            </a:r>
            <a:r>
              <a:rPr lang="ru-RU" dirty="0" err="1" smtClean="0"/>
              <a:t>прогнозуванням</a:t>
            </a:r>
            <a:r>
              <a:rPr lang="ru-RU" dirty="0" smtClean="0"/>
              <a:t> </a:t>
            </a:r>
            <a:r>
              <a:rPr lang="ru-RU" dirty="0" err="1" smtClean="0"/>
              <a:t>ризиків</a:t>
            </a:r>
            <a:r>
              <a:rPr lang="ru-RU" dirty="0" smtClean="0"/>
              <a:t> та не </a:t>
            </a:r>
            <a:r>
              <a:rPr lang="ru-RU" dirty="0" err="1" smtClean="0"/>
              <a:t>розробляє</a:t>
            </a:r>
            <a:r>
              <a:rPr lang="ru-RU" dirty="0" smtClean="0"/>
              <a:t> </a:t>
            </a:r>
            <a:r>
              <a:rPr lang="ru-RU" dirty="0" err="1" smtClean="0"/>
              <a:t>антикризові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, </a:t>
            </a:r>
            <a:r>
              <a:rPr lang="ru-RU" dirty="0" err="1" smtClean="0"/>
              <a:t>їй</a:t>
            </a:r>
            <a:r>
              <a:rPr lang="ru-RU" dirty="0" smtClean="0"/>
              <a:t> не </a:t>
            </a:r>
            <a:r>
              <a:rPr lang="ru-RU" dirty="0" err="1" smtClean="0"/>
              <a:t>вийти</a:t>
            </a:r>
            <a:r>
              <a:rPr lang="ru-RU" dirty="0" smtClean="0"/>
              <a:t> з </a:t>
            </a:r>
            <a:r>
              <a:rPr lang="ru-RU" dirty="0" err="1" smtClean="0"/>
              <a:t>кризи</a:t>
            </a:r>
            <a:r>
              <a:rPr lang="ru-RU" dirty="0" smtClean="0"/>
              <a:t> без </a:t>
            </a:r>
            <a:r>
              <a:rPr lang="ru-RU" dirty="0" err="1" smtClean="0"/>
              <a:t>репутаційних</a:t>
            </a:r>
            <a:r>
              <a:rPr lang="ru-RU" dirty="0" smtClean="0"/>
              <a:t> </a:t>
            </a:r>
            <a:r>
              <a:rPr lang="ru-RU" dirty="0" err="1" smtClean="0"/>
              <a:t>втрат</a:t>
            </a:r>
            <a:r>
              <a:rPr lang="ru-RU" dirty="0" smtClean="0"/>
              <a:t>. Тому головне правило — </a:t>
            </a:r>
            <a:r>
              <a:rPr lang="ru-RU" dirty="0" err="1" smtClean="0"/>
              <a:t>прогнозуйте</a:t>
            </a:r>
            <a:r>
              <a:rPr lang="ru-RU" dirty="0" smtClean="0"/>
              <a:t> та </a:t>
            </a:r>
            <a:r>
              <a:rPr lang="ru-RU" dirty="0" err="1" smtClean="0"/>
              <a:t>плануйте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Визначте</a:t>
            </a:r>
            <a:r>
              <a:rPr lang="ru-RU" dirty="0" smtClean="0"/>
              <a:t> й </a:t>
            </a:r>
            <a:r>
              <a:rPr lang="ru-RU" dirty="0" err="1" smtClean="0"/>
              <a:t>оцініть</a:t>
            </a:r>
            <a:r>
              <a:rPr lang="ru-RU" dirty="0" smtClean="0"/>
              <a:t> </a:t>
            </a:r>
            <a:r>
              <a:rPr lang="ru-RU" dirty="0" err="1" smtClean="0"/>
              <a:t>ризики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Складіть</a:t>
            </a:r>
            <a:r>
              <a:rPr lang="ru-RU" dirty="0" smtClean="0"/>
              <a:t> план </a:t>
            </a:r>
            <a:r>
              <a:rPr lang="ru-RU" dirty="0" err="1" smtClean="0"/>
              <a:t>коригувальних</a:t>
            </a:r>
            <a:r>
              <a:rPr lang="ru-RU" dirty="0" smtClean="0"/>
              <a:t> активностей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Дотримуйтесь</a:t>
            </a:r>
            <a:r>
              <a:rPr lang="ru-RU" dirty="0" smtClean="0"/>
              <a:t> </a:t>
            </a:r>
            <a:r>
              <a:rPr lang="ru-RU" dirty="0" err="1" smtClean="0"/>
              <a:t>чіткого</a:t>
            </a:r>
            <a:r>
              <a:rPr lang="ru-RU" dirty="0" smtClean="0"/>
              <a:t> алгоритму </a:t>
            </a:r>
            <a:r>
              <a:rPr lang="ru-RU" dirty="0" err="1" smtClean="0"/>
              <a:t>дій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Визначте</a:t>
            </a:r>
            <a:r>
              <a:rPr lang="ru-RU" dirty="0" smtClean="0"/>
              <a:t> </a:t>
            </a:r>
            <a:r>
              <a:rPr lang="ru-RU" dirty="0" err="1" smtClean="0"/>
              <a:t>відповідальних</a:t>
            </a:r>
            <a:r>
              <a:rPr lang="ru-RU" dirty="0" smtClean="0"/>
              <a:t> за </a:t>
            </a:r>
            <a:r>
              <a:rPr lang="ru-RU" dirty="0" err="1" smtClean="0"/>
              <a:t>їхнє</a:t>
            </a:r>
            <a:r>
              <a:rPr lang="ru-RU" dirty="0" smtClean="0"/>
              <a:t> </a:t>
            </a:r>
            <a:r>
              <a:rPr lang="ru-RU" dirty="0" err="1" smtClean="0"/>
              <a:t>виконання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Кризові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</a:t>
            </a:r>
            <a:r>
              <a:rPr lang="ru-RU" dirty="0" err="1" smtClean="0"/>
              <a:t>вимагають</a:t>
            </a:r>
            <a:r>
              <a:rPr lang="ru-RU" dirty="0" smtClean="0"/>
              <a:t> </a:t>
            </a:r>
            <a:r>
              <a:rPr lang="ru-RU" dirty="0" err="1" smtClean="0"/>
              <a:t>вчасної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, </a:t>
            </a:r>
            <a:r>
              <a:rPr lang="ru-RU" dirty="0" err="1" smtClean="0"/>
              <a:t>тож</a:t>
            </a:r>
            <a:r>
              <a:rPr lang="ru-RU" dirty="0" smtClean="0"/>
              <a:t> перша година </a:t>
            </a:r>
            <a:r>
              <a:rPr lang="ru-RU" dirty="0" err="1" smtClean="0"/>
              <a:t>вважається</a:t>
            </a:r>
            <a:r>
              <a:rPr lang="ru-RU" dirty="0" smtClean="0"/>
              <a:t> </a:t>
            </a:r>
            <a:r>
              <a:rPr lang="ru-RU" dirty="0" err="1" smtClean="0"/>
              <a:t>найважливішою</a:t>
            </a:r>
            <a:r>
              <a:rPr lang="ru-RU" dirty="0" smtClean="0"/>
              <a:t>.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неї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з’ясувати</a:t>
            </a:r>
            <a:r>
              <a:rPr lang="ru-RU" dirty="0" smtClean="0"/>
              <a:t> </a:t>
            </a:r>
            <a:r>
              <a:rPr lang="ru-RU" dirty="0" err="1" smtClean="0"/>
              <a:t>деталі</a:t>
            </a:r>
            <a:r>
              <a:rPr lang="ru-RU" dirty="0" smtClean="0"/>
              <a:t> </a:t>
            </a:r>
            <a:r>
              <a:rPr lang="ru-RU" dirty="0" err="1" smtClean="0"/>
              <a:t>кризи</a:t>
            </a:r>
            <a:r>
              <a:rPr lang="ru-RU" dirty="0" smtClean="0"/>
              <a:t>, провести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оцінку</a:t>
            </a:r>
            <a:r>
              <a:rPr lang="ru-RU" dirty="0" smtClean="0"/>
              <a:t>, </a:t>
            </a:r>
            <a:r>
              <a:rPr lang="ru-RU" dirty="0" err="1" smtClean="0"/>
              <a:t>спланувати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, </a:t>
            </a:r>
            <a:r>
              <a:rPr lang="ru-RU" dirty="0" err="1" smtClean="0"/>
              <a:t>підготувати</a:t>
            </a:r>
            <a:r>
              <a:rPr lang="ru-RU" dirty="0" smtClean="0"/>
              <a:t> </a:t>
            </a:r>
            <a:r>
              <a:rPr lang="ru-RU" dirty="0" err="1" smtClean="0"/>
              <a:t>офіційну</a:t>
            </a:r>
            <a:r>
              <a:rPr lang="ru-RU" dirty="0" smtClean="0"/>
              <a:t> </a:t>
            </a:r>
            <a:r>
              <a:rPr lang="ru-RU" dirty="0" err="1" smtClean="0"/>
              <a:t>позицію</a:t>
            </a:r>
            <a:r>
              <a:rPr lang="ru-RU" dirty="0" smtClean="0"/>
              <a:t>, </a:t>
            </a:r>
            <a:r>
              <a:rPr lang="ru-RU" dirty="0" err="1" smtClean="0"/>
              <a:t>визначити</a:t>
            </a:r>
            <a:r>
              <a:rPr lang="ru-RU" dirty="0" smtClean="0"/>
              <a:t> тип </a:t>
            </a:r>
            <a:r>
              <a:rPr lang="ru-RU" dirty="0" err="1" smtClean="0"/>
              <a:t>реагування</a:t>
            </a:r>
            <a:r>
              <a:rPr lang="ru-RU" dirty="0" smtClean="0"/>
              <a:t> (</a:t>
            </a:r>
            <a:r>
              <a:rPr lang="ru-RU" dirty="0" err="1" smtClean="0"/>
              <a:t>проактивний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реактивний</a:t>
            </a:r>
            <a:r>
              <a:rPr lang="ru-RU" dirty="0" smtClean="0"/>
              <a:t>) і </a:t>
            </a:r>
            <a:r>
              <a:rPr lang="ru-RU" dirty="0" err="1" smtClean="0"/>
              <a:t>відреагувати</a:t>
            </a:r>
            <a:r>
              <a:rPr lang="ru-RU" dirty="0" smtClean="0"/>
              <a:t> на кризу.</a:t>
            </a:r>
          </a:p>
          <a:p>
            <a:r>
              <a:rPr lang="ru-RU" dirty="0" smtClean="0"/>
              <a:t> </a:t>
            </a:r>
          </a:p>
          <a:p>
            <a:r>
              <a:rPr lang="ru-RU" dirty="0" err="1" smtClean="0"/>
              <a:t>Кризові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: </a:t>
            </a:r>
            <a:r>
              <a:rPr lang="ru-RU" dirty="0" err="1" smtClean="0"/>
              <a:t>якою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бути </a:t>
            </a:r>
            <a:r>
              <a:rPr lang="ru-RU" dirty="0" err="1" smtClean="0"/>
              <a:t>заява</a:t>
            </a:r>
            <a:endParaRPr lang="ru-RU" dirty="0" smtClean="0"/>
          </a:p>
          <a:p>
            <a:r>
              <a:rPr lang="ru-RU" dirty="0" err="1" smtClean="0"/>
              <a:t>Інформаційне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кризи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розкривати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що</a:t>
            </a:r>
            <a:r>
              <a:rPr lang="ru-RU" dirty="0" smtClean="0"/>
              <a:t>, де й коли сталось, </a:t>
            </a:r>
            <a:r>
              <a:rPr lang="ru-RU" dirty="0" err="1" smtClean="0"/>
              <a:t>який</a:t>
            </a:r>
            <a:r>
              <a:rPr lang="ru-RU" dirty="0" smtClean="0"/>
              <a:t> стан людей (</a:t>
            </a:r>
            <a:r>
              <a:rPr lang="ru-RU" dirty="0" err="1" smtClean="0"/>
              <a:t>пам’ятайте</a:t>
            </a:r>
            <a:r>
              <a:rPr lang="ru-RU" dirty="0" smtClean="0"/>
              <a:t>, </a:t>
            </a:r>
            <a:r>
              <a:rPr lang="ru-RU" dirty="0" err="1" smtClean="0"/>
              <a:t>насамперед</a:t>
            </a:r>
            <a:r>
              <a:rPr lang="ru-RU" dirty="0" smtClean="0"/>
              <a:t> — люди!);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</a:t>
            </a:r>
            <a:r>
              <a:rPr lang="ru-RU" dirty="0" err="1" smtClean="0"/>
              <a:t>демонстрація</a:t>
            </a:r>
            <a:r>
              <a:rPr lang="ru-RU" dirty="0" smtClean="0"/>
              <a:t> контролю (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робите</a:t>
            </a:r>
            <a:r>
              <a:rPr lang="ru-RU" dirty="0" smtClean="0"/>
              <a:t> </a:t>
            </a:r>
            <a:r>
              <a:rPr lang="ru-RU" dirty="0" err="1" smtClean="0"/>
              <a:t>наразі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зроблено</a:t>
            </a:r>
            <a:r>
              <a:rPr lang="ru-RU" dirty="0" smtClean="0"/>
              <a:t> та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плануєте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ситуація</a:t>
            </a:r>
            <a:r>
              <a:rPr lang="ru-RU" dirty="0" smtClean="0"/>
              <a:t> не повторилась);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вибачення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співчуття</a:t>
            </a:r>
            <a:r>
              <a:rPr lang="ru-RU" dirty="0" smtClean="0"/>
              <a:t> (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доречно</a:t>
            </a:r>
            <a:r>
              <a:rPr lang="ru-RU" dirty="0" smtClean="0"/>
              <a:t>).</a:t>
            </a:r>
          </a:p>
          <a:p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маєте</a:t>
            </a:r>
            <a:r>
              <a:rPr lang="ru-RU" dirty="0" smtClean="0"/>
              <a:t> </a:t>
            </a:r>
            <a:r>
              <a:rPr lang="ru-RU" dirty="0" err="1" smtClean="0"/>
              <a:t>пояснювати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відбувається</a:t>
            </a:r>
            <a:r>
              <a:rPr lang="ru-RU" dirty="0" smtClean="0"/>
              <a:t> зараз. </a:t>
            </a:r>
            <a:r>
              <a:rPr lang="ru-RU" dirty="0" err="1" smtClean="0"/>
              <a:t>Найновіші</a:t>
            </a:r>
            <a:r>
              <a:rPr lang="ru-RU" dirty="0" smtClean="0"/>
              <a:t> </a:t>
            </a:r>
            <a:r>
              <a:rPr lang="ru-RU" dirty="0" err="1" smtClean="0"/>
              <a:t>подробиці</a:t>
            </a:r>
            <a:r>
              <a:rPr lang="ru-RU" dirty="0" smtClean="0"/>
              <a:t> </a:t>
            </a:r>
            <a:r>
              <a:rPr lang="ru-RU" dirty="0" err="1" smtClean="0"/>
              <a:t>повинні</a:t>
            </a:r>
            <a:r>
              <a:rPr lang="ru-RU" dirty="0" smtClean="0"/>
              <a:t> бути </a:t>
            </a:r>
            <a:r>
              <a:rPr lang="ru-RU" dirty="0" err="1" smtClean="0"/>
              <a:t>завжди</a:t>
            </a:r>
            <a:r>
              <a:rPr lang="ru-RU" dirty="0" smtClean="0"/>
              <a:t> на початку. Не </a:t>
            </a:r>
            <a:r>
              <a:rPr lang="ru-RU" dirty="0" err="1" smtClean="0"/>
              <a:t>створюйте</a:t>
            </a:r>
            <a:r>
              <a:rPr lang="ru-RU" dirty="0" smtClean="0"/>
              <a:t> </a:t>
            </a:r>
            <a:r>
              <a:rPr lang="ru-RU" dirty="0" err="1" smtClean="0"/>
              <a:t>інформаційний</a:t>
            </a:r>
            <a:r>
              <a:rPr lang="ru-RU" dirty="0" smtClean="0"/>
              <a:t> вакуум, </a:t>
            </a:r>
            <a:r>
              <a:rPr lang="ru-RU" dirty="0" err="1" smtClean="0"/>
              <a:t>адже</a:t>
            </a:r>
            <a:r>
              <a:rPr lang="ru-RU" dirty="0" smtClean="0"/>
              <a:t> </a:t>
            </a:r>
            <a:r>
              <a:rPr lang="ru-RU" dirty="0" err="1" smtClean="0"/>
              <a:t>нестача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</a:t>
            </a:r>
            <a:r>
              <a:rPr lang="ru-RU" dirty="0" err="1" smtClean="0"/>
              <a:t>породжує</a:t>
            </a:r>
            <a:r>
              <a:rPr lang="ru-RU" dirty="0" smtClean="0"/>
              <a:t> </a:t>
            </a:r>
            <a:r>
              <a:rPr lang="ru-RU" dirty="0" err="1" smtClean="0"/>
              <a:t>плітки</a:t>
            </a:r>
            <a:r>
              <a:rPr lang="ru-RU" dirty="0" smtClean="0"/>
              <a:t>. А </a:t>
            </a:r>
            <a:r>
              <a:rPr lang="ru-RU" dirty="0" err="1" smtClean="0"/>
              <a:t>якщо</a:t>
            </a:r>
            <a:r>
              <a:rPr lang="ru-RU" dirty="0" smtClean="0"/>
              <a:t> вам </a:t>
            </a:r>
            <a:r>
              <a:rPr lang="ru-RU" dirty="0" err="1" smtClean="0"/>
              <a:t>потрібен</a:t>
            </a:r>
            <a:r>
              <a:rPr lang="ru-RU" dirty="0" smtClean="0"/>
              <a:t> час,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з’ясувати</a:t>
            </a:r>
            <a:r>
              <a:rPr lang="ru-RU" dirty="0" smtClean="0"/>
              <a:t> </a:t>
            </a:r>
            <a:r>
              <a:rPr lang="ru-RU" dirty="0" err="1" smtClean="0"/>
              <a:t>деталі</a:t>
            </a:r>
            <a:r>
              <a:rPr lang="ru-RU" dirty="0" smtClean="0"/>
              <a:t>? У такому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повідомте</a:t>
            </a:r>
            <a:r>
              <a:rPr lang="ru-RU" dirty="0" smtClean="0"/>
              <a:t>, коли повернетесь з результатами.</a:t>
            </a:r>
          </a:p>
          <a:p>
            <a:endParaRPr lang="ru-RU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414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9006" y="200357"/>
            <a:ext cx="118872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кризи</a:t>
            </a:r>
            <a:r>
              <a:rPr lang="ru-RU" dirty="0" smtClean="0"/>
              <a:t> </a:t>
            </a:r>
            <a:r>
              <a:rPr lang="ru-RU" dirty="0" err="1" smtClean="0"/>
              <a:t>важливо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мати</a:t>
            </a:r>
            <a:r>
              <a:rPr lang="ru-RU" dirty="0" smtClean="0"/>
              <a:t> </a:t>
            </a:r>
            <a:r>
              <a:rPr lang="ru-RU" dirty="0" err="1" smtClean="0"/>
              <a:t>антикризову</a:t>
            </a:r>
            <a:r>
              <a:rPr lang="ru-RU" dirty="0" smtClean="0"/>
              <a:t> команду (СЕО, юрист, </a:t>
            </a:r>
            <a:r>
              <a:rPr lang="en-US" dirty="0" smtClean="0"/>
              <a:t>HR, </a:t>
            </a:r>
            <a:r>
              <a:rPr lang="ru-RU" dirty="0" smtClean="0"/>
              <a:t>Служба </a:t>
            </a:r>
            <a:r>
              <a:rPr lang="ru-RU" dirty="0" err="1" smtClean="0"/>
              <a:t>Безпеки</a:t>
            </a:r>
            <a:r>
              <a:rPr lang="ru-RU" dirty="0" smtClean="0"/>
              <a:t>, </a:t>
            </a:r>
            <a:r>
              <a:rPr lang="en-US" dirty="0" smtClean="0"/>
              <a:t>PR </a:t>
            </a:r>
            <a:r>
              <a:rPr lang="ru-RU" dirty="0" err="1" smtClean="0"/>
              <a:t>тощо</a:t>
            </a:r>
            <a:r>
              <a:rPr lang="ru-RU" dirty="0" smtClean="0"/>
              <a:t>);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моніторити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узгодити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 </a:t>
            </a:r>
            <a:r>
              <a:rPr lang="ru-RU" dirty="0" err="1" smtClean="0"/>
              <a:t>команди</a:t>
            </a:r>
            <a:r>
              <a:rPr lang="ru-RU" dirty="0" smtClean="0"/>
              <a:t> (</a:t>
            </a:r>
            <a:r>
              <a:rPr lang="ru-RU" dirty="0" err="1" smtClean="0"/>
              <a:t>хто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та коли </a:t>
            </a:r>
            <a:r>
              <a:rPr lang="ru-RU" dirty="0" err="1" smtClean="0"/>
              <a:t>робить</a:t>
            </a:r>
            <a:r>
              <a:rPr lang="ru-RU" dirty="0" smtClean="0"/>
              <a:t>);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працювати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стейкхолдерами</a:t>
            </a:r>
            <a:r>
              <a:rPr lang="ru-RU" dirty="0" smtClean="0"/>
              <a:t> та </a:t>
            </a:r>
            <a:r>
              <a:rPr lang="ru-RU" dirty="0" err="1" smtClean="0"/>
              <a:t>підготуватись</a:t>
            </a:r>
            <a:r>
              <a:rPr lang="ru-RU" dirty="0" smtClean="0"/>
              <a:t> до </a:t>
            </a:r>
            <a:r>
              <a:rPr lang="ru-RU" dirty="0" err="1" smtClean="0"/>
              <a:t>контактів</a:t>
            </a:r>
            <a:r>
              <a:rPr lang="ru-RU" dirty="0" smtClean="0"/>
              <a:t> з </a:t>
            </a:r>
            <a:r>
              <a:rPr lang="ru-RU" dirty="0" err="1" smtClean="0"/>
              <a:t>медіа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не </a:t>
            </a:r>
            <a:r>
              <a:rPr lang="ru-RU" dirty="0" err="1" smtClean="0"/>
              <a:t>забувати</a:t>
            </a:r>
            <a:r>
              <a:rPr lang="ru-RU" dirty="0" smtClean="0"/>
              <a:t> про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(</a:t>
            </a:r>
            <a:r>
              <a:rPr lang="ru-RU" dirty="0" err="1" smtClean="0"/>
              <a:t>важливо</a:t>
            </a:r>
            <a:r>
              <a:rPr lang="ru-RU" dirty="0" smtClean="0"/>
              <a:t> </a:t>
            </a:r>
            <a:r>
              <a:rPr lang="ru-RU" dirty="0" err="1" smtClean="0"/>
              <a:t>заспокоїти</a:t>
            </a:r>
            <a:r>
              <a:rPr lang="ru-RU" dirty="0" smtClean="0"/>
              <a:t> </a:t>
            </a:r>
            <a:r>
              <a:rPr lang="ru-RU" dirty="0" err="1" smtClean="0"/>
              <a:t>співробітників</a:t>
            </a:r>
            <a:r>
              <a:rPr lang="ru-RU" dirty="0" smtClean="0"/>
              <a:t>).</a:t>
            </a:r>
          </a:p>
          <a:p>
            <a:r>
              <a:rPr lang="ru-RU" dirty="0" smtClean="0"/>
              <a:t>Модель </a:t>
            </a:r>
            <a:r>
              <a:rPr lang="en-US" dirty="0" smtClean="0"/>
              <a:t>SOR: </a:t>
            </a:r>
            <a:r>
              <a:rPr lang="ru-RU" dirty="0" err="1" smtClean="0"/>
              <a:t>Розуміння</a:t>
            </a:r>
            <a:r>
              <a:rPr lang="ru-RU" dirty="0" smtClean="0"/>
              <a:t> моделей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Модель </a:t>
            </a:r>
            <a:r>
              <a:rPr lang="ru-RU" dirty="0" err="1" smtClean="0"/>
              <a:t>стимулювання-організму-відповіді</a:t>
            </a:r>
            <a:r>
              <a:rPr lang="ru-RU" dirty="0" smtClean="0"/>
              <a:t> (</a:t>
            </a:r>
            <a:r>
              <a:rPr lang="en-US" dirty="0" smtClean="0"/>
              <a:t>SOR) -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психологічна</a:t>
            </a:r>
            <a:r>
              <a:rPr lang="ru-RU" dirty="0" smtClean="0"/>
              <a:t> основа, яка </a:t>
            </a:r>
            <a:r>
              <a:rPr lang="ru-RU" dirty="0" err="1" smtClean="0"/>
              <a:t>допомагає</a:t>
            </a:r>
            <a:r>
              <a:rPr lang="ru-RU" dirty="0" smtClean="0"/>
              <a:t> нам </a:t>
            </a:r>
            <a:r>
              <a:rPr lang="ru-RU" dirty="0" err="1" smtClean="0"/>
              <a:t>зрозуміти</a:t>
            </a:r>
            <a:r>
              <a:rPr lang="ru-RU" dirty="0" smtClean="0"/>
              <a:t>, як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стимули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стани</a:t>
            </a:r>
            <a:r>
              <a:rPr lang="ru-RU" dirty="0" smtClean="0"/>
              <a:t>, а </a:t>
            </a:r>
            <a:r>
              <a:rPr lang="ru-RU" dirty="0" err="1" smtClean="0"/>
              <a:t>згодом</a:t>
            </a:r>
            <a:r>
              <a:rPr lang="ru-RU" dirty="0" smtClean="0"/>
              <a:t> і </a:t>
            </a:r>
            <a:r>
              <a:rPr lang="ru-RU" dirty="0" err="1" smtClean="0"/>
              <a:t>направляють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.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потужна</a:t>
            </a:r>
            <a:r>
              <a:rPr lang="ru-RU" dirty="0" smtClean="0"/>
              <a:t> модель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уявлення</a:t>
            </a:r>
            <a:r>
              <a:rPr lang="ru-RU" dirty="0" smtClean="0"/>
              <a:t> про те, як </a:t>
            </a:r>
            <a:r>
              <a:rPr lang="ru-RU" dirty="0" err="1" smtClean="0"/>
              <a:t>фактори</a:t>
            </a:r>
            <a:r>
              <a:rPr lang="ru-RU" dirty="0" smtClean="0"/>
              <a:t> </a:t>
            </a:r>
            <a:r>
              <a:rPr lang="ru-RU" dirty="0" err="1" smtClean="0"/>
              <a:t>навколишнього</a:t>
            </a:r>
            <a:r>
              <a:rPr lang="ru-RU" dirty="0" smtClean="0"/>
              <a:t> </a:t>
            </a:r>
            <a:r>
              <a:rPr lang="ru-RU" dirty="0" err="1" smtClean="0"/>
              <a:t>середовища</a:t>
            </a:r>
            <a:r>
              <a:rPr lang="ru-RU" dirty="0" smtClean="0"/>
              <a:t>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людські</a:t>
            </a:r>
            <a:r>
              <a:rPr lang="ru-RU" dirty="0" smtClean="0"/>
              <a:t> думки та </a:t>
            </a:r>
            <a:r>
              <a:rPr lang="ru-RU" dirty="0" err="1" smtClean="0"/>
              <a:t>дії</a:t>
            </a:r>
            <a:r>
              <a:rPr lang="ru-RU" dirty="0" smtClean="0"/>
              <a:t>. </a:t>
            </a:r>
            <a:r>
              <a:rPr lang="ru-RU" dirty="0" err="1" smtClean="0"/>
              <a:t>Важливий</a:t>
            </a:r>
            <a:r>
              <a:rPr lang="ru-RU" dirty="0" smtClean="0"/>
              <a:t> </a:t>
            </a:r>
            <a:r>
              <a:rPr lang="ru-RU" dirty="0" err="1" smtClean="0"/>
              <a:t>інструмент</a:t>
            </a:r>
            <a:r>
              <a:rPr lang="ru-RU" dirty="0" smtClean="0"/>
              <a:t> у таких </a:t>
            </a:r>
            <a:r>
              <a:rPr lang="ru-RU" dirty="0" err="1" smtClean="0"/>
              <a:t>галузях</a:t>
            </a:r>
            <a:r>
              <a:rPr lang="ru-RU" dirty="0" smtClean="0"/>
              <a:t>, як маркетинг,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нам </a:t>
            </a:r>
            <a:r>
              <a:rPr lang="ru-RU" dirty="0" err="1" smtClean="0"/>
              <a:t>краще</a:t>
            </a:r>
            <a:r>
              <a:rPr lang="ru-RU" dirty="0" smtClean="0"/>
              <a:t> </a:t>
            </a:r>
            <a:r>
              <a:rPr lang="ru-RU" dirty="0" err="1" smtClean="0"/>
              <a:t>прогнозувати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, </a:t>
            </a:r>
            <a:r>
              <a:rPr lang="ru-RU" dirty="0" err="1" smtClean="0"/>
              <a:t>вивчаючи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стимулів</a:t>
            </a:r>
            <a:r>
              <a:rPr lang="ru-RU" dirty="0" smtClean="0"/>
              <a:t> на </a:t>
            </a:r>
            <a:r>
              <a:rPr lang="ru-RU" dirty="0" err="1" smtClean="0"/>
              <a:t>когнітивні</a:t>
            </a:r>
            <a:r>
              <a:rPr lang="ru-RU" dirty="0" smtClean="0"/>
              <a:t> та </a:t>
            </a:r>
            <a:r>
              <a:rPr lang="ru-RU" dirty="0" err="1" smtClean="0"/>
              <a:t>емоційні</a:t>
            </a:r>
            <a:r>
              <a:rPr lang="ru-RU" dirty="0" smtClean="0"/>
              <a:t> </a:t>
            </a:r>
            <a:r>
              <a:rPr lang="ru-RU" dirty="0" err="1" smtClean="0"/>
              <a:t>процеси</a:t>
            </a:r>
            <a:r>
              <a:rPr lang="ru-RU" dirty="0" smtClean="0"/>
              <a:t> людей.</a:t>
            </a:r>
          </a:p>
          <a:p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контексті</a:t>
            </a:r>
            <a:r>
              <a:rPr lang="ru-RU" dirty="0" smtClean="0"/>
              <a:t> цифрового маркетингу модель </a:t>
            </a:r>
            <a:r>
              <a:rPr lang="en-US" dirty="0" smtClean="0"/>
              <a:t>SOR </a:t>
            </a:r>
            <a:r>
              <a:rPr lang="ru-RU" dirty="0" err="1" smtClean="0"/>
              <a:t>дозволяє</a:t>
            </a:r>
            <a:r>
              <a:rPr lang="ru-RU" dirty="0" smtClean="0"/>
              <a:t> нам </a:t>
            </a:r>
            <a:r>
              <a:rPr lang="ru-RU" dirty="0" err="1" smtClean="0"/>
              <a:t>визначити</a:t>
            </a:r>
            <a:r>
              <a:rPr lang="ru-RU" dirty="0" smtClean="0"/>
              <a:t>, як </a:t>
            </a:r>
            <a:r>
              <a:rPr lang="ru-RU" dirty="0" err="1" smtClean="0"/>
              <a:t>різні</a:t>
            </a:r>
            <a:r>
              <a:rPr lang="ru-RU" dirty="0" smtClean="0"/>
              <a:t> </a:t>
            </a:r>
            <a:r>
              <a:rPr lang="ru-RU" dirty="0" err="1" smtClean="0"/>
              <a:t>маркетингові</a:t>
            </a:r>
            <a:r>
              <a:rPr lang="ru-RU" dirty="0" smtClean="0"/>
              <a:t> </a:t>
            </a:r>
            <a:r>
              <a:rPr lang="ru-RU" dirty="0" err="1" smtClean="0"/>
              <a:t>стимули</a:t>
            </a:r>
            <a:r>
              <a:rPr lang="ru-RU" dirty="0" smtClean="0"/>
              <a:t>, </a:t>
            </a:r>
            <a:r>
              <a:rPr lang="ru-RU" dirty="0" err="1" smtClean="0"/>
              <a:t>такі</a:t>
            </a:r>
            <a:r>
              <a:rPr lang="ru-RU" dirty="0" smtClean="0"/>
              <a:t> як реклама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інтерфейси</a:t>
            </a:r>
            <a:r>
              <a:rPr lang="ru-RU" dirty="0" smtClean="0"/>
              <a:t> </a:t>
            </a:r>
            <a:r>
              <a:rPr lang="ru-RU" dirty="0" err="1" smtClean="0"/>
              <a:t>користувача</a:t>
            </a:r>
            <a:r>
              <a:rPr lang="ru-RU" dirty="0" smtClean="0"/>
              <a:t>, </a:t>
            </a:r>
            <a:r>
              <a:rPr lang="ru-RU" dirty="0" err="1" smtClean="0"/>
              <a:t>впливають</a:t>
            </a:r>
            <a:r>
              <a:rPr lang="ru-RU" dirty="0" smtClean="0"/>
              <a:t> на </a:t>
            </a:r>
            <a:r>
              <a:rPr lang="ru-RU" dirty="0" err="1" smtClean="0"/>
              <a:t>залучення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. </a:t>
            </a:r>
            <a:r>
              <a:rPr lang="ru-RU" dirty="0" err="1" smtClean="0"/>
              <a:t>Розуміння</a:t>
            </a:r>
            <a:r>
              <a:rPr lang="ru-RU" dirty="0" smtClean="0"/>
              <a:t>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нам </a:t>
            </a:r>
            <a:r>
              <a:rPr lang="ru-RU" dirty="0" err="1" smtClean="0"/>
              <a:t>вдосконалювати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для </a:t>
            </a:r>
            <a:r>
              <a:rPr lang="ru-RU" dirty="0" err="1" smtClean="0"/>
              <a:t>покращення</a:t>
            </a:r>
            <a:r>
              <a:rPr lang="ru-RU" dirty="0" smtClean="0"/>
              <a:t> </a:t>
            </a:r>
            <a:r>
              <a:rPr lang="ru-RU" dirty="0" err="1" smtClean="0"/>
              <a:t>клієнтського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 та </a:t>
            </a:r>
            <a:r>
              <a:rPr lang="ru-RU" dirty="0" err="1" smtClean="0"/>
              <a:t>керувати</a:t>
            </a:r>
            <a:r>
              <a:rPr lang="ru-RU" dirty="0" smtClean="0"/>
              <a:t> </a:t>
            </a:r>
            <a:r>
              <a:rPr lang="ru-RU" dirty="0" err="1" smtClean="0"/>
              <a:t>бажаними</a:t>
            </a:r>
            <a:r>
              <a:rPr lang="ru-RU" dirty="0" smtClean="0"/>
              <a:t> </a:t>
            </a:r>
            <a:r>
              <a:rPr lang="ru-RU" dirty="0" err="1" smtClean="0"/>
              <a:t>діями</a:t>
            </a:r>
            <a:r>
              <a:rPr lang="ru-RU" dirty="0" smtClean="0"/>
              <a:t>.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сформувати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</a:t>
            </a:r>
            <a:r>
              <a:rPr lang="ru-RU" dirty="0" err="1" smtClean="0"/>
              <a:t>глибокі</a:t>
            </a:r>
            <a:r>
              <a:rPr lang="ru-RU" dirty="0" smtClean="0"/>
              <a:t> </a:t>
            </a:r>
            <a:r>
              <a:rPr lang="ru-RU" dirty="0" err="1" smtClean="0"/>
              <a:t>зв'язки</a:t>
            </a:r>
            <a:r>
              <a:rPr lang="ru-RU" dirty="0" smtClean="0"/>
              <a:t> з </a:t>
            </a:r>
            <a:r>
              <a:rPr lang="ru-RU" dirty="0" err="1" smtClean="0"/>
              <a:t>аудиторією</a:t>
            </a:r>
            <a:r>
              <a:rPr lang="ru-RU" dirty="0" smtClean="0"/>
              <a:t> шляхом </a:t>
            </a:r>
            <a:r>
              <a:rPr lang="ru-RU" dirty="0" err="1" smtClean="0"/>
              <a:t>адаптації</a:t>
            </a:r>
            <a:r>
              <a:rPr lang="ru-RU" dirty="0" smtClean="0"/>
              <a:t> контенту та </a:t>
            </a:r>
            <a:r>
              <a:rPr lang="ru-RU" dirty="0" err="1" smtClean="0"/>
              <a:t>взаємодії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знайти</a:t>
            </a:r>
            <a:r>
              <a:rPr lang="ru-RU" dirty="0" smtClean="0"/>
              <a:t> </a:t>
            </a:r>
            <a:r>
              <a:rPr lang="ru-RU" dirty="0" err="1" smtClean="0"/>
              <a:t>відгук</a:t>
            </a:r>
            <a:r>
              <a:rPr lang="ru-RU" dirty="0" smtClean="0"/>
              <a:t> у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внутрішніх</a:t>
            </a:r>
            <a:r>
              <a:rPr lang="ru-RU" dirty="0" smtClean="0"/>
              <a:t> станах.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0905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3868"/>
            <a:ext cx="10515600" cy="84972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Робота з </a:t>
            </a:r>
            <a:r>
              <a:rPr lang="ru-RU" dirty="0" err="1" smtClean="0"/>
              <a:t>фейковими</a:t>
            </a:r>
            <a:r>
              <a:rPr lang="ru-RU" dirty="0" smtClean="0"/>
              <a:t> </a:t>
            </a:r>
            <a:r>
              <a:rPr lang="ru-RU" dirty="0" err="1" smtClean="0"/>
              <a:t>відгуками</a:t>
            </a:r>
            <a:r>
              <a:rPr lang="ru-RU" dirty="0" smtClean="0"/>
              <a:t> через </a:t>
            </a:r>
            <a:r>
              <a:rPr lang="ru-RU" dirty="0" err="1" smtClean="0"/>
              <a:t>адміністрацію</a:t>
            </a:r>
            <a:r>
              <a:rPr lang="ru-RU" dirty="0" smtClean="0"/>
              <a:t> платформ.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4740049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Алгоритм </a:t>
            </a:r>
            <a:r>
              <a:rPr lang="ru-RU" dirty="0" err="1" smtClean="0"/>
              <a:t>роботи</a:t>
            </a:r>
            <a:r>
              <a:rPr lang="ru-RU" dirty="0" smtClean="0"/>
              <a:t> з </a:t>
            </a:r>
            <a:r>
              <a:rPr lang="ru-RU" dirty="0" err="1" smtClean="0"/>
              <a:t>фейковими</a:t>
            </a:r>
            <a:r>
              <a:rPr lang="ru-RU" dirty="0" smtClean="0"/>
              <a:t> </a:t>
            </a:r>
            <a:r>
              <a:rPr lang="ru-RU" dirty="0" err="1" smtClean="0"/>
              <a:t>відгуками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Ознайомтеся</a:t>
            </a:r>
            <a:r>
              <a:rPr lang="ru-RU" dirty="0" smtClean="0"/>
              <a:t> з правилами </a:t>
            </a:r>
            <a:r>
              <a:rPr lang="ru-RU" dirty="0" err="1" smtClean="0"/>
              <a:t>платформи</a:t>
            </a:r>
            <a:r>
              <a:rPr lang="ru-RU" dirty="0" smtClean="0"/>
              <a:t>. </a:t>
            </a:r>
            <a:r>
              <a:rPr lang="ru-RU" dirty="0" err="1" smtClean="0"/>
              <a:t>Кожна</a:t>
            </a:r>
            <a:r>
              <a:rPr lang="ru-RU" dirty="0" smtClean="0"/>
              <a:t> платформа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конкретні</a:t>
            </a:r>
            <a:r>
              <a:rPr lang="ru-RU" dirty="0" smtClean="0"/>
              <a:t> правила </a:t>
            </a:r>
            <a:r>
              <a:rPr lang="ru-RU" dirty="0" err="1" smtClean="0"/>
              <a:t>щодо</a:t>
            </a:r>
            <a:r>
              <a:rPr lang="ru-RU" dirty="0" smtClean="0"/>
              <a:t> контенту та </a:t>
            </a:r>
            <a:r>
              <a:rPr lang="ru-RU" dirty="0" err="1" smtClean="0"/>
              <a:t>відгуків</a:t>
            </a:r>
            <a:r>
              <a:rPr lang="ru-RU" dirty="0" smtClean="0"/>
              <a:t>. </a:t>
            </a:r>
            <a:r>
              <a:rPr lang="ru-RU" dirty="0" err="1" smtClean="0"/>
              <a:t>Переконайтеся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відгук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вважаєте</a:t>
            </a:r>
            <a:r>
              <a:rPr lang="ru-RU" dirty="0" smtClean="0"/>
              <a:t> </a:t>
            </a:r>
            <a:r>
              <a:rPr lang="ru-RU" dirty="0" err="1" smtClean="0"/>
              <a:t>фейковим</a:t>
            </a:r>
            <a:r>
              <a:rPr lang="ru-RU" dirty="0" smtClean="0"/>
              <a:t>, </a:t>
            </a:r>
            <a:r>
              <a:rPr lang="ru-RU" dirty="0" err="1" smtClean="0"/>
              <a:t>дійсно</a:t>
            </a:r>
            <a:r>
              <a:rPr lang="ru-RU" dirty="0" smtClean="0"/>
              <a:t> </a:t>
            </a:r>
            <a:r>
              <a:rPr lang="ru-RU" dirty="0" err="1" smtClean="0"/>
              <a:t>порушує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правила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неправдиву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, є спамом, </a:t>
            </a:r>
            <a:r>
              <a:rPr lang="ru-RU" dirty="0" err="1" smtClean="0"/>
              <a:t>розпалює</a:t>
            </a:r>
            <a:r>
              <a:rPr lang="ru-RU" dirty="0" smtClean="0"/>
              <a:t> </a:t>
            </a:r>
            <a:r>
              <a:rPr lang="ru-RU" dirty="0" err="1" smtClean="0"/>
              <a:t>ворожнечу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написаний конкурентом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підставною</a:t>
            </a:r>
            <a:r>
              <a:rPr lang="ru-RU" dirty="0" smtClean="0"/>
              <a:t> особою).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Зберіть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. </a:t>
            </a:r>
            <a:r>
              <a:rPr lang="ru-RU" dirty="0" err="1" smtClean="0"/>
              <a:t>Підготуйте</a:t>
            </a:r>
            <a:r>
              <a:rPr lang="ru-RU" dirty="0" smtClean="0"/>
              <a:t> будь-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наявні</a:t>
            </a:r>
            <a:r>
              <a:rPr lang="ru-RU" dirty="0" smtClean="0"/>
              <a:t> у вас </a:t>
            </a:r>
            <a:r>
              <a:rPr lang="ru-RU" dirty="0" err="1" smtClean="0"/>
              <a:t>докази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відгук</a:t>
            </a:r>
            <a:r>
              <a:rPr lang="ru-RU" dirty="0" smtClean="0"/>
              <a:t> є </a:t>
            </a:r>
            <a:r>
              <a:rPr lang="ru-RU" dirty="0" err="1" smtClean="0"/>
              <a:t>неправдивим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записи про </a:t>
            </a:r>
            <a:r>
              <a:rPr lang="ru-RU" dirty="0" err="1" smtClean="0"/>
              <a:t>відсутність</a:t>
            </a:r>
            <a:r>
              <a:rPr lang="ru-RU" dirty="0" smtClean="0"/>
              <a:t> такого </a:t>
            </a:r>
            <a:r>
              <a:rPr lang="ru-RU" dirty="0" err="1" smtClean="0"/>
              <a:t>клієнта</a:t>
            </a:r>
            <a:r>
              <a:rPr lang="ru-RU" dirty="0" smtClean="0"/>
              <a:t> в </a:t>
            </a:r>
            <a:r>
              <a:rPr lang="ru-RU" dirty="0" err="1" smtClean="0"/>
              <a:t>вашій</a:t>
            </a:r>
            <a:r>
              <a:rPr lang="ru-RU" dirty="0" smtClean="0"/>
              <a:t> </a:t>
            </a:r>
            <a:r>
              <a:rPr lang="ru-RU" dirty="0" err="1" smtClean="0"/>
              <a:t>базі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скріншоти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підтверджують</a:t>
            </a:r>
            <a:r>
              <a:rPr lang="ru-RU" dirty="0" smtClean="0"/>
              <a:t> </a:t>
            </a:r>
            <a:r>
              <a:rPr lang="ru-RU" dirty="0" err="1" smtClean="0"/>
              <a:t>конфлікт</a:t>
            </a:r>
            <a:r>
              <a:rPr lang="ru-RU" dirty="0" smtClean="0"/>
              <a:t> </a:t>
            </a:r>
            <a:r>
              <a:rPr lang="ru-RU" dirty="0" err="1" smtClean="0"/>
              <a:t>інтересів</a:t>
            </a:r>
            <a:r>
              <a:rPr lang="ru-RU" dirty="0" smtClean="0"/>
              <a:t>, </a:t>
            </a:r>
            <a:r>
              <a:rPr lang="ru-RU" dirty="0" err="1" smtClean="0"/>
              <a:t>тощо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Використовуйте</a:t>
            </a:r>
            <a:r>
              <a:rPr lang="ru-RU" dirty="0" smtClean="0"/>
              <a:t> </a:t>
            </a:r>
            <a:r>
              <a:rPr lang="ru-RU" dirty="0" err="1" smtClean="0"/>
              <a:t>внутрішні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звітування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Для </a:t>
            </a:r>
            <a:r>
              <a:rPr lang="ru-RU" dirty="0" err="1" smtClean="0"/>
              <a:t>користувачів</a:t>
            </a:r>
            <a:r>
              <a:rPr lang="ru-RU" dirty="0" smtClean="0"/>
              <a:t>: </a:t>
            </a:r>
            <a:r>
              <a:rPr lang="ru-RU" dirty="0" err="1" smtClean="0"/>
              <a:t>Зазвичай</a:t>
            </a:r>
            <a:r>
              <a:rPr lang="ru-RU" dirty="0" smtClean="0"/>
              <a:t>,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кожним</a:t>
            </a:r>
            <a:r>
              <a:rPr lang="ru-RU" dirty="0" smtClean="0"/>
              <a:t> </a:t>
            </a:r>
            <a:r>
              <a:rPr lang="ru-RU" dirty="0" err="1" smtClean="0"/>
              <a:t>відгуком</a:t>
            </a:r>
            <a:r>
              <a:rPr lang="ru-RU" dirty="0" smtClean="0"/>
              <a:t> є </a:t>
            </a:r>
            <a:r>
              <a:rPr lang="ru-RU" dirty="0" err="1" smtClean="0"/>
              <a:t>опція</a:t>
            </a:r>
            <a:r>
              <a:rPr lang="ru-RU" dirty="0" smtClean="0"/>
              <a:t> "</a:t>
            </a:r>
            <a:r>
              <a:rPr lang="ru-RU" dirty="0" err="1" smtClean="0"/>
              <a:t>Поскаржитися</a:t>
            </a:r>
            <a:r>
              <a:rPr lang="ru-RU" dirty="0" smtClean="0"/>
              <a:t>", "</a:t>
            </a:r>
            <a:r>
              <a:rPr lang="ru-RU" dirty="0" err="1" smtClean="0"/>
              <a:t>Позначити</a:t>
            </a:r>
            <a:r>
              <a:rPr lang="ru-RU" dirty="0" smtClean="0"/>
              <a:t>" </a:t>
            </a:r>
            <a:r>
              <a:rPr lang="ru-RU" dirty="0" err="1" smtClean="0"/>
              <a:t>або</a:t>
            </a:r>
            <a:r>
              <a:rPr lang="ru-RU" dirty="0" smtClean="0"/>
              <a:t> "</a:t>
            </a:r>
            <a:r>
              <a:rPr lang="ru-RU" dirty="0" err="1" smtClean="0"/>
              <a:t>Повідомити</a:t>
            </a:r>
            <a:r>
              <a:rPr lang="ru-RU" dirty="0" smtClean="0"/>
              <a:t> про </a:t>
            </a:r>
            <a:r>
              <a:rPr lang="ru-RU" dirty="0" err="1" smtClean="0"/>
              <a:t>порушення</a:t>
            </a:r>
            <a:r>
              <a:rPr lang="ru-RU" dirty="0" smtClean="0"/>
              <a:t>" (</a:t>
            </a:r>
            <a:r>
              <a:rPr lang="ru-RU" dirty="0" err="1" smtClean="0"/>
              <a:t>наприклад</a:t>
            </a:r>
            <a:r>
              <a:rPr lang="ru-RU" dirty="0" smtClean="0"/>
              <a:t>, на </a:t>
            </a:r>
            <a:r>
              <a:rPr lang="en-US" dirty="0" err="1" smtClean="0"/>
              <a:t>Trustpilot</a:t>
            </a:r>
            <a:r>
              <a:rPr lang="en-US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іконка</a:t>
            </a:r>
            <a:r>
              <a:rPr lang="ru-RU" dirty="0" smtClean="0"/>
              <a:t> "</a:t>
            </a:r>
            <a:r>
              <a:rPr lang="ru-RU" dirty="0" err="1" smtClean="0"/>
              <a:t>позначити</a:t>
            </a:r>
            <a:r>
              <a:rPr lang="ru-RU" dirty="0" smtClean="0"/>
              <a:t>"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відгуком</a:t>
            </a:r>
            <a:r>
              <a:rPr lang="ru-RU" dirty="0" smtClean="0"/>
              <a:t>). </a:t>
            </a:r>
            <a:r>
              <a:rPr lang="ru-RU" dirty="0" err="1" smtClean="0"/>
              <a:t>Натисніть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та </a:t>
            </a:r>
            <a:r>
              <a:rPr lang="ru-RU" dirty="0" err="1" smtClean="0"/>
              <a:t>оберіть</a:t>
            </a:r>
            <a:r>
              <a:rPr lang="ru-RU" dirty="0" smtClean="0"/>
              <a:t> </a:t>
            </a:r>
            <a:r>
              <a:rPr lang="ru-RU" dirty="0" err="1" smtClean="0"/>
              <a:t>відповідну</a:t>
            </a:r>
            <a:r>
              <a:rPr lang="ru-RU" dirty="0" smtClean="0"/>
              <a:t> причину </a:t>
            </a:r>
            <a:r>
              <a:rPr lang="ru-RU" dirty="0" err="1" smtClean="0"/>
              <a:t>скарги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    Для </a:t>
            </a:r>
            <a:r>
              <a:rPr lang="ru-RU" dirty="0" err="1" smtClean="0"/>
              <a:t>власників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: </a:t>
            </a:r>
            <a:r>
              <a:rPr lang="ru-RU" dirty="0" err="1" smtClean="0"/>
              <a:t>Використовуйте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бізнес-акаунт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en-US" dirty="0" smtClean="0"/>
              <a:t>Google Business Profile, </a:t>
            </a:r>
            <a:r>
              <a:rPr lang="en-US" dirty="0" err="1" smtClean="0"/>
              <a:t>Trustpilot</a:t>
            </a:r>
            <a:r>
              <a:rPr lang="en-US" dirty="0" smtClean="0"/>
              <a:t> Business) </a:t>
            </a:r>
            <a:r>
              <a:rPr lang="ru-RU" dirty="0" smtClean="0"/>
              <a:t>для </a:t>
            </a:r>
            <a:r>
              <a:rPr lang="ru-RU" dirty="0" err="1" smtClean="0"/>
              <a:t>подання</a:t>
            </a:r>
            <a:r>
              <a:rPr lang="ru-RU" dirty="0" smtClean="0"/>
              <a:t> </a:t>
            </a:r>
            <a:r>
              <a:rPr lang="ru-RU" dirty="0" err="1" smtClean="0"/>
              <a:t>офіційної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позначення</a:t>
            </a:r>
            <a:r>
              <a:rPr lang="ru-RU" dirty="0" smtClean="0"/>
              <a:t> </a:t>
            </a:r>
            <a:r>
              <a:rPr lang="ru-RU" dirty="0" err="1" smtClean="0"/>
              <a:t>відгуку</a:t>
            </a:r>
            <a:r>
              <a:rPr lang="ru-RU" dirty="0" smtClean="0"/>
              <a:t> для </a:t>
            </a:r>
            <a:r>
              <a:rPr lang="ru-RU" dirty="0" err="1" smtClean="0"/>
              <a:t>перевірки</a:t>
            </a:r>
            <a:r>
              <a:rPr lang="ru-RU" dirty="0" smtClean="0"/>
              <a:t> </a:t>
            </a:r>
            <a:r>
              <a:rPr lang="ru-RU" dirty="0" err="1" smtClean="0"/>
              <a:t>адміністрацією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97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5218"/>
          </a:xfrm>
        </p:spPr>
        <p:txBody>
          <a:bodyPr>
            <a:normAutofit fontScale="90000"/>
          </a:bodyPr>
          <a:lstStyle/>
          <a:p>
            <a:r>
              <a:rPr lang="ru-RU" smtClean="0"/>
              <a:t>Сутність</a:t>
            </a:r>
            <a:r>
              <a:rPr lang="ru-RU" dirty="0" smtClean="0"/>
              <a:t> та </a:t>
            </a:r>
            <a:r>
              <a:rPr lang="ru-RU" dirty="0" err="1" smtClean="0"/>
              <a:t>значення</a:t>
            </a:r>
            <a:r>
              <a:rPr lang="ru-RU" dirty="0" smtClean="0"/>
              <a:t> онлайн-</a:t>
            </a:r>
            <a:r>
              <a:rPr lang="ru-RU" dirty="0" err="1" smtClean="0"/>
              <a:t>репутації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10344"/>
            <a:ext cx="10515600" cy="5525587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 smtClean="0"/>
              <a:t>Онлайн-</a:t>
            </a:r>
            <a:r>
              <a:rPr lang="ru-RU" b="1" dirty="0" err="1" smtClean="0"/>
              <a:t>репутація</a:t>
            </a:r>
            <a:r>
              <a:rPr lang="ru-RU" b="1" dirty="0" smtClean="0"/>
              <a:t> </a:t>
            </a:r>
            <a:r>
              <a:rPr lang="ru-RU" dirty="0" smtClean="0"/>
              <a:t>(</a:t>
            </a:r>
            <a:r>
              <a:rPr lang="en-US" dirty="0" smtClean="0"/>
              <a:t>Online Reputation) —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сукупність</a:t>
            </a:r>
            <a:r>
              <a:rPr lang="ru-RU" dirty="0" smtClean="0"/>
              <a:t> думок, </a:t>
            </a:r>
            <a:r>
              <a:rPr lang="ru-RU" dirty="0" err="1" smtClean="0"/>
              <a:t>відгуків</a:t>
            </a:r>
            <a:r>
              <a:rPr lang="ru-RU" dirty="0" smtClean="0"/>
              <a:t>, </a:t>
            </a:r>
            <a:r>
              <a:rPr lang="ru-RU" dirty="0" err="1" smtClean="0"/>
              <a:t>оцінок</a:t>
            </a:r>
            <a:r>
              <a:rPr lang="ru-RU" dirty="0" smtClean="0"/>
              <a:t> і </a:t>
            </a:r>
            <a:r>
              <a:rPr lang="ru-RU" dirty="0" err="1" smtClean="0"/>
              <a:t>згадувань</a:t>
            </a:r>
            <a:r>
              <a:rPr lang="ru-RU" dirty="0" smtClean="0"/>
              <a:t> про особу, </a:t>
            </a:r>
            <a:r>
              <a:rPr lang="ru-RU" dirty="0" err="1" smtClean="0"/>
              <a:t>компанію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бренд в </a:t>
            </a:r>
            <a:r>
              <a:rPr lang="ru-RU" dirty="0" err="1" smtClean="0"/>
              <a:t>інтернет-просторі.Вона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контенту в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мережах, </a:t>
            </a:r>
            <a:r>
              <a:rPr lang="ru-RU" dirty="0" err="1" smtClean="0"/>
              <a:t>публікацій</a:t>
            </a:r>
            <a:r>
              <a:rPr lang="ru-RU" dirty="0" smtClean="0"/>
              <a:t> у ЗМІ, блогах, форумах, </a:t>
            </a:r>
            <a:r>
              <a:rPr lang="ru-RU" dirty="0" err="1" smtClean="0"/>
              <a:t>сервісах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 і </a:t>
            </a:r>
            <a:r>
              <a:rPr lang="ru-RU" dirty="0" err="1" smtClean="0"/>
              <a:t>коментарів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Згідно</a:t>
            </a:r>
            <a:r>
              <a:rPr lang="ru-RU" dirty="0" smtClean="0"/>
              <a:t> з </a:t>
            </a:r>
            <a:r>
              <a:rPr lang="ru-RU" dirty="0" err="1" smtClean="0"/>
              <a:t>численними</a:t>
            </a:r>
            <a:r>
              <a:rPr lang="ru-RU" dirty="0" smtClean="0"/>
              <a:t> </a:t>
            </a:r>
            <a:r>
              <a:rPr lang="ru-RU" dirty="0" err="1" smtClean="0"/>
              <a:t>дослідженнями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r>
              <a:rPr lang="ru-RU" dirty="0" smtClean="0"/>
              <a:t>    92% </a:t>
            </a:r>
            <a:r>
              <a:rPr lang="ru-RU" dirty="0" err="1" smtClean="0"/>
              <a:t>покупців</a:t>
            </a:r>
            <a:r>
              <a:rPr lang="ru-RU" dirty="0" smtClean="0"/>
              <a:t>, перш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замовляти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товар </a:t>
            </a:r>
            <a:r>
              <a:rPr lang="ru-RU" dirty="0" err="1" smtClean="0"/>
              <a:t>вивчають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про </a:t>
            </a:r>
            <a:r>
              <a:rPr lang="ru-RU" dirty="0" err="1" smtClean="0"/>
              <a:t>компанію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у 40%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прочитання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думка про </a:t>
            </a:r>
            <a:r>
              <a:rPr lang="ru-RU" dirty="0" err="1" smtClean="0"/>
              <a:t>компанію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компанії</a:t>
            </a:r>
            <a:r>
              <a:rPr lang="ru-RU" dirty="0" smtClean="0"/>
              <a:t> з </a:t>
            </a:r>
            <a:r>
              <a:rPr lang="ru-RU" dirty="0" err="1" smtClean="0"/>
              <a:t>низьким</a:t>
            </a:r>
            <a:r>
              <a:rPr lang="ru-RU" dirty="0" smtClean="0"/>
              <a:t> рейтингом в 1-2 </a:t>
            </a:r>
            <a:r>
              <a:rPr lang="ru-RU" dirty="0" err="1" smtClean="0"/>
              <a:t>зірки</a:t>
            </a:r>
            <a:r>
              <a:rPr lang="ru-RU" dirty="0" smtClean="0"/>
              <a:t> </a:t>
            </a:r>
            <a:r>
              <a:rPr lang="ru-RU" dirty="0" err="1" smtClean="0"/>
              <a:t>втрачають</a:t>
            </a:r>
            <a:r>
              <a:rPr lang="ru-RU" dirty="0" smtClean="0"/>
              <a:t> до 97% </a:t>
            </a:r>
            <a:r>
              <a:rPr lang="ru-RU" dirty="0" err="1" smtClean="0"/>
              <a:t>потенційних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Задоволені</a:t>
            </a:r>
            <a:r>
              <a:rPr lang="ru-RU" dirty="0" smtClean="0"/>
              <a:t> </a:t>
            </a:r>
            <a:r>
              <a:rPr lang="ru-RU" dirty="0" err="1" smtClean="0"/>
              <a:t>споживачі</a:t>
            </a:r>
            <a:r>
              <a:rPr lang="ru-RU" dirty="0" smtClean="0"/>
              <a:t> не </a:t>
            </a:r>
            <a:r>
              <a:rPr lang="ru-RU" dirty="0" err="1" smtClean="0"/>
              <a:t>поспішають</a:t>
            </a:r>
            <a:r>
              <a:rPr lang="ru-RU" dirty="0" smtClean="0"/>
              <a:t> </a:t>
            </a:r>
            <a:r>
              <a:rPr lang="ru-RU" dirty="0" err="1" smtClean="0"/>
              <a:t>писати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. А ось </a:t>
            </a:r>
            <a:r>
              <a:rPr lang="ru-RU" dirty="0" err="1" smtClean="0"/>
              <a:t>обурення</a:t>
            </a:r>
            <a:r>
              <a:rPr lang="ru-RU" dirty="0" smtClean="0"/>
              <a:t> </a:t>
            </a:r>
            <a:r>
              <a:rPr lang="ru-RU" dirty="0" err="1" smtClean="0"/>
              <a:t>поширюється</a:t>
            </a:r>
            <a:r>
              <a:rPr lang="ru-RU" dirty="0" smtClean="0"/>
              <a:t> онлайн-просторами </a:t>
            </a:r>
            <a:r>
              <a:rPr lang="ru-RU" dirty="0" err="1" smtClean="0"/>
              <a:t>блискавично</a:t>
            </a:r>
            <a:r>
              <a:rPr lang="ru-RU" dirty="0" smtClean="0"/>
              <a:t>. Тому </a:t>
            </a:r>
            <a:r>
              <a:rPr lang="ru-RU" dirty="0" err="1" smtClean="0"/>
              <a:t>репутацією</a:t>
            </a:r>
            <a:r>
              <a:rPr lang="ru-RU" dirty="0" smtClean="0"/>
              <a:t> в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займатися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й не </a:t>
            </a:r>
            <a:r>
              <a:rPr lang="ru-RU" dirty="0" err="1" smtClean="0"/>
              <a:t>пускати</a:t>
            </a:r>
            <a:r>
              <a:rPr lang="ru-RU" dirty="0" smtClean="0"/>
              <a:t> </a:t>
            </a:r>
            <a:r>
              <a:rPr lang="ru-RU" dirty="0" err="1" smtClean="0"/>
              <a:t>це</a:t>
            </a:r>
            <a:r>
              <a:rPr lang="ru-RU" dirty="0" smtClean="0"/>
              <a:t> все на </a:t>
            </a:r>
            <a:r>
              <a:rPr lang="ru-RU" dirty="0" err="1" smtClean="0"/>
              <a:t>самоплив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8506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881" y="0"/>
            <a:ext cx="11482251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сформулюйте</a:t>
            </a:r>
            <a:r>
              <a:rPr lang="ru-RU" dirty="0" smtClean="0"/>
              <a:t> </a:t>
            </a:r>
            <a:r>
              <a:rPr lang="ru-RU" dirty="0" err="1" smtClean="0"/>
              <a:t>скаргу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При </a:t>
            </a:r>
            <a:r>
              <a:rPr lang="ru-RU" dirty="0" err="1" smtClean="0"/>
              <a:t>поданні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 </a:t>
            </a:r>
            <a:r>
              <a:rPr lang="ru-RU" dirty="0" err="1" smtClean="0"/>
              <a:t>адміністрації</a:t>
            </a:r>
            <a:r>
              <a:rPr lang="ru-RU" dirty="0" smtClean="0"/>
              <a:t>, будьте </a:t>
            </a:r>
            <a:r>
              <a:rPr lang="ru-RU" dirty="0" err="1" smtClean="0"/>
              <a:t>ввічливими</a:t>
            </a:r>
            <a:r>
              <a:rPr lang="ru-RU" dirty="0" smtClean="0"/>
              <a:t> та </a:t>
            </a:r>
            <a:r>
              <a:rPr lang="ru-RU" dirty="0" err="1" smtClean="0"/>
              <a:t>надайте</a:t>
            </a:r>
            <a:r>
              <a:rPr lang="ru-RU" dirty="0" smtClean="0"/>
              <a:t> </a:t>
            </a:r>
            <a:r>
              <a:rPr lang="ru-RU" dirty="0" err="1" smtClean="0"/>
              <a:t>чітке</a:t>
            </a:r>
            <a:r>
              <a:rPr lang="ru-RU" dirty="0" smtClean="0"/>
              <a:t> </a:t>
            </a:r>
            <a:r>
              <a:rPr lang="ru-RU" dirty="0" err="1" smtClean="0"/>
              <a:t>пояснення</a:t>
            </a:r>
            <a:r>
              <a:rPr lang="ru-RU" dirty="0" smtClean="0"/>
              <a:t>, </a:t>
            </a:r>
            <a:r>
              <a:rPr lang="ru-RU" dirty="0" err="1" smtClean="0"/>
              <a:t>чому</a:t>
            </a:r>
            <a:r>
              <a:rPr lang="ru-RU" dirty="0" smtClean="0"/>
              <a:t>, на вашу думку, </a:t>
            </a:r>
            <a:r>
              <a:rPr lang="ru-RU" dirty="0" err="1" smtClean="0"/>
              <a:t>відгук</a:t>
            </a:r>
            <a:r>
              <a:rPr lang="ru-RU" dirty="0" smtClean="0"/>
              <a:t> є </a:t>
            </a:r>
            <a:r>
              <a:rPr lang="ru-RU" dirty="0" err="1" smtClean="0"/>
              <a:t>фейковим</a:t>
            </a:r>
            <a:r>
              <a:rPr lang="ru-RU" dirty="0" smtClean="0"/>
              <a:t> і яке </a:t>
            </a:r>
            <a:r>
              <a:rPr lang="ru-RU" dirty="0" err="1" smtClean="0"/>
              <a:t>саме</a:t>
            </a:r>
            <a:r>
              <a:rPr lang="ru-RU" dirty="0" smtClean="0"/>
              <a:t> правило </a:t>
            </a:r>
            <a:r>
              <a:rPr lang="ru-RU" dirty="0" err="1" smtClean="0"/>
              <a:t>платформи</a:t>
            </a:r>
            <a:r>
              <a:rPr lang="ru-RU" dirty="0" smtClean="0"/>
              <a:t>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порушує</a:t>
            </a:r>
            <a:r>
              <a:rPr lang="ru-RU" dirty="0" smtClean="0"/>
              <a:t>. Додайте </a:t>
            </a:r>
            <a:r>
              <a:rPr lang="ru-RU" dirty="0" err="1" smtClean="0"/>
              <a:t>зібрані</a:t>
            </a:r>
            <a:r>
              <a:rPr lang="ru-RU" dirty="0" smtClean="0"/>
              <a:t> </a:t>
            </a:r>
            <a:r>
              <a:rPr lang="ru-RU" dirty="0" err="1" smtClean="0"/>
              <a:t>докази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Надішліть</a:t>
            </a:r>
            <a:r>
              <a:rPr lang="ru-RU" dirty="0" smtClean="0"/>
              <a:t> </a:t>
            </a:r>
            <a:r>
              <a:rPr lang="ru-RU" dirty="0" err="1" smtClean="0"/>
              <a:t>скаргу</a:t>
            </a:r>
            <a:r>
              <a:rPr lang="ru-RU" dirty="0" smtClean="0"/>
              <a:t> та </a:t>
            </a:r>
            <a:r>
              <a:rPr lang="ru-RU" dirty="0" err="1" smtClean="0"/>
              <a:t>очікуйте</a:t>
            </a:r>
            <a:r>
              <a:rPr lang="ru-RU" dirty="0" smtClean="0"/>
              <a:t> на </a:t>
            </a:r>
            <a:r>
              <a:rPr lang="ru-RU" dirty="0" err="1" smtClean="0"/>
              <a:t>рішення</a:t>
            </a:r>
            <a:r>
              <a:rPr lang="ru-RU" dirty="0" smtClean="0"/>
              <a:t>.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подання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 </a:t>
            </a:r>
            <a:r>
              <a:rPr lang="ru-RU" dirty="0" err="1" smtClean="0"/>
              <a:t>адміністрація</a:t>
            </a:r>
            <a:r>
              <a:rPr lang="ru-RU" dirty="0" smtClean="0"/>
              <a:t> </a:t>
            </a:r>
            <a:r>
              <a:rPr lang="ru-RU" dirty="0" err="1" smtClean="0"/>
              <a:t>платформи</a:t>
            </a:r>
            <a:r>
              <a:rPr lang="ru-RU" dirty="0" smtClean="0"/>
              <a:t> </a:t>
            </a:r>
            <a:r>
              <a:rPr lang="ru-RU" dirty="0" err="1" smtClean="0"/>
              <a:t>розгляне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. </a:t>
            </a:r>
            <a:r>
              <a:rPr lang="ru-RU" dirty="0" err="1" smtClean="0"/>
              <a:t>Згідно</a:t>
            </a:r>
            <a:r>
              <a:rPr lang="ru-RU" dirty="0" smtClean="0"/>
              <a:t> з </a:t>
            </a:r>
            <a:r>
              <a:rPr lang="ru-RU" dirty="0" err="1" smtClean="0"/>
              <a:t>європейським</a:t>
            </a:r>
            <a:r>
              <a:rPr lang="ru-RU" dirty="0" smtClean="0"/>
              <a:t> Законом про </a:t>
            </a:r>
            <a:r>
              <a:rPr lang="ru-RU" dirty="0" err="1" smtClean="0"/>
              <a:t>цифрові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 (</a:t>
            </a:r>
            <a:r>
              <a:rPr lang="en-US" dirty="0" smtClean="0"/>
              <a:t>DSA), </a:t>
            </a:r>
            <a:r>
              <a:rPr lang="ru-RU" dirty="0" err="1" smtClean="0"/>
              <a:t>платформи</a:t>
            </a:r>
            <a:r>
              <a:rPr lang="ru-RU" dirty="0" smtClean="0"/>
              <a:t> </a:t>
            </a:r>
            <a:r>
              <a:rPr lang="ru-RU" dirty="0" err="1" smtClean="0"/>
              <a:t>зобов'язані</a:t>
            </a:r>
            <a:r>
              <a:rPr lang="ru-RU" dirty="0" smtClean="0"/>
              <a:t> </a:t>
            </a:r>
            <a:r>
              <a:rPr lang="ru-RU" dirty="0" err="1" smtClean="0"/>
              <a:t>розглядати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 </a:t>
            </a:r>
            <a:r>
              <a:rPr lang="ru-RU" dirty="0" err="1" smtClean="0"/>
              <a:t>недискримінаційно</a:t>
            </a:r>
            <a:r>
              <a:rPr lang="ru-RU" dirty="0" smtClean="0"/>
              <a:t> та </a:t>
            </a:r>
            <a:r>
              <a:rPr lang="ru-RU" dirty="0" err="1" smtClean="0"/>
              <a:t>повідомляти</a:t>
            </a:r>
            <a:r>
              <a:rPr lang="ru-RU" dirty="0" smtClean="0"/>
              <a:t> про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рішення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Ввічливо</a:t>
            </a:r>
            <a:r>
              <a:rPr lang="ru-RU" dirty="0" smtClean="0"/>
              <a:t> </a:t>
            </a:r>
            <a:r>
              <a:rPr lang="ru-RU" dirty="0" err="1" smtClean="0"/>
              <a:t>відповідайте</a:t>
            </a:r>
            <a:r>
              <a:rPr lang="ru-RU" dirty="0" smtClean="0"/>
              <a:t> на </a:t>
            </a:r>
            <a:r>
              <a:rPr lang="ru-RU" dirty="0" err="1" smtClean="0"/>
              <a:t>відгук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триває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</a:t>
            </a:r>
            <a:r>
              <a:rPr lang="ru-RU" dirty="0" err="1" smtClean="0"/>
              <a:t>розгляду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адміністрація</a:t>
            </a:r>
            <a:r>
              <a:rPr lang="ru-RU" dirty="0" smtClean="0"/>
              <a:t> </a:t>
            </a:r>
            <a:r>
              <a:rPr lang="ru-RU" dirty="0" err="1" smtClean="0"/>
              <a:t>відмовила</a:t>
            </a:r>
            <a:r>
              <a:rPr lang="ru-RU" dirty="0" smtClean="0"/>
              <a:t> у </a:t>
            </a:r>
            <a:r>
              <a:rPr lang="ru-RU" dirty="0" err="1" smtClean="0"/>
              <a:t>видаленні</a:t>
            </a:r>
            <a:r>
              <a:rPr lang="ru-RU" dirty="0" smtClean="0"/>
              <a:t>,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публічно</a:t>
            </a:r>
            <a:r>
              <a:rPr lang="ru-RU" dirty="0" smtClean="0"/>
              <a:t> </a:t>
            </a:r>
            <a:r>
              <a:rPr lang="ru-RU" dirty="0" err="1" smtClean="0"/>
              <a:t>відповісти</a:t>
            </a:r>
            <a:r>
              <a:rPr lang="ru-RU" dirty="0" smtClean="0"/>
              <a:t> на </a:t>
            </a:r>
            <a:r>
              <a:rPr lang="ru-RU" dirty="0" err="1" smtClean="0"/>
              <a:t>відгук</a:t>
            </a:r>
            <a:r>
              <a:rPr lang="ru-RU" dirty="0" smtClean="0"/>
              <a:t>, пояснивши </a:t>
            </a:r>
            <a:r>
              <a:rPr lang="ru-RU" dirty="0" err="1" smtClean="0"/>
              <a:t>ситуацію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свого</a:t>
            </a:r>
            <a:r>
              <a:rPr lang="ru-RU" dirty="0" smtClean="0"/>
              <a:t> боку.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покаже</a:t>
            </a:r>
            <a:r>
              <a:rPr lang="ru-RU" dirty="0" smtClean="0"/>
              <a:t> </a:t>
            </a:r>
            <a:r>
              <a:rPr lang="ru-RU" dirty="0" err="1" smtClean="0"/>
              <a:t>потенційним</a:t>
            </a:r>
            <a:r>
              <a:rPr lang="ru-RU" dirty="0" smtClean="0"/>
              <a:t> </a:t>
            </a:r>
            <a:r>
              <a:rPr lang="ru-RU" dirty="0" err="1" smtClean="0"/>
              <a:t>клієнтам</a:t>
            </a:r>
            <a:r>
              <a:rPr lang="ru-RU" dirty="0" smtClean="0"/>
              <a:t> вашу </a:t>
            </a:r>
            <a:r>
              <a:rPr lang="ru-RU" dirty="0" err="1" smtClean="0"/>
              <a:t>позицію</a:t>
            </a:r>
            <a:r>
              <a:rPr lang="ru-RU" dirty="0" smtClean="0"/>
              <a:t> та </a:t>
            </a:r>
            <a:r>
              <a:rPr lang="ru-RU" dirty="0" err="1" smtClean="0"/>
              <a:t>прозорість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Заохочуйте</a:t>
            </a:r>
            <a:r>
              <a:rPr lang="ru-RU" dirty="0" smtClean="0"/>
              <a:t> </a:t>
            </a:r>
            <a:r>
              <a:rPr lang="ru-RU" dirty="0" err="1" smtClean="0"/>
              <a:t>реальних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</a:t>
            </a:r>
            <a:r>
              <a:rPr lang="ru-RU" dirty="0" err="1" smtClean="0"/>
              <a:t>залишати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Збільшення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справжніх</a:t>
            </a:r>
            <a:r>
              <a:rPr lang="ru-RU" dirty="0" smtClean="0"/>
              <a:t> </a:t>
            </a:r>
            <a:r>
              <a:rPr lang="ru-RU" dirty="0" err="1" smtClean="0"/>
              <a:t>позитивних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 </a:t>
            </a:r>
            <a:r>
              <a:rPr lang="ru-RU" dirty="0" err="1" smtClean="0"/>
              <a:t>допоможе</a:t>
            </a:r>
            <a:r>
              <a:rPr lang="ru-RU" dirty="0" smtClean="0"/>
              <a:t> </a:t>
            </a:r>
            <a:r>
              <a:rPr lang="ru-RU" dirty="0" err="1" smtClean="0"/>
              <a:t>мінімізувати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одного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кількох</a:t>
            </a:r>
            <a:r>
              <a:rPr lang="ru-RU" dirty="0" smtClean="0"/>
              <a:t> </a:t>
            </a:r>
            <a:r>
              <a:rPr lang="ru-RU" dirty="0" err="1" smtClean="0"/>
              <a:t>фейкових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 на вашу </a:t>
            </a:r>
            <a:r>
              <a:rPr lang="ru-RU" dirty="0" err="1" smtClean="0"/>
              <a:t>репутацію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Масштабування</a:t>
            </a:r>
            <a:r>
              <a:rPr lang="ru-RU" dirty="0" smtClean="0"/>
              <a:t> </a:t>
            </a:r>
            <a:r>
              <a:rPr lang="ru-RU" dirty="0" err="1" smtClean="0"/>
              <a:t>проблеми</a:t>
            </a:r>
            <a:r>
              <a:rPr lang="ru-RU" dirty="0" smtClean="0"/>
              <a:t> (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необхідно</a:t>
            </a:r>
            <a:r>
              <a:rPr lang="ru-RU" dirty="0" smtClean="0"/>
              <a:t>). 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адміністрація</a:t>
            </a:r>
            <a:r>
              <a:rPr lang="ru-RU" dirty="0" smtClean="0"/>
              <a:t> </a:t>
            </a:r>
            <a:r>
              <a:rPr lang="ru-RU" dirty="0" err="1" smtClean="0"/>
              <a:t>платформи</a:t>
            </a:r>
            <a:r>
              <a:rPr lang="ru-RU" dirty="0" smtClean="0"/>
              <a:t> не </a:t>
            </a:r>
            <a:r>
              <a:rPr lang="ru-RU" dirty="0" err="1" smtClean="0"/>
              <a:t>реагує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відмовляє</a:t>
            </a:r>
            <a:r>
              <a:rPr lang="ru-RU" dirty="0" smtClean="0"/>
              <a:t> у </a:t>
            </a:r>
            <a:r>
              <a:rPr lang="ru-RU" dirty="0" err="1" smtClean="0"/>
              <a:t>видаленні</a:t>
            </a:r>
            <a:r>
              <a:rPr lang="ru-RU" dirty="0" smtClean="0"/>
              <a:t> очевидного </a:t>
            </a:r>
            <a:r>
              <a:rPr lang="ru-RU" dirty="0" err="1" smtClean="0"/>
              <a:t>фейку</a:t>
            </a:r>
            <a:r>
              <a:rPr lang="ru-RU" dirty="0" smtClean="0"/>
              <a:t>, </a:t>
            </a:r>
            <a:r>
              <a:rPr lang="ru-RU" dirty="0" err="1" smtClean="0"/>
              <a:t>ви</a:t>
            </a:r>
            <a:r>
              <a:rPr lang="ru-RU" dirty="0" smtClean="0"/>
              <a:t> можете </a:t>
            </a:r>
            <a:r>
              <a:rPr lang="ru-RU" dirty="0" err="1" smtClean="0"/>
              <a:t>спробувати</a:t>
            </a:r>
            <a:r>
              <a:rPr lang="ru-RU" dirty="0" smtClean="0"/>
              <a:t> </a:t>
            </a:r>
            <a:r>
              <a:rPr lang="ru-RU" dirty="0" err="1" smtClean="0"/>
              <a:t>звернутися</a:t>
            </a:r>
            <a:r>
              <a:rPr lang="ru-RU" dirty="0" smtClean="0"/>
              <a:t> до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медіатора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, як </a:t>
            </a:r>
            <a:r>
              <a:rPr lang="ru-RU" dirty="0" err="1" smtClean="0"/>
              <a:t>крайній</a:t>
            </a:r>
            <a:r>
              <a:rPr lang="ru-RU" dirty="0" smtClean="0"/>
              <a:t> </a:t>
            </a:r>
            <a:r>
              <a:rPr lang="ru-RU" dirty="0" err="1" smtClean="0"/>
              <a:t>захід</a:t>
            </a:r>
            <a:r>
              <a:rPr lang="ru-RU" dirty="0" smtClean="0"/>
              <a:t>, до суду,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маєте</a:t>
            </a:r>
            <a:r>
              <a:rPr lang="ru-RU" dirty="0" smtClean="0"/>
              <a:t> </a:t>
            </a:r>
            <a:r>
              <a:rPr lang="ru-RU" dirty="0" err="1" smtClean="0"/>
              <a:t>достатні</a:t>
            </a:r>
            <a:r>
              <a:rPr lang="ru-RU" dirty="0" smtClean="0"/>
              <a:t> </a:t>
            </a:r>
            <a:r>
              <a:rPr lang="ru-RU" dirty="0" err="1" smtClean="0"/>
              <a:t>юридичні</a:t>
            </a:r>
            <a:r>
              <a:rPr lang="ru-RU" dirty="0" smtClean="0"/>
              <a:t> </a:t>
            </a:r>
            <a:r>
              <a:rPr lang="ru-RU" dirty="0" err="1" smtClean="0"/>
              <a:t>підстави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дифамації</a:t>
            </a:r>
            <a:r>
              <a:rPr lang="ru-RU" dirty="0" smtClean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2257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6760" y="0"/>
            <a:ext cx="10515600" cy="653778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успішного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онлайн-</a:t>
            </a:r>
            <a:r>
              <a:rPr lang="ru-RU" dirty="0" err="1" smtClean="0"/>
              <a:t>репутацією</a:t>
            </a:r>
            <a:r>
              <a:rPr lang="ru-RU" dirty="0" smtClean="0"/>
              <a:t> </a:t>
            </a:r>
            <a:r>
              <a:rPr lang="ru-RU" dirty="0" err="1" smtClean="0"/>
              <a:t>компаній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79714"/>
            <a:ext cx="10515600" cy="5197249"/>
          </a:xfrm>
        </p:spPr>
        <p:txBody>
          <a:bodyPr>
            <a:normAutofit fontScale="85000" lnSpcReduction="20000"/>
          </a:bodyPr>
          <a:lstStyle/>
          <a:p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успішних</a:t>
            </a:r>
            <a:r>
              <a:rPr lang="ru-RU" dirty="0" smtClean="0"/>
              <a:t> </a:t>
            </a:r>
            <a:r>
              <a:rPr lang="ru-RU" dirty="0" err="1" smtClean="0"/>
              <a:t>кампаній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Кампанія</a:t>
            </a:r>
            <a:r>
              <a:rPr lang="ru-RU" dirty="0" smtClean="0"/>
              <a:t> </a:t>
            </a:r>
            <a:r>
              <a:rPr lang="en-US" dirty="0" smtClean="0"/>
              <a:t>Dove Real Beauty</a:t>
            </a:r>
          </a:p>
          <a:p>
            <a:r>
              <a:rPr lang="en-US" dirty="0" smtClean="0"/>
              <a:t>    </a:t>
            </a:r>
            <a:r>
              <a:rPr lang="ru-RU" dirty="0" err="1" smtClean="0"/>
              <a:t>Інтерактивні</a:t>
            </a:r>
            <a:r>
              <a:rPr lang="ru-RU" dirty="0" smtClean="0"/>
              <a:t> </a:t>
            </a:r>
            <a:r>
              <a:rPr lang="ru-RU" dirty="0" err="1" smtClean="0"/>
              <a:t>кампанії</a:t>
            </a:r>
            <a:r>
              <a:rPr lang="ru-RU" dirty="0" smtClean="0"/>
              <a:t> </a:t>
            </a:r>
            <a:r>
              <a:rPr lang="en-US" dirty="0" smtClean="0"/>
              <a:t>Old Spice </a:t>
            </a:r>
            <a:r>
              <a:rPr lang="ru-RU" dirty="0" smtClean="0"/>
              <a:t>у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Стратегії</a:t>
            </a:r>
            <a:r>
              <a:rPr lang="ru-RU" dirty="0" smtClean="0"/>
              <a:t> контенту </a:t>
            </a:r>
            <a:r>
              <a:rPr lang="en-US" dirty="0" smtClean="0"/>
              <a:t>Airbnb </a:t>
            </a:r>
            <a:r>
              <a:rPr lang="ru-RU" dirty="0" smtClean="0"/>
              <a:t>для </a:t>
            </a:r>
            <a:r>
              <a:rPr lang="ru-RU" dirty="0" err="1" smtClean="0"/>
              <a:t>просування</a:t>
            </a:r>
            <a:r>
              <a:rPr lang="ru-RU" dirty="0" smtClean="0"/>
              <a:t> </a:t>
            </a:r>
            <a:r>
              <a:rPr lang="ru-RU" dirty="0" err="1" smtClean="0"/>
              <a:t>місцевих</a:t>
            </a:r>
            <a:r>
              <a:rPr lang="ru-RU" dirty="0" smtClean="0"/>
              <a:t> </a:t>
            </a:r>
            <a:r>
              <a:rPr lang="ru-RU" dirty="0" err="1" smtClean="0"/>
              <a:t>вражень</a:t>
            </a:r>
            <a:endParaRPr lang="ru-RU" dirty="0" smtClean="0"/>
          </a:p>
          <a:p>
            <a:r>
              <a:rPr lang="ru-RU" dirty="0" smtClean="0"/>
              <a:t>    Спонсорство </a:t>
            </a:r>
            <a:r>
              <a:rPr lang="en-US" dirty="0" smtClean="0"/>
              <a:t>Red Bull </a:t>
            </a:r>
            <a:r>
              <a:rPr lang="ru-RU" dirty="0" err="1" smtClean="0"/>
              <a:t>екстремальних</a:t>
            </a:r>
            <a:r>
              <a:rPr lang="ru-RU" dirty="0" smtClean="0"/>
              <a:t> </a:t>
            </a:r>
            <a:r>
              <a:rPr lang="ru-RU" dirty="0" err="1" smtClean="0"/>
              <a:t>спортивних</a:t>
            </a:r>
            <a:r>
              <a:rPr lang="ru-RU" dirty="0" smtClean="0"/>
              <a:t> </a:t>
            </a:r>
            <a:r>
              <a:rPr lang="ru-RU" dirty="0" err="1" smtClean="0"/>
              <a:t>заходів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Кампанія</a:t>
            </a:r>
            <a:r>
              <a:rPr lang="ru-RU" dirty="0" smtClean="0"/>
              <a:t> </a:t>
            </a:r>
            <a:r>
              <a:rPr lang="en-US" dirty="0" smtClean="0"/>
              <a:t>Always Girly</a:t>
            </a:r>
          </a:p>
          <a:p>
            <a:endParaRPr lang="en-US" dirty="0" smtClean="0"/>
          </a:p>
          <a:p>
            <a:r>
              <a:rPr lang="ru-RU" dirty="0" err="1" smtClean="0"/>
              <a:t>Цифровий</a:t>
            </a:r>
            <a:r>
              <a:rPr lang="ru-RU" dirty="0" smtClean="0"/>
              <a:t> </a:t>
            </a:r>
            <a:r>
              <a:rPr lang="en-US" dirty="0" smtClean="0"/>
              <a:t>PR </a:t>
            </a:r>
            <a:r>
              <a:rPr lang="ru-RU" dirty="0" err="1" smtClean="0"/>
              <a:t>Прозорість</a:t>
            </a:r>
            <a:r>
              <a:rPr lang="ru-RU" dirty="0" smtClean="0"/>
              <a:t>, </a:t>
            </a:r>
            <a:r>
              <a:rPr lang="ru-RU" dirty="0" err="1" smtClean="0"/>
              <a:t>чесність</a:t>
            </a:r>
            <a:r>
              <a:rPr lang="ru-RU" dirty="0" smtClean="0"/>
              <a:t> і </a:t>
            </a:r>
            <a:r>
              <a:rPr lang="ru-RU" dirty="0" err="1" smtClean="0"/>
              <a:t>щирість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велике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для </a:t>
            </a:r>
            <a:r>
              <a:rPr lang="ru-RU" dirty="0" err="1" smtClean="0"/>
              <a:t>досягнення</a:t>
            </a:r>
            <a:r>
              <a:rPr lang="ru-RU" dirty="0" smtClean="0"/>
              <a:t> </a:t>
            </a:r>
            <a:r>
              <a:rPr lang="ru-RU" dirty="0" err="1" smtClean="0"/>
              <a:t>успіху</a:t>
            </a:r>
            <a:r>
              <a:rPr lang="ru-RU" dirty="0" smtClean="0"/>
              <a:t> в </a:t>
            </a:r>
            <a:r>
              <a:rPr lang="ru-RU" dirty="0" err="1" smtClean="0"/>
              <a:t>нашій</a:t>
            </a:r>
            <a:r>
              <a:rPr lang="ru-RU" dirty="0" smtClean="0"/>
              <a:t> </a:t>
            </a:r>
            <a:r>
              <a:rPr lang="ru-RU" dirty="0" err="1" smtClean="0"/>
              <a:t>роботі</a:t>
            </a:r>
            <a:r>
              <a:rPr lang="ru-RU" dirty="0" smtClean="0"/>
              <a:t>. </a:t>
            </a:r>
            <a:r>
              <a:rPr lang="ru-RU" dirty="0" err="1" smtClean="0"/>
              <a:t>Споживачі</a:t>
            </a:r>
            <a:r>
              <a:rPr lang="ru-RU" dirty="0" smtClean="0"/>
              <a:t> </a:t>
            </a:r>
            <a:r>
              <a:rPr lang="ru-RU" dirty="0" err="1" smtClean="0"/>
              <a:t>очікують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брендів</a:t>
            </a:r>
            <a:r>
              <a:rPr lang="ru-RU" dirty="0" smtClean="0"/>
              <a:t> </a:t>
            </a:r>
            <a:r>
              <a:rPr lang="ru-RU" dirty="0" err="1" smtClean="0"/>
              <a:t>відкритого</a:t>
            </a:r>
            <a:r>
              <a:rPr lang="ru-RU" dirty="0" smtClean="0"/>
              <a:t> та </a:t>
            </a:r>
            <a:r>
              <a:rPr lang="ru-RU" dirty="0" err="1" smtClean="0"/>
              <a:t>чесного</a:t>
            </a:r>
            <a:r>
              <a:rPr lang="ru-RU" dirty="0" smtClean="0"/>
              <a:t> </a:t>
            </a:r>
            <a:r>
              <a:rPr lang="ru-RU" dirty="0" err="1" smtClean="0"/>
              <a:t>спілкування</a:t>
            </a:r>
            <a:r>
              <a:rPr lang="ru-RU" dirty="0" smtClean="0"/>
              <a:t> з ними. Тому бренди </a:t>
            </a:r>
            <a:r>
              <a:rPr lang="ru-RU" dirty="0" err="1" smtClean="0"/>
              <a:t>цифровий</a:t>
            </a:r>
            <a:r>
              <a:rPr lang="ru-RU" dirty="0" smtClean="0"/>
              <a:t> </a:t>
            </a:r>
            <a:r>
              <a:rPr lang="en-US" dirty="0" smtClean="0"/>
              <a:t>PR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 smtClean="0"/>
              <a:t>ці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, </a:t>
            </a:r>
            <a:r>
              <a:rPr lang="ru-RU" dirty="0" err="1" smtClean="0"/>
              <a:t>створюючи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та 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err="1" smtClean="0"/>
              <a:t>формуючи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. </a:t>
            </a:r>
            <a:r>
              <a:rPr lang="ru-RU" dirty="0" err="1" smtClean="0"/>
              <a:t>Успішний</a:t>
            </a:r>
            <a:r>
              <a:rPr lang="ru-RU" dirty="0" smtClean="0"/>
              <a:t> </a:t>
            </a:r>
            <a:r>
              <a:rPr lang="ru-RU" dirty="0" err="1" smtClean="0"/>
              <a:t>цифровий</a:t>
            </a:r>
            <a:r>
              <a:rPr lang="ru-RU" dirty="0" smtClean="0"/>
              <a:t> </a:t>
            </a:r>
            <a:r>
              <a:rPr lang="en-US" dirty="0" smtClean="0"/>
              <a:t>PR </a:t>
            </a:r>
            <a:r>
              <a:rPr lang="ru-RU" dirty="0" smtClean="0"/>
              <a:t>Прикладами є </a:t>
            </a:r>
            <a:r>
              <a:rPr lang="ru-RU" dirty="0" err="1" smtClean="0"/>
              <a:t>історії</a:t>
            </a:r>
            <a:r>
              <a:rPr lang="ru-RU" dirty="0" smtClean="0"/>
              <a:t> </a:t>
            </a:r>
            <a:r>
              <a:rPr lang="ru-RU" dirty="0" err="1" smtClean="0"/>
              <a:t>брендів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надають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</a:t>
            </a:r>
            <a:r>
              <a:rPr lang="ru-RU" dirty="0" err="1" smtClean="0"/>
              <a:t>цінностям</a:t>
            </a:r>
            <a:r>
              <a:rPr lang="ru-RU" dirty="0" smtClean="0"/>
              <a:t> і </a:t>
            </a:r>
            <a:r>
              <a:rPr lang="ru-RU" dirty="0" err="1" smtClean="0"/>
              <a:t>зуміють</a:t>
            </a:r>
            <a:r>
              <a:rPr lang="ru-RU" dirty="0" smtClean="0"/>
              <a:t> </a:t>
            </a:r>
            <a:r>
              <a:rPr lang="ru-RU" dirty="0" err="1" smtClean="0"/>
              <a:t>встановити</a:t>
            </a:r>
            <a:r>
              <a:rPr lang="ru-RU" dirty="0" smtClean="0"/>
              <a:t> </a:t>
            </a:r>
            <a:r>
              <a:rPr lang="ru-RU" dirty="0" err="1" smtClean="0"/>
              <a:t>міцний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цільовою</a:t>
            </a:r>
            <a:r>
              <a:rPr lang="ru-RU" dirty="0" smtClean="0"/>
              <a:t> </a:t>
            </a:r>
            <a:r>
              <a:rPr lang="ru-RU" dirty="0" err="1" smtClean="0"/>
              <a:t>аудиторією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974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2069" y="365126"/>
            <a:ext cx="11131731" cy="53621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Порівняння</a:t>
            </a:r>
            <a:r>
              <a:rPr lang="ru-RU" dirty="0" smtClean="0"/>
              <a:t> </a:t>
            </a:r>
            <a:r>
              <a:rPr lang="ru-RU" dirty="0" err="1" smtClean="0"/>
              <a:t>успішних</a:t>
            </a:r>
            <a:r>
              <a:rPr lang="ru-RU" dirty="0" smtClean="0"/>
              <a:t> </a:t>
            </a:r>
            <a:r>
              <a:rPr lang="ru-RU" dirty="0" err="1" smtClean="0"/>
              <a:t>цифрових</a:t>
            </a:r>
            <a:r>
              <a:rPr lang="ru-RU" dirty="0" smtClean="0"/>
              <a:t> </a:t>
            </a:r>
            <a:r>
              <a:rPr lang="en-US" dirty="0" smtClean="0"/>
              <a:t>PR-</a:t>
            </a:r>
            <a:r>
              <a:rPr lang="ru-RU" dirty="0" err="1" smtClean="0"/>
              <a:t>кампаній</a:t>
            </a:r>
            <a:endParaRPr lang="en-US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6347919"/>
              </p:ext>
            </p:extLst>
          </p:nvPr>
        </p:nvGraphicFramePr>
        <p:xfrm>
          <a:off x="667544" y="1071154"/>
          <a:ext cx="10515600" cy="4232207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389115584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64758644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79895362"/>
                    </a:ext>
                  </a:extLst>
                </a:gridCol>
              </a:tblGrid>
              <a:tr h="583753">
                <a:tc>
                  <a:txBody>
                    <a:bodyPr/>
                    <a:lstStyle/>
                    <a:p>
                      <a:r>
                        <a:rPr lang="ru-RU" b="1" dirty="0" err="1"/>
                        <a:t>Назва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кампанії</a:t>
                      </a:r>
                      <a:endParaRPr lang="ru-RU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/>
                        <a:t>Цільова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група</a:t>
                      </a:r>
                      <a:endParaRPr lang="ru-RU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/>
                        <a:t>Використані</a:t>
                      </a:r>
                      <a:r>
                        <a:rPr lang="ru-RU" b="1" dirty="0"/>
                        <a:t> канали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165936"/>
                  </a:ext>
                </a:extLst>
              </a:tr>
              <a:tr h="1021567">
                <a:tc>
                  <a:txBody>
                    <a:bodyPr/>
                    <a:lstStyle/>
                    <a:p>
                      <a:r>
                        <a:rPr lang="ru-RU"/>
                        <a:t>Голуб – справжня краса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жінки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Соціальні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мережі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телебачення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преса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2117704"/>
                  </a:ext>
                </a:extLst>
              </a:tr>
              <a:tr h="1021567">
                <a:tc>
                  <a:txBody>
                    <a:bodyPr/>
                    <a:lstStyle/>
                    <a:p>
                      <a:r>
                        <a:rPr lang="ru-RU"/>
                        <a:t>Old Spice – кампанія в соціальних мережах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Молоді чоловіки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Twitter, YouTube, </a:t>
                      </a:r>
                      <a:r>
                        <a:rPr lang="ru-RU"/>
                        <a:t>інтерактивні відео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5247538"/>
                  </a:ext>
                </a:extLst>
              </a:tr>
              <a:tr h="583753">
                <a:tc>
                  <a:txBody>
                    <a:bodyPr/>
                    <a:lstStyle/>
                    <a:p>
                      <a:r>
                        <a:rPr lang="en-US"/>
                        <a:t>Airbnb – </a:t>
                      </a:r>
                      <a:r>
                        <a:rPr lang="ru-RU"/>
                        <a:t>місцевий досвід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Любителі подорожей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Блог, соціальні мережі, співпраця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221786"/>
                  </a:ext>
                </a:extLst>
              </a:tr>
              <a:tr h="1021567">
                <a:tc>
                  <a:txBody>
                    <a:bodyPr/>
                    <a:lstStyle/>
                    <a:p>
                      <a:r>
                        <a:rPr lang="ru-RU"/>
                        <a:t>Red Bull – екстремальні види спорту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Молода та </a:t>
                      </a:r>
                      <a:r>
                        <a:rPr lang="ru-RU" dirty="0" err="1"/>
                        <a:t>енергійна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аудиторія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Події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соціальні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мережі</a:t>
                      </a:r>
                      <a:r>
                        <a:rPr lang="ru-RU" dirty="0"/>
                        <a:t>, спонсорство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14727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0369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2155"/>
          </a:xfrm>
        </p:spPr>
        <p:txBody>
          <a:bodyPr/>
          <a:lstStyle/>
          <a:p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показників</a:t>
            </a:r>
            <a:r>
              <a:rPr lang="ru-RU" dirty="0" smtClean="0"/>
              <a:t> </a:t>
            </a:r>
            <a:r>
              <a:rPr lang="ru-RU" dirty="0" err="1" smtClean="0"/>
              <a:t>взаємодії</a:t>
            </a:r>
            <a:r>
              <a:rPr lang="ru-RU" dirty="0" smtClean="0"/>
              <a:t> </a:t>
            </a:r>
            <a:r>
              <a:rPr lang="ru-RU" dirty="0" err="1" smtClean="0"/>
              <a:t>каналів</a:t>
            </a:r>
            <a:r>
              <a:rPr lang="ru-RU" dirty="0" smtClean="0"/>
              <a:t>.</a:t>
            </a:r>
            <a:endParaRPr lang="en-US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8066950"/>
              </p:ext>
            </p:extLst>
          </p:nvPr>
        </p:nvGraphicFramePr>
        <p:xfrm>
          <a:off x="838200" y="1293224"/>
          <a:ext cx="10515600" cy="4445430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283947932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215705710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4104796029"/>
                    </a:ext>
                  </a:extLst>
                </a:gridCol>
              </a:tblGrid>
              <a:tr h="818895">
                <a:tc>
                  <a:txBody>
                    <a:bodyPr/>
                    <a:lstStyle/>
                    <a:p>
                      <a:r>
                        <a:rPr lang="ru-RU" b="1" dirty="0" err="1"/>
                        <a:t>Цифровий</a:t>
                      </a:r>
                      <a:r>
                        <a:rPr lang="ru-RU" b="1" dirty="0"/>
                        <a:t> </a:t>
                      </a:r>
                      <a:r>
                        <a:rPr lang="en-US" b="1" dirty="0"/>
                        <a:t>PR </a:t>
                      </a:r>
                      <a:r>
                        <a:rPr lang="ru-RU" b="1" dirty="0"/>
                        <a:t>канал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/>
                        <a:t>Середній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коефіцієнт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взаємодії</a:t>
                      </a:r>
                      <a:endParaRPr lang="ru-RU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/>
                        <a:t>Рекомендовані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області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використання</a:t>
                      </a:r>
                      <a:endParaRPr lang="ru-RU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40377072"/>
                  </a:ext>
                </a:extLst>
              </a:tr>
              <a:tr h="818895">
                <a:tc>
                  <a:txBody>
                    <a:bodyPr/>
                    <a:lstStyle/>
                    <a:p>
                      <a:r>
                        <a:rPr lang="ru-RU"/>
                        <a:t>Повідомлення в блозі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%2-5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Підвищуйте впізнаваність бренду, демонструйте досвід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0209745"/>
                  </a:ext>
                </a:extLst>
              </a:tr>
              <a:tr h="818895">
                <a:tc>
                  <a:txBody>
                    <a:bodyPr/>
                    <a:lstStyle/>
                    <a:p>
                      <a:r>
                        <a:rPr lang="ru-RU"/>
                        <a:t>Соціальні мережі (звичайний)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%0.5-1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Створення спільноти, управління іміджем бренду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957230"/>
                  </a:ext>
                </a:extLst>
              </a:tr>
              <a:tr h="818895">
                <a:tc>
                  <a:txBody>
                    <a:bodyPr/>
                    <a:lstStyle/>
                    <a:p>
                      <a:r>
                        <a:rPr lang="ru-RU"/>
                        <a:t>Соціальні медіа (реклама)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%1-3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Охоплення цільової аудиторії, просування товару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38815"/>
                  </a:ext>
                </a:extLst>
              </a:tr>
              <a:tr h="1169850">
                <a:tc>
                  <a:txBody>
                    <a:bodyPr/>
                    <a:lstStyle/>
                    <a:p>
                      <a:r>
                        <a:rPr lang="ru-RU"/>
                        <a:t>Електронний маркетинг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%15-25 (</a:t>
                      </a:r>
                      <a:r>
                        <a:rPr lang="en-US" dirty="0" err="1"/>
                        <a:t>Açılma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Oranı</a:t>
                      </a:r>
                      <a:r>
                        <a:rPr lang="en-US" dirty="0"/>
                        <a:t>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Створення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лояльності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клієнтів</a:t>
                      </a:r>
                      <a:r>
                        <a:rPr lang="ru-RU" dirty="0"/>
                        <a:t>, </a:t>
                      </a:r>
                      <a:r>
                        <a:rPr lang="ru-RU" dirty="0" err="1"/>
                        <a:t>пропозиція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спеціальних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пропозицій</a:t>
                      </a:r>
                      <a:endParaRPr lang="ru-RU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09057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223697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5719"/>
          </a:xfrm>
        </p:spPr>
        <p:txBody>
          <a:bodyPr>
            <a:normAutofit fontScale="90000"/>
          </a:bodyPr>
          <a:lstStyle/>
          <a:p>
            <a:endParaRPr lang="en-US" sz="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41822102"/>
              </p:ext>
            </p:extLst>
          </p:nvPr>
        </p:nvGraphicFramePr>
        <p:xfrm>
          <a:off x="838200" y="1136469"/>
          <a:ext cx="10515600" cy="5551714"/>
        </p:xfrm>
        <a:graphic>
          <a:graphicData uri="http://schemas.openxmlformats.org/drawingml/2006/table">
            <a:tbl>
              <a:tblPr/>
              <a:tblGrid>
                <a:gridCol w="3505200">
                  <a:extLst>
                    <a:ext uri="{9D8B030D-6E8A-4147-A177-3AD203B41FA5}">
                      <a16:colId xmlns:a16="http://schemas.microsoft.com/office/drawing/2014/main" val="389485088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10061604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2730364752"/>
                    </a:ext>
                  </a:extLst>
                </a:gridCol>
              </a:tblGrid>
              <a:tr h="634482">
                <a:tc>
                  <a:txBody>
                    <a:bodyPr/>
                    <a:lstStyle/>
                    <a:p>
                      <a:r>
                        <a:rPr lang="ru-RU" b="1" dirty="0" err="1"/>
                        <a:t>Елементи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управління</a:t>
                      </a:r>
                      <a:r>
                        <a:rPr lang="ru-RU" b="1" dirty="0"/>
                        <a:t> </a:t>
                      </a:r>
                      <a:r>
                        <a:rPr lang="ru-RU" b="1" dirty="0" err="1"/>
                        <a:t>репутацією</a:t>
                      </a:r>
                      <a:endParaRPr lang="ru-RU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/>
                        <a:t>Пояснення</a:t>
                      </a:r>
                      <a:endParaRPr lang="ru-RU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err="1"/>
                        <a:t>Важливість</a:t>
                      </a:r>
                      <a:endParaRPr lang="ru-RU" b="1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5091715"/>
                  </a:ext>
                </a:extLst>
              </a:tr>
              <a:tr h="1110343">
                <a:tc>
                  <a:txBody>
                    <a:bodyPr/>
                    <a:lstStyle/>
                    <a:p>
                      <a:r>
                        <a:rPr lang="ru-RU"/>
                        <a:t>Результати пошуку (</a:t>
                      </a:r>
                      <a:r>
                        <a:rPr lang="en-US"/>
                        <a:t>SERP)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Результати пошуку за назвою бренду.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Важливо для першого враження та надійності.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804173"/>
                  </a:ext>
                </a:extLst>
              </a:tr>
              <a:tr h="1586203">
                <a:tc>
                  <a:txBody>
                    <a:bodyPr/>
                    <a:lstStyle/>
                    <a:p>
                      <a:r>
                        <a:rPr lang="ru-RU"/>
                        <a:t>Соціальні медіа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Присутність</a:t>
                      </a:r>
                      <a:r>
                        <a:rPr lang="ru-RU" dirty="0"/>
                        <a:t> бренду та </a:t>
                      </a:r>
                      <a:r>
                        <a:rPr lang="ru-RU" dirty="0" err="1"/>
                        <a:t>взаємодія</a:t>
                      </a:r>
                      <a:r>
                        <a:rPr lang="ru-RU" dirty="0"/>
                        <a:t> на платформах </a:t>
                      </a:r>
                      <a:r>
                        <a:rPr lang="ru-RU" dirty="0" err="1"/>
                        <a:t>соціальних</a:t>
                      </a:r>
                      <a:r>
                        <a:rPr lang="ru-RU" dirty="0"/>
                        <a:t> мереж.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Важливо для відносин з клієнтами, іміджу бренду та управління кризою.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5204049"/>
                  </a:ext>
                </a:extLst>
              </a:tr>
              <a:tr h="1110343">
                <a:tc>
                  <a:txBody>
                    <a:bodyPr/>
                    <a:lstStyle/>
                    <a:p>
                      <a:r>
                        <a:rPr lang="ru-RU"/>
                        <a:t>Онлайн огляди та коментарі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Відгуки клієнтів про товари чи послуги.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Впливає на рішення про покупку та є показником надійності.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4440051"/>
                  </a:ext>
                </a:extLst>
              </a:tr>
              <a:tr h="1110343">
                <a:tc>
                  <a:txBody>
                    <a:bodyPr/>
                    <a:lstStyle/>
                    <a:p>
                      <a:r>
                        <a:rPr lang="ru-RU"/>
                        <a:t>Новинні сайти та блоги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Новини та публікації в блогах про бренд.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err="1"/>
                        <a:t>Це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формує</a:t>
                      </a:r>
                      <a:r>
                        <a:rPr lang="ru-RU" dirty="0"/>
                        <a:t> </a:t>
                      </a:r>
                      <a:r>
                        <a:rPr lang="ru-RU" dirty="0" err="1"/>
                        <a:t>впізнаваність</a:t>
                      </a:r>
                      <a:r>
                        <a:rPr lang="ru-RU" dirty="0"/>
                        <a:t> бренду та </a:t>
                      </a:r>
                      <a:r>
                        <a:rPr lang="ru-RU" dirty="0" err="1"/>
                        <a:t>репутацію</a:t>
                      </a:r>
                      <a:r>
                        <a:rPr lang="ru-RU" dirty="0"/>
                        <a:t>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1315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88569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8281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Етапи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репутацією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6022"/>
            <a:ext cx="10515600" cy="6021977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Слухання</a:t>
            </a:r>
            <a:r>
              <a:rPr lang="ru-RU" dirty="0" smtClean="0"/>
              <a:t> та перегляд: </a:t>
            </a:r>
            <a:r>
              <a:rPr lang="ru-RU" dirty="0" err="1" smtClean="0"/>
              <a:t>Постійно</a:t>
            </a:r>
            <a:r>
              <a:rPr lang="ru-RU" dirty="0" smtClean="0"/>
              <a:t> </a:t>
            </a:r>
            <a:r>
              <a:rPr lang="ru-RU" dirty="0" err="1" smtClean="0"/>
              <a:t>відстежуйте</a:t>
            </a:r>
            <a:r>
              <a:rPr lang="ru-RU" dirty="0" smtClean="0"/>
              <a:t> онлайн-</a:t>
            </a:r>
            <a:r>
              <a:rPr lang="ru-RU" dirty="0" err="1" smtClean="0"/>
              <a:t>розмови</a:t>
            </a:r>
            <a:r>
              <a:rPr lang="ru-RU" dirty="0" smtClean="0"/>
              <a:t> та </a:t>
            </a:r>
            <a:r>
              <a:rPr lang="ru-RU" dirty="0" err="1" smtClean="0"/>
              <a:t>згадки</a:t>
            </a:r>
            <a:r>
              <a:rPr lang="ru-RU" dirty="0" smtClean="0"/>
              <a:t> про ваш бренд.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Аналіз</a:t>
            </a:r>
            <a:r>
              <a:rPr lang="ru-RU" dirty="0" smtClean="0"/>
              <a:t>: </a:t>
            </a:r>
            <a:r>
              <a:rPr lang="ru-RU" dirty="0" err="1" smtClean="0"/>
              <a:t>Проаналізуйте</a:t>
            </a:r>
            <a:r>
              <a:rPr lang="ru-RU" dirty="0" smtClean="0"/>
              <a:t> </a:t>
            </a:r>
            <a:r>
              <a:rPr lang="ru-RU" dirty="0" err="1" smtClean="0"/>
              <a:t>отримані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тенденції</a:t>
            </a:r>
            <a:r>
              <a:rPr lang="ru-RU" dirty="0" smtClean="0"/>
              <a:t> та </a:t>
            </a:r>
            <a:r>
              <a:rPr lang="ru-RU" dirty="0" err="1" smtClean="0"/>
              <a:t>проблемні</a:t>
            </a:r>
            <a:r>
              <a:rPr lang="ru-RU" dirty="0" smtClean="0"/>
              <a:t> </a:t>
            </a:r>
            <a:r>
              <a:rPr lang="ru-RU" dirty="0" err="1" smtClean="0"/>
              <a:t>області</a:t>
            </a:r>
            <a:r>
              <a:rPr lang="ru-RU" dirty="0" smtClean="0"/>
              <a:t>, </a:t>
            </a:r>
            <a:r>
              <a:rPr lang="ru-RU" dirty="0" err="1" smtClean="0"/>
              <a:t>пов’язані</a:t>
            </a:r>
            <a:r>
              <a:rPr lang="ru-RU" dirty="0" smtClean="0"/>
              <a:t> з </a:t>
            </a:r>
            <a:r>
              <a:rPr lang="ru-RU" dirty="0" err="1" smtClean="0"/>
              <a:t>вашою</a:t>
            </a:r>
            <a:r>
              <a:rPr lang="ru-RU" dirty="0" smtClean="0"/>
              <a:t> </a:t>
            </a:r>
            <a:r>
              <a:rPr lang="ru-RU" dirty="0" err="1" smtClean="0"/>
              <a:t>репутацією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Розробка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: </a:t>
            </a:r>
            <a:r>
              <a:rPr lang="ru-RU" dirty="0" err="1" smtClean="0"/>
              <a:t>Створіть</a:t>
            </a:r>
            <a:r>
              <a:rPr lang="ru-RU" dirty="0" smtClean="0"/>
              <a:t> </a:t>
            </a:r>
            <a:r>
              <a:rPr lang="ru-RU" dirty="0" err="1" smtClean="0"/>
              <a:t>стратегію</a:t>
            </a:r>
            <a:r>
              <a:rPr lang="ru-RU" dirty="0" smtClean="0"/>
              <a:t> для </a:t>
            </a:r>
            <a:r>
              <a:rPr lang="ru-RU" dirty="0" err="1" smtClean="0"/>
              <a:t>зміцнення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відновлення</a:t>
            </a:r>
            <a:r>
              <a:rPr lang="ru-RU" dirty="0" smtClean="0"/>
              <a:t> </a:t>
            </a:r>
            <a:r>
              <a:rPr lang="ru-RU" dirty="0" err="1" smtClean="0"/>
              <a:t>вашої</a:t>
            </a:r>
            <a:r>
              <a:rPr lang="ru-RU" dirty="0" smtClean="0"/>
              <a:t> </a:t>
            </a:r>
            <a:r>
              <a:rPr lang="ru-RU" dirty="0" err="1" smtClean="0"/>
              <a:t>репутації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ЗАСТОСУВАННЯ: </a:t>
            </a:r>
            <a:r>
              <a:rPr lang="ru-RU" dirty="0" err="1" smtClean="0"/>
              <a:t>Втілюйте</a:t>
            </a:r>
            <a:r>
              <a:rPr lang="ru-RU" dirty="0" smtClean="0"/>
              <a:t> свою </a:t>
            </a:r>
            <a:r>
              <a:rPr lang="ru-RU" dirty="0" err="1" smtClean="0"/>
              <a:t>стратегію</a:t>
            </a:r>
            <a:r>
              <a:rPr lang="ru-RU" dirty="0" smtClean="0"/>
              <a:t> в </a:t>
            </a:r>
            <a:r>
              <a:rPr lang="ru-RU" dirty="0" err="1" smtClean="0"/>
              <a:t>життя</a:t>
            </a:r>
            <a:r>
              <a:rPr lang="ru-RU" dirty="0" smtClean="0"/>
              <a:t>; </a:t>
            </a:r>
            <a:r>
              <a:rPr lang="ru-RU" dirty="0" err="1" smtClean="0"/>
              <a:t>створення</a:t>
            </a:r>
            <a:r>
              <a:rPr lang="ru-RU" dirty="0" smtClean="0"/>
              <a:t> контенту,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соціальними</a:t>
            </a:r>
            <a:r>
              <a:rPr lang="ru-RU" dirty="0" smtClean="0"/>
              <a:t> </a:t>
            </a:r>
            <a:r>
              <a:rPr lang="ru-RU" dirty="0" err="1" smtClean="0"/>
              <a:t>медіа</a:t>
            </a:r>
            <a:r>
              <a:rPr lang="ru-RU" dirty="0" smtClean="0"/>
              <a:t>, </a:t>
            </a:r>
            <a:r>
              <a:rPr lang="ru-RU" dirty="0" err="1" smtClean="0"/>
              <a:t>співпраця</a:t>
            </a:r>
            <a:r>
              <a:rPr lang="ru-RU" dirty="0" smtClean="0"/>
              <a:t> з </a:t>
            </a:r>
            <a:r>
              <a:rPr lang="ru-RU" dirty="0" err="1" smtClean="0"/>
              <a:t>впливовими</a:t>
            </a:r>
            <a:r>
              <a:rPr lang="ru-RU" dirty="0" smtClean="0"/>
              <a:t> особами </a:t>
            </a:r>
            <a:r>
              <a:rPr lang="ru-RU" dirty="0" err="1" smtClean="0"/>
              <a:t>тощо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Оцінка</a:t>
            </a:r>
            <a:r>
              <a:rPr lang="ru-RU" dirty="0" smtClean="0"/>
              <a:t>: Регулярно </a:t>
            </a:r>
            <a:r>
              <a:rPr lang="ru-RU" dirty="0" err="1" smtClean="0"/>
              <a:t>оцінюйте</a:t>
            </a:r>
            <a:r>
              <a:rPr lang="ru-RU" dirty="0" smtClean="0"/>
              <a:t>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стратегії</a:t>
            </a:r>
            <a:r>
              <a:rPr lang="ru-RU" dirty="0" smtClean="0"/>
              <a:t> та </a:t>
            </a:r>
            <a:r>
              <a:rPr lang="ru-RU" dirty="0" err="1" smtClean="0"/>
              <a:t>вносьте</a:t>
            </a:r>
            <a:r>
              <a:rPr lang="ru-RU" dirty="0" smtClean="0"/>
              <a:t> </a:t>
            </a:r>
            <a:r>
              <a:rPr lang="ru-RU" dirty="0" err="1" smtClean="0"/>
              <a:t>необхідні</a:t>
            </a:r>
            <a:r>
              <a:rPr lang="ru-RU" dirty="0" smtClean="0"/>
              <a:t> </a:t>
            </a:r>
            <a:r>
              <a:rPr lang="ru-RU" dirty="0" err="1" smtClean="0"/>
              <a:t>корективи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614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383" y="187294"/>
            <a:ext cx="116520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Коли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en-US" dirty="0" smtClean="0"/>
              <a:t>Web 1.0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було</a:t>
            </a:r>
            <a:r>
              <a:rPr lang="ru-RU" dirty="0" smtClean="0"/>
              <a:t> схоже на одну з форм </a:t>
            </a:r>
            <a:r>
              <a:rPr lang="ru-RU" dirty="0" err="1" smtClean="0"/>
              <a:t>мовлення</a:t>
            </a:r>
            <a:r>
              <a:rPr lang="ru-RU" dirty="0" smtClean="0"/>
              <a:t> та </a:t>
            </a:r>
            <a:r>
              <a:rPr lang="ru-RU" dirty="0" err="1" smtClean="0"/>
              <a:t>обмежувалося</a:t>
            </a:r>
            <a:r>
              <a:rPr lang="ru-RU" dirty="0" smtClean="0"/>
              <a:t> </a:t>
            </a:r>
            <a:r>
              <a:rPr lang="en-US" dirty="0" smtClean="0"/>
              <a:t>PR-</a:t>
            </a:r>
            <a:r>
              <a:rPr lang="ru-RU" dirty="0" err="1" smtClean="0"/>
              <a:t>діяльністю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розміщенням</a:t>
            </a:r>
            <a:r>
              <a:rPr lang="ru-RU" dirty="0" smtClean="0"/>
              <a:t> </a:t>
            </a:r>
            <a:r>
              <a:rPr lang="ru-RU" dirty="0" err="1" smtClean="0"/>
              <a:t>повідомлень</a:t>
            </a:r>
            <a:r>
              <a:rPr lang="ru-RU" dirty="0" smtClean="0"/>
              <a:t> на веб-</a:t>
            </a:r>
            <a:r>
              <a:rPr lang="ru-RU" dirty="0" err="1" smtClean="0"/>
              <a:t>сайті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та- </a:t>
            </a:r>
            <a:r>
              <a:rPr lang="ru-RU" dirty="0" err="1" smtClean="0"/>
              <a:t>випуском</a:t>
            </a:r>
            <a:r>
              <a:rPr lang="ru-RU" dirty="0" smtClean="0"/>
              <a:t> </a:t>
            </a:r>
            <a:r>
              <a:rPr lang="ru-RU" dirty="0" err="1" smtClean="0"/>
              <a:t>прес-релізів</a:t>
            </a:r>
            <a:r>
              <a:rPr lang="ru-RU" dirty="0" smtClean="0"/>
              <a:t>. </a:t>
            </a:r>
            <a:r>
              <a:rPr lang="ru-RU" dirty="0" err="1" smtClean="0"/>
              <a:t>Тоді</a:t>
            </a:r>
            <a:r>
              <a:rPr lang="ru-RU" dirty="0" smtClean="0"/>
              <a:t> </a:t>
            </a:r>
            <a:r>
              <a:rPr lang="ru-RU" dirty="0" err="1" smtClean="0"/>
              <a:t>споживчий</a:t>
            </a:r>
            <a:r>
              <a:rPr lang="ru-RU" dirty="0" smtClean="0"/>
              <a:t> голос </a:t>
            </a:r>
            <a:r>
              <a:rPr lang="ru-RU" dirty="0" err="1" smtClean="0"/>
              <a:t>був</a:t>
            </a:r>
            <a:r>
              <a:rPr lang="ru-RU" dirty="0" smtClean="0"/>
              <a:t> приглушений.</a:t>
            </a:r>
          </a:p>
          <a:p>
            <a:r>
              <a:rPr lang="ru-RU" dirty="0" err="1" smtClean="0"/>
              <a:t>Пізніше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веб-</a:t>
            </a:r>
            <a:r>
              <a:rPr lang="ru-RU" dirty="0" err="1" smtClean="0"/>
              <a:t>технологій</a:t>
            </a:r>
            <a:r>
              <a:rPr lang="ru-RU" dirty="0" smtClean="0"/>
              <a:t> </a:t>
            </a:r>
            <a:r>
              <a:rPr lang="ru-RU" dirty="0" err="1" smtClean="0"/>
              <a:t>вдихнув</a:t>
            </a:r>
            <a:r>
              <a:rPr lang="ru-RU" dirty="0" smtClean="0"/>
              <a:t> у </a:t>
            </a:r>
            <a:r>
              <a:rPr lang="ru-RU" dirty="0" err="1" smtClean="0"/>
              <a:t>інтернет</a:t>
            </a:r>
            <a:r>
              <a:rPr lang="ru-RU" dirty="0" smtClean="0"/>
              <a:t> </a:t>
            </a:r>
            <a:r>
              <a:rPr lang="ru-RU" dirty="0" err="1" smtClean="0"/>
              <a:t>свіже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 – </a:t>
            </a:r>
            <a:r>
              <a:rPr lang="ru-RU" dirty="0" err="1" smtClean="0"/>
              <a:t>з’явився</a:t>
            </a:r>
            <a:r>
              <a:rPr lang="ru-RU" dirty="0" smtClean="0"/>
              <a:t> </a:t>
            </a:r>
            <a:r>
              <a:rPr lang="en-US" dirty="0" smtClean="0"/>
              <a:t>Web 2.0 </a:t>
            </a:r>
            <a:r>
              <a:rPr lang="ru-RU" dirty="0" smtClean="0"/>
              <a:t>та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репутацією</a:t>
            </a:r>
            <a:r>
              <a:rPr lang="ru-RU" dirty="0" smtClean="0"/>
              <a:t> в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змінилося</a:t>
            </a:r>
            <a:r>
              <a:rPr lang="ru-RU" dirty="0" smtClean="0"/>
              <a:t> остаточно. </a:t>
            </a:r>
            <a:r>
              <a:rPr lang="ru-RU" dirty="0" err="1" smtClean="0"/>
              <a:t>Споживач</a:t>
            </a:r>
            <a:r>
              <a:rPr lang="ru-RU" dirty="0" smtClean="0"/>
              <a:t> став </a:t>
            </a:r>
            <a:r>
              <a:rPr lang="ru-RU" dirty="0" err="1" smtClean="0"/>
              <a:t>істотно</a:t>
            </a:r>
            <a:r>
              <a:rPr lang="ru-RU" dirty="0" smtClean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на </a:t>
            </a:r>
            <a:r>
              <a:rPr lang="ru-RU" dirty="0" err="1" smtClean="0"/>
              <a:t>події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 й </a:t>
            </a:r>
            <a:r>
              <a:rPr lang="ru-RU" dirty="0" err="1" smtClean="0"/>
              <a:t>досі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велику</a:t>
            </a:r>
            <a:r>
              <a:rPr lang="ru-RU" dirty="0" smtClean="0"/>
              <a:t> силу. </a:t>
            </a:r>
            <a:r>
              <a:rPr lang="ru-RU" dirty="0" err="1" smtClean="0"/>
              <a:t>Інтернет</a:t>
            </a:r>
            <a:r>
              <a:rPr lang="ru-RU" dirty="0" smtClean="0"/>
              <a:t> </a:t>
            </a:r>
            <a:r>
              <a:rPr lang="ru-RU" dirty="0" err="1" smtClean="0"/>
              <a:t>придбав</a:t>
            </a:r>
            <a:r>
              <a:rPr lang="ru-RU" dirty="0" smtClean="0"/>
              <a:t> </a:t>
            </a:r>
            <a:r>
              <a:rPr lang="ru-RU" dirty="0" err="1" smtClean="0"/>
              <a:t>двосторонню</a:t>
            </a:r>
            <a:r>
              <a:rPr lang="ru-RU" dirty="0" smtClean="0"/>
              <a:t> форму </a:t>
            </a:r>
            <a:r>
              <a:rPr lang="ru-RU" dirty="0" err="1" smtClean="0"/>
              <a:t>комунікації</a:t>
            </a:r>
            <a:r>
              <a:rPr lang="ru-RU" dirty="0" smtClean="0"/>
              <a:t>.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1" y="1664622"/>
            <a:ext cx="7833360" cy="3599709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7383" y="5447211"/>
            <a:ext cx="1156062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Тому зараз </a:t>
            </a:r>
            <a:r>
              <a:rPr lang="ru-RU" dirty="0" err="1" smtClean="0"/>
              <a:t>репутація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дуже</a:t>
            </a:r>
            <a:r>
              <a:rPr lang="ru-RU" dirty="0" smtClean="0"/>
              <a:t> легко </a:t>
            </a:r>
            <a:r>
              <a:rPr lang="ru-RU" dirty="0" err="1" smtClean="0"/>
              <a:t>пошкоджена</a:t>
            </a:r>
            <a:r>
              <a:rPr lang="ru-RU" dirty="0" smtClean="0"/>
              <a:t> через: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    простоту </a:t>
            </a:r>
            <a:r>
              <a:rPr lang="ru-RU" dirty="0" err="1" smtClean="0"/>
              <a:t>розміщення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 (</a:t>
            </a:r>
            <a:r>
              <a:rPr lang="ru-RU" dirty="0" err="1" smtClean="0"/>
              <a:t>кожен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викладати</a:t>
            </a:r>
            <a:r>
              <a:rPr lang="ru-RU" dirty="0" smtClean="0"/>
              <a:t> контент);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    </a:t>
            </a:r>
            <a:r>
              <a:rPr lang="ru-RU" dirty="0" err="1" smtClean="0"/>
              <a:t>швидкість</a:t>
            </a:r>
            <a:r>
              <a:rPr lang="ru-RU" dirty="0" smtClean="0"/>
              <a:t> </a:t>
            </a:r>
            <a:r>
              <a:rPr lang="ru-RU" dirty="0" err="1" smtClean="0"/>
              <a:t>поширення</a:t>
            </a:r>
            <a:r>
              <a:rPr lang="ru-RU" dirty="0" smtClean="0"/>
              <a:t> контенту;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ru-RU" dirty="0" smtClean="0"/>
              <a:t>    </a:t>
            </a:r>
            <a:r>
              <a:rPr lang="ru-RU" dirty="0" err="1" smtClean="0"/>
              <a:t>наявність</a:t>
            </a:r>
            <a:r>
              <a:rPr lang="ru-RU" dirty="0" smtClean="0"/>
              <a:t> контенту в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багатьох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7100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9" y="335846"/>
            <a:ext cx="111034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Місце</a:t>
            </a:r>
            <a:r>
              <a:rPr lang="ru-RU" dirty="0" smtClean="0"/>
              <a:t>  онлайн-</a:t>
            </a:r>
            <a:r>
              <a:rPr lang="ru-RU" dirty="0" err="1" smtClean="0"/>
              <a:t>репутації</a:t>
            </a:r>
            <a:r>
              <a:rPr lang="ru-RU" dirty="0" smtClean="0"/>
              <a:t>  в  </a:t>
            </a:r>
            <a:r>
              <a:rPr lang="ru-RU" dirty="0" err="1" smtClean="0"/>
              <a:t>управлінні</a:t>
            </a:r>
            <a:r>
              <a:rPr lang="ru-RU" dirty="0" smtClean="0"/>
              <a:t>  </a:t>
            </a:r>
            <a:r>
              <a:rPr lang="ru-RU" dirty="0" err="1" smtClean="0"/>
              <a:t>підприємством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невід’ємна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корпоративної</a:t>
            </a:r>
            <a:r>
              <a:rPr lang="ru-RU" dirty="0" smtClean="0"/>
              <a:t>  </a:t>
            </a:r>
            <a:r>
              <a:rPr lang="ru-RU" dirty="0" err="1" smtClean="0"/>
              <a:t>репутації</a:t>
            </a:r>
            <a:r>
              <a:rPr lang="ru-RU" dirty="0" smtClean="0"/>
              <a:t>,  яка  </a:t>
            </a:r>
            <a:r>
              <a:rPr lang="ru-RU" dirty="0" err="1" smtClean="0"/>
              <a:t>впливає</a:t>
            </a:r>
            <a:r>
              <a:rPr lang="ru-RU" dirty="0" smtClean="0"/>
              <a:t>  на  </a:t>
            </a:r>
            <a:r>
              <a:rPr lang="ru-RU" dirty="0" err="1" smtClean="0"/>
              <a:t>рівень</a:t>
            </a:r>
            <a:r>
              <a:rPr lang="ru-RU" dirty="0" smtClean="0"/>
              <a:t>  </a:t>
            </a:r>
            <a:r>
              <a:rPr lang="ru-RU" dirty="0" err="1" smtClean="0"/>
              <a:t>свідомості</a:t>
            </a:r>
            <a:r>
              <a:rPr lang="ru-RU" dirty="0" smtClean="0"/>
              <a:t>,  </a:t>
            </a:r>
            <a:r>
              <a:rPr lang="ru-RU" dirty="0" err="1" smtClean="0"/>
              <a:t>узнаваності</a:t>
            </a:r>
            <a:r>
              <a:rPr lang="ru-RU" dirty="0" smtClean="0"/>
              <a:t>,  </a:t>
            </a:r>
            <a:r>
              <a:rPr lang="ru-RU" dirty="0" err="1" smtClean="0"/>
              <a:t>довіри</a:t>
            </a:r>
            <a:r>
              <a:rPr lang="ru-RU" dirty="0" smtClean="0"/>
              <a:t>,  </a:t>
            </a:r>
            <a:r>
              <a:rPr lang="ru-RU" dirty="0" err="1" smtClean="0"/>
              <a:t>лояльності</a:t>
            </a:r>
            <a:r>
              <a:rPr lang="ru-RU" dirty="0" smtClean="0"/>
              <a:t>  та  </a:t>
            </a:r>
            <a:r>
              <a:rPr lang="ru-RU" dirty="0" err="1" smtClean="0"/>
              <a:t>задоволення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 </a:t>
            </a:r>
            <a:r>
              <a:rPr lang="ru-RU" dirty="0" err="1" smtClean="0"/>
              <a:t>підприємством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на 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конкурентоспроможність</a:t>
            </a:r>
            <a:r>
              <a:rPr lang="ru-RU" dirty="0" smtClean="0"/>
              <a:t>, </a:t>
            </a:r>
            <a:r>
              <a:rPr lang="ru-RU" dirty="0" err="1" smtClean="0"/>
              <a:t>продажі</a:t>
            </a:r>
            <a:r>
              <a:rPr lang="ru-RU" dirty="0" smtClean="0"/>
              <a:t>, </a:t>
            </a:r>
            <a:r>
              <a:rPr lang="ru-RU" dirty="0" err="1" smtClean="0"/>
              <a:t>прибутки</a:t>
            </a:r>
            <a:r>
              <a:rPr lang="ru-RU" dirty="0" smtClean="0"/>
              <a:t>  та  </a:t>
            </a:r>
            <a:r>
              <a:rPr lang="ru-RU" dirty="0" err="1" smtClean="0"/>
              <a:t>інші</a:t>
            </a:r>
            <a:r>
              <a:rPr lang="ru-RU" dirty="0" smtClean="0"/>
              <a:t>  </a:t>
            </a:r>
            <a:r>
              <a:rPr lang="ru-RU" dirty="0" err="1" smtClean="0"/>
              <a:t>показники</a:t>
            </a:r>
            <a:r>
              <a:rPr lang="ru-RU" dirty="0" smtClean="0"/>
              <a:t>  </a:t>
            </a:r>
            <a:r>
              <a:rPr lang="ru-RU" dirty="0" err="1" smtClean="0"/>
              <a:t>ефективності</a:t>
            </a:r>
            <a:r>
              <a:rPr lang="ru-RU" dirty="0" smtClean="0"/>
              <a:t>.  Онлайн  </a:t>
            </a:r>
            <a:r>
              <a:rPr lang="ru-RU" dirty="0" err="1" smtClean="0"/>
              <a:t>репутація</a:t>
            </a:r>
            <a:r>
              <a:rPr lang="ru-RU" dirty="0" smtClean="0"/>
              <a:t>  </a:t>
            </a:r>
            <a:r>
              <a:rPr lang="ru-RU" dirty="0" err="1" smtClean="0"/>
              <a:t>вимагає</a:t>
            </a:r>
            <a:r>
              <a:rPr lang="ru-RU" dirty="0" smtClean="0"/>
              <a:t>  </a:t>
            </a:r>
            <a:r>
              <a:rPr lang="ru-RU" dirty="0" err="1" smtClean="0"/>
              <a:t>постійного</a:t>
            </a:r>
            <a:r>
              <a:rPr lang="ru-RU" dirty="0" smtClean="0"/>
              <a:t>  </a:t>
            </a:r>
            <a:r>
              <a:rPr lang="ru-RU" dirty="0" err="1" smtClean="0"/>
              <a:t>моніторингу</a:t>
            </a:r>
            <a:r>
              <a:rPr lang="ru-RU" dirty="0" smtClean="0"/>
              <a:t>,  </a:t>
            </a:r>
            <a:r>
              <a:rPr lang="ru-RU" dirty="0" err="1" smtClean="0"/>
              <a:t>аналізу</a:t>
            </a:r>
            <a:r>
              <a:rPr lang="ru-RU" dirty="0" smtClean="0"/>
              <a:t>, </a:t>
            </a:r>
            <a:r>
              <a:rPr lang="ru-RU" dirty="0" err="1" smtClean="0"/>
              <a:t>управління</a:t>
            </a:r>
            <a:r>
              <a:rPr lang="ru-RU" dirty="0" smtClean="0"/>
              <a:t>  та  </a:t>
            </a:r>
            <a:r>
              <a:rPr lang="ru-RU" dirty="0" err="1" smtClean="0"/>
              <a:t>оптимізації</a:t>
            </a:r>
            <a:r>
              <a:rPr lang="ru-RU" dirty="0" smtClean="0"/>
              <a:t>,  </a:t>
            </a:r>
            <a:r>
              <a:rPr lang="ru-RU" dirty="0" err="1" smtClean="0"/>
              <a:t>оскільки</a:t>
            </a:r>
            <a:r>
              <a:rPr lang="ru-RU" dirty="0" smtClean="0"/>
              <a:t>  вона  </a:t>
            </a:r>
            <a:r>
              <a:rPr lang="ru-RU" dirty="0" err="1" smtClean="0"/>
              <a:t>може</a:t>
            </a:r>
            <a:r>
              <a:rPr lang="ru-RU" dirty="0" smtClean="0"/>
              <a:t> 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змінюватися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інформа</a:t>
            </a:r>
            <a:r>
              <a:rPr lang="ru-RU" dirty="0" smtClean="0"/>
              <a:t> </a:t>
            </a:r>
            <a:r>
              <a:rPr lang="ru-RU" dirty="0" err="1" smtClean="0"/>
              <a:t>ційних</a:t>
            </a:r>
            <a:r>
              <a:rPr lang="ru-RU" dirty="0" smtClean="0"/>
              <a:t> </a:t>
            </a:r>
            <a:r>
              <a:rPr lang="ru-RU" dirty="0" err="1" smtClean="0"/>
              <a:t>потоків</a:t>
            </a:r>
            <a:r>
              <a:rPr lang="ru-RU" dirty="0" smtClean="0"/>
              <a:t>, </a:t>
            </a:r>
            <a:r>
              <a:rPr lang="ru-RU" dirty="0" err="1" smtClean="0"/>
              <a:t>негативних</a:t>
            </a:r>
            <a:r>
              <a:rPr lang="ru-RU" dirty="0" smtClean="0"/>
              <a:t> </a:t>
            </a:r>
            <a:r>
              <a:rPr lang="ru-RU" dirty="0" err="1" smtClean="0"/>
              <a:t>відгуків</a:t>
            </a:r>
            <a:r>
              <a:rPr lang="ru-RU" dirty="0" smtClean="0"/>
              <a:t>, </a:t>
            </a:r>
            <a:r>
              <a:rPr lang="ru-RU" dirty="0" err="1" smtClean="0"/>
              <a:t>провокацій</a:t>
            </a:r>
            <a:r>
              <a:rPr lang="ru-RU" dirty="0" smtClean="0"/>
              <a:t>, </a:t>
            </a:r>
            <a:r>
              <a:rPr lang="ru-RU" dirty="0" err="1" smtClean="0"/>
              <a:t>кризових</a:t>
            </a:r>
            <a:r>
              <a:rPr lang="ru-RU" dirty="0" smtClean="0"/>
              <a:t> </a:t>
            </a:r>
            <a:r>
              <a:rPr lang="ru-RU" dirty="0" err="1" smtClean="0"/>
              <a:t>ситуацій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 [2].</a:t>
            </a:r>
          </a:p>
          <a:p>
            <a:r>
              <a:rPr lang="ru-RU" dirty="0" err="1" smtClean="0"/>
              <a:t>Важливість</a:t>
            </a:r>
            <a:r>
              <a:rPr lang="ru-RU" dirty="0" smtClean="0"/>
              <a:t>  </a:t>
            </a:r>
            <a:r>
              <a:rPr lang="ru-RU" dirty="0" err="1" smtClean="0"/>
              <a:t>управління</a:t>
            </a:r>
            <a:r>
              <a:rPr lang="ru-RU" dirty="0" smtClean="0"/>
              <a:t>  онлайн-</a:t>
            </a:r>
            <a:r>
              <a:rPr lang="ru-RU" dirty="0" err="1" smtClean="0"/>
              <a:t>репутацією</a:t>
            </a:r>
            <a:r>
              <a:rPr lang="ru-RU" dirty="0" smtClean="0"/>
              <a:t>  на </a:t>
            </a:r>
            <a:r>
              <a:rPr lang="ru-RU" dirty="0" err="1" smtClean="0"/>
              <a:t>підприємстві</a:t>
            </a:r>
            <a:r>
              <a:rPr lang="ru-RU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необхідність</a:t>
            </a:r>
            <a:r>
              <a:rPr lang="ru-RU" dirty="0" smtClean="0"/>
              <a:t> </a:t>
            </a:r>
            <a:r>
              <a:rPr lang="ru-RU" dirty="0" err="1" smtClean="0"/>
              <a:t>підтримувати</a:t>
            </a:r>
            <a:r>
              <a:rPr lang="ru-RU" dirty="0" smtClean="0"/>
              <a:t> </a:t>
            </a:r>
            <a:r>
              <a:rPr lang="ru-RU" dirty="0" err="1" smtClean="0"/>
              <a:t>позитивний</a:t>
            </a:r>
            <a:r>
              <a:rPr lang="ru-RU" dirty="0" smtClean="0"/>
              <a:t> </a:t>
            </a:r>
            <a:r>
              <a:rPr lang="ru-RU" dirty="0" err="1" smtClean="0"/>
              <a:t>імідж</a:t>
            </a:r>
            <a:r>
              <a:rPr lang="ru-RU" dirty="0" smtClean="0"/>
              <a:t> </a:t>
            </a:r>
            <a:r>
              <a:rPr lang="ru-RU" dirty="0" err="1" smtClean="0"/>
              <a:t>підприємства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високої</a:t>
            </a:r>
            <a:r>
              <a:rPr lang="ru-RU" dirty="0" smtClean="0"/>
              <a:t>  </a:t>
            </a:r>
            <a:r>
              <a:rPr lang="ru-RU" dirty="0" err="1" smtClean="0"/>
              <a:t>конкуренції</a:t>
            </a:r>
            <a:r>
              <a:rPr lang="ru-RU" dirty="0" smtClean="0"/>
              <a:t> та </a:t>
            </a:r>
            <a:r>
              <a:rPr lang="ru-RU" dirty="0" err="1" smtClean="0"/>
              <a:t>динамічних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на ринку, а </a:t>
            </a:r>
            <a:r>
              <a:rPr lang="ru-RU" dirty="0" err="1" smtClean="0"/>
              <a:t>також</a:t>
            </a:r>
            <a:r>
              <a:rPr lang="ru-RU" dirty="0" smtClean="0"/>
              <a:t>  </a:t>
            </a:r>
            <a:r>
              <a:rPr lang="ru-RU" dirty="0" err="1" smtClean="0"/>
              <a:t>запобігати</a:t>
            </a:r>
            <a:r>
              <a:rPr lang="ru-RU" dirty="0" smtClean="0"/>
              <a:t> та </a:t>
            </a:r>
            <a:r>
              <a:rPr lang="ru-RU" dirty="0" err="1" smtClean="0"/>
              <a:t>нейтралізувати</a:t>
            </a:r>
            <a:r>
              <a:rPr lang="ru-RU" dirty="0" smtClean="0"/>
              <a:t> </a:t>
            </a:r>
            <a:r>
              <a:rPr lang="ru-RU" dirty="0" err="1" smtClean="0"/>
              <a:t>негативну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завдати</a:t>
            </a:r>
            <a:r>
              <a:rPr lang="ru-RU" dirty="0" smtClean="0"/>
              <a:t> </a:t>
            </a:r>
            <a:r>
              <a:rPr lang="ru-RU" dirty="0" err="1" smtClean="0"/>
              <a:t>шкоди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репутації</a:t>
            </a:r>
            <a:r>
              <a:rPr lang="ru-R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562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8010" y="0"/>
            <a:ext cx="11652069" cy="1325563"/>
          </a:xfrm>
        </p:spPr>
        <p:txBody>
          <a:bodyPr/>
          <a:lstStyle/>
          <a:p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 </a:t>
            </a:r>
            <a:r>
              <a:rPr lang="ru-RU" dirty="0" err="1" smtClean="0"/>
              <a:t>іміджу</a:t>
            </a:r>
            <a:r>
              <a:rPr lang="ru-RU" dirty="0" smtClean="0"/>
              <a:t> в цифровому </a:t>
            </a:r>
            <a:r>
              <a:rPr lang="ru-RU" dirty="0" err="1" smtClean="0"/>
              <a:t>середовищі</a:t>
            </a:r>
            <a:r>
              <a:rPr lang="ru-RU" dirty="0" smtClean="0"/>
              <a:t>: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01782"/>
            <a:ext cx="10515600" cy="5473337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На </a:t>
            </a:r>
            <a:r>
              <a:rPr lang="ru-RU" dirty="0" err="1" smtClean="0"/>
              <a:t>цей</a:t>
            </a:r>
            <a:r>
              <a:rPr lang="ru-RU" dirty="0" smtClean="0"/>
              <a:t> час </a:t>
            </a:r>
            <a:r>
              <a:rPr lang="ru-RU" dirty="0" err="1" smtClean="0"/>
              <a:t>існує</a:t>
            </a:r>
            <a:r>
              <a:rPr lang="ru-RU" dirty="0" smtClean="0"/>
              <a:t> три </a:t>
            </a:r>
            <a:r>
              <a:rPr lang="ru-RU" dirty="0" err="1" smtClean="0"/>
              <a:t>способи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репутацією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en-US" dirty="0" smtClean="0"/>
              <a:t>Online reputation management (ORM)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репутацією</a:t>
            </a:r>
            <a:r>
              <a:rPr lang="ru-RU" dirty="0" smtClean="0"/>
              <a:t> в </a:t>
            </a:r>
            <a:r>
              <a:rPr lang="ru-RU" dirty="0" err="1" smtClean="0"/>
              <a:t>мережі</a:t>
            </a:r>
            <a:r>
              <a:rPr lang="ru-RU" dirty="0" smtClean="0"/>
              <a:t> </a:t>
            </a:r>
            <a:r>
              <a:rPr lang="ru-RU" dirty="0" err="1" smtClean="0"/>
              <a:t>інтернет</a:t>
            </a:r>
            <a:r>
              <a:rPr lang="ru-RU" dirty="0" smtClean="0"/>
              <a:t> у </a:t>
            </a:r>
            <a:r>
              <a:rPr lang="ru-RU" dirty="0" err="1" smtClean="0"/>
              <a:t>загальному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</a:t>
            </a:r>
            <a:r>
              <a:rPr lang="en-US" dirty="0" smtClean="0"/>
              <a:t>Search engine reputation management (SERM) – </a:t>
            </a:r>
            <a:r>
              <a:rPr lang="ru-RU" dirty="0" err="1" smtClean="0"/>
              <a:t>стосується</a:t>
            </a:r>
            <a:r>
              <a:rPr lang="ru-RU" dirty="0" smtClean="0"/>
              <a:t>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репутації</a:t>
            </a:r>
            <a:r>
              <a:rPr lang="ru-RU" dirty="0" smtClean="0"/>
              <a:t> в </a:t>
            </a:r>
            <a:r>
              <a:rPr lang="ru-RU" dirty="0" err="1" smtClean="0"/>
              <a:t>пошукових</a:t>
            </a:r>
            <a:r>
              <a:rPr lang="ru-RU" dirty="0" smtClean="0"/>
              <a:t> системах;</a:t>
            </a:r>
          </a:p>
          <a:p>
            <a:r>
              <a:rPr lang="ru-RU" dirty="0" smtClean="0"/>
              <a:t>    </a:t>
            </a:r>
            <a:r>
              <a:rPr lang="en-US" dirty="0" smtClean="0"/>
              <a:t>Hidden marketing (HM) –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репутацією</a:t>
            </a:r>
            <a:r>
              <a:rPr lang="ru-RU" dirty="0" smtClean="0"/>
              <a:t> шляхом </a:t>
            </a:r>
            <a:r>
              <a:rPr lang="ru-RU" dirty="0" err="1" smtClean="0"/>
              <a:t>прихованих</a:t>
            </a:r>
            <a:r>
              <a:rPr lang="ru-RU" dirty="0" smtClean="0"/>
              <a:t>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впливів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Пошукова</a:t>
            </a:r>
            <a:r>
              <a:rPr lang="ru-RU" dirty="0" smtClean="0"/>
              <a:t> </a:t>
            </a:r>
            <a:r>
              <a:rPr lang="ru-RU" dirty="0" err="1" smtClean="0"/>
              <a:t>видимість</a:t>
            </a:r>
            <a:r>
              <a:rPr lang="ru-RU" dirty="0" smtClean="0"/>
              <a:t> (яку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бачить</a:t>
            </a:r>
            <a:r>
              <a:rPr lang="ru-RU" dirty="0" smtClean="0"/>
              <a:t> </a:t>
            </a:r>
            <a:r>
              <a:rPr lang="ru-RU" dirty="0" err="1" smtClean="0"/>
              <a:t>користувач</a:t>
            </a:r>
            <a:r>
              <a:rPr lang="ru-RU" dirty="0" smtClean="0"/>
              <a:t> у </a:t>
            </a:r>
            <a:r>
              <a:rPr lang="en-US" dirty="0" smtClean="0"/>
              <a:t>Google);</a:t>
            </a:r>
            <a:endParaRPr lang="uk-UA" dirty="0" smtClean="0"/>
          </a:p>
          <a:p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 (</a:t>
            </a:r>
            <a:r>
              <a:rPr lang="ru-RU" dirty="0" err="1" smtClean="0"/>
              <a:t>тональність</a:t>
            </a:r>
            <a:r>
              <a:rPr lang="ru-RU" dirty="0" smtClean="0"/>
              <a:t> </a:t>
            </a:r>
            <a:r>
              <a:rPr lang="ru-RU" dirty="0" err="1" smtClean="0"/>
              <a:t>коментарів</a:t>
            </a:r>
            <a:r>
              <a:rPr lang="ru-RU" dirty="0" smtClean="0"/>
              <a:t>, </a:t>
            </a:r>
            <a:r>
              <a:rPr lang="ru-RU" dirty="0" err="1" smtClean="0"/>
              <a:t>активність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Відгуки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(на платформах </a:t>
            </a:r>
            <a:r>
              <a:rPr lang="en-US" dirty="0" smtClean="0"/>
              <a:t>Google Maps, TripAdvisor, Prom.ua, </a:t>
            </a:r>
            <a:r>
              <a:rPr lang="en-US" dirty="0" err="1" smtClean="0"/>
              <a:t>Rozetka</a:t>
            </a:r>
            <a:r>
              <a:rPr lang="en-US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);</a:t>
            </a:r>
          </a:p>
          <a:p>
            <a:r>
              <a:rPr lang="ru-RU" dirty="0" err="1" smtClean="0"/>
              <a:t>Медіа-присутність</a:t>
            </a:r>
            <a:r>
              <a:rPr lang="ru-RU" dirty="0" smtClean="0"/>
              <a:t> (</a:t>
            </a:r>
            <a:r>
              <a:rPr lang="ru-RU" dirty="0" err="1" smtClean="0"/>
              <a:t>публікації</a:t>
            </a:r>
            <a:r>
              <a:rPr lang="ru-RU" dirty="0" smtClean="0"/>
              <a:t> у ЗМІ, блогах, </a:t>
            </a:r>
            <a:r>
              <a:rPr lang="ru-RU" dirty="0" err="1" smtClean="0"/>
              <a:t>партнерських</a:t>
            </a:r>
            <a:r>
              <a:rPr lang="ru-RU" dirty="0" smtClean="0"/>
              <a:t> платформах)</a:t>
            </a:r>
          </a:p>
          <a:p>
            <a:r>
              <a:rPr lang="ru-RU" dirty="0" smtClean="0"/>
              <a:t>;Корпоративна </a:t>
            </a:r>
            <a:r>
              <a:rPr lang="ru-RU" dirty="0" err="1" smtClean="0"/>
              <a:t>етика</a:t>
            </a:r>
            <a:r>
              <a:rPr lang="ru-RU" dirty="0" smtClean="0"/>
              <a:t> (</a:t>
            </a:r>
            <a:r>
              <a:rPr lang="ru-RU" dirty="0" err="1" smtClean="0"/>
              <a:t>поведінка</a:t>
            </a:r>
            <a:r>
              <a:rPr lang="ru-RU" dirty="0" smtClean="0"/>
              <a:t> бренду у </a:t>
            </a:r>
            <a:r>
              <a:rPr lang="ru-RU" dirty="0" err="1" smtClean="0"/>
              <a:t>кризових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, </a:t>
            </a:r>
            <a:r>
              <a:rPr lang="ru-RU" dirty="0" err="1" smtClean="0"/>
              <a:t>публічні</a:t>
            </a:r>
            <a:r>
              <a:rPr lang="ru-RU" dirty="0" smtClean="0"/>
              <a:t> заяви).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5695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1965577" cy="784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Інтернет-репутація</a:t>
            </a:r>
            <a:r>
              <a:rPr lang="ru-RU" dirty="0" smtClean="0"/>
              <a:t> та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endParaRPr lang="ru-RU" dirty="0" smtClean="0"/>
          </a:p>
          <a:p>
            <a:r>
              <a:rPr lang="ru-RU" dirty="0" err="1" smtClean="0"/>
              <a:t>Зростання</a:t>
            </a:r>
            <a:r>
              <a:rPr lang="ru-RU" dirty="0" smtClean="0"/>
              <a:t> </a:t>
            </a:r>
            <a:r>
              <a:rPr lang="ru-RU" dirty="0" err="1" smtClean="0"/>
              <a:t>популярності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 </a:t>
            </a:r>
            <a:r>
              <a:rPr lang="ru-RU" dirty="0" err="1" smtClean="0"/>
              <a:t>змінило</a:t>
            </a:r>
            <a:r>
              <a:rPr lang="ru-RU" dirty="0" smtClean="0"/>
              <a:t> те, як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бачать</a:t>
            </a:r>
            <a:r>
              <a:rPr lang="ru-RU" dirty="0" smtClean="0"/>
              <a:t> і </a:t>
            </a:r>
            <a:r>
              <a:rPr lang="ru-RU" dirty="0" err="1" smtClean="0"/>
              <a:t>розуміють</a:t>
            </a:r>
            <a:r>
              <a:rPr lang="ru-RU" dirty="0" smtClean="0"/>
              <a:t> </a:t>
            </a:r>
            <a:r>
              <a:rPr lang="ru-RU" dirty="0" err="1" smtClean="0"/>
              <a:t>репутацію</a:t>
            </a:r>
            <a:r>
              <a:rPr lang="ru-RU" dirty="0" smtClean="0"/>
              <a:t>. У </a:t>
            </a:r>
            <a:r>
              <a:rPr lang="ru-RU" dirty="0" err="1" smtClean="0"/>
              <a:t>минулому</a:t>
            </a:r>
            <a:r>
              <a:rPr lang="ru-RU" dirty="0" smtClean="0"/>
              <a:t> </a:t>
            </a:r>
            <a:r>
              <a:rPr lang="ru-RU" dirty="0" err="1" smtClean="0"/>
              <a:t>повідомлення</a:t>
            </a:r>
            <a:r>
              <a:rPr lang="ru-RU" dirty="0" smtClean="0"/>
              <a:t> </a:t>
            </a:r>
            <a:r>
              <a:rPr lang="ru-RU" dirty="0" err="1" smtClean="0"/>
              <a:t>просувалося</a:t>
            </a:r>
            <a:r>
              <a:rPr lang="ru-RU" dirty="0" smtClean="0"/>
              <a:t> на </a:t>
            </a:r>
            <a:r>
              <a:rPr lang="ru-RU" dirty="0" err="1" smtClean="0"/>
              <a:t>телебаченні</a:t>
            </a:r>
            <a:r>
              <a:rPr lang="ru-RU" dirty="0" smtClean="0"/>
              <a:t>, </a:t>
            </a:r>
            <a:r>
              <a:rPr lang="ru-RU" dirty="0" err="1" smtClean="0"/>
              <a:t>радіо</a:t>
            </a:r>
            <a:r>
              <a:rPr lang="ru-RU" dirty="0" smtClean="0"/>
              <a:t> та в газетах для </a:t>
            </a:r>
            <a:r>
              <a:rPr lang="ru-RU" dirty="0" err="1" smtClean="0"/>
              <a:t>широкої</a:t>
            </a:r>
            <a:r>
              <a:rPr lang="ru-RU" dirty="0" smtClean="0"/>
              <a:t> </a:t>
            </a:r>
            <a:r>
              <a:rPr lang="ru-RU" dirty="0" err="1" smtClean="0"/>
              <a:t>публіки</a:t>
            </a:r>
            <a:r>
              <a:rPr lang="ru-RU" dirty="0" smtClean="0"/>
              <a:t>. </a:t>
            </a:r>
            <a:r>
              <a:rPr lang="ru-RU" dirty="0" err="1" smtClean="0"/>
              <a:t>Наразі</a:t>
            </a:r>
            <a:r>
              <a:rPr lang="ru-RU" dirty="0" smtClean="0"/>
              <a:t> </a:t>
            </a:r>
            <a:r>
              <a:rPr lang="ru-RU" dirty="0" err="1" smtClean="0"/>
              <a:t>більшість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</a:t>
            </a:r>
            <a:r>
              <a:rPr lang="ru-RU" dirty="0" err="1" smtClean="0"/>
              <a:t>спілкуються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клієнтами</a:t>
            </a:r>
            <a:r>
              <a:rPr lang="ru-RU" dirty="0" smtClean="0"/>
              <a:t> через </a:t>
            </a:r>
            <a:r>
              <a:rPr lang="ru-RU" dirty="0" err="1" smtClean="0"/>
              <a:t>профілі</a:t>
            </a:r>
            <a:r>
              <a:rPr lang="ru-RU" dirty="0" smtClean="0"/>
              <a:t> в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мережах, а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зовсім</a:t>
            </a:r>
            <a:r>
              <a:rPr lang="ru-RU" dirty="0" smtClean="0"/>
              <a:t> </a:t>
            </a:r>
            <a:r>
              <a:rPr lang="ru-RU" dirty="0" err="1" smtClean="0"/>
              <a:t>інше</a:t>
            </a:r>
            <a:r>
              <a:rPr lang="ru-RU" dirty="0" smtClean="0"/>
              <a:t> </a:t>
            </a:r>
            <a:r>
              <a:rPr lang="ru-RU" dirty="0" err="1" smtClean="0"/>
              <a:t>середовище</a:t>
            </a:r>
            <a:r>
              <a:rPr lang="ru-RU" dirty="0" smtClean="0"/>
              <a:t>. В основному </a:t>
            </a:r>
            <a:r>
              <a:rPr lang="ru-RU" dirty="0" err="1" smtClean="0"/>
              <a:t>використовують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, як </a:t>
            </a:r>
            <a:r>
              <a:rPr lang="en-US" dirty="0" smtClean="0"/>
              <a:t>Instagram, Facebook, </a:t>
            </a:r>
            <a:r>
              <a:rPr lang="en-US" dirty="0" err="1" smtClean="0"/>
              <a:t>Tik-tok</a:t>
            </a:r>
            <a:r>
              <a:rPr lang="en-US" dirty="0" smtClean="0"/>
              <a:t>, Twitter, YouTube. </a:t>
            </a:r>
            <a:r>
              <a:rPr lang="ru-RU" dirty="0" err="1" smtClean="0"/>
              <a:t>Хто</a:t>
            </a:r>
            <a:r>
              <a:rPr lang="ru-RU" dirty="0" smtClean="0"/>
              <a:t> </a:t>
            </a:r>
            <a:r>
              <a:rPr lang="ru-RU" dirty="0" err="1" smtClean="0"/>
              <a:t>завгодно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опублікувати</a:t>
            </a:r>
            <a:r>
              <a:rPr lang="ru-RU" dirty="0" smtClean="0"/>
              <a:t> пост про вас, </a:t>
            </a:r>
            <a:r>
              <a:rPr lang="ru-RU" dirty="0" err="1" smtClean="0"/>
              <a:t>відправити</a:t>
            </a:r>
            <a:r>
              <a:rPr lang="ru-RU" dirty="0" smtClean="0"/>
              <a:t> </a:t>
            </a:r>
            <a:r>
              <a:rPr lang="ru-RU" dirty="0" err="1" smtClean="0"/>
              <a:t>твіт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викласти</a:t>
            </a:r>
            <a:r>
              <a:rPr lang="ru-RU" dirty="0" smtClean="0"/>
              <a:t> </a:t>
            </a:r>
            <a:r>
              <a:rPr lang="ru-RU" dirty="0" err="1" smtClean="0"/>
              <a:t>відео</a:t>
            </a:r>
            <a:r>
              <a:rPr lang="ru-RU" dirty="0" smtClean="0"/>
              <a:t> в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мережах.</a:t>
            </a:r>
          </a:p>
          <a:p>
            <a:r>
              <a:rPr lang="ru-RU" dirty="0" err="1" smtClean="0"/>
              <a:t>Лідер</a:t>
            </a:r>
            <a:r>
              <a:rPr lang="ru-RU" dirty="0" smtClean="0"/>
              <a:t> думок в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написати</a:t>
            </a:r>
            <a:r>
              <a:rPr lang="ru-RU" dirty="0" smtClean="0"/>
              <a:t> про ваш бренд,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якусь</a:t>
            </a:r>
            <a:r>
              <a:rPr lang="ru-RU" dirty="0" smtClean="0"/>
              <a:t> новину про ваш </a:t>
            </a:r>
            <a:r>
              <a:rPr lang="ru-RU" dirty="0" err="1" smtClean="0"/>
              <a:t>бізнес</a:t>
            </a:r>
            <a:r>
              <a:rPr lang="ru-RU" dirty="0" smtClean="0"/>
              <a:t> </a:t>
            </a:r>
            <a:r>
              <a:rPr lang="ru-RU" dirty="0" err="1" smtClean="0"/>
              <a:t>підхопить</a:t>
            </a:r>
            <a:r>
              <a:rPr lang="ru-RU" dirty="0" smtClean="0"/>
              <a:t> велика </a:t>
            </a:r>
            <a:r>
              <a:rPr lang="ru-RU" dirty="0" err="1" smtClean="0"/>
              <a:t>хвиля</a:t>
            </a:r>
            <a:r>
              <a:rPr lang="ru-RU" dirty="0" smtClean="0"/>
              <a:t> </a:t>
            </a:r>
            <a:r>
              <a:rPr lang="ru-RU" dirty="0" err="1" smtClean="0"/>
              <a:t>звичайних</a:t>
            </a:r>
            <a:r>
              <a:rPr lang="ru-RU" dirty="0" smtClean="0"/>
              <a:t> </a:t>
            </a:r>
            <a:r>
              <a:rPr lang="ru-RU" dirty="0" err="1" smtClean="0"/>
              <a:t>користувачів</a:t>
            </a:r>
            <a:r>
              <a:rPr lang="ru-RU" dirty="0" smtClean="0"/>
              <a:t> і </a:t>
            </a:r>
            <a:r>
              <a:rPr lang="ru-RU" dirty="0" err="1" smtClean="0"/>
              <a:t>рознесе</a:t>
            </a:r>
            <a:r>
              <a:rPr lang="ru-RU" dirty="0" smtClean="0"/>
              <a:t> </a:t>
            </a:r>
            <a:r>
              <a:rPr lang="ru-RU" dirty="0" err="1" smtClean="0"/>
              <a:t>соціальною</a:t>
            </a:r>
            <a:r>
              <a:rPr lang="ru-RU" dirty="0" smtClean="0"/>
              <a:t> мережею, а </a:t>
            </a:r>
            <a:r>
              <a:rPr lang="ru-RU" dirty="0" err="1" smtClean="0"/>
              <a:t>може</a:t>
            </a:r>
            <a:r>
              <a:rPr lang="ru-RU" dirty="0" smtClean="0"/>
              <a:t>, </a:t>
            </a:r>
            <a:r>
              <a:rPr lang="ru-RU" dirty="0" err="1" smtClean="0"/>
              <a:t>якийсь</a:t>
            </a:r>
            <a:r>
              <a:rPr lang="ru-RU" dirty="0" smtClean="0"/>
              <a:t> пост стане </a:t>
            </a:r>
            <a:r>
              <a:rPr lang="ru-RU" dirty="0" err="1" smtClean="0"/>
              <a:t>вірусним</a:t>
            </a:r>
            <a:r>
              <a:rPr lang="ru-RU" dirty="0" smtClean="0"/>
              <a:t> – все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істотно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на </a:t>
            </a:r>
            <a:r>
              <a:rPr lang="ru-RU" dirty="0" err="1" smtClean="0"/>
              <a:t>імідж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Інтернет-репутація</a:t>
            </a:r>
            <a:r>
              <a:rPr lang="ru-RU" dirty="0" smtClean="0"/>
              <a:t> і </a:t>
            </a:r>
            <a:r>
              <a:rPr lang="ru-RU" dirty="0" err="1" smtClean="0"/>
              <a:t>сайти</a:t>
            </a:r>
            <a:r>
              <a:rPr lang="ru-RU" dirty="0" smtClean="0"/>
              <a:t> з </a:t>
            </a:r>
            <a:r>
              <a:rPr lang="ru-RU" dirty="0" err="1" smtClean="0"/>
              <a:t>оглядами</a:t>
            </a:r>
            <a:endParaRPr lang="ru-RU" dirty="0" smtClean="0"/>
          </a:p>
          <a:p>
            <a:r>
              <a:rPr lang="ru-RU" dirty="0" err="1" smtClean="0"/>
              <a:t>Існує</a:t>
            </a:r>
            <a:r>
              <a:rPr lang="ru-RU" dirty="0" smtClean="0"/>
              <a:t> </a:t>
            </a:r>
            <a:r>
              <a:rPr lang="ru-RU" dirty="0" err="1" smtClean="0"/>
              <a:t>безліч</a:t>
            </a:r>
            <a:r>
              <a:rPr lang="ru-RU" dirty="0" smtClean="0"/>
              <a:t> веб-</a:t>
            </a:r>
            <a:r>
              <a:rPr lang="ru-RU" dirty="0" err="1" smtClean="0"/>
              <a:t>сайтів</a:t>
            </a:r>
            <a:r>
              <a:rPr lang="ru-RU" dirty="0" smtClean="0"/>
              <a:t> з </a:t>
            </a:r>
            <a:r>
              <a:rPr lang="ru-RU" dirty="0" err="1" smtClean="0"/>
              <a:t>оглядами</a:t>
            </a:r>
            <a:r>
              <a:rPr lang="ru-RU" dirty="0" smtClean="0"/>
              <a:t>, на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розміщують</a:t>
            </a:r>
            <a:r>
              <a:rPr lang="ru-RU" dirty="0" smtClean="0"/>
              <a:t> </a:t>
            </a:r>
            <a:r>
              <a:rPr lang="ru-RU" dirty="0" err="1" smtClean="0"/>
              <a:t>публікації</a:t>
            </a:r>
            <a:r>
              <a:rPr lang="ru-RU" dirty="0" smtClean="0"/>
              <a:t> про </a:t>
            </a:r>
            <a:r>
              <a:rPr lang="ru-RU" dirty="0" err="1" smtClean="0"/>
              <a:t>компанії</a:t>
            </a:r>
            <a:r>
              <a:rPr lang="ru-RU" dirty="0" smtClean="0"/>
              <a:t> за </a:t>
            </a:r>
            <a:r>
              <a:rPr lang="ru-RU" dirty="0" err="1" smtClean="0"/>
              <a:t>місцем</a:t>
            </a:r>
            <a:r>
              <a:rPr lang="ru-RU" dirty="0" smtClean="0"/>
              <a:t> </a:t>
            </a:r>
            <a:r>
              <a:rPr lang="ru-RU" dirty="0" err="1" smtClean="0"/>
              <a:t>розташування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en-US" dirty="0" smtClean="0"/>
              <a:t>TripAdvisor </a:t>
            </a:r>
            <a:r>
              <a:rPr lang="ru-RU" dirty="0" smtClean="0"/>
              <a:t>і </a:t>
            </a:r>
            <a:r>
              <a:rPr lang="en-US" dirty="0" smtClean="0"/>
              <a:t>Google Maps (Places) (</a:t>
            </a:r>
            <a:r>
              <a:rPr lang="ru-RU" dirty="0" smtClean="0"/>
              <a:t>до </a:t>
            </a:r>
            <a:r>
              <a:rPr lang="ru-RU" dirty="0" err="1" smtClean="0"/>
              <a:t>українських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ТонеТо</a:t>
            </a:r>
            <a:r>
              <a:rPr lang="ru-RU" dirty="0" smtClean="0"/>
              <a:t>, </a:t>
            </a:r>
            <a:r>
              <a:rPr lang="en-US" dirty="0" smtClean="0"/>
              <a:t>Otzyvua.net, Zoon </a:t>
            </a:r>
            <a:r>
              <a:rPr lang="ru-RU" dirty="0" err="1" smtClean="0"/>
              <a:t>тощо</a:t>
            </a:r>
            <a:r>
              <a:rPr lang="ru-RU" dirty="0" smtClean="0"/>
              <a:t>).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сайти</a:t>
            </a:r>
            <a:r>
              <a:rPr lang="ru-RU" dirty="0" smtClean="0"/>
              <a:t> </a:t>
            </a:r>
            <a:r>
              <a:rPr lang="ru-RU" dirty="0" err="1" smtClean="0"/>
              <a:t>дають</a:t>
            </a:r>
            <a:r>
              <a:rPr lang="ru-RU" dirty="0" smtClean="0"/>
              <a:t> </a:t>
            </a:r>
            <a:r>
              <a:rPr lang="ru-RU" dirty="0" err="1" smtClean="0"/>
              <a:t>споживачам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публікувати</a:t>
            </a:r>
            <a:r>
              <a:rPr lang="ru-RU" dirty="0" smtClean="0"/>
              <a:t> огляди </a:t>
            </a:r>
            <a:r>
              <a:rPr lang="ru-RU" dirty="0" err="1" smtClean="0"/>
              <a:t>підприємств</a:t>
            </a:r>
            <a:r>
              <a:rPr lang="ru-RU" dirty="0" smtClean="0"/>
              <a:t>, </a:t>
            </a:r>
            <a:r>
              <a:rPr lang="ru-RU" dirty="0" err="1" smtClean="0"/>
              <a:t>ресторанів</a:t>
            </a:r>
            <a:r>
              <a:rPr lang="ru-RU" dirty="0" smtClean="0"/>
              <a:t> та </a:t>
            </a:r>
            <a:r>
              <a:rPr lang="ru-RU" dirty="0" err="1" smtClean="0"/>
              <a:t>готелів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Крім</a:t>
            </a:r>
            <a:r>
              <a:rPr lang="ru-RU" dirty="0" smtClean="0"/>
              <a:t> того,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сайти</a:t>
            </a:r>
            <a:r>
              <a:rPr lang="ru-RU" dirty="0" smtClean="0"/>
              <a:t> </a:t>
            </a:r>
            <a:r>
              <a:rPr lang="ru-RU" dirty="0" err="1" smtClean="0"/>
              <a:t>оглядів</a:t>
            </a:r>
            <a:r>
              <a:rPr lang="ru-RU" dirty="0" smtClean="0"/>
              <a:t> дали </a:t>
            </a:r>
            <a:r>
              <a:rPr lang="ru-RU" dirty="0" err="1" smtClean="0"/>
              <a:t>споживачам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поділитися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думкою</a:t>
            </a:r>
            <a:r>
              <a:rPr lang="ru-RU" dirty="0" smtClean="0"/>
              <a:t>, вони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спільноти</a:t>
            </a:r>
            <a:r>
              <a:rPr lang="ru-RU" dirty="0" smtClean="0"/>
              <a:t> </a:t>
            </a:r>
            <a:r>
              <a:rPr lang="ru-RU" dirty="0" err="1" smtClean="0"/>
              <a:t>мандрівників</a:t>
            </a:r>
            <a:r>
              <a:rPr lang="ru-RU" dirty="0" smtClean="0"/>
              <a:t>, </a:t>
            </a:r>
            <a:r>
              <a:rPr lang="ru-RU" dirty="0" err="1" smtClean="0"/>
              <a:t>туристів</a:t>
            </a:r>
            <a:r>
              <a:rPr lang="ru-RU" dirty="0" smtClean="0"/>
              <a:t> і </a:t>
            </a:r>
            <a:r>
              <a:rPr lang="ru-RU" dirty="0" err="1" smtClean="0"/>
              <a:t>професіоналів</a:t>
            </a:r>
            <a:r>
              <a:rPr lang="ru-RU" dirty="0" smtClean="0"/>
              <a:t> будь-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справи</a:t>
            </a:r>
            <a:r>
              <a:rPr lang="ru-RU" dirty="0" smtClean="0"/>
              <a:t>. </a:t>
            </a:r>
            <a:r>
              <a:rPr lang="ru-RU" dirty="0" err="1" smtClean="0"/>
              <a:t>Тепер</a:t>
            </a:r>
            <a:r>
              <a:rPr lang="ru-RU" dirty="0" smtClean="0"/>
              <a:t> </a:t>
            </a:r>
            <a:r>
              <a:rPr lang="ru-RU" dirty="0" err="1" smtClean="0"/>
              <a:t>споживач</a:t>
            </a:r>
            <a:r>
              <a:rPr lang="ru-RU" dirty="0" smtClean="0"/>
              <a:t> </a:t>
            </a:r>
            <a:r>
              <a:rPr lang="ru-RU" dirty="0" err="1" smtClean="0"/>
              <a:t>впливає</a:t>
            </a:r>
            <a:r>
              <a:rPr lang="ru-RU" dirty="0" smtClean="0"/>
              <a:t> не </a:t>
            </a:r>
            <a:r>
              <a:rPr lang="ru-RU" dirty="0" err="1" smtClean="0"/>
              <a:t>тільки</a:t>
            </a:r>
            <a:r>
              <a:rPr lang="ru-RU" dirty="0" smtClean="0"/>
              <a:t> на </a:t>
            </a:r>
            <a:r>
              <a:rPr lang="ru-RU" dirty="0" err="1" smtClean="0"/>
              <a:t>вирішення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споживачів</a:t>
            </a:r>
            <a:r>
              <a:rPr lang="ru-RU" dirty="0" smtClean="0"/>
              <a:t>, але і на </a:t>
            </a:r>
            <a:r>
              <a:rPr lang="ru-RU" dirty="0" err="1" smtClean="0"/>
              <a:t>результати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Ось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переваги</a:t>
            </a:r>
            <a:r>
              <a:rPr lang="ru-RU" dirty="0" smtClean="0"/>
              <a:t>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управління</a:t>
            </a:r>
            <a:r>
              <a:rPr lang="ru-RU" dirty="0" smtClean="0"/>
              <a:t> </a:t>
            </a:r>
            <a:r>
              <a:rPr lang="ru-RU" dirty="0" err="1" smtClean="0"/>
              <a:t>своєю</a:t>
            </a:r>
            <a:r>
              <a:rPr lang="ru-RU" dirty="0" smtClean="0"/>
              <a:t> </a:t>
            </a:r>
            <a:r>
              <a:rPr lang="ru-RU" dirty="0" err="1" smtClean="0"/>
              <a:t>репутацією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: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виявляє</a:t>
            </a:r>
            <a:r>
              <a:rPr lang="ru-RU" dirty="0" smtClean="0"/>
              <a:t> та </a:t>
            </a:r>
            <a:r>
              <a:rPr lang="ru-RU" dirty="0" err="1" smtClean="0"/>
              <a:t>формує</a:t>
            </a:r>
            <a:r>
              <a:rPr lang="ru-RU" dirty="0" smtClean="0"/>
              <a:t> </a:t>
            </a:r>
            <a:r>
              <a:rPr lang="ru-RU" dirty="0" err="1" smtClean="0"/>
              <a:t>суспільне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продукту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довіру</a:t>
            </a:r>
            <a:r>
              <a:rPr lang="ru-RU" dirty="0" smtClean="0"/>
              <a:t> та </a:t>
            </a:r>
            <a:r>
              <a:rPr lang="ru-RU" dirty="0" err="1" smtClean="0"/>
              <a:t>експертну</a:t>
            </a:r>
            <a:r>
              <a:rPr lang="ru-RU" dirty="0" smtClean="0"/>
              <a:t> </a:t>
            </a:r>
            <a:r>
              <a:rPr lang="ru-RU" dirty="0" err="1" smtClean="0"/>
              <a:t>позицію</a:t>
            </a:r>
            <a:r>
              <a:rPr lang="ru-RU" dirty="0" smtClean="0"/>
              <a:t> в очах </a:t>
            </a:r>
            <a:r>
              <a:rPr lang="ru-RU" dirty="0" err="1" smtClean="0"/>
              <a:t>споживачів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усунути</a:t>
            </a:r>
            <a:r>
              <a:rPr lang="ru-RU" dirty="0" smtClean="0"/>
              <a:t> / </a:t>
            </a:r>
            <a:r>
              <a:rPr lang="ru-RU" dirty="0" err="1" smtClean="0"/>
              <a:t>виправити</a:t>
            </a:r>
            <a:r>
              <a:rPr lang="ru-RU" dirty="0" smtClean="0"/>
              <a:t> </a:t>
            </a:r>
            <a:r>
              <a:rPr lang="ru-RU" dirty="0" err="1" smtClean="0"/>
              <a:t>негативні</a:t>
            </a:r>
            <a:r>
              <a:rPr lang="ru-RU" dirty="0" smtClean="0"/>
              <a:t> </a:t>
            </a:r>
            <a:r>
              <a:rPr lang="ru-RU" dirty="0" err="1" smtClean="0"/>
              <a:t>відгуки</a:t>
            </a:r>
            <a:r>
              <a:rPr lang="ru-RU" dirty="0" smtClean="0"/>
              <a:t> / </a:t>
            </a:r>
            <a:r>
              <a:rPr lang="ru-RU" dirty="0" err="1" smtClean="0"/>
              <a:t>коментарі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вони </a:t>
            </a:r>
            <a:r>
              <a:rPr lang="ru-RU" dirty="0" err="1" smtClean="0"/>
              <a:t>розміщуються</a:t>
            </a:r>
            <a:r>
              <a:rPr lang="ru-RU" dirty="0" smtClean="0"/>
              <a:t> в </a:t>
            </a:r>
            <a:r>
              <a:rPr lang="ru-RU" dirty="0" err="1" smtClean="0"/>
              <a:t>режимі</a:t>
            </a:r>
            <a:r>
              <a:rPr lang="ru-RU" dirty="0" smtClean="0"/>
              <a:t> реального часу;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виявляє</a:t>
            </a:r>
            <a:r>
              <a:rPr lang="ru-RU" dirty="0" smtClean="0"/>
              <a:t> </a:t>
            </a:r>
            <a:r>
              <a:rPr lang="ru-RU" dirty="0" err="1" smtClean="0"/>
              <a:t>скарги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 в </a:t>
            </a:r>
            <a:r>
              <a:rPr lang="ru-RU" dirty="0" err="1" smtClean="0"/>
              <a:t>режимі</a:t>
            </a:r>
            <a:r>
              <a:rPr lang="ru-RU" dirty="0" smtClean="0"/>
              <a:t> реального часу, </a:t>
            </a:r>
            <a:r>
              <a:rPr lang="ru-RU" dirty="0" err="1" smtClean="0"/>
              <a:t>дозволяючи</a:t>
            </a:r>
            <a:r>
              <a:rPr lang="ru-RU" dirty="0" smtClean="0"/>
              <a:t> </a:t>
            </a:r>
            <a:r>
              <a:rPr lang="ru-RU" dirty="0" err="1" smtClean="0"/>
              <a:t>негайно</a:t>
            </a:r>
            <a:r>
              <a:rPr lang="ru-RU" dirty="0" smtClean="0"/>
              <a:t> </a:t>
            </a:r>
            <a:r>
              <a:rPr lang="ru-RU" dirty="0" err="1" smtClean="0"/>
              <a:t>вирішувати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 </a:t>
            </a:r>
            <a:r>
              <a:rPr lang="ru-RU" dirty="0" err="1" smtClean="0"/>
              <a:t>досягти</a:t>
            </a:r>
            <a:r>
              <a:rPr lang="ru-RU" dirty="0" smtClean="0"/>
              <a:t> </a:t>
            </a:r>
            <a:r>
              <a:rPr lang="ru-RU" dirty="0" err="1" smtClean="0"/>
              <a:t>бізнес-цілей</a:t>
            </a:r>
            <a:r>
              <a:rPr lang="ru-RU" dirty="0" smtClean="0"/>
              <a:t> і </a:t>
            </a:r>
            <a:r>
              <a:rPr lang="ru-RU" dirty="0" err="1" smtClean="0"/>
              <a:t>маркетингових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залучає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клієнтів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допомагає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криз;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виявляє</a:t>
            </a:r>
            <a:r>
              <a:rPr lang="ru-RU" dirty="0" smtClean="0"/>
              <a:t> </a:t>
            </a:r>
            <a:r>
              <a:rPr lang="ru-RU" dirty="0" err="1" smtClean="0"/>
              <a:t>прихильників</a:t>
            </a:r>
            <a:r>
              <a:rPr lang="ru-RU" dirty="0" smtClean="0"/>
              <a:t> і </a:t>
            </a:r>
            <a:r>
              <a:rPr lang="ru-RU" dirty="0" err="1" smtClean="0"/>
              <a:t>створює</a:t>
            </a:r>
            <a:r>
              <a:rPr lang="ru-RU" dirty="0" smtClean="0"/>
              <a:t> </a:t>
            </a:r>
            <a:r>
              <a:rPr lang="ru-RU" dirty="0" err="1" smtClean="0"/>
              <a:t>спільноту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компанії</a:t>
            </a:r>
            <a:r>
              <a:rPr lang="ru-RU" dirty="0" smtClean="0"/>
              <a:t>, продукту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   </a:t>
            </a:r>
            <a:r>
              <a:rPr lang="ru-RU" dirty="0" err="1" smtClean="0"/>
              <a:t>дає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</a:t>
            </a:r>
            <a:r>
              <a:rPr lang="ru-RU" dirty="0" err="1" smtClean="0"/>
              <a:t>дізнатися</a:t>
            </a:r>
            <a:r>
              <a:rPr lang="ru-RU" dirty="0" smtClean="0"/>
              <a:t> </a:t>
            </a:r>
            <a:r>
              <a:rPr lang="ru-RU" dirty="0" err="1" smtClean="0"/>
              <a:t>пропозиції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поліпшення</a:t>
            </a:r>
            <a:r>
              <a:rPr lang="ru-RU" dirty="0" smtClean="0"/>
              <a:t> </a:t>
            </a:r>
            <a:r>
              <a:rPr lang="ru-RU" dirty="0" err="1" smtClean="0"/>
              <a:t>вашого</a:t>
            </a:r>
            <a:r>
              <a:rPr lang="ru-RU" dirty="0" smtClean="0"/>
              <a:t> </a:t>
            </a:r>
            <a:r>
              <a:rPr lang="ru-RU" dirty="0" err="1" smtClean="0"/>
              <a:t>бізнесу</a:t>
            </a:r>
            <a:endParaRPr lang="ru-RU" dirty="0" smtClean="0"/>
          </a:p>
          <a:p>
            <a:r>
              <a:rPr lang="ru-RU" dirty="0" smtClean="0"/>
              <a:t>    </a:t>
            </a:r>
            <a:r>
              <a:rPr lang="ru-RU" dirty="0" err="1" smtClean="0"/>
              <a:t>перетворює</a:t>
            </a:r>
            <a:r>
              <a:rPr lang="ru-RU" dirty="0" smtClean="0"/>
              <a:t> </a:t>
            </a:r>
            <a:r>
              <a:rPr lang="ru-RU" dirty="0" err="1" smtClean="0"/>
              <a:t>репутацію</a:t>
            </a:r>
            <a:r>
              <a:rPr lang="ru-RU" dirty="0" smtClean="0"/>
              <a:t> в </a:t>
            </a:r>
            <a:r>
              <a:rPr lang="ru-RU" dirty="0" err="1" smtClean="0"/>
              <a:t>цифри</a:t>
            </a:r>
            <a:r>
              <a:rPr lang="ru-RU" dirty="0" smtClean="0"/>
              <a:t>: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згадок</a:t>
            </a:r>
            <a:r>
              <a:rPr lang="ru-RU" dirty="0" smtClean="0"/>
              <a:t> в </a:t>
            </a:r>
            <a:r>
              <a:rPr lang="ru-RU" dirty="0" err="1" smtClean="0"/>
              <a:t>інтернеті</a:t>
            </a:r>
            <a:r>
              <a:rPr lang="ru-RU" dirty="0" smtClean="0"/>
              <a:t>, </a:t>
            </a:r>
            <a:r>
              <a:rPr lang="ru-RU" dirty="0" err="1" smtClean="0"/>
              <a:t>аналіз</a:t>
            </a:r>
            <a:r>
              <a:rPr lang="ru-RU" dirty="0" smtClean="0"/>
              <a:t> </a:t>
            </a:r>
            <a:r>
              <a:rPr lang="ru-RU" dirty="0" err="1" smtClean="0"/>
              <a:t>настроїв</a:t>
            </a:r>
            <a:r>
              <a:rPr lang="ru-RU" dirty="0" smtClean="0"/>
              <a:t>, </a:t>
            </a:r>
            <a:r>
              <a:rPr lang="ru-RU" dirty="0" err="1" smtClean="0"/>
              <a:t>охоплення</a:t>
            </a:r>
            <a:r>
              <a:rPr lang="ru-RU" dirty="0" smtClean="0"/>
              <a:t> в </a:t>
            </a:r>
            <a:r>
              <a:rPr lang="ru-RU" dirty="0" err="1" smtClean="0"/>
              <a:t>соціальних</a:t>
            </a:r>
            <a:r>
              <a:rPr lang="ru-RU" dirty="0" smtClean="0"/>
              <a:t> мережах і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645363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237032"/>
            <a:ext cx="121920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 smtClean="0"/>
              <a:t>Основні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складові</a:t>
            </a:r>
            <a:r>
              <a:rPr lang="ru-RU" sz="2000" dirty="0" smtClean="0"/>
              <a:t> </a:t>
            </a:r>
            <a:r>
              <a:rPr lang="ru-RU" sz="2000" dirty="0" err="1" smtClean="0"/>
              <a:t>іміджу</a:t>
            </a:r>
            <a:r>
              <a:rPr lang="ru-RU" sz="2000" dirty="0" smtClean="0"/>
              <a:t> в цифровому </a:t>
            </a:r>
            <a:r>
              <a:rPr lang="ru-RU" sz="2000" dirty="0" err="1" smtClean="0"/>
              <a:t>середовищі</a:t>
            </a:r>
            <a:r>
              <a:rPr lang="ru-RU" sz="2000" dirty="0" smtClean="0"/>
              <a:t> — </a:t>
            </a:r>
            <a:r>
              <a:rPr lang="ru-RU" sz="2000" dirty="0" err="1" smtClean="0"/>
              <a:t>це</a:t>
            </a:r>
            <a:endParaRPr lang="ru-RU" sz="2000" dirty="0" smtClean="0"/>
          </a:p>
          <a:p>
            <a:r>
              <a:rPr lang="ru-RU" sz="2000" dirty="0" err="1" smtClean="0"/>
              <a:t>візуальний</a:t>
            </a:r>
            <a:r>
              <a:rPr lang="ru-RU" sz="2000" dirty="0" smtClean="0"/>
              <a:t> образ (</a:t>
            </a:r>
            <a:r>
              <a:rPr lang="ru-RU" sz="2000" dirty="0" err="1" smtClean="0"/>
              <a:t>профіль</a:t>
            </a:r>
            <a:r>
              <a:rPr lang="ru-RU" sz="2000" dirty="0" smtClean="0"/>
              <a:t>, </a:t>
            </a:r>
            <a:r>
              <a:rPr lang="ru-RU" sz="2000" dirty="0" err="1" smtClean="0"/>
              <a:t>аватар</a:t>
            </a:r>
            <a:r>
              <a:rPr lang="ru-RU" sz="2000" dirty="0" smtClean="0"/>
              <a:t>, стиль </a:t>
            </a:r>
            <a:r>
              <a:rPr lang="ru-RU" sz="2000" dirty="0" err="1" smtClean="0"/>
              <a:t>оформлення</a:t>
            </a:r>
            <a:r>
              <a:rPr lang="ru-RU" sz="2000" dirty="0" smtClean="0"/>
              <a:t>), </a:t>
            </a:r>
            <a:r>
              <a:rPr lang="ru-RU" sz="2000" dirty="0" err="1" smtClean="0"/>
              <a:t>зміст</a:t>
            </a:r>
            <a:r>
              <a:rPr lang="ru-RU" sz="2000" dirty="0" smtClean="0"/>
              <a:t> контенту (текст, фото, </a:t>
            </a:r>
            <a:r>
              <a:rPr lang="ru-RU" sz="2000" dirty="0" err="1" smtClean="0"/>
              <a:t>відео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відображають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цінності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професіоналізм</a:t>
            </a:r>
            <a:r>
              <a:rPr lang="ru-RU" sz="2000" dirty="0" smtClean="0"/>
              <a:t>), </a:t>
            </a:r>
            <a:r>
              <a:rPr lang="ru-RU" sz="2000" dirty="0" err="1" smtClean="0"/>
              <a:t>репутація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взаємодія</a:t>
            </a:r>
            <a:r>
              <a:rPr lang="ru-RU" sz="2000" dirty="0" smtClean="0"/>
              <a:t> (</a:t>
            </a:r>
            <a:r>
              <a:rPr lang="ru-RU" sz="2000" dirty="0" err="1" smtClean="0"/>
              <a:t>відгуки</a:t>
            </a:r>
            <a:r>
              <a:rPr lang="ru-RU" sz="2000" dirty="0" smtClean="0"/>
              <a:t>, </a:t>
            </a:r>
            <a:r>
              <a:rPr lang="ru-RU" sz="2000" dirty="0" err="1" smtClean="0"/>
              <a:t>коментарі</a:t>
            </a:r>
            <a:r>
              <a:rPr lang="ru-RU" sz="2000" dirty="0" smtClean="0"/>
              <a:t>, </a:t>
            </a:r>
            <a:r>
              <a:rPr lang="ru-RU" sz="2000" dirty="0" err="1" smtClean="0"/>
              <a:t>швидкість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відповідей</a:t>
            </a:r>
            <a:r>
              <a:rPr lang="ru-RU" sz="2000" dirty="0" smtClean="0"/>
              <a:t>) та </a:t>
            </a:r>
            <a:r>
              <a:rPr lang="ru-RU" sz="2000" dirty="0" err="1" smtClean="0"/>
              <a:t>комунікаційний</a:t>
            </a:r>
            <a:r>
              <a:rPr lang="ru-RU" sz="2000" dirty="0" smtClean="0"/>
              <a:t> стиль (тон </a:t>
            </a:r>
            <a:r>
              <a:rPr lang="ru-RU" sz="2000" dirty="0" err="1" smtClean="0"/>
              <a:t>спілкування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емоційність</a:t>
            </a:r>
            <a:r>
              <a:rPr lang="ru-RU" sz="2000" dirty="0" smtClean="0"/>
              <a:t>, </a:t>
            </a:r>
            <a:r>
              <a:rPr lang="ru-RU" sz="2000" dirty="0" err="1" smtClean="0"/>
              <a:t>вміння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доносити</a:t>
            </a:r>
            <a:r>
              <a:rPr lang="ru-RU" sz="2000" dirty="0" smtClean="0"/>
              <a:t> думку).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комплексне</a:t>
            </a:r>
            <a:r>
              <a:rPr lang="ru-RU" sz="2000" dirty="0" smtClean="0"/>
              <a:t> </a:t>
            </a:r>
            <a:r>
              <a:rPr lang="ru-RU" sz="2000" dirty="0" err="1" smtClean="0"/>
              <a:t>враження</a:t>
            </a:r>
            <a:r>
              <a:rPr lang="ru-RU" sz="2000" dirty="0" smtClean="0"/>
              <a:t>, яке </a:t>
            </a:r>
            <a:r>
              <a:rPr lang="ru-RU" sz="2000" dirty="0" err="1" smtClean="0"/>
              <a:t>формується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усі</a:t>
            </a:r>
            <a:r>
              <a:rPr lang="ru-RU" sz="2000" dirty="0" smtClean="0"/>
              <a:t> </a:t>
            </a:r>
            <a:r>
              <a:rPr lang="ru-RU" sz="2000" dirty="0" err="1" smtClean="0"/>
              <a:t>цифрові</a:t>
            </a:r>
            <a:r>
              <a:rPr lang="ru-RU" sz="2000" dirty="0" smtClean="0"/>
              <a:t> канали.</a:t>
            </a:r>
          </a:p>
          <a:p>
            <a:r>
              <a:rPr lang="ru-RU" sz="2000" dirty="0" smtClean="0"/>
              <a:t> </a:t>
            </a:r>
            <a:r>
              <a:rPr lang="ru-RU" sz="2000" b="1" dirty="0" err="1" smtClean="0"/>
              <a:t>Візуальний</a:t>
            </a:r>
            <a:r>
              <a:rPr lang="ru-RU" sz="2000" b="1" dirty="0" smtClean="0"/>
              <a:t> образ:</a:t>
            </a:r>
          </a:p>
          <a:p>
            <a:r>
              <a:rPr lang="ru-RU" sz="2000" dirty="0" smtClean="0"/>
              <a:t>    </a:t>
            </a:r>
            <a:r>
              <a:rPr lang="ru-RU" sz="2000" dirty="0" err="1" smtClean="0"/>
              <a:t>Профіль</a:t>
            </a:r>
            <a:r>
              <a:rPr lang="ru-RU" sz="2000" dirty="0" smtClean="0"/>
              <a:t> та </a:t>
            </a:r>
            <a:r>
              <a:rPr lang="ru-RU" sz="2000" dirty="0" err="1" smtClean="0"/>
              <a:t>аватар</a:t>
            </a:r>
            <a:r>
              <a:rPr lang="ru-RU" sz="2000" dirty="0" smtClean="0"/>
              <a:t>: Перше </a:t>
            </a:r>
            <a:r>
              <a:rPr lang="ru-RU" sz="2000" dirty="0" err="1" smtClean="0"/>
              <a:t>враження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формується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фотографію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графічне</a:t>
            </a:r>
            <a:r>
              <a:rPr lang="ru-RU" sz="2000" dirty="0" smtClean="0"/>
              <a:t> </a:t>
            </a:r>
            <a:r>
              <a:rPr lang="ru-RU" sz="2000" dirty="0" err="1" smtClean="0"/>
              <a:t>зображення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бути </a:t>
            </a:r>
            <a:r>
              <a:rPr lang="ru-RU" sz="2000" dirty="0" err="1" smtClean="0"/>
              <a:t>якісним</a:t>
            </a:r>
            <a:r>
              <a:rPr lang="ru-RU" sz="2000" dirty="0" smtClean="0"/>
              <a:t> та </a:t>
            </a:r>
            <a:r>
              <a:rPr lang="ru-RU" sz="2000" dirty="0" err="1" smtClean="0"/>
              <a:t>відповідати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загальному</a:t>
            </a:r>
            <a:r>
              <a:rPr lang="ru-RU" sz="2000" dirty="0" smtClean="0"/>
              <a:t> стилю.</a:t>
            </a:r>
          </a:p>
          <a:p>
            <a:r>
              <a:rPr lang="ru-RU" sz="2000" dirty="0" smtClean="0"/>
              <a:t>    Стиль </a:t>
            </a:r>
            <a:r>
              <a:rPr lang="ru-RU" sz="2000" dirty="0" err="1" smtClean="0"/>
              <a:t>оформлення</a:t>
            </a:r>
            <a:r>
              <a:rPr lang="ru-RU" sz="2000" dirty="0" smtClean="0"/>
              <a:t>: </a:t>
            </a:r>
            <a:r>
              <a:rPr lang="ru-RU" sz="2000" dirty="0" err="1" smtClean="0"/>
              <a:t>Оформлення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сторінок</a:t>
            </a:r>
            <a:r>
              <a:rPr lang="ru-RU" sz="2000" dirty="0" smtClean="0"/>
              <a:t>, </a:t>
            </a:r>
            <a:r>
              <a:rPr lang="ru-RU" sz="2000" dirty="0" err="1" smtClean="0"/>
              <a:t>сайтів</a:t>
            </a:r>
            <a:r>
              <a:rPr lang="ru-RU" sz="2000" dirty="0" smtClean="0"/>
              <a:t>, </a:t>
            </a:r>
            <a:r>
              <a:rPr lang="ru-RU" sz="2000" dirty="0" err="1" smtClean="0"/>
              <a:t>публікацій</a:t>
            </a:r>
            <a:r>
              <a:rPr lang="ru-RU" sz="2000" dirty="0" smtClean="0"/>
              <a:t> — </a:t>
            </a:r>
            <a:r>
              <a:rPr lang="ru-RU" sz="2000" dirty="0" err="1" smtClean="0"/>
              <a:t>це</a:t>
            </a:r>
            <a:r>
              <a:rPr lang="ru-RU" sz="2000" dirty="0" smtClean="0"/>
              <a:t> </a:t>
            </a:r>
            <a:r>
              <a:rPr lang="ru-RU" sz="2000" dirty="0" err="1" smtClean="0"/>
              <a:t>візуальна</a:t>
            </a:r>
            <a:r>
              <a:rPr lang="ru-RU" sz="2000" dirty="0" smtClean="0"/>
              <a:t> </a:t>
            </a:r>
            <a:r>
              <a:rPr lang="ru-RU" sz="2000" dirty="0" err="1" smtClean="0"/>
              <a:t>візитівка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створює</a:t>
            </a:r>
            <a:r>
              <a:rPr lang="ru-RU" sz="2000" dirty="0" smtClean="0"/>
              <a:t> </a:t>
            </a:r>
            <a:r>
              <a:rPr lang="ru-RU" sz="2000" dirty="0" err="1" smtClean="0"/>
              <a:t>цілісне</a:t>
            </a:r>
            <a:r>
              <a:rPr lang="ru-RU" sz="2000" dirty="0" smtClean="0"/>
              <a:t> </a:t>
            </a:r>
            <a:r>
              <a:rPr lang="ru-RU" sz="2000" dirty="0" err="1" smtClean="0"/>
              <a:t>сприйняття</a:t>
            </a:r>
            <a:r>
              <a:rPr lang="ru-RU" sz="2000" dirty="0" smtClean="0"/>
              <a:t>.</a:t>
            </a:r>
          </a:p>
          <a:p>
            <a:r>
              <a:rPr lang="ru-RU" sz="2000" b="1" dirty="0" err="1" smtClean="0"/>
              <a:t>Зміст</a:t>
            </a:r>
            <a:r>
              <a:rPr lang="ru-RU" sz="2000" b="1" dirty="0" smtClean="0"/>
              <a:t> контенту:</a:t>
            </a:r>
          </a:p>
          <a:p>
            <a:r>
              <a:rPr lang="ru-RU" sz="2000" dirty="0" smtClean="0"/>
              <a:t>    </a:t>
            </a:r>
            <a:r>
              <a:rPr lang="ru-RU" sz="2000" dirty="0" err="1" smtClean="0"/>
              <a:t>Публікації</a:t>
            </a:r>
            <a:r>
              <a:rPr lang="ru-RU" sz="2000" dirty="0" smtClean="0"/>
              <a:t>: Тематика, </a:t>
            </a:r>
            <a:r>
              <a:rPr lang="ru-RU" sz="2000" dirty="0" err="1" smtClean="0"/>
              <a:t>професіоналізм</a:t>
            </a:r>
            <a:r>
              <a:rPr lang="ru-RU" sz="2000" dirty="0" smtClean="0"/>
              <a:t> та </a:t>
            </a:r>
            <a:r>
              <a:rPr lang="ru-RU" sz="2000" dirty="0" err="1" smtClean="0"/>
              <a:t>якість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текстів</a:t>
            </a:r>
            <a:r>
              <a:rPr lang="ru-RU" sz="2000" dirty="0" smtClean="0"/>
              <a:t>, фото, </a:t>
            </a:r>
            <a:r>
              <a:rPr lang="ru-RU" sz="2000" dirty="0" err="1" smtClean="0"/>
              <a:t>відео</a:t>
            </a:r>
            <a:r>
              <a:rPr lang="ru-RU" sz="2000" dirty="0" smtClean="0"/>
              <a:t> та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матеріалів</a:t>
            </a:r>
            <a:r>
              <a:rPr lang="ru-RU" sz="2000" dirty="0" smtClean="0"/>
              <a:t>, </a:t>
            </a:r>
            <a:r>
              <a:rPr lang="ru-RU" sz="2000" dirty="0" err="1" smtClean="0"/>
              <a:t>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ви</a:t>
            </a:r>
            <a:r>
              <a:rPr lang="ru-RU" sz="2000" dirty="0" smtClean="0"/>
              <a:t> </a:t>
            </a:r>
            <a:r>
              <a:rPr lang="ru-RU" sz="2000" dirty="0" err="1" smtClean="0"/>
              <a:t>публікуєте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   </a:t>
            </a:r>
            <a:r>
              <a:rPr lang="ru-RU" sz="2000" dirty="0" err="1" smtClean="0"/>
              <a:t>Цінності</a:t>
            </a:r>
            <a:r>
              <a:rPr lang="ru-RU" sz="2000" dirty="0" smtClean="0"/>
              <a:t>: Контент </a:t>
            </a:r>
            <a:r>
              <a:rPr lang="ru-RU" sz="2000" dirty="0" err="1" smtClean="0"/>
              <a:t>має</a:t>
            </a:r>
            <a:r>
              <a:rPr lang="ru-RU" sz="2000" dirty="0" smtClean="0"/>
              <a:t> </a:t>
            </a:r>
            <a:r>
              <a:rPr lang="ru-RU" sz="2000" dirty="0" err="1" smtClean="0"/>
              <a:t>демонструвати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ваші</a:t>
            </a:r>
            <a:r>
              <a:rPr lang="ru-RU" sz="2000" dirty="0" smtClean="0"/>
              <a:t> </a:t>
            </a:r>
            <a:r>
              <a:rPr lang="ru-RU" sz="2000" dirty="0" err="1" smtClean="0"/>
              <a:t>цінності</a:t>
            </a:r>
            <a:r>
              <a:rPr lang="ru-RU" sz="2000" dirty="0" smtClean="0"/>
              <a:t>, </a:t>
            </a:r>
            <a:r>
              <a:rPr lang="ru-RU" sz="2000" dirty="0" err="1" smtClean="0"/>
              <a:t>переконання</a:t>
            </a:r>
            <a:r>
              <a:rPr lang="ru-RU" sz="2000" dirty="0" smtClean="0"/>
              <a:t> та </a:t>
            </a:r>
            <a:r>
              <a:rPr lang="ru-RU" sz="2000" dirty="0" err="1" smtClean="0"/>
              <a:t>експертизу</a:t>
            </a:r>
            <a:r>
              <a:rPr lang="ru-RU" sz="2000" dirty="0" smtClean="0"/>
              <a:t>.</a:t>
            </a:r>
          </a:p>
          <a:p>
            <a:r>
              <a:rPr lang="ru-RU" sz="2000" b="1" dirty="0" err="1" smtClean="0"/>
              <a:t>Репутація</a:t>
            </a:r>
            <a:r>
              <a:rPr lang="ru-RU" sz="2000" b="1" dirty="0" smtClean="0"/>
              <a:t> та </a:t>
            </a:r>
            <a:r>
              <a:rPr lang="ru-RU" sz="2000" b="1" dirty="0" err="1" smtClean="0"/>
              <a:t>взаємодія</a:t>
            </a:r>
            <a:r>
              <a:rPr lang="ru-RU" sz="2000" b="1" dirty="0" smtClean="0"/>
              <a:t>:</a:t>
            </a:r>
          </a:p>
          <a:p>
            <a:r>
              <a:rPr lang="ru-RU" sz="2000" dirty="0" smtClean="0"/>
              <a:t>    </a:t>
            </a:r>
            <a:r>
              <a:rPr lang="ru-RU" sz="2000" dirty="0" err="1" smtClean="0"/>
              <a:t>Відгуки</a:t>
            </a:r>
            <a:r>
              <a:rPr lang="ru-RU" sz="2000" dirty="0" smtClean="0"/>
              <a:t> та </a:t>
            </a:r>
            <a:r>
              <a:rPr lang="ru-RU" sz="2000" dirty="0" err="1" smtClean="0"/>
              <a:t>коментарі</a:t>
            </a:r>
            <a:r>
              <a:rPr lang="ru-RU" sz="2000" dirty="0" smtClean="0"/>
              <a:t>: Думки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користувачів</a:t>
            </a:r>
            <a:r>
              <a:rPr lang="ru-RU" sz="2000" dirty="0" smtClean="0"/>
              <a:t>, як </a:t>
            </a:r>
            <a:r>
              <a:rPr lang="ru-RU" sz="2000" dirty="0" err="1" smtClean="0"/>
              <a:t>позитивні</a:t>
            </a:r>
            <a:r>
              <a:rPr lang="ru-RU" sz="2000" dirty="0" smtClean="0"/>
              <a:t>, так і </a:t>
            </a:r>
            <a:r>
              <a:rPr lang="ru-RU" sz="2000" dirty="0" err="1" smtClean="0"/>
              <a:t>негативні</a:t>
            </a:r>
            <a:r>
              <a:rPr lang="ru-RU" sz="2000" dirty="0" smtClean="0"/>
              <a:t>, </a:t>
            </a:r>
            <a:r>
              <a:rPr lang="ru-RU" sz="2000" dirty="0" err="1" smtClean="0"/>
              <a:t>впливають</a:t>
            </a:r>
            <a:r>
              <a:rPr lang="ru-RU" sz="2000" dirty="0" smtClean="0"/>
              <a:t> на </a:t>
            </a:r>
            <a:r>
              <a:rPr lang="ru-RU" sz="2000" dirty="0" err="1" smtClean="0"/>
              <a:t>загальне</a:t>
            </a:r>
            <a:r>
              <a:rPr lang="ru-RU" sz="2000" dirty="0" smtClean="0"/>
              <a:t> </a:t>
            </a:r>
            <a:r>
              <a:rPr lang="ru-RU" sz="2000" dirty="0" err="1" smtClean="0"/>
              <a:t>сприйняття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   </a:t>
            </a:r>
            <a:r>
              <a:rPr lang="ru-RU" sz="2000" dirty="0" err="1" smtClean="0"/>
              <a:t>Взаємодія</a:t>
            </a:r>
            <a:r>
              <a:rPr lang="ru-RU" sz="2000" dirty="0" smtClean="0"/>
              <a:t>: Як </a:t>
            </a:r>
            <a:r>
              <a:rPr lang="ru-RU" sz="2000" dirty="0" err="1" smtClean="0"/>
              <a:t>швидко</a:t>
            </a:r>
            <a:r>
              <a:rPr lang="ru-RU" sz="2000" dirty="0" smtClean="0"/>
              <a:t> та </a:t>
            </a:r>
            <a:r>
              <a:rPr lang="ru-RU" sz="2000" dirty="0" err="1" smtClean="0"/>
              <a:t>коректно</a:t>
            </a:r>
            <a:r>
              <a:rPr lang="ru-RU" sz="2000" dirty="0" smtClean="0"/>
              <a:t> </a:t>
            </a:r>
            <a:r>
              <a:rPr lang="ru-RU" sz="2000" dirty="0" err="1" smtClean="0"/>
              <a:t>ви</a:t>
            </a:r>
            <a:r>
              <a:rPr lang="ru-RU" sz="2000" dirty="0" smtClean="0"/>
              <a:t> </a:t>
            </a:r>
            <a:r>
              <a:rPr lang="ru-RU" sz="2000" dirty="0" err="1" smtClean="0"/>
              <a:t>реагуєте</a:t>
            </a:r>
            <a:r>
              <a:rPr lang="ru-RU" sz="2000" dirty="0" smtClean="0"/>
              <a:t> на </a:t>
            </a:r>
            <a:r>
              <a:rPr lang="ru-RU" sz="2000" dirty="0" err="1" smtClean="0"/>
              <a:t>запити</a:t>
            </a:r>
            <a:r>
              <a:rPr lang="ru-RU" sz="2000" dirty="0" smtClean="0"/>
              <a:t>, </a:t>
            </a:r>
            <a:r>
              <a:rPr lang="ru-RU" sz="2000" dirty="0" err="1" smtClean="0"/>
              <a:t>коментарі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повідомлення</a:t>
            </a:r>
            <a:r>
              <a:rPr lang="ru-RU" sz="2000" dirty="0" smtClean="0"/>
              <a:t>, </a:t>
            </a:r>
            <a:r>
              <a:rPr lang="ru-RU" sz="2000" dirty="0" err="1" smtClean="0"/>
              <a:t>показує</a:t>
            </a:r>
            <a:r>
              <a:rPr lang="ru-RU" sz="2000" dirty="0" smtClean="0"/>
              <a:t> вашу </a:t>
            </a:r>
            <a:r>
              <a:rPr lang="ru-RU" sz="2000" dirty="0" err="1" smtClean="0"/>
              <a:t>відповідальність</a:t>
            </a:r>
            <a:r>
              <a:rPr lang="ru-RU" sz="2000" dirty="0" smtClean="0"/>
              <a:t> та </a:t>
            </a:r>
            <a:r>
              <a:rPr lang="ru-RU" sz="2000" dirty="0" err="1" smtClean="0"/>
              <a:t>клієнтоорієнтованість</a:t>
            </a:r>
            <a:r>
              <a:rPr lang="ru-RU" sz="2000" dirty="0" smtClean="0"/>
              <a:t>.</a:t>
            </a:r>
          </a:p>
          <a:p>
            <a:r>
              <a:rPr lang="ru-RU" sz="2000" b="1" dirty="0" err="1" smtClean="0"/>
              <a:t>Комунікаційний</a:t>
            </a:r>
            <a:r>
              <a:rPr lang="ru-RU" sz="2000" b="1" dirty="0" smtClean="0"/>
              <a:t> стиль:</a:t>
            </a:r>
          </a:p>
          <a:p>
            <a:r>
              <a:rPr lang="ru-RU" sz="2000" dirty="0" smtClean="0"/>
              <a:t>    Тон </a:t>
            </a:r>
            <a:r>
              <a:rPr lang="ru-RU" sz="2000" dirty="0" err="1" smtClean="0"/>
              <a:t>спілкування</a:t>
            </a:r>
            <a:r>
              <a:rPr lang="ru-RU" sz="2000" dirty="0" smtClean="0"/>
              <a:t>: </a:t>
            </a:r>
            <a:r>
              <a:rPr lang="ru-RU" sz="2000" dirty="0" err="1" smtClean="0"/>
              <a:t>Чи</a:t>
            </a:r>
            <a:r>
              <a:rPr lang="ru-RU" sz="2000" dirty="0" smtClean="0"/>
              <a:t> є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формальним</a:t>
            </a:r>
            <a:r>
              <a:rPr lang="ru-RU" sz="2000" dirty="0" smtClean="0"/>
              <a:t>, </a:t>
            </a:r>
            <a:r>
              <a:rPr lang="ru-RU" sz="2000" dirty="0" err="1" smtClean="0"/>
              <a:t>дружнім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професійним</a:t>
            </a:r>
            <a:r>
              <a:rPr lang="ru-RU" sz="2000" dirty="0" smtClean="0"/>
              <a:t>,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надто</a:t>
            </a:r>
            <a:r>
              <a:rPr lang="ru-RU" sz="2000" dirty="0" smtClean="0"/>
              <a:t> </a:t>
            </a:r>
            <a:r>
              <a:rPr lang="ru-RU" sz="2000" dirty="0" err="1" smtClean="0"/>
              <a:t>агресивним</a:t>
            </a:r>
            <a:r>
              <a:rPr lang="ru-RU" sz="2000" dirty="0" smtClean="0"/>
              <a:t>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пасивним</a:t>
            </a:r>
            <a:r>
              <a:rPr lang="ru-RU" sz="2000" dirty="0" smtClean="0"/>
              <a:t>.</a:t>
            </a:r>
          </a:p>
          <a:p>
            <a:r>
              <a:rPr lang="ru-RU" sz="2000" dirty="0" smtClean="0"/>
              <a:t>    </a:t>
            </a:r>
            <a:r>
              <a:rPr lang="ru-RU" sz="2000" dirty="0" err="1" smtClean="0"/>
              <a:t>Емоційність</a:t>
            </a:r>
            <a:r>
              <a:rPr lang="ru-RU" sz="2000" dirty="0" smtClean="0"/>
              <a:t>: Як </a:t>
            </a:r>
            <a:r>
              <a:rPr lang="ru-RU" sz="2000" dirty="0" err="1" smtClean="0"/>
              <a:t>ви</a:t>
            </a:r>
            <a:r>
              <a:rPr lang="ru-RU" sz="2000" dirty="0" smtClean="0"/>
              <a:t> </a:t>
            </a:r>
            <a:r>
              <a:rPr lang="ru-RU" sz="2000" dirty="0" err="1" smtClean="0"/>
              <a:t>передаєте</a:t>
            </a:r>
            <a:r>
              <a:rPr lang="ru-RU" sz="2000" dirty="0" smtClean="0"/>
              <a:t> </a:t>
            </a:r>
            <a:r>
              <a:rPr lang="ru-RU" sz="2000" dirty="0" err="1" smtClean="0"/>
              <a:t>емоції</a:t>
            </a:r>
            <a:r>
              <a:rPr lang="ru-RU" sz="2000" dirty="0" smtClean="0"/>
              <a:t> через текст, фото </a:t>
            </a:r>
            <a:r>
              <a:rPr lang="ru-RU" sz="2000" dirty="0" err="1" smtClean="0"/>
              <a:t>чи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відео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80561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7990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Інструменти</a:t>
            </a:r>
            <a:r>
              <a:rPr lang="ru-RU" dirty="0" smtClean="0"/>
              <a:t> </a:t>
            </a:r>
            <a:r>
              <a:rPr lang="ru-RU" dirty="0" err="1" smtClean="0"/>
              <a:t>моніторингу</a:t>
            </a:r>
            <a:r>
              <a:rPr lang="ru-RU" dirty="0" smtClean="0"/>
              <a:t> та </a:t>
            </a:r>
            <a:r>
              <a:rPr lang="ru-RU" dirty="0" err="1" smtClean="0"/>
              <a:t>аналізу</a:t>
            </a:r>
            <a:r>
              <a:rPr lang="ru-RU" dirty="0" smtClean="0"/>
              <a:t> </a:t>
            </a:r>
            <a:r>
              <a:rPr lang="ru-RU" dirty="0" err="1" smtClean="0"/>
              <a:t>репутації</a:t>
            </a:r>
            <a:r>
              <a:rPr lang="ru-RU" dirty="0" smtClean="0"/>
              <a:t>.</a:t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126" y="1045030"/>
            <a:ext cx="10515600" cy="5288689"/>
          </a:xfrm>
        </p:spPr>
        <p:txBody>
          <a:bodyPr>
            <a:normAutofit lnSpcReduction="10000"/>
          </a:bodyPr>
          <a:lstStyle/>
          <a:p>
            <a:r>
              <a:rPr lang="ru-RU" dirty="0" err="1" smtClean="0"/>
              <a:t>Сучасні</a:t>
            </a:r>
            <a:r>
              <a:rPr lang="ru-RU" dirty="0" smtClean="0"/>
              <a:t> </a:t>
            </a:r>
            <a:r>
              <a:rPr lang="ru-RU" dirty="0" err="1" smtClean="0"/>
              <a:t>інструменти</a:t>
            </a:r>
            <a:r>
              <a:rPr lang="ru-RU" dirty="0" smtClean="0"/>
              <a:t> контент-маркетингу – </a:t>
            </a:r>
            <a:r>
              <a:rPr lang="ru-RU" dirty="0" err="1" smtClean="0"/>
              <a:t>це</a:t>
            </a:r>
            <a:r>
              <a:rPr lang="ru-RU" dirty="0" smtClean="0"/>
              <a:t>  </a:t>
            </a:r>
            <a:r>
              <a:rPr lang="ru-RU" dirty="0" err="1" smtClean="0"/>
              <a:t>програми</a:t>
            </a:r>
            <a:r>
              <a:rPr lang="ru-RU" dirty="0" smtClean="0"/>
              <a:t>  та  </a:t>
            </a:r>
            <a:r>
              <a:rPr lang="ru-RU" dirty="0" err="1" smtClean="0"/>
              <a:t>сервіси</a:t>
            </a:r>
            <a:r>
              <a:rPr lang="ru-RU" dirty="0" smtClean="0"/>
              <a:t>,  </a:t>
            </a:r>
            <a:r>
              <a:rPr lang="ru-RU" dirty="0" err="1" smtClean="0"/>
              <a:t>які</a:t>
            </a:r>
            <a:r>
              <a:rPr lang="ru-RU" dirty="0" smtClean="0"/>
              <a:t>  </a:t>
            </a:r>
            <a:r>
              <a:rPr lang="ru-RU" dirty="0" err="1" smtClean="0"/>
              <a:t>допомагають</a:t>
            </a:r>
            <a:r>
              <a:rPr lang="ru-RU" dirty="0" smtClean="0"/>
              <a:t>  </a:t>
            </a:r>
            <a:r>
              <a:rPr lang="ru-RU" dirty="0" err="1" smtClean="0"/>
              <a:t>створювати</a:t>
            </a:r>
            <a:r>
              <a:rPr lang="ru-RU" dirty="0" smtClean="0"/>
              <a:t>,  </a:t>
            </a:r>
            <a:r>
              <a:rPr lang="ru-RU" dirty="0" err="1" smtClean="0"/>
              <a:t>розповсюджувати</a:t>
            </a:r>
            <a:r>
              <a:rPr lang="ru-RU" dirty="0" smtClean="0"/>
              <a:t>  та  </a:t>
            </a:r>
            <a:r>
              <a:rPr lang="ru-RU" dirty="0" err="1" smtClean="0"/>
              <a:t>аналізувати</a:t>
            </a:r>
            <a:r>
              <a:rPr lang="ru-RU" dirty="0" smtClean="0"/>
              <a:t>  контент, </a:t>
            </a:r>
            <a:r>
              <a:rPr lang="ru-RU" dirty="0" err="1" smtClean="0"/>
              <a:t>спрямований</a:t>
            </a:r>
            <a:r>
              <a:rPr lang="ru-RU" dirty="0" smtClean="0"/>
              <a:t> на </a:t>
            </a:r>
            <a:r>
              <a:rPr lang="ru-RU" dirty="0" err="1" smtClean="0"/>
              <a:t>задоволення</a:t>
            </a:r>
            <a:r>
              <a:rPr lang="ru-RU" dirty="0" smtClean="0"/>
              <a:t> потреб та </a:t>
            </a:r>
            <a:r>
              <a:rPr lang="ru-RU" dirty="0" err="1" smtClean="0"/>
              <a:t>інтересів</a:t>
            </a:r>
            <a:r>
              <a:rPr lang="ru-RU" dirty="0" smtClean="0"/>
              <a:t>  </a:t>
            </a:r>
            <a:r>
              <a:rPr lang="ru-RU" dirty="0" err="1" smtClean="0"/>
              <a:t>цільової</a:t>
            </a:r>
            <a:r>
              <a:rPr lang="ru-RU" dirty="0" smtClean="0"/>
              <a:t> </a:t>
            </a:r>
            <a:r>
              <a:rPr lang="ru-RU" dirty="0" err="1" smtClean="0"/>
              <a:t>аудиторії</a:t>
            </a:r>
            <a:r>
              <a:rPr lang="ru-RU" dirty="0" smtClean="0"/>
              <a:t>.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 </a:t>
            </a:r>
            <a:r>
              <a:rPr lang="ru-RU" dirty="0" err="1" smtClean="0"/>
              <a:t>підприємство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підвищити</a:t>
            </a:r>
            <a:r>
              <a:rPr lang="ru-RU" dirty="0" smtClean="0"/>
              <a:t> свою </a:t>
            </a:r>
            <a:r>
              <a:rPr lang="ru-RU" dirty="0" err="1" smtClean="0"/>
              <a:t>відомість</a:t>
            </a:r>
            <a:r>
              <a:rPr lang="ru-RU" dirty="0" smtClean="0"/>
              <a:t> та </a:t>
            </a:r>
            <a:r>
              <a:rPr lang="ru-RU" dirty="0" err="1" smtClean="0"/>
              <a:t>репутацію</a:t>
            </a:r>
            <a:r>
              <a:rPr lang="ru-RU" dirty="0" smtClean="0"/>
              <a:t> на ринку. Ось </a:t>
            </a:r>
            <a:r>
              <a:rPr lang="ru-RU" dirty="0" err="1" smtClean="0"/>
              <a:t>деякі</a:t>
            </a:r>
            <a:r>
              <a:rPr lang="ru-RU" dirty="0" smtClean="0"/>
              <a:t> </a:t>
            </a:r>
            <a:r>
              <a:rPr lang="ru-RU" dirty="0" err="1" smtClean="0"/>
              <a:t>приклади</a:t>
            </a:r>
            <a:r>
              <a:rPr lang="ru-RU" dirty="0" smtClean="0"/>
              <a:t> </a:t>
            </a:r>
            <a:r>
              <a:rPr lang="ru-RU" dirty="0" err="1" smtClean="0"/>
              <a:t>сучасних</a:t>
            </a:r>
            <a:r>
              <a:rPr lang="ru-RU" dirty="0" smtClean="0"/>
              <a:t> </a:t>
            </a:r>
            <a:r>
              <a:rPr lang="ru-RU" dirty="0" err="1" smtClean="0"/>
              <a:t>інструментів</a:t>
            </a:r>
            <a:r>
              <a:rPr lang="ru-RU" dirty="0" smtClean="0"/>
              <a:t> контент-маркетингу,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 бути </a:t>
            </a:r>
            <a:r>
              <a:rPr lang="ru-RU" dirty="0" err="1" smtClean="0"/>
              <a:t>корисні</a:t>
            </a:r>
            <a:r>
              <a:rPr lang="ru-RU" dirty="0" smtClean="0"/>
              <a:t> для </a:t>
            </a:r>
            <a:r>
              <a:rPr lang="ru-RU" dirty="0" err="1" smtClean="0"/>
              <a:t>підприємства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– </a:t>
            </a:r>
            <a:r>
              <a:rPr lang="en-US" dirty="0" err="1" smtClean="0"/>
              <a:t>ChatGPT</a:t>
            </a:r>
            <a:r>
              <a:rPr lang="en-US" dirty="0" smtClean="0"/>
              <a:t> –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інструмент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дозволяє</a:t>
            </a:r>
            <a:r>
              <a:rPr lang="ru-RU" dirty="0" smtClean="0"/>
              <a:t> </a:t>
            </a:r>
            <a:r>
              <a:rPr lang="ru-RU" dirty="0" err="1" smtClean="0"/>
              <a:t>генерувати</a:t>
            </a:r>
            <a:r>
              <a:rPr lang="ru-RU" dirty="0" smtClean="0"/>
              <a:t> </a:t>
            </a:r>
            <a:r>
              <a:rPr lang="ru-RU" dirty="0" err="1" smtClean="0"/>
              <a:t>унікальний</a:t>
            </a:r>
            <a:r>
              <a:rPr lang="ru-RU" dirty="0" smtClean="0"/>
              <a:t> та </a:t>
            </a:r>
            <a:r>
              <a:rPr lang="ru-RU" dirty="0" err="1" smtClean="0"/>
              <a:t>якісний</a:t>
            </a:r>
            <a:r>
              <a:rPr lang="ru-RU" dirty="0" smtClean="0"/>
              <a:t> контент на </a:t>
            </a:r>
            <a:r>
              <a:rPr lang="ru-RU" dirty="0" err="1" smtClean="0"/>
              <a:t>основі</a:t>
            </a:r>
            <a:r>
              <a:rPr lang="ru-RU" dirty="0" smtClean="0"/>
              <a:t>  штучного </a:t>
            </a:r>
            <a:r>
              <a:rPr lang="ru-RU" dirty="0" err="1" smtClean="0"/>
              <a:t>інтелекту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створювати</a:t>
            </a:r>
            <a:r>
              <a:rPr lang="ru-RU" dirty="0" smtClean="0"/>
              <a:t> </a:t>
            </a:r>
            <a:r>
              <a:rPr lang="ru-RU" dirty="0" err="1" smtClean="0"/>
              <a:t>текстовий</a:t>
            </a:r>
            <a:r>
              <a:rPr lang="ru-RU" dirty="0" smtClean="0"/>
              <a:t>, </a:t>
            </a:r>
            <a:r>
              <a:rPr lang="ru-RU" dirty="0" err="1" smtClean="0"/>
              <a:t>графічний</a:t>
            </a:r>
            <a:r>
              <a:rPr lang="ru-RU" dirty="0" smtClean="0"/>
              <a:t>, </a:t>
            </a:r>
            <a:r>
              <a:rPr lang="ru-RU" dirty="0" err="1" smtClean="0"/>
              <a:t>відео</a:t>
            </a:r>
            <a:r>
              <a:rPr lang="ru-RU" dirty="0" smtClean="0"/>
              <a:t> та </a:t>
            </a:r>
            <a:r>
              <a:rPr lang="ru-RU" dirty="0" err="1" smtClean="0"/>
              <a:t>аудіо</a:t>
            </a:r>
            <a:r>
              <a:rPr lang="ru-RU" dirty="0" smtClean="0"/>
              <a:t> контент для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цілей</a:t>
            </a:r>
            <a:r>
              <a:rPr lang="ru-RU" dirty="0" smtClean="0"/>
              <a:t>, таких як блоги, </a:t>
            </a:r>
            <a:r>
              <a:rPr lang="ru-RU" dirty="0" err="1" smtClean="0"/>
              <a:t>соціальні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, реклама, </a:t>
            </a:r>
            <a:r>
              <a:rPr lang="ru-RU" dirty="0" err="1" smtClean="0"/>
              <a:t>розсилки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.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перевіряти</a:t>
            </a:r>
            <a:r>
              <a:rPr lang="ru-RU" dirty="0" smtClean="0"/>
              <a:t> </a:t>
            </a:r>
            <a:r>
              <a:rPr lang="ru-RU" dirty="0" err="1" smtClean="0"/>
              <a:t>граматику</a:t>
            </a:r>
            <a:r>
              <a:rPr lang="ru-RU" dirty="0" smtClean="0"/>
              <a:t>,  </a:t>
            </a:r>
            <a:r>
              <a:rPr lang="ru-RU" dirty="0" err="1" smtClean="0"/>
              <a:t>унікальність</a:t>
            </a:r>
            <a:r>
              <a:rPr lang="ru-RU" dirty="0" smtClean="0"/>
              <a:t>  контенту,  а  </a:t>
            </a:r>
            <a:r>
              <a:rPr lang="ru-RU" dirty="0" err="1" smtClean="0"/>
              <a:t>також</a:t>
            </a:r>
            <a:r>
              <a:rPr lang="ru-RU" dirty="0" smtClean="0"/>
              <a:t>  </a:t>
            </a:r>
            <a:r>
              <a:rPr lang="ru-RU" dirty="0" err="1" smtClean="0"/>
              <a:t>надавати</a:t>
            </a:r>
            <a:r>
              <a:rPr lang="ru-RU" dirty="0" smtClean="0"/>
              <a:t> </a:t>
            </a:r>
            <a:r>
              <a:rPr lang="ru-RU" dirty="0" err="1" smtClean="0"/>
              <a:t>поради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оптимізації</a:t>
            </a:r>
            <a:r>
              <a:rPr lang="ru-RU" dirty="0" smtClean="0"/>
              <a:t> та </a:t>
            </a:r>
            <a:r>
              <a:rPr lang="ru-RU" dirty="0" err="1" smtClean="0"/>
              <a:t>покращення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651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0629" y="363915"/>
            <a:ext cx="11900263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smtClean="0">
                <a:effectLst/>
                <a:latin typeface="Times New Roman" panose="02020603050405020304" pitchFamily="18" charset="0"/>
              </a:rPr>
              <a:t>– </a:t>
            </a:r>
            <a:r>
              <a:rPr lang="en-US" sz="2600" b="1" dirty="0" err="1" smtClean="0">
                <a:effectLst/>
                <a:latin typeface="Times New Roman" panose="02020603050405020304" pitchFamily="18" charset="0"/>
              </a:rPr>
              <a:t>HubSpot</a:t>
            </a:r>
            <a:r>
              <a:rPr lang="en-US" sz="2600" b="1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sz="2600" dirty="0" smtClean="0">
                <a:effectLst/>
                <a:latin typeface="Times New Roman" panose="02020603050405020304" pitchFamily="18" charset="0"/>
              </a:rPr>
              <a:t>–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це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платформа, яка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надає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комп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лексне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рішення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для </a:t>
            </a:r>
            <a:r>
              <a:rPr lang="en-US" sz="2600" dirty="0" smtClean="0">
                <a:effectLst/>
                <a:latin typeface="Times New Roman" panose="02020603050405020304" pitchFamily="18" charset="0"/>
              </a:rPr>
              <a:t>CRM (Customer Relationship</a:t>
            </a:r>
            <a:r>
              <a:rPr lang="uk-UA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sz="2600" dirty="0" smtClean="0">
                <a:effectLst/>
                <a:latin typeface="Times New Roman" panose="02020603050405020304" pitchFamily="18" charset="0"/>
              </a:rPr>
              <a:t>Management),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автоматизації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маркетингу,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управління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контентом,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аналітики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аспектів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контент-маркетингу. Вона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допомагає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підприємству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планувати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створювати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публікувати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розповсюджувати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вимірювати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результати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свого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контенту, 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взаємодіяти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з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клієнтами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на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всіх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етапах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воронки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продажів</a:t>
            </a:r>
            <a:endParaRPr lang="ru-RU" sz="2600" dirty="0" smtClean="0">
              <a:effectLst/>
              <a:latin typeface="Times New Roman" panose="02020603050405020304" pitchFamily="18" charset="0"/>
            </a:endParaRPr>
          </a:p>
          <a:p>
            <a:r>
              <a:rPr lang="ru-RU" sz="2600" dirty="0" smtClean="0">
                <a:effectLst/>
                <a:latin typeface="Times New Roman" panose="02020603050405020304" pitchFamily="18" charset="0"/>
              </a:rPr>
              <a:t>– </a:t>
            </a:r>
            <a:r>
              <a:rPr lang="en-US" sz="2600" b="1" dirty="0" smtClean="0">
                <a:effectLst/>
                <a:latin typeface="Times New Roman" panose="02020603050405020304" pitchFamily="18" charset="0"/>
              </a:rPr>
              <a:t>SEMrush </a:t>
            </a:r>
            <a:r>
              <a:rPr lang="en-US" sz="2600" dirty="0" smtClean="0">
                <a:effectLst/>
                <a:latin typeface="Times New Roman" panose="02020603050405020304" pitchFamily="18" charset="0"/>
              </a:rPr>
              <a:t>–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це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інструмент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який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проводити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аналіз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ключових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слів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конкурентів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пошукової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оптимізації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реклами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соціальних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мереж та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факторів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які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впливають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на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успіх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контент маркетингу.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Він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також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надає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можливість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знаходити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ідеї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для контенту,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генерувати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заголовки,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створювати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календар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контенту,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моніторити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згадки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бренду та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отримувати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рекомендації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щодо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покращення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своєї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стратегії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.</a:t>
            </a:r>
          </a:p>
          <a:p>
            <a:r>
              <a:rPr lang="en-US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en-US" sz="2600" b="1" dirty="0" err="1" smtClean="0">
                <a:effectLst/>
                <a:latin typeface="Times New Roman" panose="02020603050405020304" pitchFamily="18" charset="0"/>
              </a:rPr>
              <a:t>Canva</a:t>
            </a:r>
            <a:r>
              <a:rPr lang="en-US" sz="2600" dirty="0" smtClean="0">
                <a:effectLst/>
                <a:latin typeface="Times New Roman" panose="02020603050405020304" pitchFamily="18" charset="0"/>
              </a:rPr>
              <a:t> –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це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сервіс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який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дозволяє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легко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створювати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 та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редагувати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графічний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 контент  для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різних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цілей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таких як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логотипи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банери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пости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інфографіка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презентації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тощо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.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Він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має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велику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бібліотеку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шаблонів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елементів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шрифтів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фільтрів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інших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функцій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,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які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допомагають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створити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привабливий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та </a:t>
            </a:r>
            <a:r>
              <a:rPr lang="ru-RU" sz="2600" dirty="0" err="1" smtClean="0">
                <a:effectLst/>
                <a:latin typeface="Times New Roman" panose="02020603050405020304" pitchFamily="18" charset="0"/>
              </a:rPr>
              <a:t>професійний</a:t>
            </a:r>
            <a:r>
              <a:rPr lang="ru-RU" sz="2600" dirty="0" smtClean="0">
                <a:effectLst/>
                <a:latin typeface="Times New Roman" panose="02020603050405020304" pitchFamily="18" charset="0"/>
              </a:rPr>
              <a:t> дизайн.</a:t>
            </a:r>
            <a:endParaRPr lang="ru-RU" sz="2600" dirty="0">
              <a:effectLst/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05103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3768</Words>
  <Application>Microsoft Office PowerPoint</Application>
  <PresentationFormat>Широкоэкранный</PresentationFormat>
  <Paragraphs>271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Times New Roman</vt:lpstr>
      <vt:lpstr>Wingdings</vt:lpstr>
      <vt:lpstr>Тема Office</vt:lpstr>
      <vt:lpstr>Управління онлайн- репутацією</vt:lpstr>
      <vt:lpstr>Сутність та значення онлайн-репутації </vt:lpstr>
      <vt:lpstr>Презентация PowerPoint</vt:lpstr>
      <vt:lpstr>Презентация PowerPoint</vt:lpstr>
      <vt:lpstr>Основні складові іміджу в цифровому середовищі:</vt:lpstr>
      <vt:lpstr>Презентация PowerPoint</vt:lpstr>
      <vt:lpstr>Презентация PowerPoint</vt:lpstr>
      <vt:lpstr>Інструменти моніторингу та аналізу репутації. </vt:lpstr>
      <vt:lpstr>Презентация PowerPoint</vt:lpstr>
      <vt:lpstr>Методи формування позитивного іміджу. </vt:lpstr>
      <vt:lpstr>Презентация PowerPoint</vt:lpstr>
      <vt:lpstr>Позиціонування керівництва як експертів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Робота з фейковими відгуками через адміністрацію платформ.</vt:lpstr>
      <vt:lpstr>Презентация PowerPoint</vt:lpstr>
      <vt:lpstr>Приклади успішного управління онлайн-репутацією компаній</vt:lpstr>
      <vt:lpstr>Порівняння успішних цифрових PR-кампаній</vt:lpstr>
      <vt:lpstr>приклади показників взаємодії каналів.</vt:lpstr>
      <vt:lpstr>Презентация PowerPoint</vt:lpstr>
      <vt:lpstr>Етапи управління репутацією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Управління онлайн- репутацією</dc:title>
  <dc:creator>Valeria Tymoshyk</dc:creator>
  <cp:lastModifiedBy>Valeria Tymoshyk</cp:lastModifiedBy>
  <cp:revision>9</cp:revision>
  <dcterms:created xsi:type="dcterms:W3CDTF">2025-11-05T11:51:13Z</dcterms:created>
  <dcterms:modified xsi:type="dcterms:W3CDTF">2025-11-05T13:11:46Z</dcterms:modified>
</cp:coreProperties>
</file>