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7"/>
  </p:notesMasterIdLst>
  <p:sldIdLst>
    <p:sldId id="258" r:id="rId2"/>
    <p:sldId id="259" r:id="rId3"/>
    <p:sldId id="260" r:id="rId4"/>
    <p:sldId id="261" r:id="rId5"/>
    <p:sldId id="262" r:id="rId6"/>
    <p:sldId id="293" r:id="rId7"/>
    <p:sldId id="263" r:id="rId8"/>
    <p:sldId id="264" r:id="rId9"/>
    <p:sldId id="297" r:id="rId10"/>
    <p:sldId id="296" r:id="rId11"/>
    <p:sldId id="265" r:id="rId12"/>
    <p:sldId id="266" r:id="rId13"/>
    <p:sldId id="267" r:id="rId14"/>
    <p:sldId id="268" r:id="rId15"/>
    <p:sldId id="269" r:id="rId16"/>
    <p:sldId id="292"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8" r:id="rId35"/>
    <p:sldId id="289"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3" autoAdjust="0"/>
    <p:restoredTop sz="94598" autoAdjust="0"/>
  </p:normalViewPr>
  <p:slideViewPr>
    <p:cSldViewPr>
      <p:cViewPr>
        <p:scale>
          <a:sx n="100" d="100"/>
          <a:sy n="100" d="100"/>
        </p:scale>
        <p:origin x="-50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23.10.2023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23.10.2023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23.10.2023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23.10.2023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23.10.2023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23.10.2023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23.10.2023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23.10.2023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23.10.2023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23.10.2023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23.10.2023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23.10.2023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23.10.2023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0.bin"/><Relationship Id="rId4" Type="http://schemas.openxmlformats.org/officeDocument/2006/relationships/image" Target="../media/image13.wmf"/></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7.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3.bin"/><Relationship Id="rId4" Type="http://schemas.openxmlformats.org/officeDocument/2006/relationships/image" Target="../media/image18.wmf"/></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1.wmf"/></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16.bin"/><Relationship Id="rId4" Type="http://schemas.openxmlformats.org/officeDocument/2006/relationships/image" Target="../media/image23.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smtClean="0">
                <a:solidFill>
                  <a:schemeClr val="bg1"/>
                </a:solidFill>
                <a:latin typeface="Arial" panose="020B0604020202020204" pitchFamily="34" charset="0"/>
                <a:cs typeface="Arial" panose="020B0604020202020204" pitchFamily="34" charset="0"/>
              </a:rPr>
              <a:t>СИСТЕМНИЙ АНАЛІЗ</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7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81"/>
          <p:cNvSpPr>
            <a:spLocks noChangeArrowheads="1"/>
          </p:cNvSpPr>
          <p:nvPr/>
        </p:nvSpPr>
        <p:spPr bwMode="auto">
          <a:xfrm>
            <a:off x="0" y="23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2" name="Rectangle 8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4" name="Rectangle 86"/>
          <p:cNvSpPr>
            <a:spLocks noChangeArrowheads="1"/>
          </p:cNvSpPr>
          <p:nvPr/>
        </p:nvSpPr>
        <p:spPr bwMode="auto">
          <a:xfrm>
            <a:off x="152400" y="390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8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9" name="Rectangle 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3"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5" name="Rectangle 1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9"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0"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4"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6"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0"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3"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5" name="Rectangle 8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8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0" name="Rectangle 8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4" name="Rectangle 9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8" name="Rectangle 10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8" name="Rectangle 1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2"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6" name="Rectangle 13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0" name="Rectangle 13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8" name="Rectangle 1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2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3" name="Rectangle 2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23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6"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2"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0"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0"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2" name="Rectangle 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4"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3"/>
          <p:cNvSpPr>
            <a:spLocks noChangeArrowheads="1"/>
          </p:cNvSpPr>
          <p:nvPr/>
        </p:nvSpPr>
        <p:spPr bwMode="auto">
          <a:xfrm>
            <a:off x="0" y="219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9" name="Rectangle 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8" name="Rectangle 6"/>
          <p:cNvSpPr>
            <a:spLocks noChangeArrowheads="1"/>
          </p:cNvSpPr>
          <p:nvPr/>
        </p:nvSpPr>
        <p:spPr bwMode="auto">
          <a:xfrm>
            <a:off x="152400" y="371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6" name="Rectangle 10"/>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1" name="Rectangle 11"/>
          <p:cNvSpPr>
            <a:spLocks noChangeArrowheads="1"/>
          </p:cNvSpPr>
          <p:nvPr/>
        </p:nvSpPr>
        <p:spPr bwMode="auto">
          <a:xfrm>
            <a:off x="304800" y="54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rPr>
              <a:t>Обернена задача </a:t>
            </a:r>
            <a:endParaRPr lang="ru-RU" b="0" dirty="0">
              <a:solidFill>
                <a:schemeClr val="bg1"/>
              </a:solidFill>
            </a:endParaRPr>
          </a:p>
        </p:txBody>
      </p:sp>
      <p:sp>
        <p:nvSpPr>
          <p:cNvPr id="3" name="Объект 2"/>
          <p:cNvSpPr>
            <a:spLocks noGrp="1"/>
          </p:cNvSpPr>
          <p:nvPr>
            <p:ph idx="1"/>
          </p:nvPr>
        </p:nvSpPr>
        <p:spPr/>
        <p:txBody>
          <a:bodyPr>
            <a:normAutofit lnSpcReduction="10000"/>
          </a:bodyPr>
          <a:lstStyle/>
          <a:p>
            <a:r>
              <a:rPr lang="uk-UA" sz="2200" dirty="0" smtClean="0">
                <a:solidFill>
                  <a:schemeClr val="bg1"/>
                </a:solidFill>
              </a:rPr>
              <a:t>Нехай є отримана експериментальним шляхом залежність кількості прихильників деякої  ідеї від часу. </a:t>
            </a:r>
            <a:r>
              <a:rPr lang="uk-UA" sz="2200" dirty="0" smtClean="0">
                <a:solidFill>
                  <a:schemeClr val="bg1"/>
                </a:solidFill>
              </a:rPr>
              <a:t>Припустимо, що ця залежність має форму  (2.10.2).</a:t>
            </a:r>
          </a:p>
          <a:p>
            <a:r>
              <a:rPr lang="uk-UA" sz="2200" dirty="0" smtClean="0">
                <a:solidFill>
                  <a:schemeClr val="bg1"/>
                </a:solidFill>
              </a:rPr>
              <a:t>Для того, щоб застосувати для визначення параметрів  </a:t>
            </a:r>
          </a:p>
          <a:p>
            <a:r>
              <a:rPr lang="uk-UA" sz="2200" dirty="0">
                <a:solidFill>
                  <a:schemeClr val="bg1"/>
                </a:solidFill>
              </a:rPr>
              <a:t>(2.10.2</a:t>
            </a:r>
            <a:r>
              <a:rPr lang="uk-UA" sz="2200" dirty="0" smtClean="0">
                <a:solidFill>
                  <a:schemeClr val="bg1"/>
                </a:solidFill>
              </a:rPr>
              <a:t>) метод найменших квадратів, </a:t>
            </a:r>
            <a:r>
              <a:rPr lang="uk-UA" sz="2200" dirty="0" smtClean="0">
                <a:solidFill>
                  <a:schemeClr val="bg1"/>
                </a:solidFill>
              </a:rPr>
              <a:t>прологарифмуємо</a:t>
            </a:r>
            <a:r>
              <a:rPr lang="uk-UA" sz="2200" dirty="0" smtClean="0">
                <a:solidFill>
                  <a:schemeClr val="bg1"/>
                </a:solidFill>
              </a:rPr>
              <a:t> обидві її частини</a:t>
            </a:r>
          </a:p>
          <a:p>
            <a:endParaRPr lang="uk-UA" sz="2200" dirty="0">
              <a:solidFill>
                <a:schemeClr val="bg1"/>
              </a:solidFill>
            </a:endParaRPr>
          </a:p>
          <a:p>
            <a:r>
              <a:rPr lang="uk-UA" sz="2200" dirty="0" smtClean="0">
                <a:solidFill>
                  <a:schemeClr val="bg1"/>
                </a:solidFill>
              </a:rPr>
              <a:t>Введемо позначення                         і тоді маємо стандартну задачу метода найменших квадратів лінійною функцією</a:t>
            </a:r>
          </a:p>
          <a:p>
            <a:endParaRPr lang="uk-UA" sz="2200" dirty="0" smtClean="0">
              <a:solidFill>
                <a:schemeClr val="bg1"/>
              </a:solidFill>
            </a:endParaRPr>
          </a:p>
          <a:p>
            <a:r>
              <a:rPr lang="uk-UA" sz="2200" dirty="0" smtClean="0">
                <a:solidFill>
                  <a:schemeClr val="bg1"/>
                </a:solidFill>
              </a:rPr>
              <a:t>Після розв'язку задачі маємо </a:t>
            </a:r>
          </a:p>
          <a:p>
            <a:r>
              <a:rPr lang="uk-UA" sz="2200" dirty="0" smtClean="0">
                <a:solidFill>
                  <a:schemeClr val="bg1"/>
                </a:solidFill>
              </a:rPr>
              <a:t>  </a:t>
            </a:r>
            <a:r>
              <a:rPr lang="uk-UA" sz="2200" dirty="0" smtClean="0">
                <a:solidFill>
                  <a:schemeClr val="bg1"/>
                </a:solidFill>
              </a:rPr>
              <a:t> </a:t>
            </a:r>
            <a:endParaRPr lang="ru-RU" sz="2200"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021151959"/>
              </p:ext>
            </p:extLst>
          </p:nvPr>
        </p:nvGraphicFramePr>
        <p:xfrm>
          <a:off x="2411760" y="3429000"/>
          <a:ext cx="1800200" cy="360040"/>
        </p:xfrm>
        <a:graphic>
          <a:graphicData uri="http://schemas.openxmlformats.org/presentationml/2006/ole">
            <mc:AlternateContent xmlns:mc="http://schemas.openxmlformats.org/markup-compatibility/2006">
              <mc:Choice xmlns:v="urn:schemas-microsoft-com:vml" Requires="v">
                <p:oleObj spid="_x0000_s28698" name="Формула" r:id="rId3" imgW="965160" imgH="228600" progId="Equation.3">
                  <p:embed/>
                </p:oleObj>
              </mc:Choice>
              <mc:Fallback>
                <p:oleObj name="Формула" r:id="rId3" imgW="965160" imgH="228600" progId="Equation.3">
                  <p:embed/>
                  <p:pic>
                    <p:nvPicPr>
                      <p:cNvPr id="0" name="Объект 43"/>
                      <p:cNvPicPr>
                        <a:picLocks noChangeAspect="1" noChangeArrowheads="1"/>
                      </p:cNvPicPr>
                      <p:nvPr/>
                    </p:nvPicPr>
                    <p:blipFill>
                      <a:blip r:embed="rId4"/>
                      <a:srcRect/>
                      <a:stretch>
                        <a:fillRect/>
                      </a:stretch>
                    </p:blipFill>
                    <p:spPr bwMode="auto">
                      <a:xfrm>
                        <a:off x="2411760" y="3429000"/>
                        <a:ext cx="1800200" cy="360040"/>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091471354"/>
              </p:ext>
            </p:extLst>
          </p:nvPr>
        </p:nvGraphicFramePr>
        <p:xfrm>
          <a:off x="3419872" y="4005064"/>
          <a:ext cx="1440160" cy="360040"/>
        </p:xfrm>
        <a:graphic>
          <a:graphicData uri="http://schemas.openxmlformats.org/presentationml/2006/ole">
            <mc:AlternateContent xmlns:mc="http://schemas.openxmlformats.org/markup-compatibility/2006">
              <mc:Choice xmlns:v="urn:schemas-microsoft-com:vml" Requires="v">
                <p:oleObj spid="_x0000_s28699" name="Формула" r:id="rId5" imgW="1180800" imgH="228600" progId="Equation.3">
                  <p:embed/>
                </p:oleObj>
              </mc:Choice>
              <mc:Fallback>
                <p:oleObj name="Формула" r:id="rId5" imgW="1180800" imgH="228600" progId="Equation.3">
                  <p:embed/>
                  <p:pic>
                    <p:nvPicPr>
                      <p:cNvPr id="0" name="Объект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4005064"/>
                        <a:ext cx="1440160" cy="360040"/>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80876963"/>
              </p:ext>
            </p:extLst>
          </p:nvPr>
        </p:nvGraphicFramePr>
        <p:xfrm>
          <a:off x="3347864" y="4725144"/>
          <a:ext cx="1080120" cy="288032"/>
        </p:xfrm>
        <a:graphic>
          <a:graphicData uri="http://schemas.openxmlformats.org/presentationml/2006/ole">
            <mc:AlternateContent xmlns:mc="http://schemas.openxmlformats.org/markup-compatibility/2006">
              <mc:Choice xmlns:v="urn:schemas-microsoft-com:vml" Requires="v">
                <p:oleObj spid="_x0000_s28700" name="Формула" r:id="rId7" imgW="634680" imgH="177480" progId="Equation.3">
                  <p:embed/>
                </p:oleObj>
              </mc:Choice>
              <mc:Fallback>
                <p:oleObj name="Формула" r:id="rId7" imgW="634680" imgH="177480" progId="Equation.3">
                  <p:embed/>
                  <p:pic>
                    <p:nvPicPr>
                      <p:cNvPr id="0" name="Объект 30"/>
                      <p:cNvPicPr>
                        <a:picLocks noChangeAspect="1" noChangeArrowheads="1"/>
                      </p:cNvPicPr>
                      <p:nvPr/>
                    </p:nvPicPr>
                    <p:blipFill>
                      <a:blip r:embed="rId8"/>
                      <a:srcRect/>
                      <a:stretch>
                        <a:fillRect/>
                      </a:stretch>
                    </p:blipFill>
                    <p:spPr bwMode="auto">
                      <a:xfrm>
                        <a:off x="3347864" y="4725144"/>
                        <a:ext cx="1080120" cy="288032"/>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615428899"/>
              </p:ext>
            </p:extLst>
          </p:nvPr>
        </p:nvGraphicFramePr>
        <p:xfrm>
          <a:off x="4499992" y="5013176"/>
          <a:ext cx="736600" cy="382587"/>
        </p:xfrm>
        <a:graphic>
          <a:graphicData uri="http://schemas.openxmlformats.org/presentationml/2006/ole">
            <mc:AlternateContent xmlns:mc="http://schemas.openxmlformats.org/markup-compatibility/2006">
              <mc:Choice xmlns:v="urn:schemas-microsoft-com:vml" Requires="v">
                <p:oleObj spid="_x0000_s28701" name="Формула" r:id="rId9" imgW="482391" imgH="241195" progId="Equation.3">
                  <p:embed/>
                </p:oleObj>
              </mc:Choice>
              <mc:Fallback>
                <p:oleObj name="Формула" r:id="rId9" imgW="482391" imgH="241195" progId="Equation.3">
                  <p:embed/>
                  <p:pic>
                    <p:nvPicPr>
                      <p:cNvPr id="0" name="Объект 7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9992" y="5013176"/>
                        <a:ext cx="7366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37481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lstStyle/>
          <a:p>
            <a:r>
              <a:rPr lang="uk-UA" dirty="0">
                <a:solidFill>
                  <a:schemeClr val="bg1"/>
                </a:solidFill>
              </a:rPr>
              <a:t>Розглянемо тепер більш складні випадки. Вище були вивчені тільки випадки необмеженого росту чи необмеженого зменшення обсягу досліджуваного співтовариства х. Об'єднаємо ці два випадки в один таким же чином, як при вивченні динаміки популяції з урахуванням смертності. З цією метою візьмемо коефіцієнт </a:t>
            </a:r>
            <a:r>
              <a:rPr lang="uk-UA" dirty="0">
                <a:solidFill>
                  <a:schemeClr val="bg1"/>
                </a:solidFill>
                <a:sym typeface="Symbol"/>
              </a:rPr>
              <a:t></a:t>
            </a:r>
            <a:r>
              <a:rPr lang="uk-UA" dirty="0">
                <a:solidFill>
                  <a:schemeClr val="bg1"/>
                </a:solidFill>
              </a:rPr>
              <a:t> рівним</a:t>
            </a:r>
            <a:r>
              <a:rPr lang="uk-UA" dirty="0" smtClean="0">
                <a:solidFill>
                  <a:schemeClr val="bg1"/>
                </a:solidFill>
              </a:rPr>
              <a:t>:</a:t>
            </a:r>
          </a:p>
          <a:p>
            <a:r>
              <a:rPr lang="uk-UA" dirty="0">
                <a:solidFill>
                  <a:schemeClr val="bg1"/>
                </a:solidFill>
                <a:sym typeface="Symbol"/>
              </a:rPr>
              <a:t> </a:t>
            </a:r>
            <a:r>
              <a:rPr lang="uk-UA" dirty="0" smtClean="0">
                <a:solidFill>
                  <a:schemeClr val="bg1"/>
                </a:solidFill>
                <a:sym typeface="Symbol"/>
              </a:rPr>
              <a:t>                    </a:t>
            </a:r>
            <a:r>
              <a:rPr lang="ru-RU" dirty="0" smtClean="0">
                <a:solidFill>
                  <a:schemeClr val="bg1"/>
                </a:solidFill>
                <a:sym typeface="Symbol"/>
              </a:rPr>
              <a:t></a:t>
            </a:r>
            <a:r>
              <a:rPr lang="ru-RU" dirty="0">
                <a:solidFill>
                  <a:schemeClr val="bg1"/>
                </a:solidFill>
              </a:rPr>
              <a:t>=m–nx</a:t>
            </a: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2914289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lstStyle/>
          <a:p>
            <a:r>
              <a:rPr lang="ru-RU" sz="2200" dirty="0">
                <a:solidFill>
                  <a:schemeClr val="bg1"/>
                </a:solidFill>
                <a:latin typeface="Arial" pitchFamily="34" charset="0"/>
                <a:cs typeface="Arial" pitchFamily="34" charset="0"/>
              </a:rPr>
              <a:t>Позитивна величина m </a:t>
            </a:r>
            <a:r>
              <a:rPr lang="ru-RU" sz="2200" dirty="0" smtClean="0">
                <a:solidFill>
                  <a:schemeClr val="bg1"/>
                </a:solidFill>
                <a:latin typeface="Arial" pitchFamily="34" charset="0"/>
                <a:cs typeface="Arial" pitchFamily="34" charset="0"/>
              </a:rPr>
              <a:t>відповідає</a:t>
            </a:r>
          </a:p>
          <a:p>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за ріст х, а негативна величина –nx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відповідає </a:t>
            </a:r>
            <a:r>
              <a:rPr lang="ru-RU" sz="2200" dirty="0">
                <a:solidFill>
                  <a:schemeClr val="bg1"/>
                </a:solidFill>
                <a:latin typeface="Arial" pitchFamily="34" charset="0"/>
                <a:cs typeface="Arial" pitchFamily="34" charset="0"/>
              </a:rPr>
              <a:t>за зменшення х. Тут як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би </a:t>
            </a:r>
            <a:r>
              <a:rPr lang="ru-RU" sz="2200" dirty="0">
                <a:solidFill>
                  <a:schemeClr val="bg1"/>
                </a:solidFill>
                <a:latin typeface="Arial" pitchFamily="34" charset="0"/>
                <a:cs typeface="Arial" pitchFamily="34" charset="0"/>
              </a:rPr>
              <a:t>борються дві тенденції –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до </a:t>
            </a:r>
            <a:r>
              <a:rPr lang="ru-RU" sz="2200" dirty="0">
                <a:solidFill>
                  <a:schemeClr val="bg1"/>
                </a:solidFill>
                <a:latin typeface="Arial" pitchFamily="34" charset="0"/>
                <a:cs typeface="Arial" pitchFamily="34" charset="0"/>
              </a:rPr>
              <a:t>зменшення і до збільшення х,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причому </a:t>
            </a:r>
            <a:r>
              <a:rPr lang="ru-RU" sz="2200" dirty="0">
                <a:solidFill>
                  <a:schemeClr val="bg1"/>
                </a:solidFill>
                <a:latin typeface="Arial" pitchFamily="34" charset="0"/>
                <a:cs typeface="Arial" pitchFamily="34" charset="0"/>
              </a:rPr>
              <a:t>при малих х переважає </a:t>
            </a:r>
            <a:r>
              <a:rPr lang="ru-RU" sz="2200" dirty="0" smtClean="0">
                <a:solidFill>
                  <a:schemeClr val="bg1"/>
                </a:solidFill>
                <a:latin typeface="Arial" pitchFamily="34" charset="0"/>
                <a:cs typeface="Arial" pitchFamily="34" charset="0"/>
              </a:rPr>
              <a:t>тенденція </a:t>
            </a:r>
            <a:r>
              <a:rPr lang="ru-RU" sz="2200" dirty="0">
                <a:solidFill>
                  <a:schemeClr val="bg1"/>
                </a:solidFill>
                <a:latin typeface="Arial" pitchFamily="34" charset="0"/>
                <a:cs typeface="Arial" pitchFamily="34" charset="0"/>
              </a:rPr>
              <a:t>до збільшення, </a:t>
            </a:r>
            <a:r>
              <a:rPr lang="ru-RU" sz="2200" dirty="0" smtClean="0">
                <a:solidFill>
                  <a:schemeClr val="bg1"/>
                </a:solidFill>
                <a:latin typeface="Arial" pitchFamily="34" charset="0"/>
                <a:cs typeface="Arial" pitchFamily="34" charset="0"/>
              </a:rPr>
              <a:t>а при великих - </a:t>
            </a:r>
            <a:r>
              <a:rPr lang="uk-UA" sz="2200" dirty="0">
                <a:solidFill>
                  <a:schemeClr val="bg1"/>
                </a:solidFill>
                <a:latin typeface="Arial" pitchFamily="34" charset="0"/>
                <a:cs typeface="Arial" pitchFamily="34" charset="0"/>
              </a:rPr>
              <a:t>до зменшення (рис. </a:t>
            </a:r>
            <a:r>
              <a:rPr lang="uk-UA" sz="2200" dirty="0" smtClean="0">
                <a:solidFill>
                  <a:schemeClr val="bg1"/>
                </a:solidFill>
                <a:latin typeface="Arial" pitchFamily="34" charset="0"/>
                <a:cs typeface="Arial" pitchFamily="34" charset="0"/>
              </a:rPr>
              <a:t>2.10.1). </a:t>
            </a:r>
            <a:r>
              <a:rPr lang="uk-UA" sz="2200" dirty="0">
                <a:solidFill>
                  <a:schemeClr val="bg1"/>
                </a:solidFill>
                <a:latin typeface="Arial" pitchFamily="34" charset="0"/>
                <a:cs typeface="Arial" pitchFamily="34" charset="0"/>
              </a:rPr>
              <a:t>При x=m/n буде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=0, тобто обидві тенденції врівноважуються.</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1700808"/>
            <a:ext cx="2867025"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2121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Подібну будову коефіцієнта </a:t>
            </a:r>
            <a:r>
              <a:rPr lang="uk-UA" sz="2200" dirty="0">
                <a:solidFill>
                  <a:schemeClr val="bg1"/>
                </a:solidFill>
                <a:latin typeface="Arial" pitchFamily="34" charset="0"/>
                <a:cs typeface="Arial" pitchFamily="34" charset="0"/>
                <a:sym typeface="Symbol"/>
              </a:rPr>
              <a:t></a:t>
            </a:r>
            <a:r>
              <a:rPr lang="uk-UA" sz="2200" i="1" dirty="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можна пояснити в такий спосіб. Нова приваблива ідея, з'являючись у суспільстві, спочатку завойовує своїх прихильників практично без перешкод, у результаті чого число цих прихильників росте по експонентному законі (формула (2.10.2)).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Однак </a:t>
            </a:r>
            <a:r>
              <a:rPr lang="uk-UA" sz="2200" dirty="0">
                <a:solidFill>
                  <a:schemeClr val="bg1"/>
                </a:solidFill>
                <a:latin typeface="Arial" pitchFamily="34" charset="0"/>
                <a:cs typeface="Arial" pitchFamily="34" charset="0"/>
              </a:rPr>
              <a:t>з ростом кількості прихильників ідеї росте опір її подальшому поширенню. Тут може бути і прямий опір членів суспільства, ворожих даній ідеї, і попросту вичерпання найбільш придатних для сприйняття ідеї людей, у зв'язку з чим залучення нових, уже менш придатних, людей наштовхується на додаткові труднощі.</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spTree>
    <p:extLst>
      <p:ext uri="{BB962C8B-B14F-4D97-AF65-F5344CB8AC3E}">
        <p14:creationId xmlns:p14="http://schemas.microsoft.com/office/powerpoint/2010/main" val="2934217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Тепер диференціальне рівняння, що описує динаміку </a:t>
            </a:r>
            <a:r>
              <a:rPr lang="uk-UA" sz="2200" i="1" dirty="0">
                <a:solidFill>
                  <a:schemeClr val="bg1"/>
                </a:solidFill>
                <a:latin typeface="Arial" pitchFamily="34" charset="0"/>
                <a:cs typeface="Arial" pitchFamily="34" charset="0"/>
              </a:rPr>
              <a:t>х</a:t>
            </a:r>
            <a:r>
              <a:rPr lang="uk-UA" sz="2200" dirty="0">
                <a:solidFill>
                  <a:schemeClr val="bg1"/>
                </a:solidFill>
                <a:latin typeface="Arial" pitchFamily="34" charset="0"/>
                <a:cs typeface="Arial" pitchFamily="34" charset="0"/>
              </a:rPr>
              <a:t>, має вид:</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2.10.5)</a:t>
            </a:r>
            <a:endParaRPr lang="ru-RU"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Рішення </a:t>
            </a:r>
            <a:r>
              <a:rPr lang="uk-UA" sz="2200" dirty="0">
                <a:solidFill>
                  <a:schemeClr val="bg1"/>
                </a:solidFill>
                <a:latin typeface="Arial" pitchFamily="34" charset="0"/>
                <a:cs typeface="Arial" pitchFamily="34" charset="0"/>
              </a:rPr>
              <a:t>цього рівняння буде:</a:t>
            </a:r>
            <a:endParaRPr lang="ru-RU"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2.10.6)</a:t>
            </a:r>
            <a:endParaRPr lang="ru-RU"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де </a:t>
            </a:r>
            <a:r>
              <a:rPr lang="uk-UA" sz="2200" i="1" dirty="0">
                <a:solidFill>
                  <a:schemeClr val="bg1"/>
                </a:solidFill>
                <a:latin typeface="Arial" pitchFamily="34" charset="0"/>
                <a:cs typeface="Arial" pitchFamily="34" charset="0"/>
              </a:rPr>
              <a:t>х</a:t>
            </a:r>
            <a:r>
              <a:rPr lang="uk-UA" sz="2200" i="1"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 – як і раніше початкове значення </a:t>
            </a:r>
            <a:r>
              <a:rPr lang="uk-UA" sz="2200" i="1" dirty="0">
                <a:solidFill>
                  <a:schemeClr val="bg1"/>
                </a:solidFill>
                <a:latin typeface="Arial" pitchFamily="34" charset="0"/>
                <a:cs typeface="Arial" pitchFamily="34" charset="0"/>
              </a:rPr>
              <a:t>х</a:t>
            </a:r>
            <a:r>
              <a:rPr lang="uk-UA" sz="2200" dirty="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62854514"/>
              </p:ext>
            </p:extLst>
          </p:nvPr>
        </p:nvGraphicFramePr>
        <p:xfrm>
          <a:off x="2987824" y="2276872"/>
          <a:ext cx="1368425" cy="601663"/>
        </p:xfrm>
        <a:graphic>
          <a:graphicData uri="http://schemas.openxmlformats.org/presentationml/2006/ole">
            <mc:AlternateContent xmlns:mc="http://schemas.openxmlformats.org/markup-compatibility/2006">
              <mc:Choice xmlns:v="urn:schemas-microsoft-com:vml" Requires="v">
                <p:oleObj spid="_x0000_s17450" name="Формула" r:id="rId3" imgW="1155700" imgH="457200" progId="Equation.3">
                  <p:embed/>
                </p:oleObj>
              </mc:Choice>
              <mc:Fallback>
                <p:oleObj name="Формула" r:id="rId3" imgW="1155700" imgH="457200" progId="Equation.3">
                  <p:embed/>
                  <p:pic>
                    <p:nvPicPr>
                      <p:cNvPr id="0" name="Объект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276872"/>
                        <a:ext cx="1368425"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784590512"/>
              </p:ext>
            </p:extLst>
          </p:nvPr>
        </p:nvGraphicFramePr>
        <p:xfrm>
          <a:off x="2483768" y="3573016"/>
          <a:ext cx="2087563" cy="1131887"/>
        </p:xfrm>
        <a:graphic>
          <a:graphicData uri="http://schemas.openxmlformats.org/presentationml/2006/ole">
            <mc:AlternateContent xmlns:mc="http://schemas.openxmlformats.org/markup-compatibility/2006">
              <mc:Choice xmlns:v="urn:schemas-microsoft-com:vml" Requires="v">
                <p:oleObj spid="_x0000_s17451" name="Формула" r:id="rId5" imgW="1574800" imgH="774700" progId="Equation.3">
                  <p:embed/>
                </p:oleObj>
              </mc:Choice>
              <mc:Fallback>
                <p:oleObj name="Формула" r:id="rId5" imgW="1574800" imgH="774700" progId="Equation.3">
                  <p:embed/>
                  <p:pic>
                    <p:nvPicPr>
                      <p:cNvPr id="0" name="Объект 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3768" y="3573016"/>
                        <a:ext cx="2087563"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55616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Відповідні криві будуть такими ж, як на рис. 2.2.3 з заміною об'єму популяції на кількість людей х. При x</a:t>
            </a:r>
            <a:r>
              <a:rPr lang="uk-UA" sz="2200"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&lt;m/n спостерігається ріст, а при x</a:t>
            </a:r>
            <a:r>
              <a:rPr lang="uk-UA" sz="2200"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&gt;m/n </a:t>
            </a:r>
            <a:r>
              <a:rPr lang="uk-UA" sz="2200" dirty="0" err="1" smtClean="0">
                <a:solidFill>
                  <a:schemeClr val="bg1"/>
                </a:solidFill>
                <a:latin typeface="Arial" pitchFamily="34" charset="0"/>
                <a:cs typeface="Arial" pitchFamily="34" charset="0"/>
              </a:rPr>
              <a:t>–спадання</a:t>
            </a:r>
            <a:r>
              <a:rPr lang="uk-UA" sz="2200" dirty="0" smtClean="0">
                <a:solidFill>
                  <a:schemeClr val="bg1"/>
                </a:solidFill>
                <a:latin typeface="Arial" pitchFamily="34" charset="0"/>
                <a:cs typeface="Arial" pitchFamily="34" charset="0"/>
              </a:rPr>
              <a:t> х</a:t>
            </a:r>
            <a:r>
              <a:rPr lang="uk-UA" sz="2200" dirty="0">
                <a:solidFill>
                  <a:schemeClr val="bg1"/>
                </a:solidFill>
                <a:latin typeface="Arial" pitchFamily="34" charset="0"/>
                <a:cs typeface="Arial" pitchFamily="34" charset="0"/>
              </a:rPr>
              <a:t>. В усіх випадках значення х має асимптотичне наближення до значення m/n.</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Як вказувалось раніш, </a:t>
            </a:r>
            <a:r>
              <a:rPr lang="uk-UA" sz="2200" dirty="0" smtClean="0">
                <a:solidFill>
                  <a:schemeClr val="bg1"/>
                </a:solidFill>
                <a:latin typeface="Arial" pitchFamily="34" charset="0"/>
                <a:cs typeface="Arial" pitchFamily="34" charset="0"/>
              </a:rPr>
              <a:t>S-подібні </a:t>
            </a:r>
            <a:r>
              <a:rPr lang="uk-UA" sz="2200" dirty="0">
                <a:solidFill>
                  <a:schemeClr val="bg1"/>
                </a:solidFill>
                <a:latin typeface="Arial" pitchFamily="34" charset="0"/>
                <a:cs typeface="Arial" pitchFamily="34" charset="0"/>
              </a:rPr>
              <a:t>криві, зображені на рис. 2.2.3, уперше досліджував Ферхюльст, у зв'язку з чим їх називають логістичними кривими Ферхюльста</a:t>
            </a:r>
            <a:r>
              <a:rPr lang="uk-UA" sz="2200" dirty="0" smtClean="0">
                <a:solidFill>
                  <a:schemeClr val="bg1"/>
                </a:solidFill>
                <a:latin typeface="Arial" pitchFamily="34" charset="0"/>
                <a:cs typeface="Arial" pitchFamily="34" charset="0"/>
              </a:rPr>
              <a:t>.</a:t>
            </a:r>
          </a:p>
          <a:p>
            <a:r>
              <a:rPr lang="ru-RU" sz="2200" dirty="0">
                <a:solidFill>
                  <a:schemeClr val="bg1"/>
                </a:solidFill>
                <a:latin typeface="Arial" pitchFamily="34" charset="0"/>
                <a:cs typeface="Arial" pitchFamily="34" charset="0"/>
              </a:rPr>
              <a:t>Власне, </a:t>
            </a:r>
            <a:r>
              <a:rPr lang="ru-RU" sz="2200" dirty="0" smtClean="0">
                <a:solidFill>
                  <a:schemeClr val="bg1"/>
                </a:solidFill>
                <a:latin typeface="Arial" pitchFamily="34" charset="0"/>
                <a:cs typeface="Arial" pitchFamily="34" charset="0"/>
              </a:rPr>
              <a:t>S-подібною </a:t>
            </a:r>
            <a:r>
              <a:rPr lang="ru-RU" sz="2200" dirty="0">
                <a:solidFill>
                  <a:schemeClr val="bg1"/>
                </a:solidFill>
                <a:latin typeface="Arial" pitchFamily="34" charset="0"/>
                <a:cs typeface="Arial" pitchFamily="34" charset="0"/>
              </a:rPr>
              <a:t>є тільки сама нижня з кривих, зображених на рис. 2.2.3. Розглянемо її докладніше</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2951864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Логістичні 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700808"/>
            <a:ext cx="4924425" cy="4163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1378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a:bodyPr>
          <a:lstStyle/>
          <a:p>
            <a:r>
              <a:rPr lang="ru-RU" dirty="0">
                <a:solidFill>
                  <a:schemeClr val="bg1"/>
                </a:solidFill>
                <a:latin typeface="Arial" pitchFamily="34" charset="0"/>
                <a:cs typeface="Arial" pitchFamily="34" charset="0"/>
              </a:rPr>
              <a:t>При малих значеннях х</a:t>
            </a:r>
            <a:r>
              <a:rPr lang="ru-RU" baseline="-25000" dirty="0">
                <a:solidFill>
                  <a:schemeClr val="bg1"/>
                </a:solidFill>
                <a:latin typeface="Arial" pitchFamily="34" charset="0"/>
                <a:cs typeface="Arial" pitchFamily="34" charset="0"/>
              </a:rPr>
              <a:t>0</a:t>
            </a:r>
            <a:r>
              <a:rPr lang="ru-RU" i="1" dirty="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коефіцієнт пропорційності </a:t>
            </a:r>
            <a:r>
              <a:rPr lang="ru-RU" dirty="0">
                <a:solidFill>
                  <a:schemeClr val="bg1"/>
                </a:solidFill>
                <a:latin typeface="Arial" pitchFamily="34" charset="0"/>
                <a:cs typeface="Arial" pitchFamily="34" charset="0"/>
                <a:sym typeface="Symbol"/>
              </a:rPr>
              <a:t></a:t>
            </a:r>
            <a:r>
              <a:rPr lang="ru-RU" i="1" dirty="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приблизно дорівнює постійному значенню m. Це забезпечує експонентний ріст обсягу досліджуваного співтовариства (ділянка 1 на рис. 2.2.3). Ця ділянка характерна максимально сприятливими умовами для поширення даної ідеї при практично відсутній протидії. З ростом х стає помітною протидія. Але завдяки зрослій кількості її носіїв приріст нових членів співтовариства усе ще досить швидкий; більш того, швидкість росту досягає максимального значення. </a:t>
            </a: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632951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a:bodyPr>
          <a:lstStyle/>
          <a:p>
            <a:r>
              <a:rPr lang="ru-RU" sz="2200" dirty="0">
                <a:solidFill>
                  <a:schemeClr val="bg1"/>
                </a:solidFill>
                <a:latin typeface="Arial" pitchFamily="34" charset="0"/>
                <a:cs typeface="Arial" pitchFamily="34" charset="0"/>
              </a:rPr>
              <a:t>З подальшим ростом х, завдяки вичерпанню ресурсів придатних для залучення в співтовариство членів чи росту протидії, або іншої комбінації несприятливих факторів, швидкість збільшення х зменшується, прагнучи до нуля. Величина х стабілізується поблизу значення m/n</a:t>
            </a:r>
            <a:r>
              <a:rPr lang="ru-RU" sz="2200" i="1" dirty="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S-подібні </a:t>
            </a:r>
            <a:r>
              <a:rPr lang="uk-UA" sz="2200" dirty="0">
                <a:solidFill>
                  <a:schemeClr val="bg1"/>
                </a:solidFill>
                <a:latin typeface="Arial" pitchFamily="34" charset="0"/>
                <a:cs typeface="Arial" pitchFamily="34" charset="0"/>
              </a:rPr>
              <a:t>криві дуже характерні для динаміки зміни кількості х людей, що сприймають ту чи іншу нову ідею в замкнутому суспільстві, у якому відсутній сторонній вплив і поширення ідеї викликається тільки взаємоспілкуванням між собою членів суспільства.</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299738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rPr>
              <a:t>Врахування зовнішнього </a:t>
            </a:r>
            <a:r>
              <a:rPr lang="uk-UA" b="0" dirty="0">
                <a:solidFill>
                  <a:schemeClr val="bg1"/>
                </a:solidFill>
              </a:rPr>
              <a:t>впливу.</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lstStyle/>
          <a:p>
            <a:r>
              <a:rPr lang="ru-RU" dirty="0" smtClean="0">
                <a:solidFill>
                  <a:schemeClr val="bg1"/>
                </a:solidFill>
              </a:rPr>
              <a:t>Нехай </a:t>
            </a:r>
            <a:r>
              <a:rPr lang="ru-RU" dirty="0">
                <a:solidFill>
                  <a:schemeClr val="bg1"/>
                </a:solidFill>
              </a:rPr>
              <a:t>деяка нова ідея впроваджується в дане суспільство не тільки за рахунок зусиль деякої його частини, що вже сприйняла цю ідею, але і за рахунок якогось зовнішнього впливу, що може бути виражене у виді пропаганди деяких цінностей, демонстрації якихось привабливих зразків і т.п. Будемо вважати, що такий зовнішній вплив забезпечує постійну швидкість приросту прихильників нової ідеї. Будемо також вважати, що на першому етапі впливу природна реакція суспільства до впровадження нової ідеї негативна, тобто спостерігається протидія. </a:t>
            </a: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493932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dirty="0" smtClean="0">
                <a:solidFill>
                  <a:schemeClr val="bg1"/>
                </a:solidFill>
                <a:latin typeface="Arial" panose="020B0604020202020204" pitchFamily="34" charset="0"/>
                <a:cs typeface="Arial" panose="020B0604020202020204" pitchFamily="34" charset="0"/>
              </a:rPr>
              <a:t>8</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mj-lt"/>
                <a:cs typeface="Arial" pitchFamily="34" charset="0"/>
              </a:rPr>
              <a:t>Математичні </a:t>
            </a:r>
            <a:r>
              <a:rPr lang="uk-UA" dirty="0">
                <a:solidFill>
                  <a:schemeClr val="bg1"/>
                </a:solidFill>
                <a:latin typeface="+mj-lt"/>
                <a:cs typeface="Arial" pitchFamily="34" charset="0"/>
              </a:rPr>
              <a:t>моделі соціальних </a:t>
            </a:r>
            <a:r>
              <a:rPr lang="uk-UA" dirty="0" smtClean="0">
                <a:solidFill>
                  <a:schemeClr val="bg1"/>
                </a:solidFill>
                <a:latin typeface="+mj-lt"/>
                <a:cs typeface="Arial" pitchFamily="34" charset="0"/>
              </a:rPr>
              <a:t>процесів</a:t>
            </a:r>
          </a:p>
          <a:p>
            <a:r>
              <a:rPr lang="uk-UA" dirty="0">
                <a:solidFill>
                  <a:schemeClr val="bg1"/>
                </a:solidFill>
                <a:latin typeface="+mj-lt"/>
              </a:rPr>
              <a:t>Замкнуте </a:t>
            </a:r>
            <a:r>
              <a:rPr lang="uk-UA" dirty="0" smtClean="0">
                <a:solidFill>
                  <a:schemeClr val="bg1"/>
                </a:solidFill>
                <a:latin typeface="+mj-lt"/>
              </a:rPr>
              <a:t>суспільство</a:t>
            </a:r>
          </a:p>
          <a:p>
            <a:r>
              <a:rPr lang="uk-UA" dirty="0">
                <a:solidFill>
                  <a:schemeClr val="bg1"/>
                </a:solidFill>
                <a:latin typeface="+mj-lt"/>
              </a:rPr>
              <a:t>Врахування зовнішнього впливу.</a:t>
            </a:r>
            <a:r>
              <a:rPr lang="ru-RU" dirty="0">
                <a:solidFill>
                  <a:schemeClr val="bg1"/>
                </a:solidFill>
                <a:latin typeface="+mj-lt"/>
              </a:rPr>
              <a:t/>
            </a:r>
            <a:br>
              <a:rPr lang="ru-RU" dirty="0">
                <a:solidFill>
                  <a:schemeClr val="bg1"/>
                </a:solidFill>
                <a:latin typeface="+mj-lt"/>
              </a:rPr>
            </a:br>
            <a:r>
              <a:rPr lang="uk-UA" dirty="0">
                <a:solidFill>
                  <a:schemeClr val="bg1"/>
                </a:solidFill>
                <a:latin typeface="+mj-lt"/>
              </a:rPr>
              <a:t>Взаємодія двох угруповань.</a:t>
            </a:r>
            <a:r>
              <a:rPr lang="ru-RU" dirty="0">
                <a:solidFill>
                  <a:schemeClr val="bg1"/>
                </a:solidFill>
                <a:latin typeface="+mj-lt"/>
              </a:rPr>
              <a:t/>
            </a:r>
            <a:br>
              <a:rPr lang="ru-RU" dirty="0">
                <a:solidFill>
                  <a:schemeClr val="bg1"/>
                </a:solidFill>
                <a:latin typeface="+mj-lt"/>
              </a:rPr>
            </a:br>
            <a:endParaRPr lang="ru-RU" dirty="0">
              <a:latin typeface="+mj-lt"/>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Цей варіант цікавий для вивчення в першу чергу, оскільки при позитивній реакції поширення нової ідеї відбувається досить швидко і без зовнішнього впливу, як показано вище.</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Позначаючи постійну швидкість приросту кількості людей, що сприйняли нові цінності, через v, і вважаючи коефіцієнт пропорційності, що відбиває самогенерацію ідеї, негативним, одержуємо наступне диференціальне рівняння:</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p>
          <a:p>
            <a:r>
              <a:rPr lang="uk-UA" sz="2200" dirty="0">
                <a:solidFill>
                  <a:schemeClr val="bg1"/>
                </a:solidFill>
                <a:latin typeface="Arial" pitchFamily="34" charset="0"/>
                <a:cs typeface="Arial" pitchFamily="34" charset="0"/>
              </a:rPr>
              <a:t>Його рішення буде:</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571272806"/>
              </p:ext>
            </p:extLst>
          </p:nvPr>
        </p:nvGraphicFramePr>
        <p:xfrm>
          <a:off x="2411760" y="4221088"/>
          <a:ext cx="3088183" cy="688826"/>
        </p:xfrm>
        <a:graphic>
          <a:graphicData uri="http://schemas.openxmlformats.org/presentationml/2006/ole">
            <mc:AlternateContent xmlns:mc="http://schemas.openxmlformats.org/markup-compatibility/2006">
              <mc:Choice xmlns:v="urn:schemas-microsoft-com:vml" Requires="v">
                <p:oleObj spid="_x0000_s18475" name="Формула" r:id="rId3" imgW="1777680" imgH="393480" progId="Equation.3">
                  <p:embed/>
                </p:oleObj>
              </mc:Choice>
              <mc:Fallback>
                <p:oleObj name="Формула" r:id="rId3" imgW="1777680" imgH="393480" progId="Equation.3">
                  <p:embed/>
                  <p:pic>
                    <p:nvPicPr>
                      <p:cNvPr id="0" name="Объект 43"/>
                      <p:cNvPicPr>
                        <a:picLocks noChangeAspect="1" noChangeArrowheads="1"/>
                      </p:cNvPicPr>
                      <p:nvPr/>
                    </p:nvPicPr>
                    <p:blipFill>
                      <a:blip r:embed="rId4"/>
                      <a:srcRect/>
                      <a:stretch>
                        <a:fillRect/>
                      </a:stretch>
                    </p:blipFill>
                    <p:spPr bwMode="auto">
                      <a:xfrm>
                        <a:off x="2411760" y="4221088"/>
                        <a:ext cx="3088183" cy="688826"/>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62605868"/>
              </p:ext>
            </p:extLst>
          </p:nvPr>
        </p:nvGraphicFramePr>
        <p:xfrm>
          <a:off x="2339752" y="5373216"/>
          <a:ext cx="4392488" cy="835149"/>
        </p:xfrm>
        <a:graphic>
          <a:graphicData uri="http://schemas.openxmlformats.org/presentationml/2006/ole">
            <mc:AlternateContent xmlns:mc="http://schemas.openxmlformats.org/markup-compatibility/2006">
              <mc:Choice xmlns:v="urn:schemas-microsoft-com:vml" Requires="v">
                <p:oleObj spid="_x0000_s18476" name="Формула" r:id="rId5" imgW="2311200" imgH="431640" progId="Equation.3">
                  <p:embed/>
                </p:oleObj>
              </mc:Choice>
              <mc:Fallback>
                <p:oleObj name="Формула" r:id="rId5" imgW="2311200" imgH="431640" progId="Equation.3">
                  <p:embed/>
                  <p:pic>
                    <p:nvPicPr>
                      <p:cNvPr id="0" name="Объект 47"/>
                      <p:cNvPicPr>
                        <a:picLocks noChangeAspect="1" noChangeArrowheads="1"/>
                      </p:cNvPicPr>
                      <p:nvPr/>
                    </p:nvPicPr>
                    <p:blipFill>
                      <a:blip r:embed="rId6"/>
                      <a:srcRect/>
                      <a:stretch>
                        <a:fillRect/>
                      </a:stretch>
                    </p:blipFill>
                    <p:spPr bwMode="auto">
                      <a:xfrm>
                        <a:off x="2339752" y="5373216"/>
                        <a:ext cx="4392488" cy="83514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94331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sz="2200" dirty="0" smtClean="0">
                <a:solidFill>
                  <a:schemeClr val="bg1"/>
                </a:solidFill>
                <a:latin typeface="Arial" pitchFamily="34" charset="0"/>
                <a:cs typeface="Arial" pitchFamily="34" charset="0"/>
              </a:rPr>
              <a:t>Відповідний </a:t>
            </a:r>
            <a:r>
              <a:rPr lang="uk-UA" sz="2200" dirty="0">
                <a:solidFill>
                  <a:schemeClr val="bg1"/>
                </a:solidFill>
                <a:latin typeface="Arial" pitchFamily="34" charset="0"/>
                <a:cs typeface="Arial" pitchFamily="34" charset="0"/>
              </a:rPr>
              <a:t>графік приведений на рис. 2.10.2. Ми бачимо, що кількість людей, привернутих до нової ідеї, прагне до постійної величини v/</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пропорційній величині впливу v.</a:t>
            </a:r>
            <a:endParaRPr lang="ru-RU" sz="2200" dirty="0">
              <a:solidFill>
                <a:schemeClr val="bg1"/>
              </a:solidFill>
              <a:latin typeface="Arial" pitchFamily="34" charset="0"/>
              <a:cs typeface="Arial" pitchFamily="34" charset="0"/>
            </a:endParaRPr>
          </a:p>
          <a:p>
            <a:endParaRPr lang="uk-UA" sz="2200" dirty="0">
              <a:solidFill>
                <a:schemeClr val="bg1"/>
              </a:solidFill>
              <a:latin typeface="Arial" pitchFamily="34" charset="0"/>
              <a:cs typeface="Arial" pitchFamily="34" charset="0"/>
            </a:endParaRPr>
          </a:p>
          <a:p>
            <a:endParaRPr lang="uk-UA" dirty="0">
              <a:solidFill>
                <a:schemeClr val="bg1"/>
              </a:solidFill>
              <a:latin typeface="Arial" pitchFamily="34" charset="0"/>
              <a:cs typeface="Arial" pitchFamily="34" charset="0"/>
            </a:endParaRPr>
          </a:p>
          <a:p>
            <a:endParaRPr lang="uk-UA"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2575" y="2852936"/>
            <a:ext cx="6038850" cy="315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8617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Однак можлива ситуація, коли, після закінчення деякого періоду часу, зовнішній вплив припиняється. Тоді величина х, досягши деякого значення, що може бути і досить великим, починає убувати за законом експоненти, наближаючи до нуля (рис. 2.10.3). Така ситуація особливо характерна для періодів під час і після передвиборних компаній.</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861048"/>
            <a:ext cx="4914156" cy="2561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2433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Об'єднаємо також ситуацію, коли існує природний рівноважний стан, перехід до якого зображений графічно на рис. 2.10.2, і зовнішній вплив. Тоді диференціальне рівняння, що відбиває зміну х, приймає вид:</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p>
          <a:p>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Розглянемо </a:t>
            </a:r>
            <a:r>
              <a:rPr lang="ru-RU" sz="2200" dirty="0">
                <a:solidFill>
                  <a:schemeClr val="bg1"/>
                </a:solidFill>
                <a:latin typeface="Arial" pitchFamily="34" charset="0"/>
                <a:cs typeface="Arial" pitchFamily="34" charset="0"/>
              </a:rPr>
              <a:t>рішення цього рівняння для випадку, коли до деякого моменту часу зберігається зовнішній вплив, а потім воно зникає. Відповідні результати приведені графічно на рис. 2.10.4. </a:t>
            </a: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956591417"/>
              </p:ext>
            </p:extLst>
          </p:nvPr>
        </p:nvGraphicFramePr>
        <p:xfrm>
          <a:off x="1979712" y="3159820"/>
          <a:ext cx="3600400" cy="557212"/>
        </p:xfrm>
        <a:graphic>
          <a:graphicData uri="http://schemas.openxmlformats.org/presentationml/2006/ole">
            <mc:AlternateContent xmlns:mc="http://schemas.openxmlformats.org/markup-compatibility/2006">
              <mc:Choice xmlns:v="urn:schemas-microsoft-com:vml" Requires="v">
                <p:oleObj spid="_x0000_s21525" name="Формула" r:id="rId3" imgW="2234880" imgH="393480" progId="Equation.3">
                  <p:embed/>
                </p:oleObj>
              </mc:Choice>
              <mc:Fallback>
                <p:oleObj name="Формула" r:id="rId3" imgW="2234880" imgH="393480" progId="Equation.3">
                  <p:embed/>
                  <p:pic>
                    <p:nvPicPr>
                      <p:cNvPr id="0" name="Объект 55"/>
                      <p:cNvPicPr>
                        <a:picLocks noChangeAspect="1" noChangeArrowheads="1"/>
                      </p:cNvPicPr>
                      <p:nvPr/>
                    </p:nvPicPr>
                    <p:blipFill>
                      <a:blip r:embed="rId4"/>
                      <a:srcRect/>
                      <a:stretch>
                        <a:fillRect/>
                      </a:stretch>
                    </p:blipFill>
                    <p:spPr bwMode="auto">
                      <a:xfrm>
                        <a:off x="1979712" y="3159820"/>
                        <a:ext cx="3600400" cy="5572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382904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Різниця в порівнянні з результатами, приведеними на рис. 2.10.3, полягає в тім, що тепер зовнішній вплив приводить до асимптотичного значення:</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endParaRPr lang="uk-UA" sz="2200" dirty="0" smtClean="0">
              <a:solidFill>
                <a:schemeClr val="bg1"/>
              </a:solidFill>
              <a:latin typeface="Arial" pitchFamily="34" charset="0"/>
              <a:cs typeface="Arial" pitchFamily="34" charset="0"/>
            </a:endParaRPr>
          </a:p>
          <a:p>
            <a:endParaRPr lang="uk-UA"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а </a:t>
            </a:r>
            <a:r>
              <a:rPr lang="uk-UA" sz="2200" dirty="0">
                <a:solidFill>
                  <a:schemeClr val="bg1"/>
                </a:solidFill>
                <a:latin typeface="Arial" pitchFamily="34" charset="0"/>
                <a:cs typeface="Arial" pitchFamily="34" charset="0"/>
              </a:rPr>
              <a:t>після його зникнення величина х зменшується не до нуля, а до природного рівноважного значення:</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2.10.11)</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094871068"/>
              </p:ext>
            </p:extLst>
          </p:nvPr>
        </p:nvGraphicFramePr>
        <p:xfrm>
          <a:off x="2051720" y="2852936"/>
          <a:ext cx="3405064" cy="700559"/>
        </p:xfrm>
        <a:graphic>
          <a:graphicData uri="http://schemas.openxmlformats.org/presentationml/2006/ole">
            <mc:AlternateContent xmlns:mc="http://schemas.openxmlformats.org/markup-compatibility/2006">
              <mc:Choice xmlns:v="urn:schemas-microsoft-com:vml" Requires="v">
                <p:oleObj spid="_x0000_s22566" name="Формула" r:id="rId3" imgW="2311200" imgH="444240" progId="Equation.3">
                  <p:embed/>
                </p:oleObj>
              </mc:Choice>
              <mc:Fallback>
                <p:oleObj name="Формула" r:id="rId3" imgW="2311200" imgH="444240" progId="Equation.3">
                  <p:embed/>
                  <p:pic>
                    <p:nvPicPr>
                      <p:cNvPr id="0" name="Объект 65"/>
                      <p:cNvPicPr>
                        <a:picLocks noChangeAspect="1" noChangeArrowheads="1"/>
                      </p:cNvPicPr>
                      <p:nvPr/>
                    </p:nvPicPr>
                    <p:blipFill>
                      <a:blip r:embed="rId4"/>
                      <a:srcRect/>
                      <a:stretch>
                        <a:fillRect/>
                      </a:stretch>
                    </p:blipFill>
                    <p:spPr bwMode="auto">
                      <a:xfrm>
                        <a:off x="2051720" y="2852936"/>
                        <a:ext cx="3405064" cy="70055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198557718"/>
              </p:ext>
            </p:extLst>
          </p:nvPr>
        </p:nvGraphicFramePr>
        <p:xfrm>
          <a:off x="3347864" y="4221088"/>
          <a:ext cx="792088" cy="576064"/>
        </p:xfrm>
        <a:graphic>
          <a:graphicData uri="http://schemas.openxmlformats.org/presentationml/2006/ole">
            <mc:AlternateContent xmlns:mc="http://schemas.openxmlformats.org/markup-compatibility/2006">
              <mc:Choice xmlns:v="urn:schemas-microsoft-com:vml" Requires="v">
                <p:oleObj spid="_x0000_s22567" name="Формула" r:id="rId5" imgW="558558" imgH="444307" progId="Equation.3">
                  <p:embed/>
                </p:oleObj>
              </mc:Choice>
              <mc:Fallback>
                <p:oleObj name="Формула" r:id="rId5" imgW="558558" imgH="444307" progId="Equation.3">
                  <p:embed/>
                  <p:pic>
                    <p:nvPicPr>
                      <p:cNvPr id="0" name="Объект 7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4221088"/>
                        <a:ext cx="792088" cy="57606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39367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76872"/>
            <a:ext cx="6400800" cy="328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33007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dirty="0">
                <a:solidFill>
                  <a:schemeClr val="bg1"/>
                </a:solidFill>
              </a:rPr>
              <a:t>Розглянемо також випадок «негативного» впливу, тобто випадок v&lt;0. Це випадок, коли зовнішній вплив руйнує якісь колишні цінності. Тут можливі наступні два варіанти.</a:t>
            </a:r>
            <a:endParaRPr lang="ru-RU" dirty="0">
              <a:solidFill>
                <a:schemeClr val="bg1"/>
              </a:solidFill>
            </a:endParaRPr>
          </a:p>
          <a:p>
            <a:r>
              <a:rPr lang="uk-UA" dirty="0">
                <a:solidFill>
                  <a:schemeClr val="bg1"/>
                </a:solidFill>
              </a:rPr>
              <a:t>У першому з них величина v невелика по модулю і формула (2.10.10) дає (при негативному v) позитивне значення х</a:t>
            </a:r>
            <a:r>
              <a:rPr lang="uk-UA" baseline="-25000" dirty="0">
                <a:solidFill>
                  <a:schemeClr val="bg1"/>
                </a:solidFill>
              </a:rPr>
              <a:t>2</a:t>
            </a:r>
            <a:r>
              <a:rPr lang="uk-UA" i="1" dirty="0">
                <a:solidFill>
                  <a:schemeClr val="bg1"/>
                </a:solidFill>
              </a:rPr>
              <a:t>. </a:t>
            </a:r>
            <a:r>
              <a:rPr lang="uk-UA" dirty="0">
                <a:solidFill>
                  <a:schemeClr val="bg1"/>
                </a:solidFill>
              </a:rPr>
              <a:t>Це значення буде меншим, чим х</a:t>
            </a:r>
            <a:r>
              <a:rPr lang="uk-UA" baseline="-25000" dirty="0">
                <a:solidFill>
                  <a:schemeClr val="bg1"/>
                </a:solidFill>
              </a:rPr>
              <a:t>1</a:t>
            </a:r>
            <a:r>
              <a:rPr lang="uk-UA" dirty="0">
                <a:solidFill>
                  <a:schemeClr val="bg1"/>
                </a:solidFill>
              </a:rPr>
              <a:t>, тобто «негативне» вплив приведе до зменшення рівноважного обсягу того співтовариства, ідеї якого руйнуються, але не приведе до повного зникнення цього співтовариства.</a:t>
            </a:r>
            <a:endParaRPr lang="ru-RU" dirty="0">
              <a:solidFill>
                <a:schemeClr val="bg1"/>
              </a:solidFill>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3846060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В другому випадку, при досить великому по модулю значенні v:</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2.10.12)</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система втрачає природний рівноважний стан і її обсяг може тільки </a:t>
            </a:r>
            <a:r>
              <a:rPr lang="uk-UA" sz="2200" dirty="0" smtClean="0">
                <a:solidFill>
                  <a:schemeClr val="bg1"/>
                </a:solidFill>
                <a:latin typeface="Arial" pitchFamily="34" charset="0"/>
                <a:cs typeface="Arial" pitchFamily="34" charset="0"/>
              </a:rPr>
              <a:t>спадати. Це </a:t>
            </a:r>
            <a:r>
              <a:rPr lang="uk-UA" sz="2200" dirty="0">
                <a:solidFill>
                  <a:schemeClr val="bg1"/>
                </a:solidFill>
                <a:latin typeface="Arial" pitchFamily="34" charset="0"/>
                <a:cs typeface="Arial" pitchFamily="34" charset="0"/>
              </a:rPr>
              <a:t>стан катастрофи, що завершується при досягненні нульового значення х (рис. 2.10.5) Однак, по-перше, слово катастрофа застосовано тут лише в математичному змісті. Для суспільства в цілому зникнення якоїсь групи людей, що сповідають визначені цінності, може бути і благом. Крім того, зникнення тут не означає загибель цих людей, а тільки те, що вони припиняють наслідування якимось ідеям.</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960558855"/>
              </p:ext>
            </p:extLst>
          </p:nvPr>
        </p:nvGraphicFramePr>
        <p:xfrm>
          <a:off x="2771800" y="2060848"/>
          <a:ext cx="1080120" cy="720080"/>
        </p:xfrm>
        <a:graphic>
          <a:graphicData uri="http://schemas.openxmlformats.org/presentationml/2006/ole">
            <mc:AlternateContent xmlns:mc="http://schemas.openxmlformats.org/markup-compatibility/2006">
              <mc:Choice xmlns:v="urn:schemas-microsoft-com:vml" Requires="v">
                <p:oleObj spid="_x0000_s24593" name="Формула" r:id="rId3" imgW="698197" imgH="482391" progId="Equation.3">
                  <p:embed/>
                </p:oleObj>
              </mc:Choice>
              <mc:Fallback>
                <p:oleObj name="Формула" r:id="rId3" imgW="698197" imgH="482391" progId="Equation.3">
                  <p:embed/>
                  <p:pic>
                    <p:nvPicPr>
                      <p:cNvPr id="0" name="Объект 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2060848"/>
                        <a:ext cx="1080120" cy="72008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762334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1916831"/>
            <a:ext cx="5662959" cy="4248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71574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Врахування зовнішнього впливу.</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itchFamily="34" charset="0"/>
                <a:cs typeface="Arial" pitchFamily="34" charset="0"/>
              </a:rPr>
              <a:t>З іншого боку, якщо з'ясовується, що зникнення подібних людей для суспільства небажано, те досить вчасно припинити вплив факторів, що руйнують, як спрацюють внутрішні механізми даної групи і її стан самовідновиться (рис. 2.10.6). Звідси можна зробити природний висновок, що </a:t>
            </a:r>
            <a:r>
              <a:rPr lang="uk-UA" b="1" i="1" dirty="0">
                <a:solidFill>
                  <a:schemeClr val="bg1"/>
                </a:solidFill>
                <a:latin typeface="Arial" pitchFamily="34" charset="0"/>
                <a:cs typeface="Arial" pitchFamily="34" charset="0"/>
              </a:rPr>
              <a:t>найбільш ефективно впровадження якихось нових ідей відбувається в тих випадках, коли вони знаходять позитивний внутрішній відгук хоча б у якоїсь частини суспільства</a:t>
            </a:r>
            <a:r>
              <a:rPr lang="uk-UA" dirty="0">
                <a:solidFill>
                  <a:schemeClr val="bg1"/>
                </a:solidFill>
                <a:latin typeface="Arial" pitchFamily="34" charset="0"/>
                <a:cs typeface="Arial" pitchFamily="34" charset="0"/>
              </a:rPr>
              <a:t>. У цих випадках не потрібно додаткових зовнішніх впливів на підтримку стабільної кількості прихильників таких ідей. У тих же випадках, коли суспільство пручається стороннім впливам, потрібно постійний вплив, що компенсує цей опір.</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316113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Деякі </a:t>
            </a:r>
            <a:r>
              <a:rPr lang="uk-UA" b="0" dirty="0">
                <a:solidFill>
                  <a:schemeClr val="bg1"/>
                </a:solidFill>
                <a:latin typeface="Arial" pitchFamily="34" charset="0"/>
                <a:cs typeface="Arial" pitchFamily="34" charset="0"/>
              </a:rPr>
              <a:t>математичні моделі соціальних процесів</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a:bodyPr>
          <a:lstStyle/>
          <a:p>
            <a:r>
              <a:rPr lang="uk-UA" dirty="0"/>
              <a:t> </a:t>
            </a:r>
            <a:r>
              <a:rPr lang="uk-UA" sz="2200" dirty="0" smtClean="0">
                <a:solidFill>
                  <a:schemeClr val="bg1"/>
                </a:solidFill>
                <a:latin typeface="Arial" pitchFamily="34" charset="0"/>
                <a:cs typeface="Arial" pitchFamily="34" charset="0"/>
              </a:rPr>
              <a:t>Розглянемо </a:t>
            </a:r>
            <a:r>
              <a:rPr lang="uk-UA" sz="2200" dirty="0">
                <a:solidFill>
                  <a:schemeClr val="bg1"/>
                </a:solidFill>
                <a:latin typeface="Arial" pitchFamily="34" charset="0"/>
                <a:cs typeface="Arial" pitchFamily="34" charset="0"/>
              </a:rPr>
              <a:t>деякі питання соціології, що також можуть бути розглянуті за допомогою нескладних математичних моделей з використанням диференціальних рівнянь. У першу чергу це стосується задачі соціалізації, тобто засвоєння суспільством деяких нових ідей. </a:t>
            </a:r>
            <a:r>
              <a:rPr lang="uk-UA" sz="2200" i="1" dirty="0">
                <a:solidFill>
                  <a:schemeClr val="bg1"/>
                </a:solidFill>
                <a:latin typeface="Arial" pitchFamily="34" charset="0"/>
                <a:cs typeface="Arial" pitchFamily="34" charset="0"/>
              </a:rPr>
              <a:t>Однієї з проблем соціалізації суспільства є проблема прогнозування чи керування динамічними процесами, зв'язаними зі зміною кількості людей, що засвоїла ті чи інші нові ідеї, точки зору, навички, погляди на життя.</a:t>
            </a:r>
            <a:endParaRPr lang="ru-RU" sz="2200" i="1"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Тут можуть бути корисні аналогії з досить добре вивченими в екології процесами динаміки популяції. Розглянемо деякі приклади.</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301018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rPr>
              <a:t>Взаємодія </a:t>
            </a:r>
            <a:r>
              <a:rPr lang="uk-UA" b="0" dirty="0">
                <a:solidFill>
                  <a:schemeClr val="bg1"/>
                </a:solidFill>
              </a:rPr>
              <a:t>двох угруповань.</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Розглянемо </a:t>
            </a:r>
            <a:r>
              <a:rPr lang="uk-UA" sz="2200" dirty="0">
                <a:solidFill>
                  <a:schemeClr val="bg1"/>
                </a:solidFill>
                <a:latin typeface="Arial" pitchFamily="34" charset="0"/>
                <a:cs typeface="Arial" pitchFamily="34" charset="0"/>
              </a:rPr>
              <a:t>досить типову ситуацію боротьби ідей двох взаємодіючих угруповань.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Нехай </a:t>
            </a:r>
            <a:r>
              <a:rPr lang="uk-UA" sz="2200" dirty="0">
                <a:solidFill>
                  <a:schemeClr val="bg1"/>
                </a:solidFill>
                <a:latin typeface="Arial" pitchFamily="34" charset="0"/>
                <a:cs typeface="Arial" pitchFamily="34" charset="0"/>
              </a:rPr>
              <a:t>величина х позначає кількість прихильників нової ідеї, а величина у – кількість її супротивників. Будемо вважати, що ріст величини х обумовлений природними причинами, а її зменшення – опором супротивників. </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500993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Взаємодія двох угруповань</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Тоді коефіцієнт росту для величини х можна представити у виді:</a:t>
            </a:r>
            <a:endParaRPr lang="ru-RU" sz="2200" dirty="0">
              <a:solidFill>
                <a:schemeClr val="bg1"/>
              </a:solidFill>
              <a:latin typeface="Arial" pitchFamily="34" charset="0"/>
              <a:cs typeface="Arial" pitchFamily="34" charset="0"/>
            </a:endParaRPr>
          </a:p>
          <a:p>
            <a:pPr algn="ctr"/>
            <a:r>
              <a:rPr lang="uk-UA" sz="2200" dirty="0">
                <a:solidFill>
                  <a:schemeClr val="bg1"/>
                </a:solidFill>
                <a:latin typeface="Arial" pitchFamily="34" charset="0"/>
                <a:cs typeface="Arial" pitchFamily="34" charset="0"/>
                <a:sym typeface="Symbol"/>
              </a:rPr>
              <a:t></a:t>
            </a:r>
            <a:r>
              <a:rPr lang="uk-UA" sz="2200" baseline="-25000" dirty="0">
                <a:solidFill>
                  <a:schemeClr val="bg1"/>
                </a:solidFill>
                <a:latin typeface="Arial" pitchFamily="34" charset="0"/>
                <a:cs typeface="Arial" pitchFamily="34" charset="0"/>
              </a:rPr>
              <a:t>x</a:t>
            </a:r>
            <a:r>
              <a:rPr lang="uk-UA" sz="2200" dirty="0">
                <a:solidFill>
                  <a:schemeClr val="bg1"/>
                </a:solidFill>
                <a:latin typeface="Arial" pitchFamily="34" charset="0"/>
                <a:cs typeface="Arial" pitchFamily="34" charset="0"/>
              </a:rPr>
              <a:t>=m</a:t>
            </a:r>
            <a:r>
              <a:rPr lang="uk-UA" sz="2200" baseline="-25000" dirty="0">
                <a:solidFill>
                  <a:schemeClr val="bg1"/>
                </a:solidFill>
                <a:latin typeface="Arial" pitchFamily="34" charset="0"/>
                <a:cs typeface="Arial" pitchFamily="34" charset="0"/>
              </a:rPr>
              <a:t>x</a:t>
            </a:r>
            <a:r>
              <a:rPr lang="uk-UA" sz="2200" dirty="0">
                <a:solidFill>
                  <a:schemeClr val="bg1"/>
                </a:solidFill>
                <a:latin typeface="Arial" pitchFamily="34" charset="0"/>
                <a:cs typeface="Arial" pitchFamily="34" charset="0"/>
              </a:rPr>
              <a:t>–n</a:t>
            </a:r>
            <a:r>
              <a:rPr lang="uk-UA" sz="2200" baseline="-25000" dirty="0">
                <a:solidFill>
                  <a:schemeClr val="bg1"/>
                </a:solidFill>
                <a:latin typeface="Arial" pitchFamily="34" charset="0"/>
                <a:cs typeface="Arial" pitchFamily="34" charset="0"/>
              </a:rPr>
              <a:t>x</a:t>
            </a:r>
            <a:r>
              <a:rPr lang="uk-UA" sz="2200" dirty="0">
                <a:solidFill>
                  <a:schemeClr val="bg1"/>
                </a:solidFill>
                <a:latin typeface="Arial" pitchFamily="34" charset="0"/>
                <a:cs typeface="Arial" pitchFamily="34" charset="0"/>
              </a:rPr>
              <a:t>y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2.10.13)</a:t>
            </a:r>
            <a:endParaRPr lang="ru-RU"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Тут відображено </a:t>
            </a:r>
            <a:r>
              <a:rPr lang="uk-UA" sz="2200" dirty="0">
                <a:solidFill>
                  <a:schemeClr val="bg1"/>
                </a:solidFill>
                <a:latin typeface="Arial" pitchFamily="34" charset="0"/>
                <a:cs typeface="Arial" pitchFamily="34" charset="0"/>
              </a:rPr>
              <a:t>те, що опір росту х зростає зі збільшенням кількості супротивників у.</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Навпаки, для другого угруповання характерно природне убування при відсутності ворогів і ріст при зростанні кількості ворогів. Тому коефіцієнт росту для величини у представимо у виді:</a:t>
            </a:r>
            <a:endParaRPr lang="ru-RU" sz="2200" dirty="0">
              <a:solidFill>
                <a:schemeClr val="bg1"/>
              </a:solidFill>
              <a:latin typeface="Arial" pitchFamily="34" charset="0"/>
              <a:cs typeface="Arial" pitchFamily="34" charset="0"/>
            </a:endParaRPr>
          </a:p>
          <a:p>
            <a:pPr algn="ctr"/>
            <a:r>
              <a:rPr lang="uk-UA" sz="2200" dirty="0">
                <a:solidFill>
                  <a:schemeClr val="bg1"/>
                </a:solidFill>
                <a:latin typeface="Arial" pitchFamily="34" charset="0"/>
                <a:cs typeface="Arial" pitchFamily="34" charset="0"/>
                <a:sym typeface="Symbol"/>
              </a:rPr>
              <a:t></a:t>
            </a:r>
            <a:r>
              <a:rPr lang="uk-UA" sz="2200" baseline="-25000" dirty="0" smtClean="0">
                <a:solidFill>
                  <a:schemeClr val="bg1"/>
                </a:solidFill>
                <a:latin typeface="Arial" pitchFamily="34" charset="0"/>
                <a:cs typeface="Arial" pitchFamily="34" charset="0"/>
              </a:rPr>
              <a:t>y</a:t>
            </a:r>
            <a:r>
              <a:rPr lang="uk-UA" sz="2200" dirty="0" smtClean="0">
                <a:solidFill>
                  <a:schemeClr val="bg1"/>
                </a:solidFill>
                <a:latin typeface="Arial" pitchFamily="34" charset="0"/>
                <a:cs typeface="Arial" pitchFamily="34" charset="0"/>
              </a:rPr>
              <a:t>=m</a:t>
            </a:r>
            <a:r>
              <a:rPr lang="uk-UA" sz="2200" baseline="-25000" dirty="0" smtClean="0">
                <a:solidFill>
                  <a:schemeClr val="bg1"/>
                </a:solidFill>
                <a:latin typeface="Arial" pitchFamily="34" charset="0"/>
                <a:cs typeface="Arial" pitchFamily="34" charset="0"/>
              </a:rPr>
              <a:t>y</a:t>
            </a:r>
            <a:r>
              <a:rPr lang="uk-UA" sz="2200" dirty="0" smtClean="0">
                <a:solidFill>
                  <a:schemeClr val="bg1"/>
                </a:solidFill>
                <a:latin typeface="Arial" pitchFamily="34" charset="0"/>
                <a:cs typeface="Arial" pitchFamily="34" charset="0"/>
              </a:rPr>
              <a:t>x–n</a:t>
            </a:r>
            <a:r>
              <a:rPr lang="uk-UA" sz="2200" baseline="-25000" dirty="0" smtClean="0">
                <a:solidFill>
                  <a:schemeClr val="bg1"/>
                </a:solidFill>
                <a:latin typeface="Arial" pitchFamily="34" charset="0"/>
                <a:cs typeface="Arial" pitchFamily="34" charset="0"/>
              </a:rPr>
              <a:t>y          </a:t>
            </a:r>
            <a:r>
              <a:rPr lang="uk-UA" sz="2200" dirty="0">
                <a:solidFill>
                  <a:schemeClr val="bg1"/>
                </a:solidFill>
                <a:latin typeface="Arial" pitchFamily="34" charset="0"/>
                <a:cs typeface="Arial" pitchFamily="34" charset="0"/>
              </a:rPr>
              <a:t>	(2.10.14)</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2185061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Взаємодія двох угруповань</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Система диференціальних рівнянь, що відбиває спільну еволюцію двох угруповань, у підсумку приймає вид:</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2.10.15)</a:t>
            </a:r>
            <a:endParaRPr lang="ru-RU"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Ми </a:t>
            </a:r>
            <a:r>
              <a:rPr lang="uk-UA" sz="2200" dirty="0">
                <a:solidFill>
                  <a:schemeClr val="bg1"/>
                </a:solidFill>
                <a:latin typeface="Arial" pitchFamily="34" charset="0"/>
                <a:cs typeface="Arial" pitchFamily="34" charset="0"/>
              </a:rPr>
              <a:t>вже застосовували подібні рівняння при розгляді екологічних задач для опису взаємодії популяцій хижаків і жертв. У даному випадку роль жертв грають прихильники нової ідеї, а роль хижаків – її супротивники.</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09945969"/>
              </p:ext>
            </p:extLst>
          </p:nvPr>
        </p:nvGraphicFramePr>
        <p:xfrm>
          <a:off x="1331640" y="2492896"/>
          <a:ext cx="1872208" cy="648072"/>
        </p:xfrm>
        <a:graphic>
          <a:graphicData uri="http://schemas.openxmlformats.org/presentationml/2006/ole">
            <mc:AlternateContent xmlns:mc="http://schemas.openxmlformats.org/markup-compatibility/2006">
              <mc:Choice xmlns:v="urn:schemas-microsoft-com:vml" Requires="v">
                <p:oleObj spid="_x0000_s26654" name="Формула" r:id="rId3" imgW="1346200" imgH="457200" progId="Equation.3">
                  <p:embed/>
                </p:oleObj>
              </mc:Choice>
              <mc:Fallback>
                <p:oleObj name="Формула" r:id="rId3" imgW="1346200" imgH="457200" progId="Equation.3">
                  <p:embed/>
                  <p:pic>
                    <p:nvPicPr>
                      <p:cNvPr id="0" name="Объект 8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2492896"/>
                        <a:ext cx="1872208" cy="64807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764961935"/>
              </p:ext>
            </p:extLst>
          </p:nvPr>
        </p:nvGraphicFramePr>
        <p:xfrm>
          <a:off x="4139952" y="2492896"/>
          <a:ext cx="1728192" cy="601216"/>
        </p:xfrm>
        <a:graphic>
          <a:graphicData uri="http://schemas.openxmlformats.org/presentationml/2006/ole">
            <mc:AlternateContent xmlns:mc="http://schemas.openxmlformats.org/markup-compatibility/2006">
              <mc:Choice xmlns:v="urn:schemas-microsoft-com:vml" Requires="v">
                <p:oleObj spid="_x0000_s26655" name="Формула" r:id="rId5" imgW="1346200" imgH="457200" progId="Equation.3">
                  <p:embed/>
                </p:oleObj>
              </mc:Choice>
              <mc:Fallback>
                <p:oleObj name="Формула" r:id="rId5" imgW="1346200" imgH="457200" progId="Equation.3">
                  <p:embed/>
                  <p:pic>
                    <p:nvPicPr>
                      <p:cNvPr id="0" name="Объект 8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9952" y="2492896"/>
                        <a:ext cx="1728192" cy="6012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69561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Взаємодія двох угруповань</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Нагадаємо, що взаємодія хижаків та жертв відбувається циклічним образом. Безумовно, такі циклічні процеси мають місце й у </a:t>
            </a:r>
            <a:r>
              <a:rPr lang="uk-UA" sz="2200" dirty="0" smtClean="0">
                <a:solidFill>
                  <a:schemeClr val="bg1"/>
                </a:solidFill>
                <a:latin typeface="Arial" pitchFamily="34" charset="0"/>
                <a:cs typeface="Arial" pitchFamily="34" charset="0"/>
              </a:rPr>
              <a:t>соціології</a:t>
            </a:r>
            <a:r>
              <a:rPr lang="en-US" sz="2200" dirty="0" smtClean="0">
                <a:solidFill>
                  <a:schemeClr val="bg1"/>
                </a:solidFill>
                <a:latin typeface="Arial" pitchFamily="34" charset="0"/>
                <a:cs typeface="Arial" pitchFamily="34" charset="0"/>
              </a:rPr>
              <a:t>.</a:t>
            </a:r>
            <a:r>
              <a:rPr lang="uk-UA" sz="2200" dirty="0" smtClean="0">
                <a:solidFill>
                  <a:schemeClr val="bg1"/>
                </a:solidFill>
                <a:latin typeface="Arial" pitchFamily="34" charset="0"/>
                <a:cs typeface="Arial" pitchFamily="34" charset="0"/>
              </a:rPr>
              <a:t>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Можливо </a:t>
            </a:r>
            <a:r>
              <a:rPr lang="uk-UA" sz="2200" dirty="0">
                <a:solidFill>
                  <a:schemeClr val="bg1"/>
                </a:solidFill>
                <a:latin typeface="Arial" pitchFamily="34" charset="0"/>
                <a:cs typeface="Arial" pitchFamily="34" charset="0"/>
              </a:rPr>
              <a:t>і багато інших моделей взаємодії двох угруповань між собою. Для їх будування необхідно використовувати відповідні експериментальні дані.</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Розглянуті застосування математичних моделей до вивчення соціологічних задач дозволяють зробити висновки про перспективність математичних методів у соціології. При цьому потрібно особливо обмовити </a:t>
            </a:r>
            <a:r>
              <a:rPr lang="uk-UA" sz="2200" dirty="0" smtClean="0">
                <a:solidFill>
                  <a:schemeClr val="bg1"/>
                </a:solidFill>
                <a:latin typeface="Arial" pitchFamily="34" charset="0"/>
                <a:cs typeface="Arial" pitchFamily="34" charset="0"/>
              </a:rPr>
              <a:t>наступне</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2349278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Взаємодія двох угруповань</a:t>
            </a:r>
            <a:endParaRPr lang="ru-RU" dirty="0"/>
          </a:p>
        </p:txBody>
      </p:sp>
      <p:sp>
        <p:nvSpPr>
          <p:cNvPr id="3" name="Объект 2"/>
          <p:cNvSpPr>
            <a:spLocks noGrp="1"/>
          </p:cNvSpPr>
          <p:nvPr>
            <p:ph idx="1"/>
          </p:nvPr>
        </p:nvSpPr>
        <p:spPr/>
        <p:txBody>
          <a:bodyPr/>
          <a:lstStyle/>
          <a:p>
            <a:r>
              <a:rPr lang="uk-UA" sz="2200" dirty="0" smtClean="0">
                <a:solidFill>
                  <a:schemeClr val="bg1"/>
                </a:solidFill>
                <a:latin typeface="Arial" pitchFamily="34" charset="0"/>
                <a:cs typeface="Arial" pitchFamily="34" charset="0"/>
              </a:rPr>
              <a:t>Традиційно </a:t>
            </a:r>
            <a:r>
              <a:rPr lang="uk-UA" sz="2200" dirty="0">
                <a:solidFill>
                  <a:schemeClr val="bg1"/>
                </a:solidFill>
                <a:latin typeface="Arial" pitchFamily="34" charset="0"/>
                <a:cs typeface="Arial" pitchFamily="34" charset="0"/>
              </a:rPr>
              <a:t>в соціології з математики застосовуються, в основному, методи обробки експериментальних даних. Не применшуючи достоїнств цих методів відзначимо їхню явну недостатність, особливо при якісному аналізі тих чи інших ситуацій</a:t>
            </a:r>
            <a:r>
              <a:rPr lang="uk-UA" sz="2200" dirty="0" smtClean="0">
                <a:solidFill>
                  <a:schemeClr val="bg1"/>
                </a:solidFill>
                <a:latin typeface="Arial" pitchFamily="34" charset="0"/>
                <a:cs typeface="Arial" pitchFamily="34" charset="0"/>
              </a:rPr>
              <a:t>.</a:t>
            </a:r>
          </a:p>
          <a:p>
            <a:r>
              <a:rPr lang="uk-UA" sz="2200" dirty="0">
                <a:solidFill>
                  <a:schemeClr val="bg1"/>
                </a:solidFill>
                <a:latin typeface="Arial" pitchFamily="34" charset="0"/>
                <a:cs typeface="Arial" pitchFamily="34" charset="0"/>
              </a:rPr>
              <a:t>Методи, засновані на використанні диференціальних рівнянь, мають два очевидні достоїнства</a:t>
            </a:r>
            <a:r>
              <a:rPr lang="uk-UA" sz="2200" dirty="0" smtClean="0">
                <a:solidFill>
                  <a:schemeClr val="bg1"/>
                </a:solidFill>
                <a:latin typeface="Arial" pitchFamily="34" charset="0"/>
                <a:cs typeface="Arial" pitchFamily="34" charset="0"/>
              </a:rPr>
              <a:t>.</a:t>
            </a:r>
          </a:p>
          <a:p>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По-перше, у тих випадках, коли можлива ідентифікація параметрів рівнянь, вони дозволяють робити якісь прогнози чи рекомендувати методи керування ситуаціями.</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33208709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Взаємодія двох угруповань</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По-друге, навіть у тих випадках, коли одержання кількісних результатів з якихось причин важко (наприклад, через труднощі одержання відповідного експериментального матеріалу), використання диференціальних рівнянь дозволяє робити якісний аналіз різних ситуацій, що в ряді випадків може мати цінність не меншу, чим конкретні кількісні результати.</a:t>
            </a:r>
            <a:endParaRPr lang="ru-RU" sz="2200" dirty="0">
              <a:solidFill>
                <a:schemeClr val="bg1"/>
              </a:solidFill>
              <a:latin typeface="Arial" pitchFamily="34" charset="0"/>
              <a:cs typeface="Arial" pitchFamily="34" charset="0"/>
            </a:endParaRPr>
          </a:p>
          <a:p>
            <a:r>
              <a:rPr lang="uk-UA" dirty="0"/>
              <a:t> </a:t>
            </a:r>
            <a:endParaRPr lang="ru-RU" dirty="0"/>
          </a:p>
          <a:p>
            <a:r>
              <a:rPr lang="uk-UA"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746" y="3140968"/>
            <a:ext cx="6372225" cy="3154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6510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 </a:t>
            </a:r>
            <a:r>
              <a:rPr lang="uk-UA" b="0" dirty="0">
                <a:solidFill>
                  <a:schemeClr val="bg1"/>
                </a:solidFill>
              </a:rPr>
              <a:t>Замкнуте суспільство</a:t>
            </a:r>
            <a:endParaRPr lang="ru-RU" b="0" dirty="0">
              <a:solidFill>
                <a:schemeClr val="bg1"/>
              </a:solidFill>
            </a:endParaRPr>
          </a:p>
        </p:txBody>
      </p:sp>
      <p:sp>
        <p:nvSpPr>
          <p:cNvPr id="3" name="Объект 2"/>
          <p:cNvSpPr>
            <a:spLocks noGrp="1"/>
          </p:cNvSpPr>
          <p:nvPr>
            <p:ph idx="1"/>
          </p:nvPr>
        </p:nvSpPr>
        <p:spPr/>
        <p:txBody>
          <a:bodyPr>
            <a:normAutofit fontScale="92500"/>
          </a:bodyPr>
          <a:lstStyle/>
          <a:p>
            <a:r>
              <a:rPr lang="ru-RU" dirty="0" smtClean="0">
                <a:solidFill>
                  <a:schemeClr val="bg1"/>
                </a:solidFill>
                <a:latin typeface="Arial" pitchFamily="34" charset="0"/>
                <a:cs typeface="Arial" pitchFamily="34" charset="0"/>
              </a:rPr>
              <a:t>Нехай </a:t>
            </a:r>
            <a:r>
              <a:rPr lang="ru-RU" dirty="0">
                <a:solidFill>
                  <a:schemeClr val="bg1"/>
                </a:solidFill>
                <a:latin typeface="Arial" pitchFamily="34" charset="0"/>
                <a:cs typeface="Arial" pitchFamily="34" charset="0"/>
              </a:rPr>
              <a:t>у суспільстві з'явилося якесь відносно невелике по обсягу співтовариство людей, що сприйняли деяку нову ідею. Вплив ззовні у виді додаткової інформації, агітації і т.д. відсутній, тому подальше поширення цієї ідеї залежить тільки від впливу людей, що вже сприйняли її на інших членів суспільства. Припустимо, що х носіїв ідеї «заражають» нею в одиницю часу (день, місяць, рік) кількість людей, пропорційну х. Позначаючи коефіцієнт пропорційності через </a:t>
            </a:r>
            <a:r>
              <a:rPr lang="ru-RU" dirty="0">
                <a:solidFill>
                  <a:schemeClr val="bg1"/>
                </a:solidFill>
                <a:latin typeface="Arial" pitchFamily="34" charset="0"/>
                <a:cs typeface="Arial" pitchFamily="34" charset="0"/>
                <a:sym typeface="Symbol"/>
              </a:rPr>
              <a:t></a:t>
            </a:r>
            <a:r>
              <a:rPr lang="ru-RU" dirty="0">
                <a:solidFill>
                  <a:schemeClr val="bg1"/>
                </a:solidFill>
                <a:latin typeface="Arial" pitchFamily="34" charset="0"/>
                <a:cs typeface="Arial" pitchFamily="34" charset="0"/>
              </a:rPr>
              <a:t> одержуємо, що ця кількість дорівнює </a:t>
            </a:r>
            <a:r>
              <a:rPr lang="ru-RU" dirty="0">
                <a:solidFill>
                  <a:schemeClr val="bg1"/>
                </a:solidFill>
                <a:latin typeface="Arial" pitchFamily="34" charset="0"/>
                <a:cs typeface="Arial" pitchFamily="34" charset="0"/>
                <a:sym typeface="Symbol"/>
              </a:rPr>
              <a:t></a:t>
            </a:r>
            <a:r>
              <a:rPr lang="ru-RU" dirty="0">
                <a:solidFill>
                  <a:schemeClr val="bg1"/>
                </a:solidFill>
                <a:latin typeface="Arial" pitchFamily="34" charset="0"/>
                <a:cs typeface="Arial" pitchFamily="34" charset="0"/>
              </a:rPr>
              <a:t>х. Вважаючи, що кількість громадян даного суспільства досить велика, приймемо, що ця кількість, а також його частина х змінюються безперервно (а не дискретно, як насправді). </a:t>
            </a: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2080889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 </a:t>
            </a: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Тоді зміну величини х можна описати за допомогою диференціального рівняння:</a:t>
            </a:r>
            <a:endParaRPr lang="ru-RU"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                                      </a:t>
            </a: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2.10.1)</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де t – час. Рішення цього рівняння має вид:</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p>
          <a:p>
            <a:r>
              <a:rPr lang="ru-RU" sz="2200" dirty="0" smtClean="0">
                <a:solidFill>
                  <a:schemeClr val="bg1"/>
                </a:solidFill>
                <a:latin typeface="Arial" pitchFamily="34" charset="0"/>
                <a:cs typeface="Arial" pitchFamily="34" charset="0"/>
              </a:rPr>
              <a:t>Тут </a:t>
            </a:r>
            <a:r>
              <a:rPr lang="ru-RU" sz="2200" dirty="0">
                <a:solidFill>
                  <a:schemeClr val="bg1"/>
                </a:solidFill>
                <a:latin typeface="Arial" pitchFamily="34" charset="0"/>
                <a:cs typeface="Arial" pitchFamily="34" charset="0"/>
              </a:rPr>
              <a:t>х</a:t>
            </a:r>
            <a:r>
              <a:rPr lang="ru-RU" sz="2200" baseline="-25000" dirty="0">
                <a:solidFill>
                  <a:schemeClr val="bg1"/>
                </a:solidFill>
                <a:latin typeface="Arial" pitchFamily="34" charset="0"/>
                <a:cs typeface="Arial" pitchFamily="34" charset="0"/>
              </a:rPr>
              <a:t>0</a:t>
            </a:r>
            <a:r>
              <a:rPr lang="ru-RU" sz="2200" i="1" dirty="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 початкова кількість членів досліджуваного співтовариства</a:t>
            </a:r>
            <a:r>
              <a:rPr lang="ru-RU" sz="2200" dirty="0" smtClean="0">
                <a:solidFill>
                  <a:schemeClr val="bg1"/>
                </a:solidFill>
                <a:latin typeface="Arial" pitchFamily="34" charset="0"/>
                <a:cs typeface="Arial" pitchFamily="34" charset="0"/>
              </a:rPr>
              <a:t>.</a:t>
            </a:r>
          </a:p>
          <a:p>
            <a:r>
              <a:rPr lang="ru-RU" sz="2000" dirty="0" smtClean="0"/>
              <a:t> </a:t>
            </a:r>
            <a:r>
              <a:rPr lang="ru-RU" sz="2200" dirty="0">
                <a:solidFill>
                  <a:schemeClr val="bg1"/>
                </a:solidFill>
                <a:latin typeface="Arial" pitchFamily="34" charset="0"/>
                <a:cs typeface="Arial" pitchFamily="34" charset="0"/>
              </a:rPr>
              <a:t>Вивчимо докладніше залежність (2.10.2). Звернемо увагу на те, що рівняння (2.10.1) та його рішення (2.10.2) фактично співпадають з рівнянням (2.1.1) та його рішенням (2.1.2), яке графічно відображено на рис. 2.1.1.</a:t>
            </a: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85549151"/>
              </p:ext>
            </p:extLst>
          </p:nvPr>
        </p:nvGraphicFramePr>
        <p:xfrm>
          <a:off x="2483768" y="2564904"/>
          <a:ext cx="792088" cy="601216"/>
        </p:xfrm>
        <a:graphic>
          <a:graphicData uri="http://schemas.openxmlformats.org/presentationml/2006/ole">
            <mc:AlternateContent xmlns:mc="http://schemas.openxmlformats.org/markup-compatibility/2006">
              <mc:Choice xmlns:v="urn:schemas-microsoft-com:vml" Requires="v">
                <p:oleObj spid="_x0000_s15404" name="Формула" r:id="rId3" imgW="647700" imgH="457200" progId="Equation.3">
                  <p:embed/>
                </p:oleObj>
              </mc:Choice>
              <mc:Fallback>
                <p:oleObj name="Формула" r:id="rId3" imgW="647700" imgH="457200" progId="Equation.3">
                  <p:embed/>
                  <p:pic>
                    <p:nvPicPr>
                      <p:cNvPr id="0" name="Объект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2564904"/>
                        <a:ext cx="792088" cy="601216"/>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42487541"/>
              </p:ext>
            </p:extLst>
          </p:nvPr>
        </p:nvGraphicFramePr>
        <p:xfrm>
          <a:off x="1439863" y="3538538"/>
          <a:ext cx="2954337" cy="488950"/>
        </p:xfrm>
        <a:graphic>
          <a:graphicData uri="http://schemas.openxmlformats.org/presentationml/2006/ole">
            <mc:AlternateContent xmlns:mc="http://schemas.openxmlformats.org/markup-compatibility/2006">
              <mc:Choice xmlns:v="urn:schemas-microsoft-com:vml" Requires="v">
                <p:oleObj spid="_x0000_s15405" name="Формула" r:id="rId5" imgW="1650960" imgH="241200" progId="Equation.3">
                  <p:embed/>
                </p:oleObj>
              </mc:Choice>
              <mc:Fallback>
                <p:oleObj name="Формула" r:id="rId5" imgW="1650960" imgH="241200" progId="Equation.3">
                  <p:embed/>
                  <p:pic>
                    <p:nvPicPr>
                      <p:cNvPr id="0" name="Объект 30"/>
                      <p:cNvPicPr>
                        <a:picLocks noChangeAspect="1" noChangeArrowheads="1"/>
                      </p:cNvPicPr>
                      <p:nvPr/>
                    </p:nvPicPr>
                    <p:blipFill>
                      <a:blip r:embed="rId6"/>
                      <a:srcRect/>
                      <a:stretch>
                        <a:fillRect/>
                      </a:stretch>
                    </p:blipFill>
                    <p:spPr bwMode="auto">
                      <a:xfrm>
                        <a:off x="1439863" y="3538538"/>
                        <a:ext cx="2954337" cy="4889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945889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pic>
        <p:nvPicPr>
          <p:cNvPr id="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628800"/>
            <a:ext cx="5184576"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3824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 </a:t>
            </a: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fontScale="92500" lnSpcReduction="20000"/>
          </a:bodyPr>
          <a:lstStyle/>
          <a:p>
            <a:r>
              <a:rPr lang="ru-RU" dirty="0">
                <a:solidFill>
                  <a:schemeClr val="bg1"/>
                </a:solidFill>
                <a:latin typeface="Arial" pitchFamily="34" charset="0"/>
                <a:cs typeface="Arial" pitchFamily="34" charset="0"/>
              </a:rPr>
              <a:t>Отже, і висновки, які були зроблені у параграфі 2.1 щодо динаміки популяції, будуть дійсними у даному разі щодо росту прихильників якоїсь ідеї. Головним з цих висновків є той, що за рівні проміжки часу обсяг цікавлячого нас співтовариства буде змінюватися в однакову кількість разів k. Це залежність типу ланцюгової реакції. </a:t>
            </a:r>
            <a:r>
              <a:rPr lang="uk-UA" dirty="0">
                <a:solidFill>
                  <a:schemeClr val="bg1"/>
                </a:solidFill>
                <a:latin typeface="Arial" pitchFamily="34" charset="0"/>
                <a:cs typeface="Arial" pitchFamily="34" charset="0"/>
              </a:rPr>
              <a:t>Вона описує досить короткочасний </a:t>
            </a:r>
            <a:r>
              <a:rPr lang="uk-UA" dirty="0" smtClean="0">
                <a:solidFill>
                  <a:schemeClr val="bg1"/>
                </a:solidFill>
                <a:latin typeface="Arial" pitchFamily="34" charset="0"/>
                <a:cs typeface="Arial" pitchFamily="34" charset="0"/>
              </a:rPr>
              <a:t>перехідний </a:t>
            </a:r>
            <a:r>
              <a:rPr lang="uk-UA" dirty="0">
                <a:solidFill>
                  <a:schemeClr val="bg1"/>
                </a:solidFill>
                <a:latin typeface="Arial" pitchFamily="34" charset="0"/>
                <a:cs typeface="Arial" pitchFamily="34" charset="0"/>
              </a:rPr>
              <a:t>процес, оскільки за відносно великий проміжок часу обсяг х виросте настільки, що всі члени суспільства, які у принципі піддаються впливу, будуть охоплені їм, і подальший ріст природним образом припиниться.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Отже</a:t>
            </a:r>
            <a:r>
              <a:rPr lang="uk-UA" dirty="0">
                <a:solidFill>
                  <a:schemeClr val="bg1"/>
                </a:solidFill>
                <a:latin typeface="Arial" pitchFamily="34" charset="0"/>
                <a:cs typeface="Arial" pitchFamily="34" charset="0"/>
              </a:rPr>
              <a:t>, ми бачимо, що при сприятливих умовах – відсутності протидії, привабливості нової ідеї – вона поширюється дуже швидко природним шляхом без застосування яких-небудь спеціальних мір.</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4199487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Замкнуте суспільство</a:t>
            </a:r>
            <a:endParaRPr lang="ru-RU" dirty="0"/>
          </a:p>
        </p:txBody>
      </p:sp>
      <p:sp>
        <p:nvSpPr>
          <p:cNvPr id="3" name="Объект 2"/>
          <p:cNvSpPr>
            <a:spLocks noGrp="1"/>
          </p:cNvSpPr>
          <p:nvPr>
            <p:ph idx="1"/>
          </p:nvPr>
        </p:nvSpPr>
        <p:spPr/>
        <p:txBody>
          <a:bodyPr>
            <a:normAutofit fontScale="92500" lnSpcReduction="20000"/>
          </a:bodyPr>
          <a:lstStyle/>
          <a:p>
            <a:r>
              <a:rPr lang="uk-UA" dirty="0">
                <a:solidFill>
                  <a:schemeClr val="bg1"/>
                </a:solidFill>
                <a:latin typeface="Arial" pitchFamily="34" charset="0"/>
                <a:cs typeface="Arial" pitchFamily="34" charset="0"/>
              </a:rPr>
              <a:t>У випадку негативного значення коефіцієнта пропорційності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буде спостерігатися вже не ріст, а зменшення кількості х (рис. 2.2.1).Таке положення може спостерігатися, коли вплив членів даного співтовариства на інших громадян менше, ніж зворотний вплив. Це може бути зв'язано або з непривабливістю ідеї, або з протидією її поширенню.</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У будь-якому випадку найбільш важливою величиною, що підлягає експериментальному дослідженню, є коефіцієнт пропорційності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Цей коефіцієнт може бути знайдений, наприклад, при рішенні </a:t>
            </a:r>
            <a:r>
              <a:rPr lang="uk-UA" dirty="0" smtClean="0">
                <a:solidFill>
                  <a:schemeClr val="bg1"/>
                </a:solidFill>
                <a:latin typeface="Arial" pitchFamily="34" charset="0"/>
                <a:cs typeface="Arial" pitchFamily="34" charset="0"/>
              </a:rPr>
              <a:t>оберненої </a:t>
            </a:r>
            <a:r>
              <a:rPr lang="uk-UA" dirty="0">
                <a:solidFill>
                  <a:schemeClr val="bg1"/>
                </a:solidFill>
                <a:latin typeface="Arial" pitchFamily="34" charset="0"/>
                <a:cs typeface="Arial" pitchFamily="34" charset="0"/>
              </a:rPr>
              <a:t>задачі.</a:t>
            </a:r>
            <a:r>
              <a:rPr lang="uk-UA" dirty="0">
                <a:solidFill>
                  <a:srgbClr val="FF0000"/>
                </a:solidFill>
                <a:latin typeface="Arial" pitchFamily="34" charset="0"/>
                <a:cs typeface="Arial" pitchFamily="34" charset="0"/>
              </a:rPr>
              <a:t> </a:t>
            </a:r>
            <a:r>
              <a:rPr lang="uk-UA" dirty="0">
                <a:solidFill>
                  <a:schemeClr val="bg1"/>
                </a:solidFill>
                <a:latin typeface="Arial" pitchFamily="34" charset="0"/>
                <a:cs typeface="Arial" pitchFamily="34" charset="0"/>
              </a:rPr>
              <a:t>Якщо на якомусь проміжку часу залежності між x і t подібні зображеними на рис. 2.1.1 чи 2.2.1, </a:t>
            </a:r>
            <a:r>
              <a:rPr lang="uk-UA" b="1" i="1" dirty="0">
                <a:solidFill>
                  <a:schemeClr val="bg1"/>
                </a:solidFill>
                <a:latin typeface="Arial" pitchFamily="34" charset="0"/>
                <a:cs typeface="Arial" pitchFamily="34" charset="0"/>
              </a:rPr>
              <a:t>то нескладно визначити величину </a:t>
            </a:r>
            <a:r>
              <a:rPr lang="uk-UA" b="1" i="1" dirty="0">
                <a:solidFill>
                  <a:schemeClr val="bg1"/>
                </a:solidFill>
                <a:latin typeface="Arial" pitchFamily="34" charset="0"/>
                <a:cs typeface="Arial" pitchFamily="34" charset="0"/>
                <a:sym typeface="Symbol"/>
              </a:rPr>
              <a:t></a:t>
            </a:r>
            <a:r>
              <a:rPr lang="uk-UA" b="1" i="1" dirty="0">
                <a:solidFill>
                  <a:schemeClr val="bg1"/>
                </a:solidFill>
                <a:latin typeface="Arial" pitchFamily="34" charset="0"/>
                <a:cs typeface="Arial" pitchFamily="34" charset="0"/>
              </a:rPr>
              <a:t> за допомогою методу найменших квадратів. </a:t>
            </a:r>
            <a:r>
              <a:rPr lang="uk-UA" dirty="0">
                <a:solidFill>
                  <a:schemeClr val="bg1"/>
                </a:solidFill>
                <a:latin typeface="Arial" pitchFamily="34" charset="0"/>
                <a:cs typeface="Arial" pitchFamily="34" charset="0"/>
              </a:rPr>
              <a:t>Після цього можна прогнозувати подальшу зміну x(t) з використанням формули (2.10.2).</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1859677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85887" y="2105819"/>
            <a:ext cx="6372225"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8700162"/>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2911</TotalTime>
  <Words>1823</Words>
  <Application>Microsoft Office PowerPoint</Application>
  <PresentationFormat>Экран (4:3)</PresentationFormat>
  <Paragraphs>161</Paragraphs>
  <Slides>35</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35</vt:i4>
      </vt:variant>
    </vt:vector>
  </HeadingPairs>
  <TitlesOfParts>
    <vt:vector size="38" baseType="lpstr">
      <vt:lpstr>Паркет</vt:lpstr>
      <vt:lpstr>Формула</vt:lpstr>
      <vt:lpstr>Microsoft Equation 3.0</vt:lpstr>
      <vt:lpstr>СИСТЕМНИЙ АНАЛІЗ</vt:lpstr>
      <vt:lpstr>ЛЕКЦІЯ 8</vt:lpstr>
      <vt:lpstr>Деякі математичні моделі соціальних процесів </vt:lpstr>
      <vt:lpstr> Замкнуте суспільство</vt:lpstr>
      <vt:lpstr> Замкнуте суспільство</vt:lpstr>
      <vt:lpstr>Презентация PowerPoint</vt:lpstr>
      <vt:lpstr> Замкнуте суспільство</vt:lpstr>
      <vt:lpstr>Замкнуте суспільство</vt:lpstr>
      <vt:lpstr>Презентация PowerPoint</vt:lpstr>
      <vt:lpstr>Обернена задача </vt:lpstr>
      <vt:lpstr>Замкнуте суспільство</vt:lpstr>
      <vt:lpstr>Замкнуте суспільство</vt:lpstr>
      <vt:lpstr>Замкнуте суспільство</vt:lpstr>
      <vt:lpstr>Замкнуте суспільство</vt:lpstr>
      <vt:lpstr>Замкнуте суспільство</vt:lpstr>
      <vt:lpstr>Логістичні криві Ферхюльста </vt:lpstr>
      <vt:lpstr>Замкнуте суспільство</vt:lpstr>
      <vt:lpstr>Замкнуте суспільство</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Врахування зовнішнього впливу. </vt:lpstr>
      <vt:lpstr>Взаємодія двох угруповань. </vt:lpstr>
      <vt:lpstr>Взаємодія двох угруповань</vt:lpstr>
      <vt:lpstr>Взаємодія двох угруповань</vt:lpstr>
      <vt:lpstr>Взаємодія двох угруповань</vt:lpstr>
      <vt:lpstr>Взаємодія двох угруповань</vt:lpstr>
      <vt:lpstr>Взаємодія двох угруповань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244</cp:revision>
  <dcterms:created xsi:type="dcterms:W3CDTF">2018-09-10T07:12:08Z</dcterms:created>
  <dcterms:modified xsi:type="dcterms:W3CDTF">2023-10-23T07:36:15Z</dcterms:modified>
</cp:coreProperties>
</file>