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0"/>
  </p:notesMasterIdLst>
  <p:sldIdLst>
    <p:sldId id="274" r:id="rId2"/>
    <p:sldId id="271" r:id="rId3"/>
    <p:sldId id="258" r:id="rId4"/>
    <p:sldId id="266" r:id="rId5"/>
    <p:sldId id="268" r:id="rId6"/>
    <p:sldId id="269" r:id="rId7"/>
    <p:sldId id="270" r:id="rId8"/>
    <p:sldId id="257" r:id="rId9"/>
    <p:sldId id="273" r:id="rId10"/>
    <p:sldId id="259" r:id="rId11"/>
    <p:sldId id="272" r:id="rId12"/>
    <p:sldId id="260" r:id="rId13"/>
    <p:sldId id="265" r:id="rId14"/>
    <p:sldId id="262" r:id="rId15"/>
    <p:sldId id="263" r:id="rId16"/>
    <p:sldId id="264" r:id="rId17"/>
    <p:sldId id="267" r:id="rId18"/>
    <p:sldId id="261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276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A530ECFD-EBCD-44C0-967F-6EF62AD2604C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A3BE359-0400-4CE0-B8DE-ADB43D445C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4740275" cy="351313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F7DDF-E8D3-4AAC-88B5-47101D3B2519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285F4-FAEE-4CA9-AC56-D196794139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4AB80-34ED-4788-BF16-36323ABA5D1D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000F2B-672B-4427-8C2E-B3C58AEAB6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AD041-5F28-4857-B740-EE29289A8C25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61FB0-6801-4B94-94FF-1CA95C199E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2DCB0A-A3F8-41DA-9BA2-3B9B117146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107AD-52A6-44D1-B60B-3D638800EF0C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A4FB3-02EB-4960-BAAB-5B3EC0BBB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8CF7F-2E30-4EE0-8E22-C389A9BA58A1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B25C4-A1D5-4619-861A-8CB2CB12DA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9FAD30-424E-4F80-AE08-2EB5224C50D9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7588D-BC59-4DF6-9087-EE3A06E870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30FFE-EAE1-47CC-9713-F8B0BDCF7AB5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6DCDD-2B77-4285-BA0E-6F404248FD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A2DAE-4363-46AE-A8D5-A22C714FD924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96C80-E2E8-417C-88AC-D983BA75E4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A44D9-23A2-4585-8EE6-A99FAF99E78D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995CF-1FDA-4AE1-8F53-272FDAE7D7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8601E-3BB1-4E71-B91D-F9ECC1A7DB88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3FA4EE-28FE-46CE-8190-20730A5AED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A2265-3802-4A73-A393-C38653E90811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07968F-4787-4FBD-A8FB-05C9601A6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767B2D-2A93-451A-AE34-1395C990FE37}" type="datetimeFigureOut">
              <a:rPr lang="ru-RU"/>
              <a:pPr>
                <a:defRPr/>
              </a:pPr>
              <a:t>07.12.2015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8BB0465-F7E1-47A9-A859-0EBF57F46F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3" y="260350"/>
            <a:ext cx="7772400" cy="1811338"/>
          </a:xfrm>
        </p:spPr>
        <p:txBody>
          <a:bodyPr>
            <a:noAutofit/>
          </a:bodyPr>
          <a:lstStyle/>
          <a:p>
            <a:r>
              <a:rPr lang="uk-UA" sz="40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«Основи геоботаніки та фітоценології</a:t>
            </a:r>
            <a:r>
              <a:rPr lang="ru-RU" sz="4000" b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8" y="3860800"/>
            <a:ext cx="3240087" cy="279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0" y="4000500"/>
            <a:ext cx="3454400" cy="25923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25" y="2428875"/>
            <a:ext cx="3427413" cy="25733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2800" dirty="0" smtClean="0"/>
              <a:t>Постійно зростає частка антропогенних угідь. Виникає необхідність збалансувати співвідношення природних і культурних екосистем.</a:t>
            </a:r>
            <a:endParaRPr lang="ru-RU" sz="2800" dirty="0"/>
          </a:p>
        </p:txBody>
      </p:sp>
      <p:pic>
        <p:nvPicPr>
          <p:cNvPr id="24578" name="Picture 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357313" y="1428750"/>
            <a:ext cx="6786562" cy="5203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>
          <a:xfrm>
            <a:off x="250825" y="285750"/>
            <a:ext cx="8569325" cy="1127125"/>
          </a:xfrm>
        </p:spPr>
        <p:txBody>
          <a:bodyPr tIns="19201">
            <a:normAutofit/>
          </a:bodyPr>
          <a:lstStyle/>
          <a:p>
            <a: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</a:tabLst>
            </a:pPr>
            <a:r>
              <a:rPr lang="en-US" sz="2400" smtClean="0"/>
              <a:t>Амброзія полинолиста належить до карантинних бур'янів,</a:t>
            </a:r>
            <a:r>
              <a:rPr lang="uk-UA" sz="2400" smtClean="0"/>
              <a:t> </a:t>
            </a:r>
            <a:r>
              <a:rPr lang="en-US" sz="2400" smtClean="0"/>
              <a:t>які наносять великої шкоди не лише сільському господарству</a:t>
            </a:r>
            <a:r>
              <a:rPr lang="uk-UA" sz="2400" smtClean="0"/>
              <a:t>.</a:t>
            </a:r>
            <a:r>
              <a:rPr lang="en-US" sz="2400" smtClean="0">
                <a:solidFill>
                  <a:srgbClr val="FFFF99"/>
                </a:solidFill>
              </a:rPr>
              <a:t> </a:t>
            </a:r>
            <a:r>
              <a:rPr lang="uk-UA" sz="2400" smtClean="0">
                <a:solidFill>
                  <a:srgbClr val="FFFF99"/>
                </a:solidFill>
              </a:rPr>
              <a:t/>
            </a:r>
            <a:br>
              <a:rPr lang="uk-UA" sz="2400" smtClean="0">
                <a:solidFill>
                  <a:srgbClr val="FFFF99"/>
                </a:solidFill>
              </a:rPr>
            </a:br>
            <a:r>
              <a:rPr lang="en-US" sz="2400" smtClean="0"/>
              <a:t>Щириця </a:t>
            </a:r>
            <a:r>
              <a:rPr lang="uk-UA" sz="2400" smtClean="0"/>
              <a:t>–</a:t>
            </a:r>
            <a:r>
              <a:rPr lang="en-US" sz="2400" smtClean="0"/>
              <a:t> бур'ян переважно просапних культур</a:t>
            </a:r>
            <a:r>
              <a:rPr lang="uk-UA" sz="2400" smtClean="0"/>
              <a:t>.</a:t>
            </a:r>
            <a:endParaRPr lang="en-US" sz="2800" smtClean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85720" y="2357430"/>
            <a:ext cx="4864501" cy="3668988"/>
          </a:xfrm>
          <a:ln w="38100" cap="sq">
            <a:solidFill>
              <a:srgbClr val="00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1714500"/>
            <a:ext cx="3768725" cy="4918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advTm="10240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000" smtClean="0"/>
              <a:t>Рослинні угруповання південних степів</a:t>
            </a:r>
            <a:endParaRPr lang="ru-RU" sz="4000" smtClean="0"/>
          </a:p>
        </p:txBody>
      </p:sp>
      <p:pic>
        <p:nvPicPr>
          <p:cNvPr id="27650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1514475"/>
            <a:ext cx="7081838" cy="5154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285750" y="214313"/>
            <a:ext cx="8572500" cy="27828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endParaRPr lang="en-US" sz="190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uk-UA" sz="2200" smtClean="0"/>
              <a:t>Ліс – один з основних типів рослинного покриву Землі, що представлений багаточисленними життєвими формами рослин, серед яких головну роль відіграють дерева та кущі, другорядну – трави, чагарнички, мохи, лишайники тощо. Ліси грають велику роль в розвитку економіки, поліпшенні оточуючого середовища, підвищенні добробуту народу. 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uk-UA" sz="2200" smtClean="0"/>
              <a:t>Раціональне освоєння лісових угідь – важливе державне завдання, для розв’язання якого необхідні кваліфіковані фахівці.</a:t>
            </a:r>
            <a:endParaRPr lang="ru-RU" sz="2200" smtClean="0">
              <a:cs typeface="Times New Roman" pitchFamily="18" charset="0"/>
            </a:endParaRPr>
          </a:p>
        </p:txBody>
      </p:sp>
      <p:pic>
        <p:nvPicPr>
          <p:cNvPr id="28674" name="Picture 2" descr="C:\Users\Stierlitz\Desktop\100_05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3429000"/>
            <a:ext cx="428625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 descr="C:\Users\Stierlitz\Desktop\quercus-robu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095625"/>
            <a:ext cx="4425950" cy="35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9762"/>
          </a:xfrm>
        </p:spPr>
        <p:txBody>
          <a:bodyPr/>
          <a:lstStyle/>
          <a:p>
            <a:r>
              <a:rPr lang="ru-RU" sz="3200" smtClean="0"/>
              <a:t>Буковий ліс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60413" y="1098550"/>
            <a:ext cx="7454900" cy="5595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15962"/>
          </a:xfrm>
        </p:spPr>
        <p:txBody>
          <a:bodyPr/>
          <a:lstStyle/>
          <a:p>
            <a:r>
              <a:rPr lang="ru-RU" sz="3200" smtClean="0"/>
              <a:t>Дубовий гай</a:t>
            </a:r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071563"/>
            <a:ext cx="8153400" cy="5429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87362"/>
          </a:xfrm>
        </p:spPr>
        <p:txBody>
          <a:bodyPr/>
          <a:lstStyle/>
          <a:p>
            <a:r>
              <a:rPr lang="ru-RU" sz="3200" smtClean="0"/>
              <a:t>Березовий ліс</a:t>
            </a:r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928688"/>
            <a:ext cx="7643813" cy="5732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ctrTitle"/>
          </p:nvPr>
        </p:nvSpPr>
        <p:spPr>
          <a:xfrm>
            <a:off x="500063" y="152400"/>
            <a:ext cx="8339137" cy="762000"/>
          </a:xfrm>
        </p:spPr>
        <p:txBody>
          <a:bodyPr/>
          <a:lstStyle/>
          <a:p>
            <a:r>
              <a:rPr lang="ru-RU" sz="3200" smtClean="0"/>
              <a:t>Різноманіття умов існування рослинності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928688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260350"/>
            <a:ext cx="8686800" cy="6176963"/>
          </a:xfrm>
        </p:spPr>
      </p:pic>
      <p:sp>
        <p:nvSpPr>
          <p:cNvPr id="33795" name="Заголовок 1"/>
          <p:cNvSpPr>
            <a:spLocks/>
          </p:cNvSpPr>
          <p:nvPr/>
        </p:nvSpPr>
        <p:spPr bwMode="auto">
          <a:xfrm>
            <a:off x="1546225" y="333375"/>
            <a:ext cx="568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3200" b="1">
                <a:solidFill>
                  <a:srgbClr val="FF0000"/>
                </a:solidFill>
                <a:latin typeface="Calibri" pitchFamily="34" charset="0"/>
              </a:rPr>
              <a:t>Запрошуємо до навчання!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ctrTitle"/>
          </p:nvPr>
        </p:nvSpPr>
        <p:spPr>
          <a:xfrm>
            <a:off x="685800" y="214313"/>
            <a:ext cx="7772400" cy="3000375"/>
          </a:xfrm>
        </p:spPr>
        <p:txBody>
          <a:bodyPr/>
          <a:lstStyle/>
          <a:p>
            <a:r>
              <a:rPr lang="uk-UA" sz="2800" smtClean="0"/>
              <a:t>В наш час геоботаніка (фітоценологія) являє собою велику самостійну багатогалузеву науку, спільне завдання якої – різностороннє вивчення впливу різних факторів на рослинні угруповання, їх структури, функцій, можливостей найбільш раціонального використання рослин.</a:t>
            </a:r>
            <a:endParaRPr lang="ru-RU" sz="280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3422650"/>
            <a:ext cx="4357688" cy="3268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729163" y="3443288"/>
            <a:ext cx="4212469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357563" y="214313"/>
            <a:ext cx="5786437" cy="6429375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uk-UA" sz="3000" smtClean="0"/>
              <a:t>Фізико-географічне положення, особливості природно-ресурсного потенціалу та історичного розвитку Запорізької області зумовлюють велику потребу регіону у фахівцях з лісового та садово-паркового господарства. Для всебічної їх підготовки важливий етап – вивчення ними курсу «Основи геоботаніки та фітоценології». </a:t>
            </a:r>
          </a:p>
          <a:p>
            <a:pPr algn="ctr">
              <a:lnSpc>
                <a:spcPct val="90000"/>
              </a:lnSpc>
              <a:buFont typeface="Arial" charset="0"/>
              <a:buNone/>
            </a:pPr>
            <a:r>
              <a:rPr lang="uk-UA" sz="3000" smtClean="0"/>
              <a:t>Вивчення цієї дисципліни є своєчасним і дуже актуальним нині і на перспективу.</a:t>
            </a:r>
            <a:endParaRPr lang="ru-RU" sz="300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3" y="3071813"/>
            <a:ext cx="2714625" cy="3619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3" y="142875"/>
            <a:ext cx="2714625" cy="32194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285750" y="274638"/>
            <a:ext cx="8648700" cy="2511425"/>
          </a:xfrm>
        </p:spPr>
        <p:txBody>
          <a:bodyPr/>
          <a:lstStyle/>
          <a:p>
            <a:r>
              <a:rPr lang="uk-UA" sz="1800" b="1" smtClean="0"/>
              <a:t>Пізнання природних закономірностей розвитку рослинного покриву і можливості його збереження та раціонального використання забезпечує геоботаніка. Теоретичний курс геоботаніки складено так, щоб познайомити студентів з фіторізноманіттям як окремих типів рослинності, так і їх комплексів. Завдяки лабораторним заняттям передбачається практично закріпити теоретичні знання, набути навичок методики визначення та систематизування рослин, навчитися аналізувати життя і розвиток рослин залежно від впливу екологічних факторів, а також опанувати методи флористичного, географічного, еколого-ценотичного і геоботанічного дослідження природних фітоценозів і штучно створених агрофітоценозів.</a:t>
            </a:r>
            <a:endParaRPr lang="ru-RU" sz="1800" b="1" smtClean="0"/>
          </a:p>
        </p:txBody>
      </p:sp>
      <p:sp>
        <p:nvSpPr>
          <p:cNvPr id="34819" name="Содержимое 3"/>
          <p:cNvSpPr>
            <a:spLocks noGrp="1"/>
          </p:cNvSpPr>
          <p:nvPr>
            <p:ph idx="1"/>
          </p:nvPr>
        </p:nvSpPr>
        <p:spPr>
          <a:xfrm>
            <a:off x="5572125" y="4714875"/>
            <a:ext cx="66675" cy="85725"/>
          </a:xfrm>
        </p:spPr>
        <p:txBody>
          <a:bodyPr rtlCol="0">
            <a:normAutofit fontScale="2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 smtClean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91200" y="2895600"/>
            <a:ext cx="3219450" cy="387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928938"/>
            <a:ext cx="5010150" cy="375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214313" y="274638"/>
            <a:ext cx="8786812" cy="1282700"/>
          </a:xfrm>
        </p:spPr>
        <p:txBody>
          <a:bodyPr/>
          <a:lstStyle/>
          <a:p>
            <a:r>
              <a:rPr lang="uk-UA" sz="2400" smtClean="0"/>
              <a:t>Неможливо вивчити рослинні угруповання не виходячи у природу.</a:t>
            </a:r>
            <a:br>
              <a:rPr lang="uk-UA" sz="2400" smtClean="0"/>
            </a:br>
            <a:r>
              <a:rPr lang="uk-UA" sz="2400" smtClean="0"/>
              <a:t>Опанування методів польового геоботанічного обстеження.</a:t>
            </a:r>
            <a:endParaRPr lang="ru-RU" sz="2400" smtClean="0"/>
          </a:p>
        </p:txBody>
      </p:sp>
      <p:pic>
        <p:nvPicPr>
          <p:cNvPr id="19458" name="Picture 2" descr="D:\Рабочий стол 24 11 2014\Фото практики\P106077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500188" y="1643063"/>
            <a:ext cx="6762750" cy="50720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2800" smtClean="0"/>
              <a:t>Лабораторне заняття в польових умовах. Студенти вивчають степовий фітоценоз на о. Хортиця.</a:t>
            </a:r>
            <a:endParaRPr lang="ru-RU" sz="2800" smtClean="0"/>
          </a:p>
        </p:txBody>
      </p:sp>
      <p:pic>
        <p:nvPicPr>
          <p:cNvPr id="20482" name="Picture 2" descr="D:\Рабочий стол 24 11 2014\Фото практики\P106076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1357313"/>
            <a:ext cx="70104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600" smtClean="0"/>
              <a:t>Вивчення різноманіття рослин на базі Запорізького міського ботанічного саду.</a:t>
            </a:r>
            <a:endParaRPr lang="ru-RU" sz="4000" smtClean="0"/>
          </a:p>
        </p:txBody>
      </p:sp>
      <p:pic>
        <p:nvPicPr>
          <p:cNvPr id="21506" name="Picture 2" descr="D:\Рабочий стол 24 11 2014\Фото практики\P106074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0" y="1571625"/>
            <a:ext cx="6629400" cy="49720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714625"/>
            <a:ext cx="8229600" cy="3929063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uk-UA" sz="2500" smtClean="0"/>
              <a:t>Природні комплекси України надзвичайно різноманітні.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uk-UA" sz="2500" smtClean="0"/>
              <a:t>Внаслідок антропогенного тиску флора і рослинність регіонів і планети в цілому зазнають істотних кількісних та якісних змін. Сучасний рослинний покрив, особливо в степових і лісостепових районах України, зазнав нещадної фрагментації і мозаїчності, що порушує природну безперервність та цілісність рослинного покриву нашої країни. Тому на даному етапі дуже важливим завданням є розробка заходів щодо стабілізації природних екосистем</a:t>
            </a:r>
            <a:r>
              <a:rPr lang="uk-UA" sz="2500" smtClean="0">
                <a:latin typeface="Arial" charset="0"/>
              </a:rPr>
              <a:t>,</a:t>
            </a:r>
            <a:r>
              <a:rPr lang="uk-UA" sz="2500" smtClean="0"/>
              <a:t> створення екомереж континентального і регіонального рівнів, що неможливо без знання геоботаніки та фітоценології.</a:t>
            </a:r>
            <a:endParaRPr lang="ru-RU" sz="2500" smtClean="0"/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42875"/>
            <a:ext cx="5002213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688" y="142875"/>
            <a:ext cx="2970212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476250"/>
            <a:ext cx="8450262" cy="5619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366</Words>
  <PresentationFormat>Экран (4:3)</PresentationFormat>
  <Paragraphs>21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Calibri</vt:lpstr>
      <vt:lpstr>Arial</vt:lpstr>
      <vt:lpstr>Times New Roman</vt:lpstr>
      <vt:lpstr>Wingdings 2</vt:lpstr>
      <vt:lpstr>Тема Office</vt:lpstr>
      <vt:lpstr>Тема Office</vt:lpstr>
      <vt:lpstr>«Основи геоботаніки та фітоценології» </vt:lpstr>
      <vt:lpstr>В наш час геоботаніка (фітоценологія) являє собою велику самостійну багатогалузеву науку, спільне завдання якої – різностороннє вивчення впливу різних факторів на рослинні угруповання, їх структури, функцій, можливостей найбільш раціонального використання рослин.</vt:lpstr>
      <vt:lpstr>Слайд 3</vt:lpstr>
      <vt:lpstr>Пізнання природних закономірностей розвитку рослинного покриву і можливості його збереження та раціонального використання забезпечує геоботаніка. Теоретичний курс геоботаніки складено так, щоб познайомити студентів з фіторізноманіттям як окремих типів рослинності, так і їх комплексів. Завдяки лабораторним заняттям передбачається практично закріпити теоретичні знання, набути навичок методики визначення та систематизування рослин, навчитися аналізувати життя і розвиток рослин залежно від впливу екологічних факторів, а також опанувати методи флористичного, географічного, еколого-ценотичного і геоботанічного дослідження природних фітоценозів і штучно створених агрофітоценозів.</vt:lpstr>
      <vt:lpstr>Неможливо вивчити рослинні угруповання не виходячи у природу. Опанування методів польового геоботанічного обстеження.</vt:lpstr>
      <vt:lpstr>Лабораторне заняття в польових умовах. Студенти вивчають степовий фітоценоз на о. Хортиця.</vt:lpstr>
      <vt:lpstr>Вивчення різноманіття рослин на базі Запорізького міського ботанічного саду.</vt:lpstr>
      <vt:lpstr>Слайд 8</vt:lpstr>
      <vt:lpstr>Слайд 9</vt:lpstr>
      <vt:lpstr>Постійно зростає частка антропогенних угідь. Виникає необхідність збалансувати співвідношення природних і культурних екосистем.</vt:lpstr>
      <vt:lpstr>Амброзія полинолиста належить до карантинних бур'янів, які наносять великої шкоди не лише сільському господарству.  Щириця – бур'ян переважно просапних культур.</vt:lpstr>
      <vt:lpstr>Рослинні угруповання південних степів</vt:lpstr>
      <vt:lpstr>Слайд 13</vt:lpstr>
      <vt:lpstr>Буковий ліс</vt:lpstr>
      <vt:lpstr>Дубовий гай</vt:lpstr>
      <vt:lpstr>Березовий ліс</vt:lpstr>
      <vt:lpstr>Різноманіття умов існування рослинності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Home</cp:lastModifiedBy>
  <cp:revision>26</cp:revision>
  <dcterms:modified xsi:type="dcterms:W3CDTF">2015-12-07T07:57:07Z</dcterms:modified>
</cp:coreProperties>
</file>