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71"/>
  </p:notesMasterIdLst>
  <p:sldIdLst>
    <p:sldId id="256" r:id="rId5"/>
    <p:sldId id="257" r:id="rId6"/>
    <p:sldId id="258" r:id="rId7"/>
    <p:sldId id="365" r:id="rId8"/>
    <p:sldId id="366" r:id="rId9"/>
    <p:sldId id="404" r:id="rId10"/>
    <p:sldId id="367" r:id="rId11"/>
    <p:sldId id="368" r:id="rId12"/>
    <p:sldId id="369" r:id="rId13"/>
    <p:sldId id="370" r:id="rId14"/>
    <p:sldId id="372" r:id="rId15"/>
    <p:sldId id="373" r:id="rId16"/>
    <p:sldId id="359" r:id="rId17"/>
    <p:sldId id="360" r:id="rId18"/>
    <p:sldId id="361" r:id="rId19"/>
    <p:sldId id="362" r:id="rId20"/>
    <p:sldId id="371" r:id="rId21"/>
    <p:sldId id="356" r:id="rId22"/>
    <p:sldId id="348" r:id="rId23"/>
    <p:sldId id="349" r:id="rId24"/>
    <p:sldId id="355" r:id="rId25"/>
    <p:sldId id="260" r:id="rId26"/>
    <p:sldId id="350" r:id="rId27"/>
    <p:sldId id="357" r:id="rId28"/>
    <p:sldId id="387" r:id="rId29"/>
    <p:sldId id="388" r:id="rId30"/>
    <p:sldId id="389" r:id="rId31"/>
    <p:sldId id="390" r:id="rId32"/>
    <p:sldId id="364" r:id="rId33"/>
    <p:sldId id="291" r:id="rId34"/>
    <p:sldId id="384" r:id="rId35"/>
    <p:sldId id="385" r:id="rId36"/>
    <p:sldId id="408" r:id="rId37"/>
    <p:sldId id="409" r:id="rId38"/>
    <p:sldId id="407" r:id="rId39"/>
    <p:sldId id="386" r:id="rId40"/>
    <p:sldId id="353" r:id="rId41"/>
    <p:sldId id="363" r:id="rId42"/>
    <p:sldId id="293" r:id="rId43"/>
    <p:sldId id="403" r:id="rId44"/>
    <p:sldId id="358" r:id="rId45"/>
    <p:sldId id="374" r:id="rId46"/>
    <p:sldId id="375" r:id="rId47"/>
    <p:sldId id="376" r:id="rId48"/>
    <p:sldId id="392" r:id="rId49"/>
    <p:sldId id="400" r:id="rId50"/>
    <p:sldId id="393" r:id="rId51"/>
    <p:sldId id="394" r:id="rId52"/>
    <p:sldId id="395" r:id="rId53"/>
    <p:sldId id="399" r:id="rId54"/>
    <p:sldId id="396" r:id="rId55"/>
    <p:sldId id="397" r:id="rId56"/>
    <p:sldId id="377" r:id="rId57"/>
    <p:sldId id="295" r:id="rId58"/>
    <p:sldId id="354" r:id="rId59"/>
    <p:sldId id="379" r:id="rId60"/>
    <p:sldId id="380" r:id="rId61"/>
    <p:sldId id="381" r:id="rId62"/>
    <p:sldId id="410" r:id="rId63"/>
    <p:sldId id="382" r:id="rId64"/>
    <p:sldId id="383" r:id="rId65"/>
    <p:sldId id="411" r:id="rId66"/>
    <p:sldId id="412" r:id="rId67"/>
    <p:sldId id="413" r:id="rId68"/>
    <p:sldId id="286" r:id="rId69"/>
    <p:sldId id="287" r:id="rId7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420B9-AAE9-4B3A-BB4C-0EFCC8B8987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4C52B-6E09-4232-ABCC-3C5EE27E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4C52B-6E09-4232-ABCC-3C5EE27EA61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3960"/>
            <a:ext cx="1742400" cy="7765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80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199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1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212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7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265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7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278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0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3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809588" y="285728"/>
            <a:ext cx="10928370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4000"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 err="1">
                <a:solidFill>
                  <a:srgbClr val="FF0000"/>
                </a:solidFill>
                <a:latin typeface="Century Gothic"/>
                <a:ea typeface="DejaVu Sans"/>
              </a:rPr>
              <a:t>Лекція</a:t>
            </a:r>
            <a:r>
              <a:rPr lang="ru-RU" sz="5400" b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 № </a:t>
            </a:r>
            <a:r>
              <a:rPr lang="ru-RU" sz="5400" b="1" spc="-1" dirty="0" smtClean="0">
                <a:solidFill>
                  <a:srgbClr val="FF0000"/>
                </a:solidFill>
                <a:latin typeface="Century Gothic"/>
                <a:ea typeface="DejaVu Sans"/>
              </a:rPr>
              <a:t>9</a:t>
            </a:r>
            <a:endParaRPr lang="ru-RU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/>
              <a:t/>
            </a:r>
            <a:br>
              <a:rPr/>
            </a:br>
            <a:r>
              <a:rPr lang="ru-RU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Тема:</a:t>
            </a:r>
            <a:endParaRPr lang="ru-RU" sz="43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4300" b="1" dirty="0" err="1" smtClean="0">
                <a:solidFill>
                  <a:srgbClr val="7030A0"/>
                </a:solidFill>
              </a:rPr>
              <a:t>Кліматичні</a:t>
            </a:r>
            <a:r>
              <a:rPr lang="ru-RU" sz="4300" b="1" dirty="0" smtClean="0">
                <a:solidFill>
                  <a:srgbClr val="7030A0"/>
                </a:solidFill>
              </a:rPr>
              <a:t> </a:t>
            </a:r>
            <a:r>
              <a:rPr lang="ru-RU" sz="4300" b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4300" b="1" dirty="0" smtClean="0">
                <a:solidFill>
                  <a:srgbClr val="7030A0"/>
                </a:solidFill>
              </a:rPr>
              <a:t>. </a:t>
            </a:r>
            <a:r>
              <a:rPr lang="ru-RU" sz="4300" b="1" dirty="0" err="1" smtClean="0">
                <a:solidFill>
                  <a:srgbClr val="7030A0"/>
                </a:solidFill>
              </a:rPr>
              <a:t>Кліматотерапія</a:t>
            </a:r>
            <a:endParaRPr lang="ru-RU" sz="4300" b="1" strike="noStrike" spc="-1" dirty="0">
              <a:solidFill>
                <a:srgbClr val="7030A0"/>
              </a:solid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720" y="3140968"/>
            <a:ext cx="5857915" cy="312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026" y="428604"/>
            <a:ext cx="10572824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 </a:t>
            </a:r>
            <a:r>
              <a:rPr lang="ru-RU" sz="2400" b="1" dirty="0" err="1" smtClean="0">
                <a:solidFill>
                  <a:srgbClr val="FF0000"/>
                </a:solidFill>
              </a:rPr>
              <a:t>позитивних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чинників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біоклімату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використовуваних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кліматотерапії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відносяться</a:t>
            </a:r>
            <a:r>
              <a:rPr lang="ru-RU" sz="2400" b="1" dirty="0" smtClean="0"/>
              <a:t>:  </a:t>
            </a:r>
            <a:endParaRPr lang="en-US" sz="2400" b="1" dirty="0" smtClean="0"/>
          </a:p>
          <a:p>
            <a:pPr>
              <a:buFontTx/>
              <a:buChar char="-"/>
            </a:pPr>
            <a:r>
              <a:rPr lang="ru-RU" sz="2400" b="1" dirty="0" err="1" smtClean="0"/>
              <a:t>тривалий</a:t>
            </a:r>
            <a:r>
              <a:rPr lang="ru-RU" sz="2400" b="1" dirty="0" smtClean="0"/>
              <a:t> режим </a:t>
            </a:r>
            <a:r>
              <a:rPr lang="ru-RU" sz="2400" b="1" dirty="0" err="1" smtClean="0"/>
              <a:t>інсоляції</a:t>
            </a:r>
            <a:r>
              <a:rPr lang="ru-RU" sz="2400" b="1" dirty="0" smtClean="0"/>
              <a:t>;  </a:t>
            </a:r>
            <a:endParaRPr lang="en-US" sz="2400" b="1" dirty="0" smtClean="0"/>
          </a:p>
          <a:p>
            <a:pPr>
              <a:buFontTx/>
              <a:buChar char="-"/>
            </a:pPr>
            <a:r>
              <a:rPr lang="ru-RU" sz="2400" b="1" dirty="0" err="1" smtClean="0"/>
              <a:t>сприятливі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режими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термічний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вологість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вітровий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аеротерапії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дозволяють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організовувати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спеціальні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повітряні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ванни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верандне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прогулянки</a:t>
            </a:r>
            <a:r>
              <a:rPr lang="ru-RU" sz="2400" b="1" dirty="0" smtClean="0"/>
              <a:t>);  </a:t>
            </a:r>
            <a:endParaRPr lang="en-US" sz="2400" b="1" dirty="0" smtClean="0"/>
          </a:p>
          <a:p>
            <a:pPr>
              <a:buFontTx/>
              <a:buChar char="-"/>
            </a:pPr>
            <a:r>
              <a:rPr lang="ru-RU" sz="2400" b="1" dirty="0" err="1" smtClean="0"/>
              <a:t>стійкий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погодний</a:t>
            </a:r>
            <a:r>
              <a:rPr lang="ru-RU" sz="2400" b="1" dirty="0" smtClean="0"/>
              <a:t> режим;  </a:t>
            </a:r>
            <a:endParaRPr lang="en-US" sz="2400" b="1" dirty="0" smtClean="0"/>
          </a:p>
          <a:p>
            <a:pPr>
              <a:buFontTx/>
              <a:buChar char="-"/>
            </a:pPr>
            <a:r>
              <a:rPr lang="ru-RU" sz="2400" b="1" dirty="0" err="1" smtClean="0"/>
              <a:t>тривалий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купальний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період</a:t>
            </a:r>
            <a:r>
              <a:rPr lang="ru-RU" sz="2400" b="1" dirty="0" smtClean="0"/>
              <a:t>;  </a:t>
            </a:r>
            <a:endParaRPr lang="en-US" sz="2400" b="1" dirty="0" smtClean="0"/>
          </a:p>
          <a:p>
            <a:pPr>
              <a:buFontTx/>
              <a:buChar char="-"/>
            </a:pPr>
            <a:r>
              <a:rPr lang="ru-RU" sz="2400" b="1" dirty="0" err="1" smtClean="0"/>
              <a:t>тривале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залягання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стійкого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снігового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покриву</a:t>
            </a:r>
            <a:r>
              <a:rPr lang="ru-RU" sz="2400" b="1" dirty="0" smtClean="0"/>
              <a:t>. </a:t>
            </a:r>
            <a:endParaRPr lang="en-US" sz="2400" b="1" dirty="0" smtClean="0"/>
          </a:p>
          <a:p>
            <a:r>
              <a:rPr lang="ru-RU" sz="2400" b="1" dirty="0" smtClean="0"/>
              <a:t>Оптимальною </a:t>
            </a:r>
            <a:r>
              <a:rPr lang="ru-RU" sz="2400" b="1" dirty="0" err="1" smtClean="0"/>
              <a:t>вважається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рівновага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сприятливих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погодних</a:t>
            </a:r>
            <a:r>
              <a:rPr lang="ru-RU" sz="2400" b="1" dirty="0" smtClean="0"/>
              <a:t> умов для </a:t>
            </a:r>
            <a:r>
              <a:rPr lang="ru-RU" sz="2400" b="1" dirty="0" err="1" smtClean="0"/>
              <a:t>літніх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зимових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рекреаційних</a:t>
            </a:r>
            <a:r>
              <a:rPr lang="ru-RU" sz="2400" b="1" dirty="0" smtClean="0"/>
              <a:t> занять. </a:t>
            </a:r>
            <a:endParaRPr lang="en-US" sz="2400" b="1" dirty="0" smtClean="0"/>
          </a:p>
          <a:p>
            <a:r>
              <a:rPr lang="ru-RU" sz="2400" b="1" dirty="0" err="1" smtClean="0"/>
              <a:t>Територія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практично </a:t>
            </a:r>
            <a:r>
              <a:rPr lang="ru-RU" sz="2400" b="1" dirty="0" err="1" smtClean="0"/>
              <a:t>цілком</a:t>
            </a:r>
            <a:r>
              <a:rPr lang="ru-RU" sz="2400" b="1" dirty="0" smtClean="0"/>
              <a:t> (за </a:t>
            </a:r>
            <a:r>
              <a:rPr lang="ru-RU" sz="2400" b="1" dirty="0" err="1" smtClean="0"/>
              <a:t>винятком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Південного</a:t>
            </a:r>
            <a:r>
              <a:rPr lang="ru-RU" sz="2400" b="1" dirty="0" smtClean="0"/>
              <a:t> берега </a:t>
            </a:r>
            <a:r>
              <a:rPr lang="ru-RU" sz="2400" b="1" dirty="0" err="1" smtClean="0"/>
              <a:t>Криму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розташована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зоні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помірно-континентального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клімату</a:t>
            </a:r>
            <a:r>
              <a:rPr lang="ru-RU" sz="2400" b="1" dirty="0" smtClean="0"/>
              <a:t>. Але, не </a:t>
            </a:r>
            <a:r>
              <a:rPr lang="ru-RU" sz="2400" b="1" dirty="0" err="1" smtClean="0"/>
              <a:t>дивлячись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окремих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кліматоутворюючих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чинників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характеризуються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істотні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регіональні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особливості</a:t>
            </a:r>
            <a:r>
              <a:rPr lang="ru-RU" sz="2400" b="1" dirty="0" smtClean="0"/>
              <a:t> (див</a:t>
            </a:r>
            <a:r>
              <a:rPr lang="en-US" sz="2400" b="1" dirty="0" smtClean="0"/>
              <a:t>. </a:t>
            </a:r>
            <a:r>
              <a:rPr lang="ru-RU" sz="2400" b="1" dirty="0" smtClean="0"/>
              <a:t>табл.). 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047" t="10742" r="20205" b="7885"/>
          <a:stretch>
            <a:fillRect/>
          </a:stretch>
        </p:blipFill>
        <p:spPr bwMode="auto">
          <a:xfrm>
            <a:off x="1523968" y="214290"/>
            <a:ext cx="971556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145" t="27344" r="20754" b="35547"/>
          <a:stretch>
            <a:fillRect/>
          </a:stretch>
        </p:blipFill>
        <p:spPr bwMode="auto">
          <a:xfrm>
            <a:off x="1738282" y="214290"/>
            <a:ext cx="92155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1596" t="43945" r="20754" b="19922"/>
          <a:stretch>
            <a:fillRect/>
          </a:stretch>
        </p:blipFill>
        <p:spPr bwMode="auto">
          <a:xfrm>
            <a:off x="1666844" y="3214686"/>
            <a:ext cx="92869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0" y="214290"/>
            <a:ext cx="11644394" cy="64017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Медико-кліматична</a:t>
            </a:r>
            <a:r>
              <a:rPr lang="ru-RU" sz="2400" b="1" dirty="0" smtClean="0">
                <a:solidFill>
                  <a:srgbClr val="FF0000"/>
                </a:solidFill>
              </a:rPr>
              <a:t> характеристика  </a:t>
            </a:r>
            <a:r>
              <a:rPr lang="ru-RU" sz="2400" b="1" dirty="0" err="1" smtClean="0">
                <a:solidFill>
                  <a:srgbClr val="FF0000"/>
                </a:solidFill>
              </a:rPr>
              <a:t>основних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природних</a:t>
            </a:r>
            <a:r>
              <a:rPr lang="ru-RU" sz="2400" b="1" dirty="0" smtClean="0">
                <a:solidFill>
                  <a:srgbClr val="FF0000"/>
                </a:solidFill>
              </a:rPr>
              <a:t> зон </a:t>
            </a:r>
            <a:r>
              <a:rPr lang="ru-RU" sz="24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100" b="1" dirty="0" err="1" smtClean="0"/>
              <a:t>Україна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розташована</a:t>
            </a:r>
            <a:r>
              <a:rPr lang="ru-RU" sz="2100" b="1" dirty="0" smtClean="0"/>
              <a:t> в </a:t>
            </a:r>
            <a:r>
              <a:rPr lang="ru-RU" sz="2100" b="1" dirty="0" err="1" smtClean="0">
                <a:solidFill>
                  <a:srgbClr val="0070C0"/>
                </a:solidFill>
              </a:rPr>
              <a:t>другій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зоні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ультрафіолетового</a:t>
            </a:r>
            <a:r>
              <a:rPr lang="ru-RU" sz="2100" b="1" dirty="0" smtClean="0">
                <a:solidFill>
                  <a:srgbClr val="0070C0"/>
                </a:solidFill>
              </a:rPr>
              <a:t> комфорту</a:t>
            </a:r>
            <a:r>
              <a:rPr lang="ru-RU" sz="2100" b="1" dirty="0" smtClean="0"/>
              <a:t>. </a:t>
            </a:r>
            <a:r>
              <a:rPr lang="ru-RU" sz="2100" b="1" dirty="0" err="1" smtClean="0"/>
              <a:t>Сприятливий</a:t>
            </a:r>
            <a:r>
              <a:rPr lang="ru-RU" sz="2100" b="1" dirty="0" smtClean="0"/>
              <a:t> час для </a:t>
            </a:r>
            <a:r>
              <a:rPr lang="ru-RU" sz="2100" b="1" dirty="0" err="1" smtClean="0"/>
              <a:t>геліотерапії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період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тривалістю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rgbClr val="7030A0"/>
                </a:solidFill>
              </a:rPr>
              <a:t>6-8 </a:t>
            </a:r>
            <a:r>
              <a:rPr lang="ru-RU" sz="2100" b="1" dirty="0" err="1" smtClean="0">
                <a:solidFill>
                  <a:srgbClr val="7030A0"/>
                </a:solidFill>
              </a:rPr>
              <a:t>місяців</a:t>
            </a:r>
            <a:r>
              <a:rPr lang="ru-RU" sz="2100" b="1" dirty="0" smtClean="0">
                <a:solidFill>
                  <a:srgbClr val="7030A0"/>
                </a:solidFill>
              </a:rPr>
              <a:t> (</a:t>
            </a:r>
            <a:r>
              <a:rPr lang="ru-RU" sz="2100" b="1" dirty="0" err="1" smtClean="0">
                <a:solidFill>
                  <a:srgbClr val="7030A0"/>
                </a:solidFill>
              </a:rPr>
              <a:t>з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  <a:r>
              <a:rPr lang="ru-RU" sz="2100" b="1" dirty="0" err="1" smtClean="0">
                <a:solidFill>
                  <a:srgbClr val="7030A0"/>
                </a:solidFill>
              </a:rPr>
              <a:t>квітня</a:t>
            </a:r>
            <a:r>
              <a:rPr lang="ru-RU" sz="2100" b="1" dirty="0" smtClean="0">
                <a:solidFill>
                  <a:srgbClr val="7030A0"/>
                </a:solidFill>
              </a:rPr>
              <a:t> до початку </a:t>
            </a:r>
            <a:r>
              <a:rPr lang="ru-RU" sz="2100" b="1" dirty="0" err="1" smtClean="0">
                <a:solidFill>
                  <a:srgbClr val="7030A0"/>
                </a:solidFill>
              </a:rPr>
              <a:t>жовтня</a:t>
            </a:r>
            <a:r>
              <a:rPr lang="ru-RU" sz="2100" b="1" dirty="0" smtClean="0">
                <a:solidFill>
                  <a:srgbClr val="7030A0"/>
                </a:solidFill>
              </a:rPr>
              <a:t>)</a:t>
            </a:r>
            <a:r>
              <a:rPr lang="ru-RU" sz="2100" b="1" dirty="0" smtClean="0"/>
              <a:t>. У </a:t>
            </a:r>
            <a:r>
              <a:rPr lang="ru-RU" sz="2100" b="1" dirty="0" err="1" smtClean="0"/>
              <a:t>різні</a:t>
            </a:r>
            <a:r>
              <a:rPr lang="ru-RU" sz="2100" b="1" dirty="0" smtClean="0"/>
              <a:t> пори року над </a:t>
            </a:r>
            <a:r>
              <a:rPr lang="ru-RU" sz="2100" b="1" dirty="0" err="1" smtClean="0"/>
              <a:t>територією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України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переміщаються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різні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типи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повітряних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мас</a:t>
            </a:r>
            <a:r>
              <a:rPr lang="ru-RU" sz="2100" b="1" dirty="0" smtClean="0"/>
              <a:t>. </a:t>
            </a:r>
          </a:p>
          <a:p>
            <a:pPr algn="just"/>
            <a:r>
              <a:rPr lang="ru-RU" sz="2100" b="1" dirty="0" err="1" smtClean="0">
                <a:solidFill>
                  <a:srgbClr val="FF0000"/>
                </a:solidFill>
              </a:rPr>
              <a:t>Восени</a:t>
            </a:r>
            <a:r>
              <a:rPr lang="ru-RU" sz="2100" b="1" dirty="0" smtClean="0">
                <a:solidFill>
                  <a:srgbClr val="FF0000"/>
                </a:solidFill>
              </a:rPr>
              <a:t> </a:t>
            </a:r>
            <a:r>
              <a:rPr lang="ru-RU" sz="2100" b="1" dirty="0" err="1" smtClean="0">
                <a:solidFill>
                  <a:srgbClr val="FF0000"/>
                </a:solidFill>
              </a:rPr>
              <a:t>і</a:t>
            </a:r>
            <a:r>
              <a:rPr lang="ru-RU" sz="2100" b="1" dirty="0" smtClean="0">
                <a:solidFill>
                  <a:srgbClr val="FF0000"/>
                </a:solidFill>
              </a:rPr>
              <a:t> </a:t>
            </a:r>
            <a:r>
              <a:rPr lang="ru-RU" sz="2100" b="1" dirty="0" err="1" smtClean="0">
                <a:solidFill>
                  <a:srgbClr val="FF0000"/>
                </a:solidFill>
              </a:rPr>
              <a:t>взимку</a:t>
            </a:r>
            <a:r>
              <a:rPr lang="ru-RU" sz="2100" b="1" dirty="0" smtClean="0">
                <a:solidFill>
                  <a:srgbClr val="FF0000"/>
                </a:solidFill>
              </a:rPr>
              <a:t> </a:t>
            </a:r>
            <a:r>
              <a:rPr lang="ru-RU" sz="2100" b="1" dirty="0" err="1" smtClean="0"/>
              <a:t>це</a:t>
            </a:r>
            <a:r>
              <a:rPr lang="ru-RU" sz="2100" b="1" dirty="0" smtClean="0"/>
              <a:t>, як правило,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вологі</a:t>
            </a:r>
            <a:r>
              <a:rPr lang="ru-RU" sz="2100" b="1" i="1" dirty="0" smtClean="0">
                <a:solidFill>
                  <a:srgbClr val="0070C0"/>
                </a:solidFill>
              </a:rPr>
              <a:t>,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відносно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теплі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морські</a:t>
            </a:r>
            <a:r>
              <a:rPr lang="ru-RU" sz="2100" b="1" i="1" dirty="0" smtClean="0">
                <a:solidFill>
                  <a:srgbClr val="0070C0"/>
                </a:solidFill>
              </a:rPr>
              <a:t> та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тропічні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маси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з</a:t>
            </a:r>
            <a:r>
              <a:rPr lang="ru-RU" sz="2100" b="1" i="1" dirty="0" smtClean="0">
                <a:solidFill>
                  <a:srgbClr val="0070C0"/>
                </a:solidFill>
              </a:rPr>
              <a:t> Атлантики</a:t>
            </a:r>
            <a:r>
              <a:rPr lang="ru-RU" sz="2100" b="1" dirty="0" smtClean="0"/>
              <a:t>. </a:t>
            </a:r>
          </a:p>
          <a:p>
            <a:pPr algn="just"/>
            <a:r>
              <a:rPr lang="ru-RU" sz="2100" b="1" dirty="0" err="1" smtClean="0"/>
              <a:t>Малохмарна</a:t>
            </a:r>
            <a:r>
              <a:rPr lang="ru-RU" sz="2100" b="1" dirty="0" smtClean="0"/>
              <a:t> морозна </a:t>
            </a:r>
            <a:r>
              <a:rPr lang="ru-RU" sz="2100" b="1" dirty="0" err="1" smtClean="0"/>
              <a:t>зимова</a:t>
            </a:r>
            <a:r>
              <a:rPr lang="ru-RU" sz="2100" b="1" dirty="0" smtClean="0"/>
              <a:t> погода </a:t>
            </a:r>
            <a:r>
              <a:rPr lang="ru-RU" sz="2100" b="1" dirty="0" err="1" smtClean="0"/>
              <a:t>встановлюється</a:t>
            </a:r>
            <a:r>
              <a:rPr lang="ru-RU" sz="2100" b="1" dirty="0" smtClean="0"/>
              <a:t> у </a:t>
            </a:r>
            <a:r>
              <a:rPr lang="ru-RU" sz="2100" b="1" dirty="0" err="1" smtClean="0"/>
              <a:t>зв’язку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вторгненням</a:t>
            </a:r>
            <a:r>
              <a:rPr lang="ru-RU" sz="2100" b="1" dirty="0" smtClean="0"/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холодних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сибірських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континентальних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і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арктичних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повітряних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мас</a:t>
            </a:r>
            <a:r>
              <a:rPr lang="ru-RU" sz="2100" b="1" dirty="0" smtClean="0"/>
              <a:t>. </a:t>
            </a:r>
          </a:p>
          <a:p>
            <a:pPr algn="just"/>
            <a:r>
              <a:rPr lang="ru-RU" sz="2100" b="1" dirty="0" err="1" smtClean="0">
                <a:solidFill>
                  <a:srgbClr val="FF0000"/>
                </a:solidFill>
              </a:rPr>
              <a:t>Навесні</a:t>
            </a:r>
            <a:r>
              <a:rPr lang="ru-RU" sz="2100" b="1" dirty="0" smtClean="0">
                <a:solidFill>
                  <a:srgbClr val="FF0000"/>
                </a:solidFill>
              </a:rPr>
              <a:t> та </a:t>
            </a:r>
            <a:r>
              <a:rPr lang="ru-RU" sz="2100" b="1" dirty="0" err="1" smtClean="0">
                <a:solidFill>
                  <a:srgbClr val="FF0000"/>
                </a:solidFill>
              </a:rPr>
              <a:t>влітку</a:t>
            </a:r>
            <a:r>
              <a:rPr lang="ru-RU" sz="2100" b="1" dirty="0" smtClean="0">
                <a:solidFill>
                  <a:srgbClr val="FF0000"/>
                </a:solidFill>
              </a:rPr>
              <a:t> </a:t>
            </a:r>
            <a:r>
              <a:rPr lang="ru-RU" sz="2100" b="1" dirty="0" smtClean="0"/>
              <a:t>до </a:t>
            </a:r>
            <a:r>
              <a:rPr lang="ru-RU" sz="2100" b="1" dirty="0" err="1" smtClean="0"/>
              <a:t>України</a:t>
            </a:r>
            <a:r>
              <a:rPr lang="ru-RU" sz="2100" b="1" dirty="0" smtClean="0"/>
              <a:t> часто </a:t>
            </a:r>
            <a:r>
              <a:rPr lang="ru-RU" sz="2100" b="1" dirty="0" err="1" smtClean="0"/>
              <a:t>проникає</a:t>
            </a:r>
            <a:r>
              <a:rPr lang="ru-RU" sz="2100" b="1" dirty="0" smtClean="0"/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сухе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повітря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з</a:t>
            </a:r>
            <a:r>
              <a:rPr lang="ru-RU" sz="2100" b="1" i="1" dirty="0" smtClean="0">
                <a:solidFill>
                  <a:srgbClr val="0070C0"/>
                </a:solidFill>
              </a:rPr>
              <a:t>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тропічних</a:t>
            </a:r>
            <a:r>
              <a:rPr lang="ru-RU" sz="2100" b="1" i="1" dirty="0" smtClean="0">
                <a:solidFill>
                  <a:srgbClr val="0070C0"/>
                </a:solidFill>
              </a:rPr>
              <a:t> широт </a:t>
            </a:r>
            <a:r>
              <a:rPr lang="ru-RU" sz="2100" b="1" i="1" dirty="0" err="1" smtClean="0">
                <a:solidFill>
                  <a:srgbClr val="0070C0"/>
                </a:solidFill>
              </a:rPr>
              <a:t>Євразії</a:t>
            </a:r>
            <a:r>
              <a:rPr lang="ru-RU" sz="2100" b="1" dirty="0" smtClean="0"/>
              <a:t>. </a:t>
            </a:r>
            <a:r>
              <a:rPr lang="ru-RU" sz="2100" b="1" dirty="0" err="1" smtClean="0"/>
              <a:t>Циркуляція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атмосфери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визначає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річну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зміну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кількості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опадів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які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можуть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виступати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значним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чинником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що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стримує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рекреаційні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можливості</a:t>
            </a:r>
            <a:r>
              <a:rPr lang="ru-RU" sz="2100" b="1" dirty="0" smtClean="0"/>
              <a:t>. </a:t>
            </a:r>
          </a:p>
          <a:p>
            <a:pPr algn="just"/>
            <a:r>
              <a:rPr lang="ru-RU" sz="2100" b="1" dirty="0" err="1" smtClean="0"/>
              <a:t>Південний</a:t>
            </a:r>
            <a:r>
              <a:rPr lang="ru-RU" sz="2100" b="1" dirty="0" smtClean="0"/>
              <a:t> берег </a:t>
            </a:r>
            <a:r>
              <a:rPr lang="ru-RU" sz="2100" b="1" dirty="0" err="1" smtClean="0"/>
              <a:t>Криму</a:t>
            </a:r>
            <a:r>
              <a:rPr lang="ru-RU" sz="2100" b="1" dirty="0" smtClean="0"/>
              <a:t> — один </a:t>
            </a:r>
            <a:r>
              <a:rPr lang="ru-RU" sz="2100" b="1" dirty="0" err="1" smtClean="0"/>
              <a:t>з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основних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кліматичних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рекреаційних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районів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України</a:t>
            </a:r>
            <a:r>
              <a:rPr lang="ru-RU" sz="2100" b="1" dirty="0" smtClean="0"/>
              <a:t>, роль </a:t>
            </a:r>
            <a:r>
              <a:rPr lang="ru-RU" sz="2100" b="1" dirty="0" err="1" smtClean="0"/>
              <a:t>якого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визначається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унікальністю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його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кліматичних</a:t>
            </a:r>
            <a:r>
              <a:rPr lang="ru-RU" sz="2100" b="1" dirty="0" smtClean="0"/>
              <a:t> умов. </a:t>
            </a:r>
            <a:r>
              <a:rPr lang="ru-RU" sz="2100" b="1" dirty="0" err="1" smtClean="0"/>
              <a:t>Південне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узбережжя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Криму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від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мису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Іллі</a:t>
            </a:r>
            <a:r>
              <a:rPr lang="ru-RU" sz="2100" b="1" dirty="0" smtClean="0"/>
              <a:t> (</a:t>
            </a:r>
            <a:r>
              <a:rPr lang="ru-RU" sz="2100" b="1" dirty="0" err="1" smtClean="0"/>
              <a:t>узбережжя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Феодосії</a:t>
            </a:r>
            <a:r>
              <a:rPr lang="ru-RU" sz="2100" b="1" dirty="0" smtClean="0"/>
              <a:t>) до </a:t>
            </a:r>
            <a:r>
              <a:rPr lang="ru-RU" sz="2100" b="1" dirty="0" err="1" smtClean="0"/>
              <a:t>мису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Айл</a:t>
            </a:r>
            <a:r>
              <a:rPr lang="ru-RU" sz="2100" b="1" dirty="0" smtClean="0"/>
              <a:t> (</a:t>
            </a:r>
            <a:r>
              <a:rPr lang="ru-RU" sz="2100" b="1" dirty="0" err="1" smtClean="0"/>
              <a:t>узбережжя</a:t>
            </a:r>
            <a:r>
              <a:rPr lang="ru-RU" sz="2100" b="1" dirty="0" smtClean="0"/>
              <a:t> Севастополя) </a:t>
            </a:r>
            <a:r>
              <a:rPr lang="ru-RU" sz="2100" b="1" dirty="0" err="1" smtClean="0"/>
              <a:t>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південна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частина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Кримських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гір</a:t>
            </a:r>
            <a:r>
              <a:rPr lang="ru-RU" sz="2100" b="1" dirty="0" smtClean="0"/>
              <a:t> до </a:t>
            </a:r>
            <a:r>
              <a:rPr lang="ru-RU" sz="2100" b="1" dirty="0" err="1" smtClean="0"/>
              <a:t>висоти</a:t>
            </a:r>
            <a:r>
              <a:rPr lang="ru-RU" sz="2100" b="1" dirty="0" smtClean="0"/>
              <a:t> 600 м — </a:t>
            </a:r>
            <a:r>
              <a:rPr lang="ru-RU" sz="2100" b="1" dirty="0" err="1" smtClean="0"/>
              <a:t>це</a:t>
            </a:r>
            <a:r>
              <a:rPr lang="ru-RU" sz="2100" b="1" dirty="0" smtClean="0"/>
              <a:t> область </a:t>
            </a:r>
            <a:r>
              <a:rPr lang="ru-RU" sz="2100" b="1" dirty="0" err="1" smtClean="0">
                <a:solidFill>
                  <a:srgbClr val="0070C0"/>
                </a:solidFill>
              </a:rPr>
              <a:t>субсередземноморського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помірно</a:t>
            </a:r>
            <a:r>
              <a:rPr lang="ru-RU" sz="2100" b="1" dirty="0" smtClean="0">
                <a:solidFill>
                  <a:srgbClr val="0070C0"/>
                </a:solidFill>
              </a:rPr>
              <a:t> континентального </a:t>
            </a:r>
            <a:r>
              <a:rPr lang="ru-RU" sz="2100" b="1" dirty="0" err="1" smtClean="0">
                <a:solidFill>
                  <a:srgbClr val="0070C0"/>
                </a:solidFill>
              </a:rPr>
              <a:t>клімату</a:t>
            </a:r>
            <a:r>
              <a:rPr lang="ru-RU" sz="2100" b="1" dirty="0" smtClean="0"/>
              <a:t>, для </a:t>
            </a:r>
            <a:r>
              <a:rPr lang="ru-RU" sz="2100" b="1" dirty="0" err="1" smtClean="0"/>
              <a:t>якого</a:t>
            </a:r>
            <a:r>
              <a:rPr lang="ru-RU" sz="2100" b="1" dirty="0" smtClean="0"/>
              <a:t> характерна </a:t>
            </a:r>
            <a:r>
              <a:rPr lang="ru-RU" sz="2100" b="1" dirty="0" err="1" smtClean="0"/>
              <a:t>м’яка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волога</a:t>
            </a:r>
            <a:r>
              <a:rPr lang="ru-RU" sz="2100" b="1" dirty="0" smtClean="0"/>
              <a:t> зима </a:t>
            </a:r>
            <a:r>
              <a:rPr lang="ru-RU" sz="2100" b="1" dirty="0" err="1" smtClean="0"/>
              <a:t>з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відсутністю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стійкого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снігового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покриву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і</a:t>
            </a:r>
            <a:r>
              <a:rPr lang="ru-RU" sz="2100" b="1" dirty="0" smtClean="0"/>
              <a:t> жарке, </a:t>
            </a:r>
            <a:r>
              <a:rPr lang="ru-RU" sz="2100" b="1" dirty="0" err="1" smtClean="0"/>
              <a:t>сухе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безхмарне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літо</a:t>
            </a:r>
            <a:r>
              <a:rPr lang="ru-RU" sz="2100" b="1" dirty="0" smtClean="0"/>
              <a:t>. У межах </a:t>
            </a:r>
            <a:r>
              <a:rPr lang="ru-RU" sz="2100" b="1" dirty="0" err="1" smtClean="0"/>
              <a:t>ялтинського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рекреаційного</a:t>
            </a:r>
            <a:r>
              <a:rPr lang="ru-RU" sz="2100" b="1" dirty="0" smtClean="0"/>
              <a:t> району </a:t>
            </a:r>
            <a:r>
              <a:rPr lang="ru-RU" sz="2100" b="1" dirty="0" err="1" smtClean="0"/>
              <a:t>функціонує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близько</a:t>
            </a:r>
            <a:r>
              <a:rPr lang="ru-RU" sz="2100" b="1" dirty="0" smtClean="0"/>
              <a:t> 200 </a:t>
            </a:r>
            <a:r>
              <a:rPr lang="ru-RU" sz="2100" b="1" dirty="0" err="1" smtClean="0"/>
              <a:t>рекреаційних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закладів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різного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профілю</a:t>
            </a:r>
            <a:r>
              <a:rPr lang="ru-RU" sz="2100" b="1" dirty="0" smtClean="0"/>
              <a:t>. </a:t>
            </a:r>
            <a:endParaRPr lang="ru-RU" sz="21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12" y="428604"/>
            <a:ext cx="10930014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Проте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розміщення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бажаючих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залишається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серйозною</a:t>
            </a:r>
            <a:r>
              <a:rPr lang="ru-RU" sz="2000" b="1" dirty="0" smtClean="0"/>
              <a:t> проблемою. </a:t>
            </a:r>
          </a:p>
          <a:p>
            <a:pPr algn="just"/>
            <a:r>
              <a:rPr lang="ru-RU" sz="2000" b="1" dirty="0" smtClean="0"/>
              <a:t>На 2014 </a:t>
            </a:r>
            <a:r>
              <a:rPr lang="ru-RU" sz="2000" b="1" dirty="0" err="1" smtClean="0"/>
              <a:t>рік</a:t>
            </a:r>
            <a:r>
              <a:rPr lang="ru-RU" sz="2000" b="1" dirty="0" smtClean="0"/>
              <a:t> 1,5 млн. </a:t>
            </a:r>
            <a:r>
              <a:rPr lang="ru-RU" sz="2000" b="1" dirty="0" err="1" smtClean="0"/>
              <a:t>рекреантів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щорічно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відпочивають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Ялті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близько</a:t>
            </a:r>
            <a:r>
              <a:rPr lang="ru-RU" sz="2000" b="1" dirty="0" smtClean="0"/>
              <a:t> 2/3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відпочиваючих</a:t>
            </a:r>
            <a:r>
              <a:rPr lang="ru-RU" sz="2000" b="1" dirty="0" smtClean="0"/>
              <a:t> у АР </a:t>
            </a:r>
            <a:r>
              <a:rPr lang="ru-RU" sz="2000" b="1" dirty="0" err="1" smtClean="0"/>
              <a:t>Крим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розміщувалися</a:t>
            </a:r>
            <a:r>
              <a:rPr lang="ru-RU" sz="2000" b="1" dirty="0" smtClean="0"/>
              <a:t> в приватному </a:t>
            </a:r>
            <a:r>
              <a:rPr lang="ru-RU" sz="2000" b="1" dirty="0" err="1" smtClean="0"/>
              <a:t>секторі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>
                <a:solidFill>
                  <a:srgbClr val="0070C0"/>
                </a:solidFill>
              </a:rPr>
              <a:t>Кліматичний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регіон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Українських</a:t>
            </a:r>
            <a:r>
              <a:rPr lang="ru-RU" sz="2000" b="1" dirty="0" smtClean="0">
                <a:solidFill>
                  <a:srgbClr val="0070C0"/>
                </a:solidFill>
              </a:rPr>
              <a:t> Карпат </a:t>
            </a:r>
            <a:r>
              <a:rPr lang="ru-RU" sz="2000" b="1" dirty="0" err="1" smtClean="0"/>
              <a:t>охоплює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гірські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райони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Закарпатської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Івано-Франківської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Львівської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Чернівецької</a:t>
            </a:r>
            <a:r>
              <a:rPr lang="ru-RU" sz="2000" b="1" dirty="0" smtClean="0"/>
              <a:t> областей. </a:t>
            </a:r>
          </a:p>
          <a:p>
            <a:pPr algn="just"/>
            <a:r>
              <a:rPr lang="ru-RU" sz="2000" b="1" dirty="0" err="1" smtClean="0"/>
              <a:t>Погодні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умови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місцевості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впливом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атлантичних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середземноморських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циклонів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інтенсивні</a:t>
            </a:r>
            <a:r>
              <a:rPr lang="ru-RU" sz="2000" b="1" dirty="0" smtClean="0"/>
              <a:t> опади </a:t>
            </a:r>
            <a:r>
              <a:rPr lang="ru-RU" sz="2000" b="1" dirty="0" err="1" smtClean="0"/>
              <a:t>протягом</a:t>
            </a:r>
            <a:r>
              <a:rPr lang="ru-RU" sz="2000" b="1" dirty="0" smtClean="0"/>
              <a:t> року. </a:t>
            </a:r>
            <a:r>
              <a:rPr lang="ru-RU" sz="2000" b="1" dirty="0" err="1" smtClean="0"/>
              <a:t>Літо</a:t>
            </a:r>
            <a:r>
              <a:rPr lang="ru-RU" sz="2000" b="1" dirty="0" smtClean="0"/>
              <a:t> в Карпатах </a:t>
            </a:r>
            <a:r>
              <a:rPr lang="ru-RU" sz="2000" b="1" dirty="0" err="1" smtClean="0"/>
              <a:t>прохолодне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вологе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дощами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вітрами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Влітку</a:t>
            </a:r>
            <a:r>
              <a:rPr lang="ru-RU" sz="2000" b="1" dirty="0" smtClean="0"/>
              <a:t> тут </a:t>
            </a:r>
            <a:r>
              <a:rPr lang="ru-RU" sz="2000" b="1" dirty="0" err="1" smtClean="0"/>
              <a:t>випадає</a:t>
            </a:r>
            <a:r>
              <a:rPr lang="ru-RU" sz="2000" b="1" dirty="0" smtClean="0"/>
              <a:t> до 70% </a:t>
            </a:r>
            <a:r>
              <a:rPr lang="ru-RU" sz="2000" b="1" dirty="0" err="1" smtClean="0"/>
              <a:t>річної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норми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опадів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вологий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характерний</a:t>
            </a:r>
            <a:r>
              <a:rPr lang="ru-RU" sz="2000" b="1" dirty="0" smtClean="0"/>
              <a:t> для </a:t>
            </a:r>
            <a:r>
              <a:rPr lang="ru-RU" sz="2000" b="1" dirty="0" err="1" smtClean="0">
                <a:solidFill>
                  <a:srgbClr val="0070C0"/>
                </a:solidFill>
              </a:rPr>
              <a:t>Південно-західних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схилів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гір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Середня</a:t>
            </a:r>
            <a:r>
              <a:rPr lang="ru-RU" sz="2000" b="1" dirty="0" smtClean="0"/>
              <a:t> температура </a:t>
            </a:r>
            <a:r>
              <a:rPr lang="ru-RU" sz="2000" b="1" dirty="0" err="1" smtClean="0"/>
              <a:t>липня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+18 </a:t>
            </a:r>
            <a:r>
              <a:rPr lang="en-US" sz="2000" b="1" dirty="0" smtClean="0"/>
              <a:t>º</a:t>
            </a:r>
            <a:r>
              <a:rPr lang="ru-RU" sz="2000" b="1" dirty="0" smtClean="0"/>
              <a:t>С у </a:t>
            </a:r>
            <a:r>
              <a:rPr lang="ru-RU" sz="2000" b="1" dirty="0" err="1" smtClean="0"/>
              <a:t>передгір’ях</a:t>
            </a:r>
            <a:r>
              <a:rPr lang="ru-RU" sz="2000" b="1" dirty="0" smtClean="0"/>
              <a:t> до + 7 </a:t>
            </a:r>
            <a:r>
              <a:rPr lang="en-US" sz="2000" b="1" dirty="0" smtClean="0"/>
              <a:t>º</a:t>
            </a:r>
            <a:r>
              <a:rPr lang="ru-RU" sz="2000" b="1" dirty="0" smtClean="0"/>
              <a:t>С на </a:t>
            </a:r>
            <a:r>
              <a:rPr lang="ru-RU" sz="2000" b="1" dirty="0" err="1" smtClean="0"/>
              <a:t>висоті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більше</a:t>
            </a:r>
            <a:r>
              <a:rPr lang="ru-RU" sz="2000" b="1" dirty="0" smtClean="0"/>
              <a:t> 1500 м. </a:t>
            </a:r>
            <a:r>
              <a:rPr lang="ru-RU" sz="2000" b="1" dirty="0" err="1" smtClean="0">
                <a:solidFill>
                  <a:srgbClr val="0070C0"/>
                </a:solidFill>
              </a:rPr>
              <a:t>Закарпаття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відрізняється</a:t>
            </a:r>
            <a:r>
              <a:rPr lang="ru-RU" sz="2000" b="1" dirty="0" smtClean="0"/>
              <a:t> теплим, </a:t>
            </a:r>
            <a:r>
              <a:rPr lang="ru-RU" sz="2000" b="1" dirty="0" err="1" smtClean="0"/>
              <a:t>вологим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середньою</a:t>
            </a:r>
            <a:r>
              <a:rPr lang="ru-RU" sz="2000" b="1" dirty="0" smtClean="0"/>
              <a:t> температурою: </a:t>
            </a:r>
            <a:r>
              <a:rPr lang="ru-RU" sz="2000" b="1" dirty="0" err="1" smtClean="0"/>
              <a:t>січень</a:t>
            </a:r>
            <a:r>
              <a:rPr lang="ru-RU" sz="2000" b="1" dirty="0" smtClean="0"/>
              <a:t> — 3-5 </a:t>
            </a:r>
            <a:r>
              <a:rPr lang="en-US" sz="2000" b="1" dirty="0" smtClean="0"/>
              <a:t>º</a:t>
            </a:r>
            <a:r>
              <a:rPr lang="ru-RU" sz="2000" b="1" dirty="0" smtClean="0"/>
              <a:t>С, </a:t>
            </a:r>
            <a:r>
              <a:rPr lang="ru-RU" sz="2000" b="1" dirty="0" err="1" smtClean="0"/>
              <a:t>червень</a:t>
            </a:r>
            <a:r>
              <a:rPr lang="ru-RU" sz="2000" b="1" dirty="0" smtClean="0"/>
              <a:t> +19-20 </a:t>
            </a:r>
            <a:r>
              <a:rPr lang="en-US" sz="2000" b="1" dirty="0" smtClean="0"/>
              <a:t>º</a:t>
            </a:r>
            <a:r>
              <a:rPr lang="ru-RU" sz="2000" b="1" dirty="0" smtClean="0"/>
              <a:t>С. </a:t>
            </a:r>
          </a:p>
          <a:p>
            <a:pPr algn="just"/>
            <a:r>
              <a:rPr lang="ru-RU" sz="2000" b="1" dirty="0" err="1" smtClean="0"/>
              <a:t>Кліматичні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умови</a:t>
            </a:r>
            <a:r>
              <a:rPr lang="ru-RU" sz="2000" b="1" dirty="0" smtClean="0"/>
              <a:t> Карпат </a:t>
            </a:r>
            <a:r>
              <a:rPr lang="ru-RU" sz="2000" b="1" dirty="0" err="1" smtClean="0"/>
              <a:t>комфортніші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зимових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рекреації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клімат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передгір’я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Закарпаття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створює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можливість</a:t>
            </a:r>
            <a:r>
              <a:rPr lang="ru-RU" sz="2000" b="1" dirty="0" smtClean="0"/>
              <a:t>, як для </a:t>
            </a:r>
            <a:r>
              <a:rPr lang="ru-RU" sz="2000" b="1" dirty="0" err="1" smtClean="0"/>
              <a:t>зимового</a:t>
            </a:r>
            <a:r>
              <a:rPr lang="ru-RU" sz="2000" b="1" dirty="0" smtClean="0"/>
              <a:t>, так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літнього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Важливими</a:t>
            </a:r>
            <a:r>
              <a:rPr lang="ru-RU" sz="2000" b="1" dirty="0" smtClean="0"/>
              <a:t> курортами </a:t>
            </a:r>
            <a:r>
              <a:rPr lang="ru-RU" sz="2000" b="1" dirty="0" err="1" smtClean="0"/>
              <a:t>регіону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Ворохта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Косів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Яремча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Яблуниця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Славське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0" y="285728"/>
            <a:ext cx="11644394" cy="65248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 smtClean="0"/>
              <a:t>Сприятливі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кліматичні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умови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лікування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відпочинку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склалися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вузькій</a:t>
            </a:r>
            <a:r>
              <a:rPr lang="ru-RU" sz="2200" b="1" dirty="0" smtClean="0"/>
              <a:t> (до 40 км.) </a:t>
            </a:r>
            <a:r>
              <a:rPr lang="ru-RU" sz="2200" b="1" dirty="0" err="1" smtClean="0"/>
              <a:t>приморській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смузі</a:t>
            </a:r>
            <a:r>
              <a:rPr lang="ru-RU" sz="2200" b="1" dirty="0" smtClean="0"/>
              <a:t>, де </a:t>
            </a:r>
            <a:r>
              <a:rPr lang="ru-RU" sz="2200" b="1" dirty="0" err="1" smtClean="0"/>
              <a:t>знаходяться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основні</a:t>
            </a:r>
            <a:r>
              <a:rPr lang="ru-RU" sz="2200" b="1" dirty="0" smtClean="0"/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приморські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кліматичні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степової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зони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використовувані</a:t>
            </a:r>
            <a:r>
              <a:rPr lang="ru-RU" sz="2200" b="1" dirty="0" smtClean="0"/>
              <a:t> для </a:t>
            </a:r>
            <a:r>
              <a:rPr lang="ru-RU" sz="2200" b="1" dirty="0" err="1" smtClean="0">
                <a:solidFill>
                  <a:srgbClr val="7030A0"/>
                </a:solidFill>
              </a:rPr>
              <a:t>геліо</a:t>
            </a:r>
            <a:r>
              <a:rPr lang="ru-RU" sz="2200" b="1" dirty="0" smtClean="0">
                <a:solidFill>
                  <a:srgbClr val="7030A0"/>
                </a:solidFill>
              </a:rPr>
              <a:t>-, </a:t>
            </a:r>
            <a:r>
              <a:rPr lang="ru-RU" sz="2200" b="1" dirty="0" err="1" smtClean="0">
                <a:solidFill>
                  <a:srgbClr val="7030A0"/>
                </a:solidFill>
              </a:rPr>
              <a:t>аеро</a:t>
            </a:r>
            <a:r>
              <a:rPr lang="ru-RU" sz="2200" b="1" dirty="0" smtClean="0">
                <a:solidFill>
                  <a:srgbClr val="7030A0"/>
                </a:solidFill>
              </a:rPr>
              <a:t>-, </a:t>
            </a:r>
            <a:r>
              <a:rPr lang="ru-RU" sz="2200" b="1" dirty="0" err="1" smtClean="0">
                <a:solidFill>
                  <a:srgbClr val="7030A0"/>
                </a:solidFill>
              </a:rPr>
              <a:t>таласотерапії</a:t>
            </a:r>
            <a:r>
              <a:rPr lang="ru-RU" sz="2200" b="1" dirty="0" smtClean="0"/>
              <a:t>. </a:t>
            </a:r>
          </a:p>
          <a:p>
            <a:pPr algn="just"/>
            <a:r>
              <a:rPr lang="ru-RU" sz="2200" b="1" i="1" dirty="0" err="1" smtClean="0">
                <a:solidFill>
                  <a:srgbClr val="7030A0"/>
                </a:solidFill>
              </a:rPr>
              <a:t>Одеська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група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курортів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/>
              <a:t>є</a:t>
            </a:r>
            <a:r>
              <a:rPr lang="ru-RU" sz="2200" b="1" dirty="0" smtClean="0"/>
              <a:t> ядром </a:t>
            </a:r>
            <a:r>
              <a:rPr lang="ru-RU" sz="2200" b="1" dirty="0" err="1" smtClean="0"/>
              <a:t>Одеського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рекреаційного</a:t>
            </a:r>
            <a:r>
              <a:rPr lang="ru-RU" sz="2200" b="1" dirty="0" smtClean="0"/>
              <a:t> району, </a:t>
            </a:r>
            <a:r>
              <a:rPr lang="ru-RU" sz="2200" b="1" dirty="0" err="1" smtClean="0"/>
              <a:t>який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охоплює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територію</a:t>
            </a:r>
            <a:r>
              <a:rPr lang="ru-RU" sz="2200" b="1" dirty="0" smtClean="0"/>
              <a:t> 3-х </a:t>
            </a:r>
            <a:r>
              <a:rPr lang="ru-RU" sz="2200" b="1" dirty="0" err="1" smtClean="0"/>
              <a:t>Причорноморських</a:t>
            </a:r>
            <a:r>
              <a:rPr lang="ru-RU" sz="2200" b="1" dirty="0" smtClean="0"/>
              <a:t> областей. У 1833 р. у </a:t>
            </a:r>
            <a:r>
              <a:rPr lang="ru-RU" sz="2200" b="1" dirty="0" err="1" smtClean="0"/>
              <a:t>цій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зоні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був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створений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основі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бальнеологічних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ресурсів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Куяльницького</a:t>
            </a:r>
            <a:r>
              <a:rPr lang="ru-RU" sz="2200" b="1" dirty="0" smtClean="0"/>
              <a:t> лиману курорт. У </a:t>
            </a:r>
            <a:r>
              <a:rPr lang="ru-RU" sz="2200" b="1" dirty="0" err="1" smtClean="0"/>
              <a:t>даний</a:t>
            </a:r>
            <a:r>
              <a:rPr lang="ru-RU" sz="2200" b="1" dirty="0" smtClean="0"/>
              <a:t> час </a:t>
            </a:r>
            <a:r>
              <a:rPr lang="ru-RU" sz="2200" b="1" dirty="0" err="1" smtClean="0"/>
              <a:t>більшість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даної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групи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базуються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використанні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лікувальних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якостей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морського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клімату</a:t>
            </a:r>
            <a:r>
              <a:rPr lang="ru-RU" sz="2200" b="1" dirty="0" smtClean="0"/>
              <a:t>; 6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10 </a:t>
            </a:r>
            <a:r>
              <a:rPr lang="ru-RU" sz="2200" b="1" dirty="0" err="1" smtClean="0"/>
              <a:t>приморських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 — </a:t>
            </a:r>
            <a:r>
              <a:rPr lang="ru-RU" sz="2200" b="1" dirty="0" err="1" smtClean="0">
                <a:solidFill>
                  <a:srgbClr val="0070C0"/>
                </a:solidFill>
              </a:rPr>
              <a:t>Аркадія</a:t>
            </a:r>
            <a:r>
              <a:rPr lang="ru-RU" sz="2200" b="1" dirty="0" smtClean="0">
                <a:solidFill>
                  <a:srgbClr val="0070C0"/>
                </a:solidFill>
              </a:rPr>
              <a:t>, Великий Фонтан, </a:t>
            </a:r>
            <a:r>
              <a:rPr lang="ru-RU" sz="2200" b="1" dirty="0" err="1" smtClean="0">
                <a:solidFill>
                  <a:srgbClr val="0070C0"/>
                </a:solidFill>
              </a:rPr>
              <a:t>Лузановка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Лебедівка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Лермонтовський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Чорноморка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/>
              <a:t>— </a:t>
            </a:r>
            <a:r>
              <a:rPr lang="ru-RU" sz="2200" b="1" dirty="0" err="1" smtClean="0"/>
              <a:t>функціонують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базі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кліматолікування</a:t>
            </a:r>
            <a:r>
              <a:rPr lang="ru-RU" sz="2200" b="1" dirty="0" smtClean="0"/>
              <a:t>. До </a:t>
            </a:r>
            <a:r>
              <a:rPr lang="ru-RU" sz="2200" b="1" dirty="0" err="1" smtClean="0"/>
              <a:t>Одеської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групи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відносять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також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курорти</a:t>
            </a:r>
            <a:r>
              <a:rPr lang="ru-RU" sz="2200" b="1" dirty="0" smtClean="0"/>
              <a:t>: </a:t>
            </a:r>
            <a:r>
              <a:rPr lang="ru-RU" sz="2200" b="1" dirty="0" err="1" smtClean="0">
                <a:solidFill>
                  <a:srgbClr val="0070C0"/>
                </a:solidFill>
              </a:rPr>
              <a:t>Кароліно-Бугаз</a:t>
            </a:r>
            <a:r>
              <a:rPr lang="ru-RU" sz="2200" b="1" dirty="0" smtClean="0">
                <a:solidFill>
                  <a:srgbClr val="0070C0"/>
                </a:solidFill>
              </a:rPr>
              <a:t>, Затоку </a:t>
            </a:r>
            <a:r>
              <a:rPr lang="ru-RU" sz="2200" b="1" dirty="0" err="1" smtClean="0">
                <a:solidFill>
                  <a:srgbClr val="0070C0"/>
                </a:solidFill>
              </a:rPr>
              <a:t>і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Сергіївку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Вплив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Одеської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групи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більшість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інших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зростає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завдяки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наявності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00B050"/>
                </a:solidFill>
              </a:rPr>
              <a:t>грязей </a:t>
            </a:r>
            <a:r>
              <a:rPr lang="ru-RU" sz="2200" b="1" dirty="0" err="1" smtClean="0">
                <a:solidFill>
                  <a:srgbClr val="00B050"/>
                </a:solidFill>
              </a:rPr>
              <a:t>лиманів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і</a:t>
            </a:r>
            <a:r>
              <a:rPr lang="ru-RU" sz="2200" b="1" dirty="0" smtClean="0">
                <a:solidFill>
                  <a:srgbClr val="00B050"/>
                </a:solidFill>
              </a:rPr>
              <a:t> озер та </a:t>
            </a:r>
            <a:r>
              <a:rPr lang="ru-RU" sz="2200" b="1" dirty="0" err="1" smtClean="0">
                <a:solidFill>
                  <a:srgbClr val="00B050"/>
                </a:solidFill>
              </a:rPr>
              <a:t>джерел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мінеральних</a:t>
            </a:r>
            <a:r>
              <a:rPr lang="ru-RU" sz="2200" b="1" dirty="0" smtClean="0">
                <a:solidFill>
                  <a:srgbClr val="00B050"/>
                </a:solidFill>
              </a:rPr>
              <a:t> вод.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Рекреаційні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ресурси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кліматичних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Одеської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групи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ефективні</a:t>
            </a:r>
            <a:r>
              <a:rPr lang="ru-RU" sz="2200" b="1" dirty="0" smtClean="0"/>
              <a:t> при </a:t>
            </a:r>
            <a:r>
              <a:rPr lang="ru-RU" sz="2200" b="1" dirty="0" err="1" smtClean="0"/>
              <a:t>хронічних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захворюваннях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опорно-рухового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апарату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нервової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серцево-судинної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системи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органів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дихання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туберкульозного</a:t>
            </a:r>
            <a:r>
              <a:rPr lang="ru-RU" sz="2200" b="1" dirty="0" smtClean="0"/>
              <a:t> характеру. </a:t>
            </a:r>
            <a:r>
              <a:rPr lang="ru-RU" sz="2200" b="1" dirty="0" err="1" smtClean="0"/>
              <a:t>Спільно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бальнеологічними</a:t>
            </a:r>
            <a:r>
              <a:rPr lang="ru-RU" sz="2200" b="1" dirty="0" smtClean="0"/>
              <a:t> ресурсами вони </a:t>
            </a:r>
            <a:r>
              <a:rPr lang="ru-RU" sz="2200" b="1" dirty="0" err="1" smtClean="0"/>
              <a:t>використовуються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лікування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органів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травлення</a:t>
            </a:r>
            <a:r>
              <a:rPr lang="ru-RU" sz="2200" b="1" dirty="0" smtClean="0"/>
              <a:t>. У </a:t>
            </a:r>
            <a:r>
              <a:rPr lang="ru-RU" sz="2200" b="1" dirty="0" err="1" smtClean="0"/>
              <a:t>регіоні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всі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умови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розвитку</a:t>
            </a:r>
            <a:r>
              <a:rPr lang="ru-RU" sz="2200" b="1" dirty="0" smtClean="0"/>
              <a:t> водного, </a:t>
            </a:r>
            <a:r>
              <a:rPr lang="ru-RU" sz="2200" b="1" dirty="0" err="1" smtClean="0"/>
              <a:t>культурнопізнавального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автомобільного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інших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видів</a:t>
            </a:r>
            <a:r>
              <a:rPr lang="ru-RU" sz="2200" b="1" dirty="0" smtClean="0"/>
              <a:t> туризму.</a:t>
            </a:r>
            <a:endParaRPr lang="ru-RU" sz="2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8216" y="642918"/>
            <a:ext cx="10215634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Більш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третину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(34%) доводиться на </a:t>
            </a:r>
            <a:r>
              <a:rPr lang="ru-RU" sz="2400" b="1" dirty="0" err="1" smtClean="0">
                <a:solidFill>
                  <a:srgbClr val="FF0000"/>
                </a:solidFill>
              </a:rPr>
              <a:t>лісостепову</a:t>
            </a:r>
            <a:r>
              <a:rPr lang="ru-RU" sz="2400" b="1" dirty="0" smtClean="0">
                <a:solidFill>
                  <a:srgbClr val="FF0000"/>
                </a:solidFill>
              </a:rPr>
              <a:t> зону</a:t>
            </a:r>
            <a:r>
              <a:rPr lang="ru-RU" sz="2400" b="1" dirty="0" smtClean="0"/>
              <a:t>. Вона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найбільш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сприятливою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життєдіяльності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проте</a:t>
            </a:r>
            <a:r>
              <a:rPr lang="ru-RU" sz="2400" b="1" dirty="0" smtClean="0"/>
              <a:t> через </a:t>
            </a:r>
            <a:r>
              <a:rPr lang="ru-RU" sz="2400" b="1" dirty="0" err="1" smtClean="0"/>
              <a:t>нестійкість</a:t>
            </a:r>
            <a:r>
              <a:rPr lang="ru-RU" sz="2400" b="1" dirty="0" smtClean="0"/>
              <a:t> погоди, не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широко </a:t>
            </a:r>
            <a:r>
              <a:rPr lang="ru-RU" sz="2400" b="1" dirty="0" err="1" smtClean="0"/>
              <a:t>використовуватися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метою </a:t>
            </a:r>
            <a:r>
              <a:rPr lang="ru-RU" sz="2400" b="1" dirty="0" err="1" smtClean="0"/>
              <a:t>кліматолікування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Кліматичні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умови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лісостепу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комфортними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або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субкомфортними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для </a:t>
            </a:r>
            <a:r>
              <a:rPr lang="ru-RU" sz="2400" b="1" dirty="0" err="1" smtClean="0"/>
              <a:t>різноманітності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рекреаційних</a:t>
            </a:r>
            <a:r>
              <a:rPr lang="ru-RU" sz="2400" b="1" dirty="0" smtClean="0"/>
              <a:t> занять, як в </a:t>
            </a:r>
            <a:r>
              <a:rPr lang="ru-RU" sz="2400" b="1" dirty="0" err="1" smtClean="0"/>
              <a:t>літній</a:t>
            </a:r>
            <a:r>
              <a:rPr lang="ru-RU" sz="2400" b="1" dirty="0" smtClean="0"/>
              <a:t>, так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в зимовий </a:t>
            </a:r>
            <a:r>
              <a:rPr lang="ru-RU" sz="2400" b="1" dirty="0" err="1" smtClean="0"/>
              <a:t>період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хоча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складнощі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організації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кліматолікування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Кліматичні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функціонують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поблизу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великих </a:t>
            </a:r>
            <a:r>
              <a:rPr lang="ru-RU" sz="2400" b="1" dirty="0" err="1" smtClean="0"/>
              <a:t>міст</a:t>
            </a:r>
            <a:r>
              <a:rPr lang="ru-RU" sz="2400" b="1" dirty="0" smtClean="0"/>
              <a:t> (</a:t>
            </a:r>
            <a:r>
              <a:rPr lang="ru-RU" sz="2400" b="1" dirty="0" err="1" smtClean="0">
                <a:solidFill>
                  <a:srgbClr val="0070C0"/>
                </a:solidFill>
              </a:rPr>
              <a:t>Конча-Заспа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Пирогово</a:t>
            </a:r>
            <a:r>
              <a:rPr lang="ru-RU" sz="2400" b="1" dirty="0" smtClean="0">
                <a:solidFill>
                  <a:srgbClr val="0070C0"/>
                </a:solidFill>
              </a:rPr>
              <a:t> в </a:t>
            </a:r>
            <a:r>
              <a:rPr lang="ru-RU" sz="2400" b="1" dirty="0" err="1" smtClean="0">
                <a:solidFill>
                  <a:srgbClr val="0070C0"/>
                </a:solidFill>
              </a:rPr>
              <a:t>зоні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Києва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Брюховічи</a:t>
            </a:r>
            <a:r>
              <a:rPr lang="ru-RU" sz="2400" b="1" dirty="0" smtClean="0">
                <a:solidFill>
                  <a:srgbClr val="0070C0"/>
                </a:solidFill>
              </a:rPr>
              <a:t> — </a:t>
            </a:r>
            <a:r>
              <a:rPr lang="ru-RU" sz="2400" b="1" dirty="0" err="1" smtClean="0">
                <a:solidFill>
                  <a:srgbClr val="0070C0"/>
                </a:solidFill>
              </a:rPr>
              <a:t>Львів</a:t>
            </a:r>
            <a:r>
              <a:rPr lang="ru-RU" sz="2400" b="1" dirty="0" smtClean="0"/>
              <a:t>). 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274" y="335846"/>
            <a:ext cx="11215766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Серед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регіонів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найменша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тривалість</a:t>
            </a:r>
            <a:r>
              <a:rPr lang="ru-RU" sz="2000" b="1" dirty="0" smtClean="0"/>
              <a:t> теплого </a:t>
            </a:r>
            <a:r>
              <a:rPr lang="ru-RU" sz="2000" b="1" dirty="0" err="1" smtClean="0"/>
              <a:t>періоду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температурою + 15 </a:t>
            </a:r>
            <a:r>
              <a:rPr lang="en-US" sz="2000" b="1" dirty="0" smtClean="0"/>
              <a:t>º</a:t>
            </a:r>
            <a:r>
              <a:rPr lang="ru-RU" sz="2000" b="1" dirty="0" smtClean="0"/>
              <a:t>С </a:t>
            </a:r>
            <a:r>
              <a:rPr lang="ru-RU" sz="2000" b="1" dirty="0" err="1" smtClean="0"/>
              <a:t>зустрічається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у </a:t>
            </a:r>
            <a:r>
              <a:rPr lang="ru-RU" sz="2000" b="1" dirty="0" err="1" smtClean="0">
                <a:solidFill>
                  <a:srgbClr val="FF0000"/>
                </a:solidFill>
              </a:rPr>
              <a:t>гірських</a:t>
            </a:r>
            <a:r>
              <a:rPr lang="ru-RU" sz="2000" b="1" dirty="0" smtClean="0">
                <a:solidFill>
                  <a:srgbClr val="FF0000"/>
                </a:solidFill>
              </a:rPr>
              <a:t> районах Карпат (до 50 </a:t>
            </a:r>
            <a:r>
              <a:rPr lang="ru-RU" sz="2000" b="1" dirty="0" err="1" smtClean="0">
                <a:solidFill>
                  <a:srgbClr val="FF0000"/>
                </a:solidFill>
              </a:rPr>
              <a:t>днів</a:t>
            </a:r>
            <a:r>
              <a:rPr lang="ru-RU" sz="2000" b="1" dirty="0" smtClean="0">
                <a:solidFill>
                  <a:srgbClr val="FF0000"/>
                </a:solidFill>
              </a:rPr>
              <a:t>), </a:t>
            </a:r>
            <a:r>
              <a:rPr lang="ru-RU" sz="2000" b="1" dirty="0" err="1" smtClean="0"/>
              <a:t>найбільша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тривалість</a:t>
            </a:r>
            <a:r>
              <a:rPr lang="ru-RU" sz="2000" b="1" dirty="0" smtClean="0"/>
              <a:t> — </a:t>
            </a:r>
            <a:r>
              <a:rPr lang="ru-RU" sz="2000" b="1" dirty="0" err="1" smtClean="0">
                <a:solidFill>
                  <a:srgbClr val="FF0000"/>
                </a:solidFill>
              </a:rPr>
              <a:t>Причорномор’я</a:t>
            </a:r>
            <a:r>
              <a:rPr lang="ru-RU" sz="2000" b="1" dirty="0" smtClean="0">
                <a:solidFill>
                  <a:srgbClr val="FF0000"/>
                </a:solidFill>
              </a:rPr>
              <a:t> (</a:t>
            </a:r>
            <a:r>
              <a:rPr lang="ru-RU" sz="2000" b="1" dirty="0" err="1" smtClean="0">
                <a:solidFill>
                  <a:srgbClr val="FF0000"/>
                </a:solidFill>
              </a:rPr>
              <a:t>більше</a:t>
            </a:r>
            <a:r>
              <a:rPr lang="ru-RU" sz="2000" b="1" dirty="0" smtClean="0">
                <a:solidFill>
                  <a:srgbClr val="FF0000"/>
                </a:solidFill>
              </a:rPr>
              <a:t> 140 </a:t>
            </a:r>
            <a:r>
              <a:rPr lang="ru-RU" sz="2000" b="1" dirty="0" err="1" smtClean="0">
                <a:solidFill>
                  <a:srgbClr val="FF0000"/>
                </a:solidFill>
              </a:rPr>
              <a:t>днів</a:t>
            </a:r>
            <a:r>
              <a:rPr lang="ru-RU" sz="2000" b="1" dirty="0" smtClean="0">
                <a:solidFill>
                  <a:srgbClr val="FF0000"/>
                </a:solidFill>
              </a:rPr>
              <a:t>). </a:t>
            </a: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температурою </a:t>
            </a:r>
            <a:r>
              <a:rPr lang="ru-RU" sz="2000" b="1" dirty="0" err="1" smtClean="0"/>
              <a:t>менше</a:t>
            </a:r>
            <a:r>
              <a:rPr lang="ru-RU" sz="2000" b="1" dirty="0" smtClean="0"/>
              <a:t> 0 </a:t>
            </a:r>
            <a:r>
              <a:rPr lang="en-US" sz="2000" b="1" dirty="0" smtClean="0"/>
              <a:t>º</a:t>
            </a:r>
            <a:r>
              <a:rPr lang="ru-RU" sz="2000" b="1" dirty="0" smtClean="0"/>
              <a:t>С </a:t>
            </a:r>
            <a:r>
              <a:rPr lang="ru-RU" sz="2000" b="1" dirty="0" err="1" smtClean="0"/>
              <a:t>спостерігається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50 на </a:t>
            </a:r>
            <a:r>
              <a:rPr lang="ru-RU" sz="2000" b="1" dirty="0" err="1" smtClean="0"/>
              <a:t>Південному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березі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Криму</a:t>
            </a:r>
            <a:r>
              <a:rPr lang="ru-RU" sz="2000" b="1" dirty="0" smtClean="0"/>
              <a:t> до 130 у </a:t>
            </a:r>
            <a:r>
              <a:rPr lang="ru-RU" sz="2000" b="1" dirty="0" err="1" smtClean="0"/>
              <a:t>північно-східних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регіонах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Період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сприятливий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літнього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рекреаційного</a:t>
            </a:r>
            <a:r>
              <a:rPr lang="ru-RU" sz="2000" b="1" dirty="0" smtClean="0"/>
              <a:t> температурного режиму </a:t>
            </a:r>
            <a:r>
              <a:rPr lang="ru-RU" sz="2000" b="1" dirty="0" err="1" smtClean="0"/>
              <a:t>вважається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Україні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5 — 6 </a:t>
            </a:r>
            <a:r>
              <a:rPr lang="ru-RU" sz="2000" b="1" dirty="0" err="1" smtClean="0">
                <a:solidFill>
                  <a:srgbClr val="FF0000"/>
                </a:solidFill>
              </a:rPr>
              <a:t>місяців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3 в </a:t>
            </a:r>
            <a:r>
              <a:rPr lang="ru-RU" sz="2000" b="1" dirty="0" err="1" smtClean="0"/>
              <a:t>передгірних</a:t>
            </a:r>
            <a:r>
              <a:rPr lang="ru-RU" sz="2000" b="1" dirty="0" smtClean="0"/>
              <a:t> Карпатах до 9 у </a:t>
            </a:r>
            <a:r>
              <a:rPr lang="ru-RU" sz="2000" b="1" dirty="0" err="1" smtClean="0"/>
              <a:t>Криму</a:t>
            </a:r>
            <a:r>
              <a:rPr lang="ru-RU" sz="2000" b="1" dirty="0" smtClean="0"/>
              <a:t>), на </a:t>
            </a:r>
            <a:r>
              <a:rPr lang="ru-RU" sz="2000" b="1" dirty="0" err="1" smtClean="0"/>
              <a:t>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сприятливою</a:t>
            </a:r>
            <a:r>
              <a:rPr lang="ru-RU" sz="2000" b="1" dirty="0" smtClean="0"/>
              <a:t> погодою доводиться до 80%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часу, у тому </a:t>
            </a:r>
            <a:r>
              <a:rPr lang="ru-RU" sz="2000" b="1" dirty="0" err="1" smtClean="0"/>
              <a:t>числі</a:t>
            </a:r>
            <a:r>
              <a:rPr lang="ru-RU" sz="2000" b="1" dirty="0" smtClean="0"/>
              <a:t> 40% — на </a:t>
            </a:r>
            <a:r>
              <a:rPr lang="ru-RU" sz="2000" b="1" dirty="0" err="1" smtClean="0"/>
              <a:t>комфортні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погодні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умови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 err="1" smtClean="0"/>
              <a:t>цілому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безморозний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період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Україні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коливається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145 </a:t>
            </a:r>
            <a:r>
              <a:rPr lang="ru-RU" sz="2000" b="1" dirty="0" err="1" smtClean="0"/>
              <a:t>днів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лісистих</a:t>
            </a:r>
            <a:r>
              <a:rPr lang="ru-RU" sz="2000" b="1" dirty="0" smtClean="0"/>
              <a:t> Карпатах до 259 на </a:t>
            </a:r>
            <a:r>
              <a:rPr lang="ru-RU" sz="2000" b="1" dirty="0" err="1" smtClean="0"/>
              <a:t>Південному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березі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Криму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Тривалість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сприятливого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періоду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зимової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рекреації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декількох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днів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Південному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узбережжі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Криму</a:t>
            </a:r>
            <a:r>
              <a:rPr lang="ru-RU" sz="2000" b="1" dirty="0" smtClean="0"/>
              <a:t> до 4-5 </a:t>
            </a:r>
            <a:r>
              <a:rPr lang="ru-RU" sz="2000" b="1" dirty="0" err="1" smtClean="0"/>
              <a:t>місяців</a:t>
            </a:r>
            <a:r>
              <a:rPr lang="ru-RU" sz="2000" b="1" dirty="0" smtClean="0"/>
              <a:t> у Карпатах (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початку </a:t>
            </a:r>
            <a:r>
              <a:rPr lang="ru-RU" sz="2000" b="1" dirty="0" err="1" smtClean="0"/>
              <a:t>грудня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середини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квітня</a:t>
            </a:r>
            <a:r>
              <a:rPr lang="ru-RU" sz="2000" b="1" dirty="0" smtClean="0"/>
              <a:t>). У </a:t>
            </a:r>
            <a:r>
              <a:rPr lang="ru-RU" sz="2000" b="1" dirty="0" err="1" smtClean="0"/>
              <a:t>північно-східній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постійний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сніговий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покрив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зберігається</a:t>
            </a:r>
            <a:r>
              <a:rPr lang="ru-RU" sz="2000" b="1" dirty="0" smtClean="0"/>
              <a:t> в межах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другої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декади</a:t>
            </a:r>
            <a:r>
              <a:rPr lang="ru-RU" sz="2000" b="1" dirty="0" smtClean="0"/>
              <a:t> листопада (у Карпатах) до </a:t>
            </a:r>
            <a:r>
              <a:rPr lang="ru-RU" sz="2000" b="1" dirty="0" err="1" smtClean="0"/>
              <a:t>березня</a:t>
            </a:r>
            <a:r>
              <a:rPr lang="ru-RU" sz="2000" b="1" dirty="0" smtClean="0"/>
              <a:t>, а в </a:t>
            </a:r>
            <a:r>
              <a:rPr lang="ru-RU" sz="2000" b="1" dirty="0" err="1" smtClean="0"/>
              <a:t>південних</a:t>
            </a:r>
            <a:r>
              <a:rPr lang="ru-RU" sz="2000" b="1" dirty="0" smtClean="0"/>
              <a:t> областях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Криму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кінця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грудня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другої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декади</a:t>
            </a:r>
            <a:r>
              <a:rPr lang="ru-RU" sz="2000" b="1" dirty="0" smtClean="0"/>
              <a:t> лютого. </a:t>
            </a:r>
          </a:p>
          <a:p>
            <a:pPr algn="just"/>
            <a:r>
              <a:rPr lang="ru-RU" sz="2000" b="1" dirty="0" err="1" smtClean="0"/>
              <a:t>Основні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клімату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гартуючого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лікувального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засобу</a:t>
            </a:r>
            <a:r>
              <a:rPr lang="ru-RU" sz="2000" b="1" dirty="0" smtClean="0"/>
              <a:t> —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тривале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перебування</a:t>
            </a:r>
            <a:r>
              <a:rPr lang="ru-RU" sz="2000" b="1" i="1" dirty="0" smtClean="0">
                <a:solidFill>
                  <a:srgbClr val="FF0000"/>
                </a:solidFill>
              </a:rPr>
              <a:t> на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відкритому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повітрі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повітряні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ванни</a:t>
            </a:r>
            <a:r>
              <a:rPr lang="ru-RU" sz="2000" b="1" i="1" dirty="0" smtClean="0">
                <a:solidFill>
                  <a:srgbClr val="FF0000"/>
                </a:solidFill>
              </a:rPr>
              <a:t> (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аеротерапія</a:t>
            </a:r>
            <a:r>
              <a:rPr lang="ru-RU" sz="2000" b="1" i="1" dirty="0" smtClean="0">
                <a:solidFill>
                  <a:srgbClr val="FF0000"/>
                </a:solidFill>
              </a:rPr>
              <a:t>),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сонцелікування</a:t>
            </a:r>
            <a:r>
              <a:rPr lang="ru-RU" sz="2000" b="1" i="1" dirty="0" smtClean="0">
                <a:solidFill>
                  <a:srgbClr val="FF0000"/>
                </a:solidFill>
              </a:rPr>
              <a:t> (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геліотерапія</a:t>
            </a:r>
            <a:r>
              <a:rPr lang="ru-RU" sz="2000" b="1" i="1" dirty="0" smtClean="0">
                <a:solidFill>
                  <a:srgbClr val="FF0000"/>
                </a:solidFill>
              </a:rPr>
              <a:t>)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Чисте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окрім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кисню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озону,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містити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собі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</a:t>
            </a:r>
            <a:r>
              <a:rPr lang="ru-RU" sz="2000" b="1" dirty="0" smtClean="0"/>
              <a:t> горах, на </a:t>
            </a:r>
            <a:r>
              <a:rPr lang="ru-RU" sz="2000" b="1" dirty="0" err="1" smtClean="0"/>
              <a:t>березі</a:t>
            </a:r>
            <a:r>
              <a:rPr lang="ru-RU" sz="2000" b="1" dirty="0" smtClean="0"/>
              <a:t> моря, у </a:t>
            </a:r>
            <a:r>
              <a:rPr lang="ru-RU" sz="2000" b="1" dirty="0" err="1" smtClean="0"/>
              <a:t>бурхливих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річках</a:t>
            </a:r>
            <a:r>
              <a:rPr lang="ru-RU" sz="2000" b="1" dirty="0" smtClean="0"/>
              <a:t> та у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підвищену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аероіонів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корисних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хімічних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речовин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виділяються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рослинами</a:t>
            </a:r>
            <a:r>
              <a:rPr lang="ru-RU" sz="2000" b="1" dirty="0" smtClean="0">
                <a:solidFill>
                  <a:srgbClr val="0070C0"/>
                </a:solidFill>
              </a:rPr>
              <a:t> (</a:t>
            </a:r>
            <a:r>
              <a:rPr lang="ru-RU" sz="2000" b="1" dirty="0" err="1" smtClean="0">
                <a:solidFill>
                  <a:srgbClr val="0070C0"/>
                </a:solidFill>
              </a:rPr>
              <a:t>фітонцидами</a:t>
            </a:r>
            <a:r>
              <a:rPr lang="ru-RU" sz="2000" b="1" dirty="0" smtClean="0"/>
              <a:t>). </a:t>
            </a: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12" y="571480"/>
            <a:ext cx="10715700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Слід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зазначити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особливості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клімату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залежні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місцевих</a:t>
            </a:r>
            <a:r>
              <a:rPr lang="ru-RU" sz="2800" b="1" dirty="0" smtClean="0"/>
              <a:t> умов </a:t>
            </a:r>
            <a:r>
              <a:rPr lang="ru-RU" sz="2800" b="1" dirty="0" err="1" smtClean="0"/>
              <a:t>розташування</a:t>
            </a:r>
            <a:r>
              <a:rPr lang="ru-RU" sz="2800" b="1" dirty="0" smtClean="0"/>
              <a:t> курорту, </a:t>
            </a:r>
            <a:r>
              <a:rPr lang="ru-RU" sz="2800" b="1" dirty="0" err="1" smtClean="0"/>
              <a:t>можуть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більше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терапевтичне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значення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кліматичні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відмінності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цілої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зони</a:t>
            </a:r>
            <a:r>
              <a:rPr lang="ru-RU" sz="2800" b="1" dirty="0" smtClean="0"/>
              <a:t>. </a:t>
            </a:r>
          </a:p>
          <a:p>
            <a:pPr algn="just"/>
            <a:r>
              <a:rPr lang="ru-RU" sz="2800" b="1" dirty="0" smtClean="0"/>
              <a:t>Тому </a:t>
            </a:r>
            <a:r>
              <a:rPr lang="ru-RU" sz="2800" b="1" dirty="0" err="1" smtClean="0"/>
              <a:t>найбільш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важливою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мікрокліматична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оцінка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курортної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території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800" b="1" dirty="0" smtClean="0"/>
              <a:t>На </a:t>
            </a:r>
            <a:r>
              <a:rPr lang="ru-RU" sz="2800" b="1" dirty="0" err="1" smtClean="0"/>
              <a:t>кліматичних</a:t>
            </a:r>
            <a:r>
              <a:rPr lang="ru-RU" sz="2800" b="1" dirty="0" smtClean="0"/>
              <a:t> курортах </a:t>
            </a:r>
            <a:r>
              <a:rPr lang="ru-RU" sz="2800" b="1" dirty="0" err="1" smtClean="0"/>
              <a:t>використовується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ландшафтотерапія</a:t>
            </a:r>
            <a:r>
              <a:rPr lang="ru-RU" sz="2800" b="1" dirty="0" smtClean="0"/>
              <a:t> та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спелеотерапія</a:t>
            </a:r>
            <a:r>
              <a:rPr lang="ru-RU" sz="2800" b="1" dirty="0" smtClean="0"/>
              <a:t>. </a:t>
            </a:r>
          </a:p>
          <a:p>
            <a:pPr algn="just"/>
            <a:r>
              <a:rPr lang="ru-RU" sz="2800" b="1" dirty="0" err="1" smtClean="0"/>
              <a:t>Однак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основним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лікувальним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чинником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кліматичних</a:t>
            </a:r>
            <a:r>
              <a:rPr lang="ru-RU" sz="2800" b="1" dirty="0" smtClean="0"/>
              <a:t> курортах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кліматотерапія</a:t>
            </a:r>
            <a:r>
              <a:rPr lang="ru-RU" sz="2800" b="1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85728"/>
            <a:ext cx="11430080" cy="62324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100" b="1" i="1" dirty="0" err="1" smtClean="0">
                <a:solidFill>
                  <a:srgbClr val="7030A0"/>
                </a:solidFill>
              </a:rPr>
              <a:t>Під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кліматотерапією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розуміється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використання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з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лікувально-профілактичними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цілями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особливостей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клімату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даної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місцевості</a:t>
            </a:r>
            <a:r>
              <a:rPr lang="ru-RU" sz="2100" b="1" i="1" dirty="0" smtClean="0">
                <a:solidFill>
                  <a:srgbClr val="7030A0"/>
                </a:solidFill>
              </a:rPr>
              <a:t>, а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також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спеціальних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кліматичних</a:t>
            </a:r>
            <a:r>
              <a:rPr lang="ru-RU" sz="2100" b="1" i="1" dirty="0" smtClean="0">
                <a:solidFill>
                  <a:srgbClr val="7030A0"/>
                </a:solidFill>
              </a:rPr>
              <a:t>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дій</a:t>
            </a:r>
            <a:r>
              <a:rPr lang="ru-RU" sz="2100" b="1" i="1" dirty="0" smtClean="0">
                <a:solidFill>
                  <a:srgbClr val="7030A0"/>
                </a:solidFill>
              </a:rPr>
              <a:t> (процедур):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b="1" dirty="0" err="1" smtClean="0"/>
              <a:t>аеротерапії</a:t>
            </a:r>
            <a:r>
              <a:rPr lang="ru-RU" sz="2100" b="1" dirty="0" smtClean="0"/>
              <a:t> (</a:t>
            </a:r>
            <a:r>
              <a:rPr lang="ru-RU" sz="2100" b="1" dirty="0" err="1" smtClean="0"/>
              <a:t>лікування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повітрям</a:t>
            </a:r>
            <a:r>
              <a:rPr lang="ru-RU" sz="2100" b="1" dirty="0" smtClean="0"/>
              <a:t>),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b="1" dirty="0" err="1" smtClean="0"/>
              <a:t>геліотерапії</a:t>
            </a:r>
            <a:r>
              <a:rPr lang="ru-RU" sz="2100" b="1" dirty="0" smtClean="0"/>
              <a:t> (</a:t>
            </a:r>
            <a:r>
              <a:rPr lang="ru-RU" sz="2100" b="1" dirty="0" err="1" smtClean="0"/>
              <a:t>лікування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сонячними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променями</a:t>
            </a:r>
            <a:r>
              <a:rPr lang="ru-RU" sz="2100" b="1" dirty="0" smtClean="0"/>
              <a:t>),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b="1" dirty="0" err="1" smtClean="0"/>
              <a:t>таласотерапії</a:t>
            </a:r>
            <a:r>
              <a:rPr lang="ru-RU" sz="2100" b="1" dirty="0" smtClean="0"/>
              <a:t> (</a:t>
            </a:r>
            <a:r>
              <a:rPr lang="ru-RU" sz="2100" b="1" dirty="0" err="1" smtClean="0"/>
              <a:t>морські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купання</a:t>
            </a:r>
            <a:r>
              <a:rPr lang="ru-RU" sz="2100" b="1" dirty="0" smtClean="0"/>
              <a:t>).</a:t>
            </a:r>
          </a:p>
          <a:p>
            <a:pPr algn="just"/>
            <a:r>
              <a:rPr lang="ru-RU" sz="2100" b="1" dirty="0" smtClean="0"/>
              <a:t>У </a:t>
            </a:r>
            <a:r>
              <a:rPr lang="ru-RU" sz="2100" b="1" dirty="0" err="1" smtClean="0"/>
              <a:t>основі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дії</a:t>
            </a:r>
            <a:r>
              <a:rPr lang="ru-RU" sz="2100" b="1" dirty="0" smtClean="0"/>
              <a:t> </a:t>
            </a:r>
            <a:r>
              <a:rPr lang="ru-RU" sz="2100" b="1" i="1" dirty="0" err="1" smtClean="0">
                <a:solidFill>
                  <a:srgbClr val="FF0000"/>
                </a:solidFill>
              </a:rPr>
              <a:t>кліматолікування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лежить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підвищення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неспецифічної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резистентності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організму</a:t>
            </a:r>
            <a:r>
              <a:rPr lang="ru-RU" sz="2100" b="1" dirty="0" smtClean="0"/>
              <a:t> по </a:t>
            </a:r>
            <a:r>
              <a:rPr lang="ru-RU" sz="2100" b="1" dirty="0" err="1" smtClean="0"/>
              <a:t>відношенню</a:t>
            </a:r>
            <a:r>
              <a:rPr lang="ru-RU" sz="2100" b="1" dirty="0" smtClean="0"/>
              <a:t> до </a:t>
            </a:r>
            <a:r>
              <a:rPr lang="ru-RU" sz="2100" b="1" dirty="0" err="1" smtClean="0"/>
              <a:t>різноманітних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несприятливих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чинників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зовнішнього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середовища</a:t>
            </a:r>
            <a:r>
              <a:rPr lang="ru-RU" sz="2100" b="1" dirty="0" smtClean="0"/>
              <a:t>. У </a:t>
            </a:r>
            <a:r>
              <a:rPr lang="ru-RU" sz="2100" b="1" dirty="0" err="1" smtClean="0"/>
              <a:t>результаті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поєднання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неспецифічної</a:t>
            </a:r>
            <a:r>
              <a:rPr lang="ru-RU" sz="2100" b="1" dirty="0" smtClean="0"/>
              <a:t> та </a:t>
            </a:r>
            <a:r>
              <a:rPr lang="ru-RU" sz="2100" b="1" dirty="0" err="1" smtClean="0"/>
              <a:t>патогенетичної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дії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кліматотерапія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має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виражений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лікувальний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ефект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сприяє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боротьбі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</a:t>
            </a:r>
            <a:r>
              <a:rPr lang="ru-RU" sz="2100" b="1" dirty="0" smtClean="0"/>
              <a:t> хворобою </a:t>
            </a:r>
            <a:r>
              <a:rPr lang="ru-RU" sz="2100" b="1" dirty="0" err="1" smtClean="0"/>
              <a:t>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значно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підвищує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загальну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ефективність</a:t>
            </a:r>
            <a:r>
              <a:rPr lang="ru-RU" sz="2100" b="1" dirty="0" smtClean="0"/>
              <a:t> санаторно-курортного </a:t>
            </a:r>
            <a:r>
              <a:rPr lang="ru-RU" sz="2100" b="1" dirty="0" err="1" smtClean="0"/>
              <a:t>лікування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різних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захворювань</a:t>
            </a:r>
            <a:r>
              <a:rPr lang="ru-RU" sz="2100" b="1" dirty="0" smtClean="0"/>
              <a:t>.</a:t>
            </a:r>
          </a:p>
          <a:p>
            <a:pPr algn="just"/>
            <a:r>
              <a:rPr lang="ru-RU" sz="2100" b="1" i="1" dirty="0" err="1" smtClean="0">
                <a:solidFill>
                  <a:srgbClr val="FF0000"/>
                </a:solidFill>
              </a:rPr>
              <a:t>Під</a:t>
            </a:r>
            <a:r>
              <a:rPr lang="ru-RU" sz="2100" b="1" i="1" dirty="0" smtClean="0">
                <a:solidFill>
                  <a:srgbClr val="FF0000"/>
                </a:solidFill>
              </a:rPr>
              <a:t> </a:t>
            </a:r>
            <a:r>
              <a:rPr lang="ru-RU" sz="2100" b="1" i="1" dirty="0" err="1" smtClean="0">
                <a:solidFill>
                  <a:srgbClr val="FF0000"/>
                </a:solidFill>
              </a:rPr>
              <a:t>впливом</a:t>
            </a:r>
            <a:r>
              <a:rPr lang="ru-RU" sz="2100" b="1" i="1" dirty="0" smtClean="0">
                <a:solidFill>
                  <a:srgbClr val="FF0000"/>
                </a:solidFill>
              </a:rPr>
              <a:t> </a:t>
            </a:r>
            <a:r>
              <a:rPr lang="ru-RU" sz="2100" b="1" i="1" dirty="0" err="1" smtClean="0">
                <a:solidFill>
                  <a:srgbClr val="FF0000"/>
                </a:solidFill>
              </a:rPr>
              <a:t>кліматолікування</a:t>
            </a:r>
            <a:r>
              <a:rPr lang="ru-RU" sz="2100" b="1" i="1" dirty="0" smtClean="0">
                <a:solidFill>
                  <a:srgbClr val="FF0000"/>
                </a:solidFill>
              </a:rPr>
              <a:t> </a:t>
            </a:r>
            <a:r>
              <a:rPr lang="ru-RU" sz="2100" b="1" dirty="0" err="1" smtClean="0"/>
              <a:t>поліпшується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загальний</a:t>
            </a:r>
            <a:r>
              <a:rPr lang="ru-RU" sz="2100" b="1" dirty="0" smtClean="0"/>
              <a:t> стан, </a:t>
            </a:r>
            <a:r>
              <a:rPr lang="ru-RU" sz="2100" b="1" dirty="0" err="1" smtClean="0"/>
              <a:t>апетит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підвищується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функціональна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пристосованість</a:t>
            </a:r>
            <a:r>
              <a:rPr lang="ru-RU" sz="2100" b="1" dirty="0" smtClean="0"/>
              <a:t>, особливо </a:t>
            </a:r>
            <a:r>
              <a:rPr lang="ru-RU" sz="2100" b="1" dirty="0" err="1" smtClean="0"/>
              <a:t>серцево-судинної</a:t>
            </a:r>
            <a:r>
              <a:rPr lang="ru-RU" sz="2100" b="1" dirty="0" smtClean="0"/>
              <a:t> та </a:t>
            </a:r>
            <a:r>
              <a:rPr lang="ru-RU" sz="2100" b="1" dirty="0" err="1" smtClean="0"/>
              <a:t>дихальної</a:t>
            </a:r>
            <a:r>
              <a:rPr lang="ru-RU" sz="2100" b="1" dirty="0" smtClean="0"/>
              <a:t> систем, </a:t>
            </a:r>
            <a:r>
              <a:rPr lang="ru-RU" sz="2100" b="1" dirty="0" err="1" smtClean="0"/>
              <a:t>посилюються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бар’єрні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властивості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шкіри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відбувається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поліпшення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всіх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видів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обміну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також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тренування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тепло-регуляторних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механізмів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організму</a:t>
            </a:r>
            <a:r>
              <a:rPr lang="ru-RU" sz="2100" b="1" dirty="0" smtClean="0"/>
              <a:t>.</a:t>
            </a:r>
          </a:p>
          <a:p>
            <a:pPr algn="just"/>
            <a:r>
              <a:rPr lang="ru-RU" sz="2100" b="1" dirty="0" err="1" smtClean="0"/>
              <a:t>Основними</a:t>
            </a:r>
            <a:r>
              <a:rPr lang="ru-RU" sz="2100" b="1" dirty="0" smtClean="0"/>
              <a:t> </a:t>
            </a:r>
            <a:r>
              <a:rPr lang="ru-RU" sz="2100" b="1" dirty="0" err="1" smtClean="0">
                <a:solidFill>
                  <a:srgbClr val="FF0000"/>
                </a:solidFill>
              </a:rPr>
              <a:t>кліматичними</a:t>
            </a:r>
            <a:r>
              <a:rPr lang="ru-RU" sz="2100" b="1" dirty="0" smtClean="0">
                <a:solidFill>
                  <a:srgbClr val="FF0000"/>
                </a:solidFill>
              </a:rPr>
              <a:t> курортами </a:t>
            </a:r>
            <a:r>
              <a:rPr lang="ru-RU" sz="2100" b="1" dirty="0" smtClean="0"/>
              <a:t>на </a:t>
            </a:r>
            <a:r>
              <a:rPr lang="ru-RU" sz="2100" b="1" dirty="0" err="1" smtClean="0"/>
              <a:t>території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України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є</a:t>
            </a:r>
            <a:r>
              <a:rPr lang="ru-RU" sz="2100" b="1" dirty="0" smtClean="0"/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приморські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кліматичні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курорти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Чорноморського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узбережжя</a:t>
            </a:r>
            <a:r>
              <a:rPr lang="ru-RU" sz="2100" b="1" dirty="0" smtClean="0">
                <a:solidFill>
                  <a:srgbClr val="0070C0"/>
                </a:solidFill>
              </a:rPr>
              <a:t> – </a:t>
            </a:r>
            <a:r>
              <a:rPr lang="ru-RU" sz="2100" b="1" dirty="0" err="1" smtClean="0">
                <a:solidFill>
                  <a:srgbClr val="0070C0"/>
                </a:solidFill>
              </a:rPr>
              <a:t>південний</a:t>
            </a:r>
            <a:r>
              <a:rPr lang="ru-RU" sz="2100" b="1" dirty="0" smtClean="0">
                <a:solidFill>
                  <a:srgbClr val="0070C0"/>
                </a:solidFill>
              </a:rPr>
              <a:t> берег </a:t>
            </a:r>
            <a:r>
              <a:rPr lang="ru-RU" sz="2100" b="1" dirty="0" err="1" smtClean="0">
                <a:solidFill>
                  <a:srgbClr val="0070C0"/>
                </a:solidFill>
              </a:rPr>
              <a:t>Криму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smtClean="0"/>
              <a:t>(Ялта, Алушта та </a:t>
            </a:r>
            <a:r>
              <a:rPr lang="ru-RU" sz="2100" b="1" dirty="0" err="1" smtClean="0"/>
              <a:t>ін</a:t>
            </a:r>
            <a:r>
              <a:rPr lang="ru-RU" sz="2100" b="1" dirty="0" smtClean="0"/>
              <a:t>.), </a:t>
            </a:r>
            <a:r>
              <a:rPr lang="ru-RU" sz="2100" b="1" dirty="0" err="1" smtClean="0">
                <a:solidFill>
                  <a:srgbClr val="0070C0"/>
                </a:solidFill>
              </a:rPr>
              <a:t>Одеська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група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курортів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smtClean="0"/>
              <a:t>(</a:t>
            </a:r>
            <a:r>
              <a:rPr lang="ru-RU" sz="2100" b="1" dirty="0" err="1" smtClean="0"/>
              <a:t>Лермонтівський</a:t>
            </a:r>
            <a:r>
              <a:rPr lang="ru-RU" sz="2100" b="1" dirty="0" smtClean="0"/>
              <a:t> курорт, </a:t>
            </a:r>
            <a:r>
              <a:rPr lang="ru-RU" sz="2100" b="1" dirty="0" err="1" smtClean="0"/>
              <a:t>Аркадія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ін</a:t>
            </a:r>
            <a:r>
              <a:rPr lang="ru-RU" sz="2100" b="1" dirty="0" smtClean="0"/>
              <a:t>.).</a:t>
            </a:r>
            <a:endParaRPr lang="ru-RU" sz="2100" b="1" spc="-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452530" y="0"/>
            <a:ext cx="9621720" cy="7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План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952464" y="1071546"/>
            <a:ext cx="1050138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ru-RU" sz="3200" b="1" dirty="0" smtClean="0"/>
              <a:t>1. Характеристика </a:t>
            </a:r>
            <a:r>
              <a:rPr lang="ru-RU" sz="3200" b="1" dirty="0" err="1" smtClean="0"/>
              <a:t>кліматичних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курортів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2. </a:t>
            </a:r>
            <a:r>
              <a:rPr lang="ru-RU" sz="3200" b="1" dirty="0" err="1" smtClean="0"/>
              <a:t>Аеротерапія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3. </a:t>
            </a:r>
            <a:r>
              <a:rPr lang="ru-RU" sz="3200" b="1" dirty="0" err="1" smtClean="0"/>
              <a:t>Геліотерапія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4. </a:t>
            </a:r>
            <a:r>
              <a:rPr lang="ru-RU" sz="3200" b="1" dirty="0" err="1" smtClean="0"/>
              <a:t>Таласотерапія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5. </a:t>
            </a:r>
            <a:r>
              <a:rPr lang="ru-RU" sz="3200" b="1" dirty="0" err="1" smtClean="0"/>
              <a:t>Кумисолікування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6.</a:t>
            </a:r>
            <a:r>
              <a:rPr lang="ru-RU" sz="3200" b="1" i="1" dirty="0" smtClean="0"/>
              <a:t> </a:t>
            </a:r>
            <a:r>
              <a:rPr lang="ru-RU" sz="3200" b="1" dirty="0" err="1" smtClean="0"/>
              <a:t>Спелеотерапія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Карстові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печери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7. </a:t>
            </a:r>
            <a:r>
              <a:rPr lang="ru-RU" sz="3200" b="1" dirty="0" err="1" smtClean="0"/>
              <a:t>Соляні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копалини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шахти</a:t>
            </a:r>
            <a:r>
              <a:rPr lang="ru-RU" sz="3200" b="1" dirty="0" smtClean="0"/>
              <a:t>).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err="1" smtClean="0">
                <a:solidFill>
                  <a:srgbClr val="FF0000"/>
                </a:solidFill>
              </a:rPr>
              <a:t>Основні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поняття</a:t>
            </a:r>
            <a:r>
              <a:rPr lang="ru-RU" sz="3200" b="1" dirty="0" smtClean="0">
                <a:solidFill>
                  <a:srgbClr val="FF0000"/>
                </a:solidFill>
              </a:rPr>
              <a:t>: </a:t>
            </a:r>
            <a:r>
              <a:rPr lang="ru-RU" sz="3200" b="1" dirty="0" err="1" smtClean="0"/>
              <a:t>кліматотерапія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аеротерапія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геліотерапія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таласотерапія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спелеотерапія</a:t>
            </a:r>
            <a:r>
              <a:rPr lang="ru-RU" sz="3200" b="1" dirty="0" smtClean="0"/>
              <a:t>.</a:t>
            </a:r>
            <a:endParaRPr lang="ru-RU" sz="3200" b="1" i="1" spc="-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36" y="214290"/>
            <a:ext cx="11430080" cy="65248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 err="1" smtClean="0">
                <a:solidFill>
                  <a:srgbClr val="FF0000"/>
                </a:solidFill>
              </a:rPr>
              <a:t>Гірські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курорти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/>
              <a:t>характерні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Вірменії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Діліжан</a:t>
            </a:r>
            <a:r>
              <a:rPr lang="ru-RU" sz="2200" b="1" dirty="0" smtClean="0"/>
              <a:t>), </a:t>
            </a:r>
            <a:r>
              <a:rPr lang="ru-RU" sz="2200" b="1" dirty="0" err="1" smtClean="0"/>
              <a:t>Грузії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Абастумані</a:t>
            </a:r>
            <a:r>
              <a:rPr lang="ru-RU" sz="2200" b="1" dirty="0" smtClean="0"/>
              <a:t>), Казахстану (Чимган), </a:t>
            </a:r>
            <a:r>
              <a:rPr lang="ru-RU" sz="2200" b="1" dirty="0" err="1" smtClean="0"/>
              <a:t>Кабардино-Балкарії</a:t>
            </a:r>
            <a:r>
              <a:rPr lang="ru-RU" sz="2200" b="1" dirty="0" smtClean="0"/>
              <a:t> (Нальчик); на </a:t>
            </a:r>
            <a:r>
              <a:rPr lang="ru-RU" sz="2200" b="1" dirty="0" err="1" smtClean="0"/>
              <a:t>території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України</a:t>
            </a:r>
            <a:r>
              <a:rPr lang="ru-RU" sz="2200" b="1" dirty="0" smtClean="0"/>
              <a:t> – </a:t>
            </a:r>
            <a:r>
              <a:rPr lang="ru-RU" sz="2200" b="1" dirty="0" err="1" smtClean="0"/>
              <a:t>кліматичні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низькогірні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Яремче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Ворохта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Івано-Франківська</a:t>
            </a:r>
            <a:r>
              <a:rPr lang="ru-RU" sz="2200" b="1" dirty="0" smtClean="0"/>
              <a:t> область).</a:t>
            </a:r>
          </a:p>
          <a:p>
            <a:pPr algn="just"/>
            <a:r>
              <a:rPr lang="ru-RU" sz="2200" b="1" i="1" dirty="0" smtClean="0">
                <a:solidFill>
                  <a:srgbClr val="7030A0"/>
                </a:solidFill>
              </a:rPr>
              <a:t>До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основних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лікувальних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особливостей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гірськокліматичних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курортів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відносяться</a:t>
            </a:r>
            <a:r>
              <a:rPr lang="ru-RU" sz="2200" b="1" i="1" dirty="0" smtClean="0">
                <a:solidFill>
                  <a:srgbClr val="7030A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/>
              <a:t>підвищені</a:t>
            </a:r>
            <a:r>
              <a:rPr lang="ru-RU" sz="2200" b="1" dirty="0" smtClean="0"/>
              <a:t> чистота,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/>
              <a:t>іонізація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повітря</a:t>
            </a:r>
            <a:r>
              <a:rPr lang="ru-RU" sz="22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/>
              <a:t>сонячна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радіація</a:t>
            </a:r>
            <a:r>
              <a:rPr lang="ru-RU" sz="22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/>
              <a:t>понижений </a:t>
            </a:r>
            <a:r>
              <a:rPr lang="ru-RU" sz="2200" b="1" dirty="0" err="1" smtClean="0"/>
              <a:t>парціальний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тиск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кисню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ін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u="sng" dirty="0" err="1" smtClean="0">
                <a:solidFill>
                  <a:srgbClr val="FF0000"/>
                </a:solidFill>
              </a:rPr>
              <a:t>Клімато-кумисолікувальні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курорти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/>
              <a:t>розташовані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лісостеповій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степовій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зоні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Сухість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повітря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висока</a:t>
            </a:r>
            <a:r>
              <a:rPr lang="ru-RU" sz="2200" b="1" dirty="0" smtClean="0"/>
              <a:t> температура, </a:t>
            </a:r>
            <a:r>
              <a:rPr lang="ru-RU" sz="2200" b="1" dirty="0" err="1" smtClean="0"/>
              <a:t>властиві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даному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клімату</a:t>
            </a:r>
            <a:r>
              <a:rPr lang="ru-RU" sz="2200" b="1" dirty="0" smtClean="0"/>
              <a:t>, у </a:t>
            </a:r>
            <a:r>
              <a:rPr lang="ru-RU" sz="2200" b="1" dirty="0" err="1" smtClean="0"/>
              <a:t>літню</a:t>
            </a:r>
            <a:r>
              <a:rPr lang="ru-RU" sz="2200" b="1" dirty="0" smtClean="0"/>
              <a:t> пору </a:t>
            </a:r>
            <a:r>
              <a:rPr lang="ru-RU" sz="2200" b="1" dirty="0" err="1" smtClean="0"/>
              <a:t>викликають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посилену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спрагу</a:t>
            </a:r>
            <a:r>
              <a:rPr lang="ru-RU" sz="2200" b="1" dirty="0" smtClean="0"/>
              <a:t>, яку </a:t>
            </a:r>
            <a:r>
              <a:rPr lang="ru-RU" sz="2200" b="1" dirty="0" err="1" smtClean="0"/>
              <a:t>хворі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втамовують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кумисом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u="sng" dirty="0" err="1" smtClean="0">
                <a:solidFill>
                  <a:srgbClr val="FF0000"/>
                </a:solidFill>
              </a:rPr>
              <a:t>Кумисолікувальні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курорти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/>
              <a:t>розташовані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Казахстані</a:t>
            </a:r>
            <a:r>
              <a:rPr lang="ru-RU" sz="2200" b="1" dirty="0" smtClean="0"/>
              <a:t> (Борове), </a:t>
            </a:r>
            <a:r>
              <a:rPr lang="ru-RU" sz="2200" b="1" dirty="0" err="1" smtClean="0"/>
              <a:t>Башкирії</a:t>
            </a:r>
            <a:r>
              <a:rPr lang="ru-RU" sz="2200" b="1" dirty="0" smtClean="0"/>
              <a:t> (Шафраново), </a:t>
            </a:r>
            <a:r>
              <a:rPr lang="ru-RU" sz="2200" b="1" dirty="0" err="1" smtClean="0"/>
              <a:t>Алтайському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краї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Росії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Лебяже</a:t>
            </a:r>
            <a:r>
              <a:rPr lang="ru-RU" sz="2200" b="1" dirty="0" smtClean="0"/>
              <a:t>). На </a:t>
            </a:r>
            <a:r>
              <a:rPr lang="ru-RU" sz="2200" b="1" dirty="0" err="1" smtClean="0"/>
              <a:t>території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України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кумисолікувальні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відсутні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але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кумис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незначних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кількостях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виготовляється</a:t>
            </a:r>
            <a:r>
              <a:rPr lang="ru-RU" sz="2200" b="1" dirty="0" smtClean="0"/>
              <a:t> на конезаводах, </a:t>
            </a:r>
            <a:r>
              <a:rPr lang="ru-RU" sz="2200" b="1" dirty="0" err="1" smtClean="0"/>
              <a:t>наприклад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Полтавської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області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санаторіїв</a:t>
            </a:r>
            <a:r>
              <a:rPr lang="ru-RU" sz="2200" b="1" dirty="0" smtClean="0"/>
              <a:t> м. Миргорода.</a:t>
            </a:r>
          </a:p>
          <a:p>
            <a:pPr algn="just"/>
            <a:r>
              <a:rPr lang="ru-RU" sz="2200" b="1" dirty="0" err="1" smtClean="0"/>
              <a:t>Найбільш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відомим</a:t>
            </a:r>
            <a:r>
              <a:rPr lang="ru-RU" sz="2200" b="1" dirty="0" smtClean="0"/>
              <a:t> прикладом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з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кліматом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пустель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/>
              <a:t>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Байрам-Алі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Туркменія</a:t>
            </a:r>
            <a:r>
              <a:rPr lang="ru-RU" sz="2200" b="1" dirty="0" smtClean="0"/>
              <a:t>). </a:t>
            </a:r>
            <a:endParaRPr lang="ru-RU" sz="2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026" y="428604"/>
            <a:ext cx="10858576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Перебування</a:t>
            </a:r>
            <a:r>
              <a:rPr lang="ru-RU" sz="2400" b="1" dirty="0" smtClean="0"/>
              <a:t> у жаркому, сухому </a:t>
            </a:r>
            <a:r>
              <a:rPr lang="ru-RU" sz="2400" b="1" dirty="0" err="1" smtClean="0"/>
              <a:t>кліматі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великим числом </a:t>
            </a:r>
            <a:r>
              <a:rPr lang="ru-RU" sz="2400" b="1" dirty="0" err="1" smtClean="0"/>
              <a:t>сонячних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посиленню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функції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залоз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полегшує</a:t>
            </a:r>
            <a:r>
              <a:rPr lang="ru-RU" sz="2400" b="1" dirty="0" smtClean="0"/>
              <a:t> роботу </a:t>
            </a:r>
            <a:r>
              <a:rPr lang="ru-RU" sz="2400" b="1" dirty="0" err="1" smtClean="0"/>
              <a:t>нирок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визиває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поліпшення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ниркового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кровообігу</a:t>
            </a:r>
            <a:r>
              <a:rPr lang="ru-RU" sz="2400" b="1" dirty="0" smtClean="0"/>
              <a:t>. </a:t>
            </a:r>
          </a:p>
          <a:p>
            <a:pPr algn="just"/>
            <a:endParaRPr lang="ru-RU" sz="24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Тому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такі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рекомендовані</a:t>
            </a:r>
            <a:r>
              <a:rPr lang="ru-RU" sz="2400" b="1" i="1" dirty="0" smtClean="0">
                <a:solidFill>
                  <a:srgbClr val="FF0000"/>
                </a:solidFill>
              </a:rPr>
              <a:t>: </a:t>
            </a:r>
          </a:p>
          <a:p>
            <a:pPr marL="457200" indent="-457200" algn="just">
              <a:buAutoNum type="arabicParenR"/>
            </a:pPr>
            <a:r>
              <a:rPr lang="ru-RU" sz="2400" b="1" dirty="0" err="1" smtClean="0"/>
              <a:t>хворим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хронічними</a:t>
            </a:r>
            <a:r>
              <a:rPr lang="ru-RU" sz="2400" b="1" dirty="0" smtClean="0"/>
              <a:t> нефритами, </a:t>
            </a:r>
            <a:r>
              <a:rPr lang="ru-RU" sz="2400" b="1" dirty="0" err="1" smtClean="0"/>
              <a:t>переважно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нефротичного</a:t>
            </a:r>
            <a:r>
              <a:rPr lang="ru-RU" sz="2400" b="1" dirty="0" smtClean="0"/>
              <a:t> типу без </a:t>
            </a:r>
            <a:r>
              <a:rPr lang="ru-RU" sz="2400" b="1" dirty="0" err="1" smtClean="0"/>
              <a:t>порушення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азотовидільної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функції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нирок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значного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підвищення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артеріального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тиску</a:t>
            </a:r>
            <a:r>
              <a:rPr lang="ru-RU" sz="2400" b="1" dirty="0" smtClean="0"/>
              <a:t>; </a:t>
            </a:r>
          </a:p>
          <a:p>
            <a:pPr marL="457200" indent="-457200" algn="just">
              <a:buAutoNum type="arabicParenR"/>
            </a:pPr>
            <a:r>
              <a:rPr lang="ru-RU" sz="2400" b="1" dirty="0" smtClean="0"/>
              <a:t>особам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залишковими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явищами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гострих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нефритів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проявляються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альбумінурією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циліндрурією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невеликою </a:t>
            </a:r>
            <a:r>
              <a:rPr lang="ru-RU" sz="2400" b="1" dirty="0" err="1" smtClean="0"/>
              <a:t>мікрогематурією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666712" y="0"/>
            <a:ext cx="11215766" cy="46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200" b="1" spc="-1" dirty="0" smtClean="0">
                <a:solidFill>
                  <a:srgbClr val="FF0000"/>
                </a:solidFill>
              </a:rPr>
              <a:t>2. </a:t>
            </a:r>
            <a:r>
              <a:rPr lang="ru-RU" sz="2400" b="1" dirty="0" err="1" smtClean="0">
                <a:solidFill>
                  <a:srgbClr val="FF0000"/>
                </a:solidFill>
              </a:rPr>
              <a:t>Аеротерапія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2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522" y="428604"/>
            <a:ext cx="11882478" cy="64293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rgbClr val="7030A0"/>
                </a:solidFill>
              </a:rPr>
              <a:t>Аеротерапія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відкритого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, яке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застосовуватися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будь-яких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місцевостях</a:t>
            </a:r>
            <a:r>
              <a:rPr lang="ru-RU" sz="2000" b="1" dirty="0" smtClean="0"/>
              <a:t>, на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курортах у </a:t>
            </a:r>
            <a:r>
              <a:rPr lang="ru-RU" sz="2000" b="1" dirty="0" err="1" smtClean="0"/>
              <a:t>всі</a:t>
            </a:r>
            <a:r>
              <a:rPr lang="ru-RU" sz="2000" b="1" dirty="0" smtClean="0"/>
              <a:t> пори року, для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загартовування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організму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Розрізняють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наступні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форми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аеротерапії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- </a:t>
            </a:r>
            <a:r>
              <a:rPr lang="ru-RU" sz="2000" b="1" dirty="0" err="1" smtClean="0">
                <a:solidFill>
                  <a:srgbClr val="0070C0"/>
                </a:solidFill>
              </a:rPr>
              <a:t>повітряні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ванни</a:t>
            </a:r>
            <a:r>
              <a:rPr lang="ru-RU" sz="2000" b="1" dirty="0" smtClean="0">
                <a:solidFill>
                  <a:srgbClr val="0070C0"/>
                </a:solidFill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- </a:t>
            </a:r>
            <a:r>
              <a:rPr lang="ru-RU" sz="2000" b="1" dirty="0" err="1" smtClean="0">
                <a:solidFill>
                  <a:srgbClr val="0070C0"/>
                </a:solidFill>
              </a:rPr>
              <a:t>дозоване</a:t>
            </a:r>
            <a:r>
              <a:rPr lang="ru-RU" sz="2000" b="1" dirty="0" smtClean="0">
                <a:solidFill>
                  <a:srgbClr val="0070C0"/>
                </a:solidFill>
              </a:rPr>
              <a:t> (</a:t>
            </a:r>
            <a:r>
              <a:rPr lang="ru-RU" sz="2000" b="1" dirty="0" err="1" smtClean="0">
                <a:solidFill>
                  <a:srgbClr val="0070C0"/>
                </a:solidFill>
              </a:rPr>
              <a:t>денне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нічне</a:t>
            </a:r>
            <a:r>
              <a:rPr lang="ru-RU" sz="2000" b="1" dirty="0" smtClean="0">
                <a:solidFill>
                  <a:srgbClr val="0070C0"/>
                </a:solidFill>
              </a:rPr>
              <a:t>) </a:t>
            </a:r>
            <a:r>
              <a:rPr lang="ru-RU" sz="2000" b="1" dirty="0" err="1" smtClean="0">
                <a:solidFill>
                  <a:srgbClr val="0070C0"/>
                </a:solidFill>
              </a:rPr>
              <a:t>або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цілодобове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перебування</a:t>
            </a:r>
            <a:r>
              <a:rPr lang="ru-RU" sz="2000" b="1" dirty="0" smtClean="0">
                <a:solidFill>
                  <a:srgbClr val="0070C0"/>
                </a:solidFill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</a:rPr>
              <a:t>повітрі</a:t>
            </a:r>
            <a:r>
              <a:rPr lang="ru-RU" sz="2000" b="1" dirty="0" smtClean="0">
                <a:solidFill>
                  <a:srgbClr val="0070C0"/>
                </a:solidFill>
              </a:rPr>
              <a:t> («</a:t>
            </a:r>
            <a:r>
              <a:rPr lang="ru-RU" sz="2000" b="1" dirty="0" err="1" smtClean="0">
                <a:solidFill>
                  <a:srgbClr val="0070C0"/>
                </a:solidFill>
              </a:rPr>
              <a:t>верандне</a:t>
            </a:r>
            <a:r>
              <a:rPr lang="ru-RU" sz="2000" b="1" dirty="0" smtClean="0">
                <a:solidFill>
                  <a:srgbClr val="0070C0"/>
                </a:solidFill>
              </a:rPr>
              <a:t>» </a:t>
            </a:r>
            <a:r>
              <a:rPr lang="ru-RU" sz="2000" b="1" dirty="0" err="1" smtClean="0">
                <a:solidFill>
                  <a:srgbClr val="0070C0"/>
                </a:solidFill>
              </a:rPr>
              <a:t>лікування</a:t>
            </a:r>
            <a:r>
              <a:rPr lang="ru-RU" sz="2000" b="1" dirty="0" smtClean="0">
                <a:solidFill>
                  <a:srgbClr val="0070C0"/>
                </a:solidFill>
              </a:rPr>
              <a:t>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- </a:t>
            </a:r>
            <a:r>
              <a:rPr lang="ru-RU" sz="2000" b="1" dirty="0" err="1" smtClean="0">
                <a:solidFill>
                  <a:srgbClr val="0070C0"/>
                </a:solidFill>
              </a:rPr>
              <a:t>перебування</a:t>
            </a:r>
            <a:r>
              <a:rPr lang="ru-RU" sz="2000" b="1" dirty="0" smtClean="0">
                <a:solidFill>
                  <a:srgbClr val="0070C0"/>
                </a:solidFill>
              </a:rPr>
              <a:t> (сон) на </a:t>
            </a:r>
            <a:r>
              <a:rPr lang="ru-RU" sz="2000" b="1" dirty="0" err="1" smtClean="0">
                <a:solidFill>
                  <a:srgbClr val="0070C0"/>
                </a:solidFill>
              </a:rPr>
              <a:t>березі</a:t>
            </a:r>
            <a:r>
              <a:rPr lang="ru-RU" sz="2000" b="1" dirty="0" smtClean="0">
                <a:solidFill>
                  <a:srgbClr val="0070C0"/>
                </a:solidFill>
              </a:rPr>
              <a:t> моря («</a:t>
            </a:r>
            <a:r>
              <a:rPr lang="ru-RU" sz="2000" b="1" dirty="0" err="1" smtClean="0">
                <a:solidFill>
                  <a:srgbClr val="0070C0"/>
                </a:solidFill>
              </a:rPr>
              <a:t>морська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аеротерапія</a:t>
            </a:r>
            <a:r>
              <a:rPr lang="ru-RU" sz="2000" b="1" dirty="0" smtClean="0">
                <a:solidFill>
                  <a:srgbClr val="0070C0"/>
                </a:solidFill>
              </a:rPr>
              <a:t>»)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1) </a:t>
            </a:r>
            <a:r>
              <a:rPr lang="ru-RU" sz="2000" b="1" dirty="0" err="1" smtClean="0">
                <a:solidFill>
                  <a:srgbClr val="FF0000"/>
                </a:solidFill>
              </a:rPr>
              <a:t>Повітряні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ванни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дозована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свіжого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організм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повністю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частково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оголеної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цілях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загартовування</a:t>
            </a:r>
            <a:r>
              <a:rPr lang="ru-RU" sz="2000" b="1" dirty="0" smtClean="0"/>
              <a:t>. Вони </a:t>
            </a:r>
            <a:r>
              <a:rPr lang="ru-RU" sz="2000" b="1" dirty="0" err="1" smtClean="0"/>
              <a:t>застосовуються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самостійний</a:t>
            </a:r>
            <a:r>
              <a:rPr lang="ru-RU" sz="2000" b="1" dirty="0" smtClean="0"/>
              <a:t> вид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підготовчий</a:t>
            </a:r>
            <a:r>
              <a:rPr lang="ru-RU" sz="2000" b="1" dirty="0" smtClean="0"/>
              <a:t> до</a:t>
            </a:r>
          </a:p>
          <a:p>
            <a:pPr algn="just"/>
            <a:r>
              <a:rPr lang="ru-RU" sz="2000" b="1" dirty="0" err="1" smtClean="0"/>
              <a:t>подальшого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прийому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сонячних</a:t>
            </a:r>
            <a:r>
              <a:rPr lang="ru-RU" sz="2000" b="1" dirty="0" smtClean="0"/>
              <a:t> ванн.</a:t>
            </a:r>
          </a:p>
          <a:p>
            <a:pPr algn="just"/>
            <a:r>
              <a:rPr lang="ru-RU" sz="2000" b="1" dirty="0" smtClean="0"/>
              <a:t>При </a:t>
            </a:r>
            <a:r>
              <a:rPr lang="ru-RU" sz="2000" b="1" dirty="0" err="1" smtClean="0"/>
              <a:t>повітряних</a:t>
            </a:r>
            <a:r>
              <a:rPr lang="ru-RU" sz="2000" b="1" dirty="0" smtClean="0"/>
              <a:t> ваннах на </a:t>
            </a:r>
            <a:r>
              <a:rPr lang="ru-RU" sz="2000" b="1" dirty="0" err="1" smtClean="0"/>
              <a:t>організм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діє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температура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рух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повітря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розсіяна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сонячна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радіація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Повітряні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ванни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покращують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серця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склад </a:t>
            </a:r>
            <a:r>
              <a:rPr lang="ru-RU" sz="2000" b="1" dirty="0" err="1" smtClean="0"/>
              <a:t>крові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укріплюють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м’язи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нервову</a:t>
            </a:r>
            <a:r>
              <a:rPr lang="ru-RU" sz="2000" b="1" dirty="0" smtClean="0"/>
              <a:t> систему, </a:t>
            </a:r>
            <a:r>
              <a:rPr lang="ru-RU" sz="2000" b="1" dirty="0" err="1" smtClean="0"/>
              <a:t>покращують</a:t>
            </a:r>
            <a:r>
              <a:rPr lang="ru-RU" sz="2000" b="1" dirty="0" smtClean="0"/>
              <a:t> сон, </a:t>
            </a:r>
            <a:r>
              <a:rPr lang="ru-RU" sz="2000" b="1" dirty="0" err="1" smtClean="0"/>
              <a:t>тренують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механізми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теплорегуляції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Місце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прийому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повітряних</a:t>
            </a:r>
            <a:r>
              <a:rPr lang="ru-RU" sz="2000" b="1" dirty="0" smtClean="0"/>
              <a:t> ванн </a:t>
            </a:r>
            <a:r>
              <a:rPr lang="ru-RU" sz="2000" b="1" dirty="0" err="1" smtClean="0"/>
              <a:t>називається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аерарієм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Рекомендується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починати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приймати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ванни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температурі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нижче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+20°С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швидкості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руху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більше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4 м/с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Ванни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відпускаються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ранкові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години</a:t>
            </a:r>
            <a:r>
              <a:rPr lang="ru-RU" sz="2000" b="1" dirty="0" smtClean="0"/>
              <a:t>, через 30 </a:t>
            </a:r>
            <a:r>
              <a:rPr lang="ru-RU" sz="2000" b="1" dirty="0" err="1" smtClean="0"/>
              <a:t>хвилин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сніданку</a:t>
            </a:r>
            <a:r>
              <a:rPr lang="ru-RU" sz="2000" b="1" dirty="0" smtClean="0"/>
              <a:t> (один-два рази на день).</a:t>
            </a:r>
          </a:p>
          <a:p>
            <a:pPr algn="just"/>
            <a:r>
              <a:rPr lang="ru-RU" sz="2000" b="1" dirty="0" err="1" smtClean="0"/>
              <a:t>Зазвичай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починають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ванни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5-10-15 </a:t>
            </a:r>
            <a:r>
              <a:rPr lang="ru-RU" sz="2000" b="1" dirty="0" err="1" smtClean="0">
                <a:solidFill>
                  <a:srgbClr val="FF0000"/>
                </a:solidFill>
              </a:rPr>
              <a:t>хвилин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поступово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додаючи</a:t>
            </a:r>
            <a:r>
              <a:rPr lang="ru-RU" sz="2000" b="1" dirty="0" smtClean="0"/>
              <a:t> час, </a:t>
            </a:r>
            <a:r>
              <a:rPr lang="ru-RU" sz="2000" b="1" dirty="0" err="1" smtClean="0"/>
              <a:t>доводять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тривалість</a:t>
            </a:r>
            <a:r>
              <a:rPr lang="ru-RU" sz="2000" b="1" dirty="0" smtClean="0"/>
              <a:t> до </a:t>
            </a:r>
            <a:r>
              <a:rPr lang="ru-RU" sz="2000" b="1" dirty="0" smtClean="0">
                <a:solidFill>
                  <a:srgbClr val="FF0000"/>
                </a:solidFill>
              </a:rPr>
              <a:t>1-2 годин</a:t>
            </a:r>
            <a:r>
              <a:rPr lang="ru-RU" sz="2000" b="1" dirty="0" smtClean="0"/>
              <a:t>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22" y="214290"/>
            <a:ext cx="11644394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500" b="1" i="1" dirty="0" err="1" smtClean="0">
                <a:solidFill>
                  <a:srgbClr val="0070C0"/>
                </a:solidFill>
              </a:rPr>
              <a:t>Показання</a:t>
            </a:r>
            <a:r>
              <a:rPr lang="ru-RU" sz="2500" b="1" i="1" dirty="0" smtClean="0">
                <a:solidFill>
                  <a:srgbClr val="0070C0"/>
                </a:solidFill>
              </a:rPr>
              <a:t> для </a:t>
            </a:r>
            <a:r>
              <a:rPr lang="ru-RU" sz="2500" b="1" i="1" dirty="0" err="1" smtClean="0">
                <a:solidFill>
                  <a:srgbClr val="0070C0"/>
                </a:solidFill>
              </a:rPr>
              <a:t>проведення</a:t>
            </a:r>
            <a:r>
              <a:rPr lang="ru-RU" sz="2500" b="1" i="1" dirty="0" smtClean="0">
                <a:solidFill>
                  <a:srgbClr val="0070C0"/>
                </a:solidFill>
              </a:rPr>
              <a:t> </a:t>
            </a:r>
            <a:r>
              <a:rPr lang="ru-RU" sz="2500" b="1" i="1" dirty="0" err="1" smtClean="0">
                <a:solidFill>
                  <a:srgbClr val="0070C0"/>
                </a:solidFill>
              </a:rPr>
              <a:t>повітряних</a:t>
            </a:r>
            <a:r>
              <a:rPr lang="ru-RU" sz="2500" b="1" i="1" dirty="0" smtClean="0">
                <a:solidFill>
                  <a:srgbClr val="0070C0"/>
                </a:solidFill>
              </a:rPr>
              <a:t> ванн: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err="1" smtClean="0"/>
              <a:t>захворювання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серцево-судинної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системи</a:t>
            </a:r>
            <a:r>
              <a:rPr lang="ru-RU" sz="2400" b="1" dirty="0" smtClean="0"/>
              <a:t>,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err="1" smtClean="0"/>
              <a:t>туберкульозні</a:t>
            </a:r>
            <a:r>
              <a:rPr lang="ru-RU" sz="2400" b="1" dirty="0" smtClean="0"/>
              <a:t> та не </a:t>
            </a:r>
            <a:r>
              <a:rPr lang="ru-RU" sz="2400" b="1" dirty="0" err="1" smtClean="0"/>
              <a:t>туберкульозні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легенів</a:t>
            </a:r>
            <a:r>
              <a:rPr lang="ru-RU" sz="2400" b="1" dirty="0" smtClean="0"/>
              <a:t>,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err="1" smtClean="0"/>
              <a:t>анемії</a:t>
            </a:r>
            <a:r>
              <a:rPr lang="ru-RU" sz="2400" b="1" dirty="0" smtClean="0"/>
              <a:t>,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err="1" smtClean="0"/>
              <a:t>неврози</a:t>
            </a:r>
            <a:r>
              <a:rPr lang="ru-RU" sz="2400" b="1" dirty="0" smtClean="0"/>
              <a:t>,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err="1" smtClean="0"/>
              <a:t>хронічний</a:t>
            </a:r>
            <a:r>
              <a:rPr lang="ru-RU" sz="2400" b="1" dirty="0" smtClean="0"/>
              <a:t> нефрит </a:t>
            </a:r>
            <a:r>
              <a:rPr lang="ru-RU" sz="2400" b="1" dirty="0" err="1" smtClean="0"/>
              <a:t>тільки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теплий</a:t>
            </a:r>
            <a:r>
              <a:rPr lang="ru-RU" sz="2400" b="1" dirty="0" smtClean="0"/>
              <a:t> час,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err="1" smtClean="0"/>
              <a:t>ендокринні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захворювання</a:t>
            </a:r>
            <a:r>
              <a:rPr lang="ru-RU" sz="2400" b="1" dirty="0" smtClean="0"/>
              <a:t>,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err="1" smtClean="0"/>
              <a:t>порушення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обміну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Вони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рекомендуються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перевтомі</a:t>
            </a:r>
            <a:r>
              <a:rPr lang="ru-RU" sz="2400" b="1" dirty="0" smtClean="0"/>
              <a:t>, як </a:t>
            </a:r>
            <a:r>
              <a:rPr lang="ru-RU" sz="2400" b="1" dirty="0" err="1" smtClean="0"/>
              <a:t>загальнозміцнююче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. З </a:t>
            </a:r>
            <a:r>
              <a:rPr lang="ru-RU" sz="2400" b="1" dirty="0" err="1" smtClean="0"/>
              <a:t>профілактичною</a:t>
            </a:r>
            <a:r>
              <a:rPr lang="ru-RU" sz="2400" b="1" dirty="0" smtClean="0"/>
              <a:t> метою </a:t>
            </a:r>
            <a:r>
              <a:rPr lang="ru-RU" sz="2400" b="1" dirty="0" err="1" smtClean="0"/>
              <a:t>показані</a:t>
            </a:r>
            <a:r>
              <a:rPr lang="ru-RU" sz="2400" b="1" dirty="0" smtClean="0"/>
              <a:t> особам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схильністю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простудних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захворювань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2) </a:t>
            </a:r>
            <a:r>
              <a:rPr lang="ru-RU" sz="2400" b="1" dirty="0" err="1" smtClean="0">
                <a:solidFill>
                  <a:srgbClr val="FF0000"/>
                </a:solidFill>
              </a:rPr>
              <a:t>Дозоване</a:t>
            </a:r>
            <a:r>
              <a:rPr lang="ru-RU" sz="2400" b="1" dirty="0" smtClean="0">
                <a:solidFill>
                  <a:srgbClr val="FF0000"/>
                </a:solidFill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</a:rPr>
              <a:t>денне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нічне</a:t>
            </a:r>
            <a:r>
              <a:rPr lang="ru-RU" sz="2400" b="1" dirty="0" smtClean="0">
                <a:solidFill>
                  <a:srgbClr val="FF0000"/>
                </a:solidFill>
              </a:rPr>
              <a:t>) </a:t>
            </a:r>
            <a:r>
              <a:rPr lang="ru-RU" sz="2400" b="1" dirty="0" err="1" smtClean="0">
                <a:solidFill>
                  <a:srgbClr val="FF0000"/>
                </a:solidFill>
              </a:rPr>
              <a:t>або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цілодобове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перебування</a:t>
            </a:r>
            <a:r>
              <a:rPr lang="ru-RU" sz="2400" b="1" dirty="0" smtClean="0">
                <a:solidFill>
                  <a:srgbClr val="FF0000"/>
                </a:solidFill>
              </a:rPr>
              <a:t> на </a:t>
            </a:r>
            <a:r>
              <a:rPr lang="ru-RU" sz="2400" b="1" dirty="0" err="1" smtClean="0">
                <a:solidFill>
                  <a:srgbClr val="FF0000"/>
                </a:solidFill>
              </a:rPr>
              <a:t>повітрі</a:t>
            </a:r>
            <a:r>
              <a:rPr lang="ru-RU" sz="2400" b="1" dirty="0" smtClean="0">
                <a:solidFill>
                  <a:srgbClr val="FF0000"/>
                </a:solidFill>
              </a:rPr>
              <a:t>; </a:t>
            </a:r>
            <a:r>
              <a:rPr lang="ru-RU" sz="2400" b="1" dirty="0" err="1" smtClean="0"/>
              <a:t>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веранді</a:t>
            </a:r>
            <a:r>
              <a:rPr lang="ru-RU" sz="2400" b="1" dirty="0" smtClean="0"/>
              <a:t>, балконах, </a:t>
            </a:r>
            <a:r>
              <a:rPr lang="ru-RU" sz="2400" b="1" dirty="0" err="1" smtClean="0"/>
              <a:t>захищених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вітру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дощу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снігу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спеціальних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кліматопавільйонах</a:t>
            </a:r>
            <a:r>
              <a:rPr lang="ru-RU" sz="2400" b="1" dirty="0" smtClean="0"/>
              <a:t>. Цей метод </a:t>
            </a:r>
            <a:r>
              <a:rPr lang="ru-RU" sz="2400" b="1" dirty="0" err="1" smtClean="0"/>
              <a:t>аеротерапії</a:t>
            </a:r>
            <a:r>
              <a:rPr lang="ru-RU" sz="2400" b="1" dirty="0" smtClean="0"/>
              <a:t> проводиться </a:t>
            </a:r>
            <a:r>
              <a:rPr lang="ru-RU" sz="2400" b="1" dirty="0" err="1" smtClean="0"/>
              <a:t>зазвичай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холодний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період</a:t>
            </a:r>
            <a:r>
              <a:rPr lang="ru-RU" sz="2400" b="1" dirty="0" smtClean="0"/>
              <a:t> року, коли не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призначити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повітряні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ванни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Хворі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приймають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повітрям</a:t>
            </a:r>
            <a:r>
              <a:rPr lang="ru-RU" sz="2400" b="1" dirty="0" smtClean="0"/>
              <a:t> в теплому </a:t>
            </a:r>
            <a:r>
              <a:rPr lang="ru-RU" sz="2400" b="1" dirty="0" err="1" smtClean="0"/>
              <a:t>одязі</a:t>
            </a:r>
            <a:r>
              <a:rPr lang="ru-RU" sz="2400" b="1" dirty="0" smtClean="0"/>
              <a:t>, а в </a:t>
            </a:r>
            <a:r>
              <a:rPr lang="ru-RU" sz="2400" b="1" dirty="0" err="1" smtClean="0"/>
              <a:t>зимову</a:t>
            </a:r>
            <a:r>
              <a:rPr lang="ru-RU" sz="2400" b="1" dirty="0" smtClean="0"/>
              <a:t> пору року в </a:t>
            </a:r>
            <a:r>
              <a:rPr lang="ru-RU" sz="2400" b="1" dirty="0" err="1" smtClean="0"/>
              <a:t>спальних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мішках</a:t>
            </a:r>
            <a:r>
              <a:rPr lang="ru-RU" sz="2400" b="1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52" y="1071546"/>
            <a:ext cx="2071702" cy="164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50" y="500042"/>
            <a:ext cx="10787138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3) </a:t>
            </a:r>
            <a:r>
              <a:rPr lang="ru-RU" sz="2400" b="1" dirty="0" err="1" smtClean="0">
                <a:solidFill>
                  <a:srgbClr val="FF0000"/>
                </a:solidFill>
              </a:rPr>
              <a:t>Перебування</a:t>
            </a:r>
            <a:r>
              <a:rPr lang="ru-RU" sz="2400" b="1" dirty="0" smtClean="0">
                <a:solidFill>
                  <a:srgbClr val="FF0000"/>
                </a:solidFill>
              </a:rPr>
              <a:t> (сон) на </a:t>
            </a:r>
            <a:r>
              <a:rPr lang="ru-RU" sz="2400" b="1" dirty="0" err="1" smtClean="0">
                <a:solidFill>
                  <a:srgbClr val="FF0000"/>
                </a:solidFill>
              </a:rPr>
              <a:t>березі</a:t>
            </a:r>
            <a:r>
              <a:rPr lang="ru-RU" sz="2400" b="1" dirty="0" smtClean="0">
                <a:solidFill>
                  <a:srgbClr val="FF0000"/>
                </a:solidFill>
              </a:rPr>
              <a:t> моря («</a:t>
            </a:r>
            <a:r>
              <a:rPr lang="ru-RU" sz="2400" b="1" dirty="0" err="1" smtClean="0">
                <a:solidFill>
                  <a:srgbClr val="FF0000"/>
                </a:solidFill>
              </a:rPr>
              <a:t>морська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аеротерапія</a:t>
            </a:r>
            <a:r>
              <a:rPr lang="ru-RU" sz="2400" b="1" dirty="0" smtClean="0">
                <a:solidFill>
                  <a:srgbClr val="FF0000"/>
                </a:solidFill>
              </a:rPr>
              <a:t>»). </a:t>
            </a:r>
          </a:p>
          <a:p>
            <a:pPr algn="just"/>
            <a:r>
              <a:rPr lang="ru-RU" sz="2400" b="1" dirty="0" smtClean="0"/>
              <a:t>Сон на </a:t>
            </a:r>
            <a:r>
              <a:rPr lang="ru-RU" sz="2400" b="1" dirty="0" err="1" smtClean="0"/>
              <a:t>березі</a:t>
            </a:r>
            <a:r>
              <a:rPr lang="ru-RU" sz="2400" b="1" dirty="0" smtClean="0"/>
              <a:t> моря в </a:t>
            </a:r>
            <a:r>
              <a:rPr lang="ru-RU" sz="2400" b="1" dirty="0" err="1" smtClean="0"/>
              <a:t>спеціальних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павільйонах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одним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найважливіших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аеротерапії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i="1" dirty="0" smtClean="0">
                <a:solidFill>
                  <a:srgbClr val="0070C0"/>
                </a:solidFill>
              </a:rPr>
              <a:t>Берег моря 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природний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інгаляторій</a:t>
            </a:r>
            <a:r>
              <a:rPr lang="ru-RU" sz="2400" b="1" dirty="0" smtClean="0"/>
              <a:t>, в </a:t>
            </a:r>
            <a:r>
              <a:rPr lang="ru-RU" sz="2400" b="1" dirty="0" err="1" smtClean="0"/>
              <a:t>якому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приймає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природні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сольові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інгаляції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вдихає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легкі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аероіони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Морське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повітря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підвищену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солей йоду </a:t>
            </a:r>
            <a:r>
              <a:rPr lang="ru-RU" sz="2400" b="1" dirty="0" smtClean="0"/>
              <a:t>та</a:t>
            </a:r>
            <a:r>
              <a:rPr lang="ru-RU" sz="2400" b="1" dirty="0" smtClean="0">
                <a:solidFill>
                  <a:srgbClr val="0070C0"/>
                </a:solidFill>
              </a:rPr>
              <a:t> брому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Цей метод </a:t>
            </a:r>
            <a:r>
              <a:rPr lang="ru-RU" sz="2400" b="1" dirty="0" err="1" smtClean="0"/>
              <a:t>аеротерапії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успіхом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застосовується</a:t>
            </a:r>
            <a:r>
              <a:rPr lang="ru-RU" sz="2400" b="1" dirty="0" smtClean="0"/>
              <a:t> в теплу пору року при </a:t>
            </a:r>
            <a:r>
              <a:rPr lang="ru-RU" sz="2400" b="1" dirty="0" err="1" smtClean="0"/>
              <a:t>лікуванні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гіпертонічною</a:t>
            </a:r>
            <a:r>
              <a:rPr lang="ru-RU" sz="2400" b="1" dirty="0" smtClean="0"/>
              <a:t> хворобою, </a:t>
            </a:r>
            <a:r>
              <a:rPr lang="ru-RU" sz="2400" b="1" dirty="0" err="1" smtClean="0"/>
              <a:t>хронічними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захворюваннями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, неврозами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деяких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захворюваннях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При </a:t>
            </a:r>
            <a:r>
              <a:rPr lang="ru-RU" sz="2400" b="1" dirty="0" err="1" smtClean="0"/>
              <a:t>призначенні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цієї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процедури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багатьох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поліпшується</a:t>
            </a:r>
            <a:r>
              <a:rPr lang="ru-RU" sz="2400" b="1" dirty="0" smtClean="0"/>
              <a:t> сон, </a:t>
            </a:r>
            <a:r>
              <a:rPr lang="ru-RU" sz="2400" b="1" dirty="0" err="1" smtClean="0"/>
              <a:t>зникають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болі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знижується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артеріальний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зникають</a:t>
            </a:r>
            <a:r>
              <a:rPr lang="ru-RU" sz="2400" b="1" dirty="0" smtClean="0"/>
              <a:t> напади </a:t>
            </a:r>
            <a:r>
              <a:rPr lang="ru-RU" sz="2400" b="1" dirty="0" err="1" smtClean="0"/>
              <a:t>задухи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поліпшується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самопочуття</a:t>
            </a:r>
            <a:r>
              <a:rPr lang="ru-RU" sz="2400" b="1" dirty="0" smtClean="0"/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36" y="214290"/>
            <a:ext cx="11430080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70C0"/>
                </a:solidFill>
              </a:rPr>
              <a:t>Фізіологічна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дія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повітряної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ванни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вимірюється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рівнем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холодового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навантаження</a:t>
            </a:r>
            <a:r>
              <a:rPr lang="ru-RU" b="1" dirty="0" smtClean="0"/>
              <a:t>,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різницею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тепловіддачею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теплопродукцією</a:t>
            </a:r>
            <a:r>
              <a:rPr lang="ru-RU" b="1" dirty="0" smtClean="0"/>
              <a:t>, </a:t>
            </a:r>
            <a:r>
              <a:rPr lang="ru-RU" b="1" dirty="0" err="1" smtClean="0"/>
              <a:t>віднесеною</a:t>
            </a:r>
            <a:r>
              <a:rPr lang="ru-RU" b="1" dirty="0" smtClean="0"/>
              <a:t> до </a:t>
            </a:r>
            <a:r>
              <a:rPr lang="ru-RU" b="1" dirty="0" err="1" smtClean="0"/>
              <a:t>одиниці</a:t>
            </a:r>
            <a:r>
              <a:rPr lang="ru-RU" b="1" dirty="0" smtClean="0"/>
              <a:t>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 (у ккал/м2). </a:t>
            </a:r>
            <a:r>
              <a:rPr lang="ru-RU" b="1" dirty="0" err="1" smtClean="0"/>
              <a:t>Ця</a:t>
            </a:r>
            <a:r>
              <a:rPr lang="ru-RU" b="1" dirty="0" smtClean="0"/>
              <a:t> величина,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характеризує</a:t>
            </a:r>
            <a:r>
              <a:rPr lang="ru-RU" b="1" dirty="0" smtClean="0"/>
              <a:t> </a:t>
            </a:r>
            <a:r>
              <a:rPr lang="ru-RU" b="1" dirty="0" err="1" smtClean="0"/>
              <a:t>дефіцит</a:t>
            </a:r>
            <a:r>
              <a:rPr lang="ru-RU" b="1" dirty="0" smtClean="0"/>
              <a:t> тепла, </a:t>
            </a:r>
            <a:r>
              <a:rPr lang="ru-RU" b="1" dirty="0" err="1" smtClean="0"/>
              <a:t>визначає</a:t>
            </a:r>
            <a:r>
              <a:rPr lang="ru-RU" b="1" dirty="0" smtClean="0"/>
              <a:t> </a:t>
            </a:r>
            <a:r>
              <a:rPr lang="ru-RU" b="1" dirty="0" err="1" smtClean="0"/>
              <a:t>справжнє</a:t>
            </a:r>
            <a:r>
              <a:rPr lang="ru-RU" b="1" dirty="0" smtClean="0"/>
              <a:t> </a:t>
            </a:r>
            <a:r>
              <a:rPr lang="ru-RU" b="1" dirty="0" err="1" smtClean="0"/>
              <a:t>охолодження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повітряної</a:t>
            </a:r>
            <a:r>
              <a:rPr lang="ru-RU" b="1" dirty="0" smtClean="0"/>
              <a:t> </a:t>
            </a:r>
            <a:r>
              <a:rPr lang="ru-RU" b="1" dirty="0" err="1" smtClean="0"/>
              <a:t>процедури</a:t>
            </a:r>
            <a:r>
              <a:rPr lang="ru-RU" b="1" dirty="0" smtClean="0"/>
              <a:t>. У </a:t>
            </a:r>
            <a:r>
              <a:rPr lang="ru-RU" b="1" dirty="0" err="1" smtClean="0"/>
              <a:t>залежності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еквівалентно-ефективної</a:t>
            </a:r>
            <a:r>
              <a:rPr lang="ru-RU" b="1" dirty="0" smtClean="0"/>
              <a:t> </a:t>
            </a:r>
            <a:r>
              <a:rPr lang="ru-RU" b="1" dirty="0" err="1" smtClean="0"/>
              <a:t>температури</a:t>
            </a:r>
            <a:r>
              <a:rPr lang="ru-RU" b="1" dirty="0" smtClean="0"/>
              <a:t> (ЕЕТ) </a:t>
            </a:r>
            <a:r>
              <a:rPr lang="ru-RU" b="1" dirty="0" err="1" smtClean="0"/>
              <a:t>повітряні</a:t>
            </a:r>
            <a:r>
              <a:rPr lang="ru-RU" b="1" dirty="0" smtClean="0"/>
              <a:t> </a:t>
            </a:r>
            <a:r>
              <a:rPr lang="ru-RU" b="1" dirty="0" err="1" smtClean="0"/>
              <a:t>ванни</a:t>
            </a:r>
            <a:r>
              <a:rPr lang="ru-RU" b="1" dirty="0" smtClean="0"/>
              <a:t> </a:t>
            </a:r>
            <a:r>
              <a:rPr lang="ru-RU" b="1" dirty="0" err="1" smtClean="0"/>
              <a:t>поділяють</a:t>
            </a:r>
            <a:r>
              <a:rPr lang="ru-RU" b="1" dirty="0" smtClean="0"/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холодні</a:t>
            </a:r>
            <a:r>
              <a:rPr lang="ru-RU" b="1" dirty="0" smtClean="0"/>
              <a:t> (+1-8 °С), </a:t>
            </a:r>
            <a:r>
              <a:rPr lang="ru-RU" b="1" dirty="0" err="1" smtClean="0">
                <a:solidFill>
                  <a:srgbClr val="FF0000"/>
                </a:solidFill>
              </a:rPr>
              <a:t>помірно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холодні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(+9-16 °С), </a:t>
            </a:r>
            <a:r>
              <a:rPr lang="ru-RU" b="1" dirty="0" err="1" smtClean="0">
                <a:solidFill>
                  <a:srgbClr val="FF0000"/>
                </a:solidFill>
              </a:rPr>
              <a:t>прохолодні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(+17-20 °С), </a:t>
            </a:r>
            <a:r>
              <a:rPr lang="ru-RU" b="1" dirty="0" err="1" smtClean="0">
                <a:solidFill>
                  <a:srgbClr val="FF0000"/>
                </a:solidFill>
              </a:rPr>
              <a:t>індиферентні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(+21-22 °С)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теплі</a:t>
            </a:r>
            <a:r>
              <a:rPr lang="ru-RU" b="1" dirty="0" smtClean="0"/>
              <a:t> (</a:t>
            </a:r>
            <a:r>
              <a:rPr lang="ru-RU" b="1" dirty="0" err="1" smtClean="0"/>
              <a:t>вище</a:t>
            </a:r>
            <a:r>
              <a:rPr lang="ru-RU" b="1" dirty="0" smtClean="0"/>
              <a:t> за +22 °С). 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За </a:t>
            </a:r>
            <a:r>
              <a:rPr lang="ru-RU" b="1" i="1" dirty="0" err="1" smtClean="0">
                <a:solidFill>
                  <a:srgbClr val="7030A0"/>
                </a:solidFill>
              </a:rPr>
              <a:t>дією</a:t>
            </a:r>
            <a:r>
              <a:rPr lang="ru-RU" b="1" i="1" dirty="0" smtClean="0">
                <a:solidFill>
                  <a:srgbClr val="7030A0"/>
                </a:solidFill>
              </a:rPr>
              <a:t> на </a:t>
            </a:r>
            <a:r>
              <a:rPr lang="ru-RU" b="1" i="1" dirty="0" err="1" smtClean="0">
                <a:solidFill>
                  <a:srgbClr val="7030A0"/>
                </a:solidFill>
              </a:rPr>
              <a:t>організм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розрізняють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повітряні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ванни</a:t>
            </a:r>
            <a:r>
              <a:rPr lang="ru-RU" b="1" i="1" dirty="0" smtClean="0">
                <a:solidFill>
                  <a:srgbClr val="7030A0"/>
                </a:solidFill>
              </a:rPr>
              <a:t>:</a:t>
            </a:r>
          </a:p>
          <a:p>
            <a:pPr algn="just"/>
            <a:r>
              <a:rPr lang="ru-RU" b="1" dirty="0" smtClean="0"/>
              <a:t>а) </a:t>
            </a:r>
            <a:r>
              <a:rPr lang="ru-RU" b="1" dirty="0" err="1" smtClean="0">
                <a:solidFill>
                  <a:srgbClr val="FF0000"/>
                </a:solidFill>
              </a:rPr>
              <a:t>слабкого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холодового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навантаження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до 25 ккал/м2, ЕЕТ -не </a:t>
            </a:r>
            <a:r>
              <a:rPr lang="ru-RU" b="1" dirty="0" err="1" smtClean="0"/>
              <a:t>нижче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+19 °С;</a:t>
            </a:r>
          </a:p>
          <a:p>
            <a:pPr algn="just"/>
            <a:r>
              <a:rPr lang="ru-RU" b="1" dirty="0" smtClean="0"/>
              <a:t>б) </a:t>
            </a:r>
            <a:r>
              <a:rPr lang="ru-RU" b="1" dirty="0" err="1" smtClean="0">
                <a:solidFill>
                  <a:srgbClr val="FF0000"/>
                </a:solidFill>
              </a:rPr>
              <a:t>середнього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холодового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навантаження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до 35 ккал/м2, ЕЕТ – не </a:t>
            </a:r>
            <a:r>
              <a:rPr lang="ru-RU" b="1" dirty="0" err="1" smtClean="0"/>
              <a:t>нижче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+17 °С;</a:t>
            </a:r>
          </a:p>
          <a:p>
            <a:pPr algn="just"/>
            <a:r>
              <a:rPr lang="ru-RU" b="1" dirty="0" smtClean="0"/>
              <a:t>в) </a:t>
            </a:r>
            <a:r>
              <a:rPr lang="ru-RU" b="1" dirty="0" smtClean="0">
                <a:solidFill>
                  <a:srgbClr val="FF0000"/>
                </a:solidFill>
              </a:rPr>
              <a:t>сильного </a:t>
            </a:r>
            <a:r>
              <a:rPr lang="ru-RU" b="1" dirty="0" err="1" smtClean="0">
                <a:solidFill>
                  <a:srgbClr val="FF0000"/>
                </a:solidFill>
              </a:rPr>
              <a:t>холодового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навантаження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до 45 ккал/м2.</a:t>
            </a:r>
          </a:p>
          <a:p>
            <a:pPr algn="just"/>
            <a:r>
              <a:rPr lang="ru-RU" b="1" dirty="0" err="1" smtClean="0"/>
              <a:t>Повітряні</a:t>
            </a:r>
            <a:r>
              <a:rPr lang="ru-RU" b="1" dirty="0" smtClean="0"/>
              <a:t> </a:t>
            </a:r>
            <a:r>
              <a:rPr lang="ru-RU" b="1" dirty="0" err="1" smtClean="0"/>
              <a:t>ванни</a:t>
            </a:r>
            <a:r>
              <a:rPr lang="ru-RU" b="1" dirty="0" smtClean="0"/>
              <a:t> </a:t>
            </a:r>
            <a:r>
              <a:rPr lang="ru-RU" b="1" dirty="0" err="1" smtClean="0"/>
              <a:t>приймаються</a:t>
            </a:r>
            <a:r>
              <a:rPr lang="ru-RU" b="1" dirty="0" smtClean="0"/>
              <a:t> не </a:t>
            </a:r>
            <a:r>
              <a:rPr lang="ru-RU" b="1" dirty="0" err="1" smtClean="0"/>
              <a:t>раніше</a:t>
            </a:r>
            <a:r>
              <a:rPr lang="ru-RU" b="1" dirty="0" smtClean="0"/>
              <a:t> </a:t>
            </a:r>
            <a:r>
              <a:rPr lang="ru-RU" b="1" dirty="0" err="1" smtClean="0"/>
              <a:t>ніж</a:t>
            </a:r>
            <a:r>
              <a:rPr lang="ru-RU" b="1" dirty="0" smtClean="0"/>
              <a:t> через 1 годину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приймання</a:t>
            </a:r>
            <a:r>
              <a:rPr lang="ru-RU" b="1" dirty="0" smtClean="0"/>
              <a:t> </a:t>
            </a:r>
            <a:r>
              <a:rPr lang="ru-RU" b="1" dirty="0" err="1" smtClean="0"/>
              <a:t>їжі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проводяться</a:t>
            </a:r>
            <a:r>
              <a:rPr lang="ru-RU" b="1" dirty="0" smtClean="0"/>
              <a:t> як у </a:t>
            </a:r>
            <a:r>
              <a:rPr lang="ru-RU" b="1" dirty="0" err="1" smtClean="0"/>
              <a:t>вигляді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спеціальних</a:t>
            </a:r>
            <a:r>
              <a:rPr lang="ru-RU" b="1" dirty="0" smtClean="0"/>
              <a:t> процедур у палатах при </a:t>
            </a:r>
            <a:r>
              <a:rPr lang="ru-RU" b="1" dirty="0" err="1" smtClean="0"/>
              <a:t>відкритих</a:t>
            </a:r>
            <a:r>
              <a:rPr lang="ru-RU" b="1" dirty="0" smtClean="0"/>
              <a:t> </a:t>
            </a:r>
            <a:r>
              <a:rPr lang="ru-RU" b="1" dirty="0" err="1" smtClean="0"/>
              <a:t>вікнах</a:t>
            </a:r>
            <a:r>
              <a:rPr lang="ru-RU" b="1" dirty="0" smtClean="0"/>
              <a:t>, на верандах, у </a:t>
            </a:r>
            <a:r>
              <a:rPr lang="ru-RU" b="1" dirty="0" err="1" smtClean="0"/>
              <a:t>кліматопавільйонах</a:t>
            </a:r>
            <a:r>
              <a:rPr lang="ru-RU" b="1" dirty="0" smtClean="0"/>
              <a:t>, на пляжах, </a:t>
            </a:r>
            <a:r>
              <a:rPr lang="ru-RU" b="1" dirty="0" err="1" smtClean="0"/>
              <a:t>відкритих</a:t>
            </a:r>
            <a:r>
              <a:rPr lang="ru-RU" b="1" dirty="0" smtClean="0"/>
              <a:t> </a:t>
            </a:r>
            <a:r>
              <a:rPr lang="ru-RU" b="1" dirty="0" err="1" smtClean="0"/>
              <a:t>спортивних</a:t>
            </a:r>
            <a:r>
              <a:rPr lang="ru-RU" b="1" dirty="0" smtClean="0"/>
              <a:t> </a:t>
            </a:r>
            <a:r>
              <a:rPr lang="ru-RU" b="1" dirty="0" err="1" smtClean="0"/>
              <a:t>майданчиках</a:t>
            </a:r>
            <a:r>
              <a:rPr lang="ru-RU" b="1" dirty="0" smtClean="0"/>
              <a:t>, у парках,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ранкової</a:t>
            </a:r>
            <a:r>
              <a:rPr lang="ru-RU" b="1" dirty="0" smtClean="0"/>
              <a:t> </a:t>
            </a:r>
            <a:r>
              <a:rPr lang="ru-RU" b="1" dirty="0" err="1" smtClean="0"/>
              <a:t>гігієнічної</a:t>
            </a:r>
            <a:r>
              <a:rPr lang="ru-RU" b="1" dirty="0" smtClean="0"/>
              <a:t> </a:t>
            </a:r>
            <a:r>
              <a:rPr lang="ru-RU" b="1" dirty="0" err="1" smtClean="0"/>
              <a:t>гімнастики</a:t>
            </a:r>
            <a:r>
              <a:rPr lang="ru-RU" b="1" dirty="0" smtClean="0"/>
              <a:t>, </a:t>
            </a:r>
            <a:r>
              <a:rPr lang="ru-RU" b="1" dirty="0" err="1" smtClean="0"/>
              <a:t>спортивних</a:t>
            </a:r>
            <a:r>
              <a:rPr lang="ru-RU" b="1" dirty="0" smtClean="0"/>
              <a:t> </a:t>
            </a:r>
            <a:r>
              <a:rPr lang="ru-RU" b="1" dirty="0" err="1" smtClean="0"/>
              <a:t>ігор</a:t>
            </a:r>
            <a:r>
              <a:rPr lang="ru-RU" b="1" dirty="0" smtClean="0"/>
              <a:t>, </a:t>
            </a:r>
            <a:r>
              <a:rPr lang="ru-RU" b="1" dirty="0" err="1" smtClean="0"/>
              <a:t>прогулянок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Для </a:t>
            </a:r>
            <a:r>
              <a:rPr lang="ru-RU" b="1" dirty="0" err="1" smtClean="0"/>
              <a:t>попередження</a:t>
            </a:r>
            <a:r>
              <a:rPr lang="ru-RU" b="1" dirty="0" smtClean="0"/>
              <a:t> </a:t>
            </a:r>
            <a:r>
              <a:rPr lang="ru-RU" b="1" dirty="0" err="1" smtClean="0"/>
              <a:t>переохолодження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впродовж</a:t>
            </a:r>
            <a:r>
              <a:rPr lang="ru-RU" b="1" dirty="0" smtClean="0"/>
              <a:t> </a:t>
            </a:r>
            <a:r>
              <a:rPr lang="ru-RU" b="1" dirty="0" err="1" smtClean="0"/>
              <a:t>повітряних</a:t>
            </a:r>
            <a:r>
              <a:rPr lang="ru-RU" b="1" dirty="0" smtClean="0"/>
              <a:t> ванн </a:t>
            </a:r>
            <a:r>
              <a:rPr lang="ru-RU" b="1" dirty="0" err="1" smtClean="0"/>
              <a:t>збільшують</a:t>
            </a:r>
            <a:r>
              <a:rPr lang="ru-RU" b="1" dirty="0" smtClean="0"/>
              <a:t> </a:t>
            </a:r>
            <a:r>
              <a:rPr lang="ru-RU" b="1" dirty="0" err="1" smtClean="0"/>
              <a:t>вироблення</a:t>
            </a:r>
            <a:r>
              <a:rPr lang="ru-RU" b="1" dirty="0" smtClean="0"/>
              <a:t> тепла шляхом </a:t>
            </a:r>
            <a:r>
              <a:rPr lang="ru-RU" b="1" dirty="0" err="1" smtClean="0"/>
              <a:t>фізичних</a:t>
            </a:r>
            <a:r>
              <a:rPr lang="ru-RU" b="1" dirty="0" smtClean="0"/>
              <a:t> </a:t>
            </a:r>
            <a:r>
              <a:rPr lang="ru-RU" b="1" dirty="0" err="1" smtClean="0"/>
              <a:t>вправ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Тривалість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перебування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хворих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відкритому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повітрі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поєднується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дозованою</a:t>
            </a:r>
            <a:r>
              <a:rPr lang="ru-RU" b="1" dirty="0" smtClean="0">
                <a:solidFill>
                  <a:srgbClr val="FF0000"/>
                </a:solidFill>
              </a:rPr>
              <a:t> ходьбою (</a:t>
            </a:r>
            <a:r>
              <a:rPr lang="ru-RU" b="1" dirty="0" err="1" smtClean="0">
                <a:solidFill>
                  <a:srgbClr val="FF0000"/>
                </a:solidFill>
              </a:rPr>
              <a:t>теренкур</a:t>
            </a:r>
            <a:r>
              <a:rPr lang="ru-RU" b="1" dirty="0" smtClean="0">
                <a:solidFill>
                  <a:srgbClr val="FF0000"/>
                </a:solidFill>
              </a:rPr>
              <a:t>) в </a:t>
            </a:r>
            <a:r>
              <a:rPr lang="ru-RU" b="1" dirty="0" err="1" smtClean="0">
                <a:solidFill>
                  <a:srgbClr val="FF0000"/>
                </a:solidFill>
              </a:rPr>
              <a:t>рівному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спокійному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звичному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темпі</a:t>
            </a:r>
            <a:r>
              <a:rPr lang="ru-RU" b="1" dirty="0" smtClean="0">
                <a:solidFill>
                  <a:srgbClr val="FF0000"/>
                </a:solidFill>
              </a:rPr>
              <a:t> (60-80,80-100 </a:t>
            </a:r>
            <a:r>
              <a:rPr lang="ru-RU" b="1" dirty="0" err="1" smtClean="0">
                <a:solidFill>
                  <a:srgbClr val="FF0000"/>
                </a:solidFill>
              </a:rPr>
              <a:t>кроків</a:t>
            </a:r>
            <a:r>
              <a:rPr lang="ru-RU" b="1" dirty="0" smtClean="0">
                <a:solidFill>
                  <a:srgbClr val="FF0000"/>
                </a:solidFill>
              </a:rPr>
              <a:t> за </a:t>
            </a:r>
            <a:r>
              <a:rPr lang="ru-RU" b="1" dirty="0" err="1" smtClean="0">
                <a:solidFill>
                  <a:srgbClr val="FF0000"/>
                </a:solidFill>
              </a:rPr>
              <a:t>хв</a:t>
            </a:r>
            <a:r>
              <a:rPr lang="ru-RU" b="1" dirty="0" smtClean="0">
                <a:solidFill>
                  <a:srgbClr val="FF0000"/>
                </a:solidFill>
              </a:rPr>
              <a:t>.) </a:t>
            </a:r>
            <a:r>
              <a:rPr lang="ru-RU" b="1" dirty="0" err="1" smtClean="0">
                <a:solidFill>
                  <a:srgbClr val="FF0000"/>
                </a:solidFill>
              </a:rPr>
              <a:t>за</a:t>
            </a:r>
            <a:r>
              <a:rPr lang="ru-RU" b="1" dirty="0" smtClean="0">
                <a:solidFill>
                  <a:srgbClr val="FF0000"/>
                </a:solidFill>
              </a:rPr>
              <a:t> маршрутами: </a:t>
            </a:r>
            <a:r>
              <a:rPr lang="ru-RU" b="1" dirty="0" smtClean="0"/>
              <a:t>легкий (до 500-1000 м); </a:t>
            </a:r>
            <a:r>
              <a:rPr lang="ru-RU" b="1" dirty="0" err="1" smtClean="0"/>
              <a:t>середній</a:t>
            </a:r>
            <a:r>
              <a:rPr lang="ru-RU" b="1" dirty="0" smtClean="0"/>
              <a:t> (до 1500 м); </a:t>
            </a:r>
            <a:r>
              <a:rPr lang="ru-RU" b="1" dirty="0" err="1" smtClean="0"/>
              <a:t>важчий</a:t>
            </a:r>
            <a:r>
              <a:rPr lang="ru-RU" b="1" dirty="0" smtClean="0"/>
              <a:t> (до 3000 м), кут </a:t>
            </a:r>
            <a:r>
              <a:rPr lang="ru-RU" b="1" dirty="0" err="1" smtClean="0"/>
              <a:t>підйому</a:t>
            </a:r>
            <a:r>
              <a:rPr lang="ru-RU" b="1" dirty="0" smtClean="0"/>
              <a:t> – 3–10 °, в </a:t>
            </a:r>
            <a:r>
              <a:rPr lang="ru-RU" b="1" dirty="0" err="1" smtClean="0"/>
              <a:t>окремих</a:t>
            </a:r>
            <a:r>
              <a:rPr lang="ru-RU" b="1" dirty="0" smtClean="0"/>
              <a:t> </a:t>
            </a:r>
            <a:r>
              <a:rPr lang="ru-RU" b="1" dirty="0" err="1" smtClean="0"/>
              <a:t>випадках</a:t>
            </a:r>
            <a:r>
              <a:rPr lang="ru-RU" b="1" dirty="0" smtClean="0"/>
              <a:t> – не </a:t>
            </a:r>
            <a:r>
              <a:rPr lang="ru-RU" b="1" dirty="0" err="1" smtClean="0"/>
              <a:t>вище</a:t>
            </a:r>
            <a:r>
              <a:rPr lang="ru-RU" b="1" dirty="0" smtClean="0"/>
              <a:t> за 20 °. На шляху </a:t>
            </a:r>
            <a:r>
              <a:rPr lang="ru-RU" b="1" dirty="0" err="1" smtClean="0"/>
              <a:t>маршрутів</a:t>
            </a:r>
            <a:r>
              <a:rPr lang="ru-RU" b="1" dirty="0" smtClean="0"/>
              <a:t> через </a:t>
            </a:r>
            <a:r>
              <a:rPr lang="ru-RU" b="1" dirty="0" err="1" smtClean="0"/>
              <a:t>кожні</a:t>
            </a:r>
            <a:r>
              <a:rPr lang="ru-RU" b="1" dirty="0" smtClean="0"/>
              <a:t> 200 м </a:t>
            </a:r>
            <a:r>
              <a:rPr lang="ru-RU" b="1" dirty="0" err="1" smtClean="0"/>
              <a:t>установлюються</a:t>
            </a:r>
            <a:r>
              <a:rPr lang="ru-RU" b="1" dirty="0" smtClean="0"/>
              <a:t> лавочки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бесідки</a:t>
            </a:r>
            <a:r>
              <a:rPr lang="ru-RU" b="1" dirty="0" smtClean="0"/>
              <a:t> для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Протипоказання</a:t>
            </a:r>
            <a:r>
              <a:rPr lang="ru-RU" b="1" dirty="0" smtClean="0">
                <a:solidFill>
                  <a:srgbClr val="FF0000"/>
                </a:solidFill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</a:rPr>
              <a:t>аеротерапії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/>
              <a:t> </a:t>
            </a:r>
            <a:r>
              <a:rPr lang="ru-RU" b="1" dirty="0" err="1" smtClean="0"/>
              <a:t>застудні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захворювання</a:t>
            </a:r>
            <a:r>
              <a:rPr lang="ru-RU" b="1" dirty="0" smtClean="0"/>
              <a:t>, </a:t>
            </a:r>
            <a:r>
              <a:rPr lang="ru-RU" b="1" dirty="0" err="1" smtClean="0"/>
              <a:t>бронхіт</a:t>
            </a:r>
            <a:r>
              <a:rPr lang="ru-RU" b="1" dirty="0" smtClean="0"/>
              <a:t>, </a:t>
            </a:r>
            <a:r>
              <a:rPr lang="ru-RU" b="1" dirty="0" err="1" smtClean="0"/>
              <a:t>пневмонія</a:t>
            </a:r>
            <a:r>
              <a:rPr lang="ru-RU" b="1" dirty="0" smtClean="0"/>
              <a:t>, </a:t>
            </a:r>
            <a:r>
              <a:rPr lang="ru-RU" b="1" dirty="0" err="1" smtClean="0"/>
              <a:t>ангіна</a:t>
            </a:r>
            <a:r>
              <a:rPr lang="ru-RU" b="1" dirty="0" smtClean="0"/>
              <a:t>, фронтит, гайморит, </a:t>
            </a:r>
            <a:r>
              <a:rPr lang="ru-RU" b="1" dirty="0" err="1" smtClean="0"/>
              <a:t>фурункульоз</a:t>
            </a:r>
            <a:r>
              <a:rPr lang="ru-RU" b="1" dirty="0" smtClean="0"/>
              <a:t>, </a:t>
            </a:r>
            <a:r>
              <a:rPr lang="ru-RU" b="1" dirty="0" err="1" smtClean="0"/>
              <a:t>гострі</a:t>
            </a:r>
            <a:r>
              <a:rPr lang="ru-RU" b="1" dirty="0" smtClean="0"/>
              <a:t> </a:t>
            </a:r>
            <a:r>
              <a:rPr lang="ru-RU" b="1" dirty="0" err="1" smtClean="0"/>
              <a:t>гнійно-запальні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22" y="117693"/>
            <a:ext cx="11644394" cy="64545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rgbClr val="FF0000"/>
                </a:solidFill>
              </a:rPr>
              <a:t>Лікувальна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дія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гірського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клімату</a:t>
            </a:r>
            <a:r>
              <a:rPr lang="ru-RU" sz="2000" b="1" dirty="0" smtClean="0">
                <a:solidFill>
                  <a:srgbClr val="FF0000"/>
                </a:solidFill>
              </a:rPr>
              <a:t> </a:t>
            </a:r>
            <a:r>
              <a:rPr lang="ru-RU" b="1" dirty="0" err="1" smtClean="0"/>
              <a:t>залежить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висоти</a:t>
            </a:r>
            <a:r>
              <a:rPr lang="ru-RU" b="1" dirty="0" smtClean="0"/>
              <a:t> над </a:t>
            </a:r>
            <a:r>
              <a:rPr lang="ru-RU" b="1" dirty="0" err="1" smtClean="0"/>
              <a:t>рівнем</a:t>
            </a:r>
            <a:r>
              <a:rPr lang="ru-RU" b="1" dirty="0" smtClean="0"/>
              <a:t> моря. З </a:t>
            </a:r>
            <a:r>
              <a:rPr lang="ru-RU" b="1" dirty="0" err="1" smtClean="0"/>
              <a:t>лікувальною</a:t>
            </a:r>
            <a:r>
              <a:rPr lang="ru-RU" b="1" dirty="0" smtClean="0"/>
              <a:t> метою </a:t>
            </a:r>
            <a:r>
              <a:rPr lang="ru-RU" b="1" dirty="0" err="1" smtClean="0"/>
              <a:t>застосовується</a:t>
            </a:r>
            <a:r>
              <a:rPr lang="ru-RU" b="1" dirty="0" smtClean="0"/>
              <a:t>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клімат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низьких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гір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висотою</a:t>
            </a:r>
            <a:r>
              <a:rPr lang="ru-RU" b="1" dirty="0" smtClean="0"/>
              <a:t> 400-1000 м – </a:t>
            </a:r>
            <a:r>
              <a:rPr lang="ru-RU" b="1" dirty="0" err="1" smtClean="0"/>
              <a:t>субальпійська</a:t>
            </a:r>
            <a:r>
              <a:rPr lang="ru-RU" b="1" dirty="0" smtClean="0"/>
              <a:t> зона)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середніх</a:t>
            </a:r>
            <a:r>
              <a:rPr lang="ru-RU" b="1" dirty="0" smtClean="0"/>
              <a:t> </a:t>
            </a:r>
            <a:r>
              <a:rPr lang="ru-RU" b="1" dirty="0" err="1" smtClean="0"/>
              <a:t>гір</a:t>
            </a:r>
            <a:r>
              <a:rPr lang="ru-RU" b="1" dirty="0" smtClean="0"/>
              <a:t> (1000-2000 м – </a:t>
            </a:r>
            <a:r>
              <a:rPr lang="ru-RU" b="1" dirty="0" err="1" smtClean="0"/>
              <a:t>альпійська</a:t>
            </a:r>
            <a:r>
              <a:rPr lang="ru-RU" b="1" dirty="0" smtClean="0"/>
              <a:t> зона), </a:t>
            </a:r>
            <a:r>
              <a:rPr lang="ru-RU" b="1" dirty="0" err="1" smtClean="0"/>
              <a:t>рідше</a:t>
            </a:r>
            <a:r>
              <a:rPr lang="ru-RU" b="1" dirty="0" smtClean="0"/>
              <a:t> – </a:t>
            </a:r>
            <a:r>
              <a:rPr lang="ru-RU" b="1" dirty="0" err="1" smtClean="0">
                <a:solidFill>
                  <a:srgbClr val="7030A0"/>
                </a:solidFill>
              </a:rPr>
              <a:t>високих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гір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вище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2000 м – </a:t>
            </a:r>
            <a:r>
              <a:rPr lang="ru-RU" b="1" dirty="0" err="1" smtClean="0"/>
              <a:t>надальпійська</a:t>
            </a:r>
            <a:r>
              <a:rPr lang="ru-RU" b="1" dirty="0" smtClean="0"/>
              <a:t> зона). </a:t>
            </a:r>
            <a:r>
              <a:rPr lang="ru-RU" b="1" dirty="0" err="1" smtClean="0"/>
              <a:t>Гірський</a:t>
            </a:r>
            <a:r>
              <a:rPr lang="ru-RU" b="1" dirty="0" smtClean="0"/>
              <a:t> </a:t>
            </a:r>
            <a:r>
              <a:rPr lang="ru-RU" b="1" dirty="0" err="1" smtClean="0"/>
              <a:t>клімат</a:t>
            </a:r>
            <a:r>
              <a:rPr lang="ru-RU" b="1" dirty="0" smtClean="0"/>
              <a:t> </a:t>
            </a:r>
            <a:r>
              <a:rPr lang="ru-RU" b="1" dirty="0" err="1" smtClean="0"/>
              <a:t>характеризується</a:t>
            </a:r>
            <a:r>
              <a:rPr lang="ru-RU" b="1" dirty="0" smtClean="0"/>
              <a:t> </a:t>
            </a:r>
            <a:r>
              <a:rPr lang="ru-RU" b="1" dirty="0" err="1" smtClean="0"/>
              <a:t>високою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інтенсивністю</a:t>
            </a:r>
            <a:r>
              <a:rPr lang="ru-RU" b="1" dirty="0" smtClean="0"/>
              <a:t> </a:t>
            </a:r>
            <a:r>
              <a:rPr lang="ru-RU" b="1" dirty="0" err="1" smtClean="0"/>
              <a:t>прямої</a:t>
            </a:r>
            <a:r>
              <a:rPr lang="ru-RU" b="1" dirty="0" smtClean="0"/>
              <a:t> </a:t>
            </a:r>
            <a:r>
              <a:rPr lang="ru-RU" b="1" dirty="0" err="1" smtClean="0"/>
              <a:t>сонячної</a:t>
            </a:r>
            <a:r>
              <a:rPr lang="ru-RU" b="1" dirty="0" smtClean="0"/>
              <a:t> </a:t>
            </a:r>
            <a:r>
              <a:rPr lang="ru-RU" b="1" dirty="0" err="1" smtClean="0"/>
              <a:t>радіації</a:t>
            </a:r>
            <a:r>
              <a:rPr lang="ru-RU" b="1" dirty="0" smtClean="0"/>
              <a:t> при </a:t>
            </a:r>
            <a:r>
              <a:rPr lang="ru-RU" b="1" dirty="0" err="1" smtClean="0"/>
              <a:t>одночасному</a:t>
            </a:r>
            <a:r>
              <a:rPr lang="ru-RU" b="1" dirty="0" smtClean="0"/>
              <a:t> </a:t>
            </a:r>
            <a:r>
              <a:rPr lang="ru-RU" b="1" dirty="0" err="1" smtClean="0"/>
              <a:t>зниженні</a:t>
            </a:r>
            <a:r>
              <a:rPr lang="ru-RU" b="1" dirty="0" smtClean="0"/>
              <a:t> </a:t>
            </a:r>
            <a:r>
              <a:rPr lang="ru-RU" b="1" dirty="0" err="1" smtClean="0"/>
              <a:t>розсіяної</a:t>
            </a:r>
            <a:r>
              <a:rPr lang="ru-RU" b="1" dirty="0" smtClean="0"/>
              <a:t> </a:t>
            </a:r>
            <a:r>
              <a:rPr lang="ru-RU" b="1" dirty="0" err="1" smtClean="0"/>
              <a:t>радіації</a:t>
            </a:r>
            <a:r>
              <a:rPr lang="ru-RU" b="1" dirty="0" smtClean="0"/>
              <a:t> </a:t>
            </a:r>
            <a:r>
              <a:rPr lang="ru-RU" b="1" dirty="0" err="1" smtClean="0"/>
              <a:t>сонця</a:t>
            </a:r>
            <a:r>
              <a:rPr lang="ru-RU" b="1" dirty="0" smtClean="0"/>
              <a:t>. При </a:t>
            </a:r>
            <a:r>
              <a:rPr lang="ru-RU" b="1" dirty="0" err="1" smtClean="0"/>
              <a:t>піднятті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200 до 3000 м </a:t>
            </a:r>
            <a:r>
              <a:rPr lang="ru-RU" b="1" dirty="0" err="1" smtClean="0"/>
              <a:t>інтенсивність</a:t>
            </a:r>
            <a:r>
              <a:rPr lang="ru-RU" b="1" dirty="0" smtClean="0"/>
              <a:t> </a:t>
            </a:r>
            <a:r>
              <a:rPr lang="ru-RU" b="1" dirty="0" err="1" smtClean="0"/>
              <a:t>прямої</a:t>
            </a:r>
            <a:r>
              <a:rPr lang="ru-RU" b="1" dirty="0" smtClean="0"/>
              <a:t> </a:t>
            </a:r>
            <a:r>
              <a:rPr lang="ru-RU" b="1" dirty="0" err="1" smtClean="0"/>
              <a:t>сонячної</a:t>
            </a:r>
            <a:r>
              <a:rPr lang="ru-RU" b="1" dirty="0" smtClean="0"/>
              <a:t> </a:t>
            </a:r>
            <a:r>
              <a:rPr lang="ru-RU" b="1" dirty="0" err="1" smtClean="0"/>
              <a:t>радіації</a:t>
            </a:r>
            <a:r>
              <a:rPr lang="ru-RU" b="1" dirty="0" smtClean="0"/>
              <a:t> </a:t>
            </a:r>
            <a:r>
              <a:rPr lang="ru-RU" b="1" dirty="0" err="1" smtClean="0"/>
              <a:t>збільшується</a:t>
            </a:r>
            <a:r>
              <a:rPr lang="ru-RU" b="1" dirty="0" smtClean="0"/>
              <a:t> </a:t>
            </a:r>
            <a:r>
              <a:rPr lang="ru-RU" b="1" dirty="0" err="1" smtClean="0"/>
              <a:t>взимку</a:t>
            </a:r>
            <a:r>
              <a:rPr lang="ru-RU" b="1" dirty="0" smtClean="0"/>
              <a:t> на 50%, </a:t>
            </a:r>
            <a:r>
              <a:rPr lang="ru-RU" b="1" dirty="0" err="1" smtClean="0"/>
              <a:t>улітку</a:t>
            </a:r>
            <a:r>
              <a:rPr lang="ru-RU" b="1" dirty="0" smtClean="0"/>
              <a:t> – на 35%. </a:t>
            </a: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меншому</a:t>
            </a:r>
            <a:r>
              <a:rPr lang="ru-RU" b="1" dirty="0" smtClean="0"/>
              <a:t> </a:t>
            </a:r>
            <a:r>
              <a:rPr lang="ru-RU" b="1" dirty="0" err="1" smtClean="0"/>
              <a:t>вмісту</a:t>
            </a:r>
            <a:r>
              <a:rPr lang="ru-RU" b="1" dirty="0" smtClean="0"/>
              <a:t> в </a:t>
            </a:r>
            <a:r>
              <a:rPr lang="ru-RU" b="1" dirty="0" err="1" smtClean="0"/>
              <a:t>гірському</a:t>
            </a:r>
            <a:r>
              <a:rPr lang="ru-RU" b="1" dirty="0" smtClean="0"/>
              <a:t> </a:t>
            </a:r>
            <a:r>
              <a:rPr lang="ru-RU" b="1" dirty="0" err="1" smtClean="0"/>
              <a:t>повітрі</a:t>
            </a:r>
            <a:r>
              <a:rPr lang="ru-RU" b="1" dirty="0" smtClean="0"/>
              <a:t> </a:t>
            </a:r>
            <a:r>
              <a:rPr lang="ru-RU" b="1" dirty="0" err="1" smtClean="0"/>
              <a:t>водяної</a:t>
            </a:r>
            <a:r>
              <a:rPr lang="ru-RU" b="1" dirty="0" smtClean="0"/>
              <a:t> пари (абсолютна </a:t>
            </a:r>
            <a:r>
              <a:rPr lang="ru-RU" b="1" dirty="0" err="1" smtClean="0"/>
              <a:t>вологість</a:t>
            </a:r>
            <a:r>
              <a:rPr lang="ru-RU" b="1" dirty="0" smtClean="0"/>
              <a:t> </a:t>
            </a:r>
            <a:r>
              <a:rPr lang="ru-RU" b="1" dirty="0" err="1" smtClean="0"/>
              <a:t>повітря</a:t>
            </a:r>
            <a:r>
              <a:rPr lang="ru-RU" b="1" dirty="0" smtClean="0"/>
              <a:t>) </a:t>
            </a:r>
            <a:r>
              <a:rPr lang="ru-RU" b="1" dirty="0" err="1" smtClean="0"/>
              <a:t>значно</a:t>
            </a:r>
            <a:r>
              <a:rPr lang="ru-RU" b="1" dirty="0" smtClean="0"/>
              <a:t> </a:t>
            </a:r>
            <a:r>
              <a:rPr lang="ru-RU" b="1" dirty="0" err="1" smtClean="0"/>
              <a:t>підвищується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прозорість</a:t>
            </a:r>
            <a:r>
              <a:rPr lang="ru-RU" b="1" dirty="0" smtClean="0"/>
              <a:t> для </a:t>
            </a:r>
            <a:r>
              <a:rPr lang="ru-RU" b="1" dirty="0" err="1" smtClean="0"/>
              <a:t>інфрачервоного</a:t>
            </a:r>
            <a:r>
              <a:rPr lang="ru-RU" b="1" dirty="0" smtClean="0"/>
              <a:t> </a:t>
            </a:r>
            <a:r>
              <a:rPr lang="ru-RU" b="1" dirty="0" err="1" smtClean="0"/>
              <a:t>проміння</a:t>
            </a:r>
            <a:r>
              <a:rPr lang="ru-RU" b="1" dirty="0" smtClean="0"/>
              <a:t> </a:t>
            </a:r>
            <a:r>
              <a:rPr lang="ru-RU" b="1" dirty="0" err="1" smtClean="0"/>
              <a:t>сонця</a:t>
            </a:r>
            <a:r>
              <a:rPr lang="ru-RU" b="1" dirty="0" smtClean="0"/>
              <a:t>. </a:t>
            </a:r>
            <a:r>
              <a:rPr lang="ru-RU" b="1" dirty="0" err="1" smtClean="0"/>
              <a:t>Проте</a:t>
            </a:r>
            <a:r>
              <a:rPr lang="ru-RU" b="1" dirty="0" smtClean="0"/>
              <a:t>, </a:t>
            </a:r>
            <a:r>
              <a:rPr lang="ru-RU" b="1" dirty="0" err="1" smtClean="0"/>
              <a:t>незважаючи</a:t>
            </a:r>
            <a:r>
              <a:rPr lang="ru-RU" b="1" dirty="0" smtClean="0"/>
              <a:t> на </a:t>
            </a:r>
            <a:r>
              <a:rPr lang="ru-RU" b="1" dirty="0" err="1" smtClean="0"/>
              <a:t>більшу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інтенсивність</a:t>
            </a:r>
            <a:r>
              <a:rPr lang="ru-RU" b="1" dirty="0" smtClean="0"/>
              <a:t> </a:t>
            </a:r>
            <a:r>
              <a:rPr lang="ru-RU" b="1" dirty="0" err="1" smtClean="0"/>
              <a:t>прямої</a:t>
            </a:r>
            <a:r>
              <a:rPr lang="ru-RU" b="1" dirty="0" smtClean="0"/>
              <a:t> </a:t>
            </a:r>
            <a:r>
              <a:rPr lang="ru-RU" b="1" dirty="0" err="1" smtClean="0"/>
              <a:t>сонячної</a:t>
            </a:r>
            <a:r>
              <a:rPr lang="ru-RU" b="1" dirty="0" smtClean="0"/>
              <a:t> </a:t>
            </a:r>
            <a:r>
              <a:rPr lang="ru-RU" b="1" dirty="0" err="1" smtClean="0"/>
              <a:t>радіації</a:t>
            </a:r>
            <a:r>
              <a:rPr lang="ru-RU" b="1" dirty="0" smtClean="0"/>
              <a:t>, </a:t>
            </a:r>
            <a:r>
              <a:rPr lang="ru-RU" b="1" dirty="0" err="1" smtClean="0"/>
              <a:t>тіло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у </a:t>
            </a:r>
            <a:r>
              <a:rPr lang="ru-RU" b="1" dirty="0" err="1" smtClean="0"/>
              <a:t>зв'язку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низькою</a:t>
            </a:r>
            <a:r>
              <a:rPr lang="ru-RU" b="1" dirty="0" smtClean="0"/>
              <a:t> температурою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зменшеним</a:t>
            </a:r>
            <a:r>
              <a:rPr lang="ru-RU" b="1" dirty="0" smtClean="0"/>
              <a:t> </a:t>
            </a:r>
            <a:r>
              <a:rPr lang="ru-RU" b="1" dirty="0" err="1" smtClean="0"/>
              <a:t>умістом</a:t>
            </a:r>
            <a:r>
              <a:rPr lang="ru-RU" b="1" dirty="0" smtClean="0"/>
              <a:t> води в </a:t>
            </a:r>
            <a:r>
              <a:rPr lang="ru-RU" b="1" dirty="0" err="1" smtClean="0"/>
              <a:t>повітрі</a:t>
            </a:r>
            <a:r>
              <a:rPr lang="ru-RU" b="1" dirty="0" smtClean="0"/>
              <a:t> </a:t>
            </a:r>
            <a:r>
              <a:rPr lang="ru-RU" b="1" dirty="0" err="1" smtClean="0"/>
              <a:t>втрачає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горах </a:t>
            </a:r>
            <a:r>
              <a:rPr lang="ru-RU" b="1" dirty="0" err="1" smtClean="0"/>
              <a:t>значно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тепла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випромінювання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7030A0"/>
                </a:solidFill>
              </a:rPr>
              <a:t>Треба </a:t>
            </a:r>
            <a:r>
              <a:rPr lang="ru-RU" b="1" dirty="0" err="1" smtClean="0">
                <a:solidFill>
                  <a:srgbClr val="7030A0"/>
                </a:solidFill>
              </a:rPr>
              <a:t>пам'ятати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що</a:t>
            </a:r>
            <a:r>
              <a:rPr lang="ru-RU" b="1" dirty="0" smtClean="0">
                <a:solidFill>
                  <a:srgbClr val="7030A0"/>
                </a:solidFill>
              </a:rPr>
              <a:t> температура </a:t>
            </a:r>
            <a:r>
              <a:rPr lang="ru-RU" b="1" dirty="0" err="1" smtClean="0">
                <a:solidFill>
                  <a:srgbClr val="7030A0"/>
                </a:solidFill>
              </a:rPr>
              <a:t>повітря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знижується</a:t>
            </a:r>
            <a:r>
              <a:rPr lang="ru-RU" b="1" dirty="0" smtClean="0">
                <a:solidFill>
                  <a:srgbClr val="7030A0"/>
                </a:solidFill>
              </a:rPr>
              <a:t> в </a:t>
            </a:r>
            <a:r>
              <a:rPr lang="ru-RU" b="1" dirty="0" err="1" smtClean="0">
                <a:solidFill>
                  <a:srgbClr val="7030A0"/>
                </a:solidFill>
              </a:rPr>
              <a:t>середньому</a:t>
            </a:r>
            <a:r>
              <a:rPr lang="ru-RU" b="1" dirty="0" smtClean="0">
                <a:solidFill>
                  <a:srgbClr val="7030A0"/>
                </a:solidFill>
              </a:rPr>
              <a:t> на 0,5-0,6 °С на </a:t>
            </a:r>
            <a:r>
              <a:rPr lang="ru-RU" b="1" dirty="0" err="1" smtClean="0">
                <a:solidFill>
                  <a:srgbClr val="7030A0"/>
                </a:solidFill>
              </a:rPr>
              <a:t>кожні</a:t>
            </a:r>
            <a:r>
              <a:rPr lang="ru-RU" b="1" dirty="0" smtClean="0">
                <a:solidFill>
                  <a:srgbClr val="7030A0"/>
                </a:solidFill>
              </a:rPr>
              <a:t> 100 м </a:t>
            </a:r>
            <a:r>
              <a:rPr lang="ru-RU" b="1" dirty="0" err="1" smtClean="0">
                <a:solidFill>
                  <a:srgbClr val="7030A0"/>
                </a:solidFill>
              </a:rPr>
              <a:t>піднімання</a:t>
            </a:r>
            <a:r>
              <a:rPr lang="ru-RU" b="1" dirty="0" smtClean="0"/>
              <a:t>. У горах </a:t>
            </a:r>
            <a:r>
              <a:rPr lang="ru-RU" b="1" dirty="0" err="1" smtClean="0"/>
              <a:t>амплітуда</a:t>
            </a:r>
            <a:r>
              <a:rPr lang="ru-RU" b="1" dirty="0" smtClean="0"/>
              <a:t> як </a:t>
            </a:r>
            <a:r>
              <a:rPr lang="ru-RU" b="1" dirty="0" err="1" smtClean="0"/>
              <a:t>середньодобової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середньорічної</a:t>
            </a:r>
            <a:r>
              <a:rPr lang="ru-RU" b="1" dirty="0" smtClean="0"/>
              <a:t> </a:t>
            </a:r>
            <a:r>
              <a:rPr lang="ru-RU" b="1" dirty="0" err="1" smtClean="0"/>
              <a:t>температури</a:t>
            </a:r>
            <a:r>
              <a:rPr lang="ru-RU" b="1" dirty="0" smtClean="0"/>
              <a:t> </a:t>
            </a:r>
            <a:r>
              <a:rPr lang="ru-RU" b="1" dirty="0" err="1" smtClean="0"/>
              <a:t>повітря</a:t>
            </a:r>
            <a:r>
              <a:rPr lang="ru-RU" b="1" dirty="0" smtClean="0"/>
              <a:t> </a:t>
            </a:r>
            <a:r>
              <a:rPr lang="ru-RU" b="1" dirty="0" err="1" smtClean="0"/>
              <a:t>менша</a:t>
            </a:r>
            <a:r>
              <a:rPr lang="ru-RU" b="1" dirty="0" smtClean="0"/>
              <a:t>, </a:t>
            </a:r>
            <a:r>
              <a:rPr lang="ru-RU" b="1" dirty="0" err="1" smtClean="0"/>
              <a:t>ніж</a:t>
            </a:r>
            <a:r>
              <a:rPr lang="ru-RU" b="1" dirty="0" smtClean="0"/>
              <a:t> у долинах. </a:t>
            </a:r>
            <a:r>
              <a:rPr lang="ru-RU" b="1" dirty="0" err="1" smtClean="0"/>
              <a:t>Ця</a:t>
            </a:r>
            <a:r>
              <a:rPr lang="ru-RU" b="1" dirty="0" smtClean="0"/>
              <a:t> </a:t>
            </a:r>
            <a:r>
              <a:rPr lang="ru-RU" b="1" dirty="0" err="1" smtClean="0"/>
              <a:t>властивість</a:t>
            </a:r>
            <a:r>
              <a:rPr lang="ru-RU" b="1" dirty="0" smtClean="0"/>
              <a:t> </a:t>
            </a:r>
            <a:r>
              <a:rPr lang="ru-RU" b="1" dirty="0" err="1" smtClean="0"/>
              <a:t>температури</a:t>
            </a:r>
            <a:r>
              <a:rPr lang="ru-RU" b="1" dirty="0" smtClean="0"/>
              <a:t> </a:t>
            </a:r>
            <a:r>
              <a:rPr lang="ru-RU" b="1" dirty="0" err="1" smtClean="0"/>
              <a:t>гірського</a:t>
            </a:r>
            <a:r>
              <a:rPr lang="ru-RU" b="1" dirty="0" smtClean="0"/>
              <a:t> </a:t>
            </a:r>
            <a:r>
              <a:rPr lang="ru-RU" b="1" dirty="0" err="1" smtClean="0"/>
              <a:t>повітря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аналогію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морським</a:t>
            </a:r>
            <a:r>
              <a:rPr lang="ru-RU" b="1" dirty="0" smtClean="0"/>
              <a:t> </a:t>
            </a:r>
            <a:r>
              <a:rPr lang="ru-RU" b="1" dirty="0" err="1" smtClean="0"/>
              <a:t>кліматом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відзначається</a:t>
            </a:r>
            <a:r>
              <a:rPr lang="ru-RU" b="1" dirty="0" smtClean="0"/>
              <a:t> малою </a:t>
            </a:r>
            <a:r>
              <a:rPr lang="ru-RU" b="1" dirty="0" err="1" smtClean="0"/>
              <a:t>добовою</a:t>
            </a:r>
            <a:r>
              <a:rPr lang="ru-RU" b="1" dirty="0" smtClean="0"/>
              <a:t> </a:t>
            </a:r>
            <a:r>
              <a:rPr lang="ru-RU" b="1" dirty="0" err="1" smtClean="0"/>
              <a:t>амплітудою</a:t>
            </a:r>
            <a:r>
              <a:rPr lang="ru-RU" b="1" dirty="0" smtClean="0"/>
              <a:t> </a:t>
            </a:r>
            <a:r>
              <a:rPr lang="ru-RU" b="1" dirty="0" err="1" smtClean="0"/>
              <a:t>температури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З </a:t>
            </a:r>
            <a:r>
              <a:rPr lang="ru-RU" b="1" dirty="0" err="1" smtClean="0">
                <a:solidFill>
                  <a:srgbClr val="7030A0"/>
                </a:solidFill>
              </a:rPr>
              <a:t>висотою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знижується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барометричний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тиск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пов'язаний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</a:t>
            </a:r>
            <a:r>
              <a:rPr lang="ru-RU" b="1" dirty="0" smtClean="0">
                <a:solidFill>
                  <a:srgbClr val="7030A0"/>
                </a:solidFill>
              </a:rPr>
              <a:t> ним </a:t>
            </a:r>
            <a:r>
              <a:rPr lang="ru-RU" b="1" dirty="0" err="1" smtClean="0">
                <a:solidFill>
                  <a:srgbClr val="7030A0"/>
                </a:solidFill>
              </a:rPr>
              <a:t>парціальний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тиск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кисню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що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створює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умови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кисневого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голодування</a:t>
            </a:r>
            <a:r>
              <a:rPr lang="ru-RU" b="1" dirty="0" smtClean="0"/>
              <a:t>. </a:t>
            </a:r>
            <a:r>
              <a:rPr lang="ru-RU" b="1" dirty="0" err="1" smtClean="0"/>
              <a:t>Споживання</a:t>
            </a:r>
            <a:r>
              <a:rPr lang="ru-RU" b="1" dirty="0" smtClean="0"/>
              <a:t> </a:t>
            </a:r>
            <a:r>
              <a:rPr lang="ru-RU" b="1" dirty="0" err="1" smtClean="0"/>
              <a:t>кисню</a:t>
            </a:r>
            <a:r>
              <a:rPr lang="ru-RU" b="1" dirty="0" smtClean="0"/>
              <a:t> в </a:t>
            </a:r>
            <a:r>
              <a:rPr lang="ru-RU" b="1" dirty="0" err="1" smtClean="0"/>
              <a:t>умовах</a:t>
            </a:r>
            <a:r>
              <a:rPr lang="ru-RU" b="1" dirty="0" smtClean="0"/>
              <a:t> </a:t>
            </a:r>
            <a:r>
              <a:rPr lang="ru-RU" b="1" dirty="0" err="1" smtClean="0"/>
              <a:t>гірського</a:t>
            </a:r>
            <a:r>
              <a:rPr lang="ru-RU" b="1" dirty="0" smtClean="0"/>
              <a:t> </a:t>
            </a:r>
            <a:r>
              <a:rPr lang="ru-RU" b="1" dirty="0" err="1" smtClean="0"/>
              <a:t>клімату</a:t>
            </a:r>
            <a:r>
              <a:rPr lang="ru-RU" b="1" dirty="0" smtClean="0"/>
              <a:t> </a:t>
            </a:r>
            <a:r>
              <a:rPr lang="ru-RU" b="1" dirty="0" err="1" smtClean="0"/>
              <a:t>залишається</a:t>
            </a:r>
            <a:r>
              <a:rPr lang="ru-RU" b="1" dirty="0" smtClean="0"/>
              <a:t> таким самим,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на </a:t>
            </a:r>
            <a:r>
              <a:rPr lang="ru-RU" b="1" dirty="0" err="1" smtClean="0"/>
              <a:t>рівні</a:t>
            </a:r>
            <a:r>
              <a:rPr lang="ru-RU" b="1" dirty="0" smtClean="0"/>
              <a:t> моря,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зменшується</a:t>
            </a:r>
            <a:r>
              <a:rPr lang="ru-RU" b="1" dirty="0" smtClean="0"/>
              <a:t> </a:t>
            </a:r>
            <a:r>
              <a:rPr lang="ru-RU" b="1" dirty="0" err="1" smtClean="0"/>
              <a:t>забезпечення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киснем. </a:t>
            </a:r>
            <a:r>
              <a:rPr lang="ru-RU" b="1" dirty="0" err="1" smtClean="0"/>
              <a:t>Перебування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в </a:t>
            </a:r>
            <a:r>
              <a:rPr lang="ru-RU" b="1" dirty="0" err="1" smtClean="0"/>
              <a:t>умовах</a:t>
            </a:r>
            <a:r>
              <a:rPr lang="ru-RU" b="1" dirty="0" smtClean="0"/>
              <a:t> </a:t>
            </a:r>
            <a:r>
              <a:rPr lang="ru-RU" b="1" dirty="0" err="1" smtClean="0"/>
              <a:t>гірського</a:t>
            </a:r>
            <a:r>
              <a:rPr lang="ru-RU" b="1" dirty="0" smtClean="0"/>
              <a:t> </a:t>
            </a:r>
            <a:r>
              <a:rPr lang="ru-RU" b="1" dirty="0" err="1" smtClean="0"/>
              <a:t>клімату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зниженим</a:t>
            </a:r>
            <a:r>
              <a:rPr lang="ru-RU" b="1" dirty="0" smtClean="0"/>
              <a:t> </a:t>
            </a:r>
            <a:r>
              <a:rPr lang="ru-RU" b="1" dirty="0" err="1" smtClean="0"/>
              <a:t>барометричним</a:t>
            </a:r>
            <a:r>
              <a:rPr lang="ru-RU" b="1" dirty="0" smtClean="0"/>
              <a:t> </a:t>
            </a:r>
            <a:r>
              <a:rPr lang="ru-RU" b="1" dirty="0" err="1" smtClean="0"/>
              <a:t>тиском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розвитком</a:t>
            </a:r>
            <a:r>
              <a:rPr lang="ru-RU" b="1" dirty="0" smtClean="0"/>
              <a:t> ряду </a:t>
            </a:r>
            <a:r>
              <a:rPr lang="ru-RU" b="1" dirty="0" err="1" smtClean="0"/>
              <a:t>фізіологічних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пристосувальних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реакцій</a:t>
            </a:r>
            <a:r>
              <a:rPr lang="ru-RU" b="1" dirty="0" smtClean="0"/>
              <a:t>, </a:t>
            </a:r>
            <a:r>
              <a:rPr lang="ru-RU" b="1" dirty="0" err="1" smtClean="0"/>
              <a:t>зумовлених</a:t>
            </a:r>
            <a:r>
              <a:rPr lang="ru-RU" b="1" dirty="0" smtClean="0"/>
              <a:t> </a:t>
            </a:r>
            <a:r>
              <a:rPr lang="ru-RU" b="1" dirty="0" err="1" smtClean="0"/>
              <a:t>кисневою</a:t>
            </a:r>
            <a:r>
              <a:rPr lang="ru-RU" b="1" dirty="0" smtClean="0"/>
              <a:t> </a:t>
            </a:r>
            <a:r>
              <a:rPr lang="ru-RU" b="1" dirty="0" err="1" smtClean="0"/>
              <a:t>недостатністю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Загалом</a:t>
            </a:r>
            <a:r>
              <a:rPr lang="ru-RU" b="1" dirty="0" smtClean="0"/>
              <a:t> </a:t>
            </a:r>
            <a:r>
              <a:rPr lang="ru-RU" b="1" dirty="0" err="1" smtClean="0"/>
              <a:t>гірське</a:t>
            </a:r>
            <a:r>
              <a:rPr lang="ru-RU" b="1" dirty="0" smtClean="0"/>
              <a:t> </a:t>
            </a:r>
            <a:r>
              <a:rPr lang="ru-RU" b="1" dirty="0" err="1" smtClean="0"/>
              <a:t>чисте</a:t>
            </a:r>
            <a:r>
              <a:rPr lang="ru-RU" b="1" dirty="0" smtClean="0"/>
              <a:t> </a:t>
            </a:r>
            <a:r>
              <a:rPr lang="ru-RU" b="1" dirty="0" err="1" smtClean="0"/>
              <a:t>повітря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підвищеною</a:t>
            </a:r>
            <a:r>
              <a:rPr lang="ru-RU" b="1" dirty="0" smtClean="0"/>
              <a:t> </a:t>
            </a:r>
            <a:r>
              <a:rPr lang="ru-RU" b="1" dirty="0" err="1" smtClean="0"/>
              <a:t>іонізацією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вмістом</a:t>
            </a:r>
            <a:r>
              <a:rPr lang="ru-RU" b="1" dirty="0" smtClean="0"/>
              <a:t> </a:t>
            </a:r>
            <a:r>
              <a:rPr lang="ru-RU" b="1" dirty="0" err="1" smtClean="0"/>
              <a:t>ароматичних</a:t>
            </a:r>
            <a:r>
              <a:rPr lang="ru-RU" b="1" dirty="0" smtClean="0"/>
              <a:t> </a:t>
            </a:r>
            <a:r>
              <a:rPr lang="ru-RU" b="1" dirty="0" err="1" smtClean="0"/>
              <a:t>речовин</a:t>
            </a:r>
            <a:r>
              <a:rPr lang="ru-RU" b="1" dirty="0" smtClean="0"/>
              <a:t> </a:t>
            </a:r>
            <a:r>
              <a:rPr lang="ru-RU" b="1" dirty="0" err="1" smtClean="0"/>
              <a:t>рослинного</a:t>
            </a:r>
            <a:r>
              <a:rPr lang="ru-RU" b="1" dirty="0" smtClean="0"/>
              <a:t> </a:t>
            </a:r>
            <a:r>
              <a:rPr lang="ru-RU" b="1" dirty="0" err="1" smtClean="0"/>
              <a:t>походження</a:t>
            </a:r>
            <a:r>
              <a:rPr lang="ru-RU" b="1" dirty="0" smtClean="0"/>
              <a:t>, </a:t>
            </a:r>
            <a:r>
              <a:rPr lang="ru-RU" b="1" dirty="0" err="1" smtClean="0"/>
              <a:t>достатня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ультрафіолетової</a:t>
            </a:r>
            <a:r>
              <a:rPr lang="ru-RU" b="1" dirty="0" smtClean="0"/>
              <a:t> </a:t>
            </a:r>
            <a:r>
              <a:rPr lang="ru-RU" b="1" dirty="0" err="1" smtClean="0"/>
              <a:t>радіації</a:t>
            </a:r>
            <a:r>
              <a:rPr lang="ru-RU" b="1" dirty="0" smtClean="0"/>
              <a:t> </a:t>
            </a:r>
            <a:r>
              <a:rPr lang="ru-RU" b="1" dirty="0" err="1" smtClean="0"/>
              <a:t>створюють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позитивну</a:t>
            </a:r>
            <a:r>
              <a:rPr lang="ru-RU" b="1" dirty="0" smtClean="0">
                <a:solidFill>
                  <a:srgbClr val="7030A0"/>
                </a:solidFill>
              </a:rPr>
              <a:t> (</a:t>
            </a:r>
            <a:r>
              <a:rPr lang="ru-RU" b="1" dirty="0" err="1" smtClean="0">
                <a:solidFill>
                  <a:srgbClr val="7030A0"/>
                </a:solidFill>
              </a:rPr>
              <a:t>лікувально-оздоровчу</a:t>
            </a:r>
            <a:r>
              <a:rPr lang="ru-RU" b="1" dirty="0" smtClean="0">
                <a:solidFill>
                  <a:srgbClr val="7030A0"/>
                </a:solidFill>
              </a:rPr>
              <a:t>) </a:t>
            </a:r>
            <a:r>
              <a:rPr lang="ru-RU" b="1" dirty="0" err="1" smtClean="0">
                <a:solidFill>
                  <a:srgbClr val="7030A0"/>
                </a:solidFill>
              </a:rPr>
              <a:t>дію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12" y="214290"/>
            <a:ext cx="11144328" cy="26875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Аерофітотерапія</a:t>
            </a:r>
            <a:r>
              <a:rPr lang="ru-RU" sz="2400" b="1" dirty="0" smtClean="0"/>
              <a:t> – </a:t>
            </a:r>
            <a:r>
              <a:rPr lang="ru-RU" sz="2000" b="1" dirty="0" err="1" smtClean="0"/>
              <a:t>вдихання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насиченого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летючими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ароматичними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речовинами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рослинами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фітонциди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терпени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ефірні</a:t>
            </a:r>
            <a:r>
              <a:rPr lang="ru-RU" sz="2000" b="1" dirty="0" smtClean="0"/>
              <a:t> масла). </a:t>
            </a:r>
            <a:r>
              <a:rPr lang="ru-RU" sz="2000" b="1" dirty="0" err="1" smtClean="0"/>
              <a:t>Розрізняють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аерофітотерапію</a:t>
            </a:r>
            <a:r>
              <a:rPr lang="ru-RU" sz="2000" b="1" dirty="0" smtClean="0"/>
              <a:t>, яка проводиться на </a:t>
            </a:r>
            <a:r>
              <a:rPr lang="ru-RU" sz="2000" b="1" dirty="0" err="1" smtClean="0"/>
              <a:t>відкритому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аеротерапію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приміщенні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якого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допомогою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приладів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насичується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летючими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Природну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аерофітотерапію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проводять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паркових</a:t>
            </a:r>
            <a:r>
              <a:rPr lang="ru-RU" sz="2000" b="1" dirty="0" smtClean="0"/>
              <a:t> зонах, </a:t>
            </a:r>
            <a:r>
              <a:rPr lang="ru-RU" sz="2000" b="1" dirty="0" err="1" smtClean="0"/>
              <a:t>засаджених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рослинами</a:t>
            </a:r>
            <a:r>
              <a:rPr lang="ru-RU" sz="2000" b="1" dirty="0" smtClean="0"/>
              <a:t>, де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здійснити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прогулянку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відпочити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лавці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зробити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гімнастику</a:t>
            </a:r>
            <a:r>
              <a:rPr lang="ru-RU" sz="2000" b="1" dirty="0" smtClean="0"/>
              <a:t>. Для </a:t>
            </a:r>
            <a:r>
              <a:rPr lang="ru-RU" sz="2000" b="1" dirty="0" err="1" smtClean="0"/>
              <a:t>розпилення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кімнатах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свіжозібрані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сушені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ефірні</a:t>
            </a:r>
            <a:r>
              <a:rPr lang="ru-RU" sz="2000" b="1" dirty="0" smtClean="0"/>
              <a:t> масла. </a:t>
            </a:r>
            <a:endParaRPr lang="ru-RU" sz="2000" b="1" dirty="0"/>
          </a:p>
        </p:txBody>
      </p:sp>
      <p:sp>
        <p:nvSpPr>
          <p:cNvPr id="15364" name="AutoShape 4" descr="ÐÐ°ÑÑÐ¸Ð½ÐºÐ¸ Ð¿Ð¾ Ð·Ð°Ð¿ÑÐ¾ÑÑ Ð°ÐµÑÐ¾ÑÑÑÐ¾ÑÐµÑÐ°Ð¿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ÐÐ°ÑÑÐ¸Ð½ÐºÐ¸ Ð¿Ð¾ Ð·Ð°Ð¿ÑÐ¾ÑÑ Ð°ÐµÑÐ¾ÑÑÑÐ¾ÑÐµÑÐ°Ð¿Ñ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92" y="2726691"/>
            <a:ext cx="3667108" cy="2488259"/>
          </a:xfrm>
          <a:prstGeom prst="rect">
            <a:avLst/>
          </a:prstGeom>
          <a:noFill/>
        </p:spPr>
      </p:pic>
      <p:sp>
        <p:nvSpPr>
          <p:cNvPr id="15368" name="AutoShape 8" descr="ÐÐ°ÑÑÐ¸Ð½ÐºÐ¸ Ð¿Ð¾ Ð·Ð°Ð¿ÑÐ¾ÑÑ Ð°ÐµÑÐ¾ÑÑÑÐ¾ÑÐµÑÐ°Ð¿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ÐÐ°ÑÑÐ¸Ð½ÐºÐ¸ Ð¿Ð¾ Ð·Ð°Ð¿ÑÐ¾ÑÑ Ð°ÐµÑÐ¾ÑÑÑÐ¾ÑÐµÑÐ°Ð¿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ÐÐ°ÑÑÐ¸Ð½ÐºÐ¸ Ð¿Ð¾ Ð·Ð°Ð¿ÑÐ¾ÑÑ Ð°ÐµÑÐ¾ÑÑÑÐ¾ÑÐµÑÐ°Ð¿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http://www.lespol.org/sites/default/files/styles/galleryformatter_slide/public/img_1172_0.jpg?itok=OEq2YT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74" y="3429000"/>
            <a:ext cx="4214842" cy="2630063"/>
          </a:xfrm>
          <a:prstGeom prst="rect">
            <a:avLst/>
          </a:prstGeom>
          <a:noFill/>
        </p:spPr>
      </p:pic>
      <p:pic>
        <p:nvPicPr>
          <p:cNvPr id="15376" name="Picture 16" descr="ÐÐ°ÑÑÐ¸Ð½ÐºÐ¸ Ð¿Ð¾ Ð·Ð°Ð¿ÑÐ¾ÑÑ Ð°ÐµÑÐ¾ÑÑÑÐ¾ÑÐµÑÐ°Ð¿Ñ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402429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274" y="214290"/>
            <a:ext cx="1107289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Аероіонотерапія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вдихання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електрично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заряджені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газові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молекули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аероіони</a:t>
            </a:r>
            <a:r>
              <a:rPr lang="ru-RU" sz="2000" b="1" dirty="0" smtClean="0"/>
              <a:t>). </a:t>
            </a:r>
          </a:p>
          <a:p>
            <a:pPr algn="just"/>
            <a:r>
              <a:rPr lang="ru-RU" sz="2000" b="1" dirty="0" err="1" smtClean="0"/>
              <a:t>Розрізняють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штучну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аероіонотерапію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i="1" dirty="0" err="1" smtClean="0">
                <a:solidFill>
                  <a:srgbClr val="FF0000"/>
                </a:solidFill>
              </a:rPr>
              <a:t>Природна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аероіонізація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гідроаероіонізація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забезпечується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тривалим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перебуванням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місцевостях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чистим </a:t>
            </a:r>
            <a:r>
              <a:rPr lang="ru-RU" sz="2000" b="1" dirty="0" err="1" smtClean="0"/>
              <a:t>іонізованим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повітрям</a:t>
            </a:r>
            <a:r>
              <a:rPr lang="ru-RU" sz="2000" b="1" dirty="0" smtClean="0"/>
              <a:t> ( у горах, </a:t>
            </a:r>
            <a:r>
              <a:rPr lang="ru-RU" sz="2000" b="1" dirty="0" err="1" smtClean="0"/>
              <a:t>поблизу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водоспадів</a:t>
            </a:r>
            <a:r>
              <a:rPr lang="ru-RU" sz="2000" b="1" dirty="0" smtClean="0"/>
              <a:t>, на </a:t>
            </a:r>
            <a:r>
              <a:rPr lang="ru-RU" sz="2000" b="1" dirty="0" err="1" smtClean="0"/>
              <a:t>березі</a:t>
            </a:r>
            <a:r>
              <a:rPr lang="ru-RU" sz="2000" b="1" dirty="0" smtClean="0"/>
              <a:t> моря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прибоїв</a:t>
            </a:r>
            <a:r>
              <a:rPr lang="ru-RU" sz="2000" b="1" dirty="0" smtClean="0"/>
              <a:t>).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штучні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водоспади</a:t>
            </a:r>
            <a:r>
              <a:rPr lang="ru-RU" sz="2000" b="1" dirty="0" smtClean="0"/>
              <a:t>, над </a:t>
            </a:r>
            <a:r>
              <a:rPr lang="ru-RU" sz="2000" b="1" dirty="0" err="1" smtClean="0"/>
              <a:t>якими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розташовуються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майданчики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розбризкувачі</a:t>
            </a:r>
            <a:r>
              <a:rPr lang="ru-RU" sz="2000" b="1" dirty="0" smtClean="0"/>
              <a:t> води на пляжах.</a:t>
            </a:r>
          </a:p>
          <a:p>
            <a:pPr algn="just"/>
            <a:endParaRPr lang="ru-RU" sz="2000" b="1" dirty="0"/>
          </a:p>
        </p:txBody>
      </p:sp>
      <p:pic>
        <p:nvPicPr>
          <p:cNvPr id="14338" name="Picture 2" descr="ÐÐ°ÑÑÐ¸Ð½ÐºÐ¸ Ð¿Ð¾ Ð·Ð°Ð¿ÑÐ¾ÑÑ Ð°ÐµÑÐ¾ÑÐ¾Ð½Ð¾ÑÐµÑÐ°Ð¿Ñ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74" y="2571744"/>
            <a:ext cx="3714776" cy="2089562"/>
          </a:xfrm>
          <a:prstGeom prst="rect">
            <a:avLst/>
          </a:prstGeom>
          <a:noFill/>
        </p:spPr>
      </p:pic>
      <p:sp>
        <p:nvSpPr>
          <p:cNvPr id="14340" name="AutoShape 4" descr="ÐÐ°ÑÑÐ¸Ð½ÐºÐ¸ Ð¿Ð¾ Ð·Ð°Ð¿ÑÐ¾ÑÑ Ð°ÐµÑÐ¾ÑÐ¾Ð½Ð¾ÑÐµÑÐ°Ð¿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ÐÐ°ÑÑÐ¸Ð½ÐºÐ¸ Ð¿Ð¾ Ð·Ð°Ð¿ÑÐ¾ÑÑ Ð°ÐµÑÐ¾ÑÐ¾Ð½Ð¾ÑÐµÑÐ°Ð¿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ÐÐ°ÑÑÐ¸Ð½ÐºÐ¸ Ð¿Ð¾ Ð·Ð°Ð¿ÑÐ¾ÑÑ Ð°ÐµÑÐ¾ÑÐ¾Ð½Ð¾ÑÐµÑÐ°Ð¿Ñ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0578" y="2500306"/>
            <a:ext cx="3529086" cy="2214578"/>
          </a:xfrm>
          <a:prstGeom prst="rect">
            <a:avLst/>
          </a:prstGeom>
          <a:noFill/>
        </p:spPr>
      </p:pic>
      <p:sp>
        <p:nvSpPr>
          <p:cNvPr id="14346" name="AutoShape 10" descr="ÐÐ°ÑÑÐ¸Ð½ÐºÐ¸ Ð¿Ð¾ Ð·Ð°Ð¿ÑÐ¾ÑÑ Ð°ÐµÑÐ¾ÑÐ¾Ð½Ð¾ÑÐµÑÐ°Ð¿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ÐÐ°ÑÑÐ¸Ð½ÐºÐ¸ Ð¿Ð¾ Ð·Ð°Ð¿ÑÐ¾ÑÑ Ð°ÐµÑÐ¾ÑÐ¾Ð½Ð¾ÑÐµÑÐ°Ð¿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 descr="ÐÐ°ÑÑÐ¸Ð½ÐºÐ¸ Ð¿Ð¾ Ð·Ð°Ð¿ÑÐ¾ÑÑ Ð°ÐµÑÐ¾ÑÐ¾Ð½Ð¾ÑÐµÑÐ°Ð¿Ñ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2" y="2500306"/>
            <a:ext cx="3482803" cy="2281237"/>
          </a:xfrm>
          <a:prstGeom prst="rect">
            <a:avLst/>
          </a:prstGeom>
          <a:noFill/>
        </p:spPr>
      </p:pic>
      <p:pic>
        <p:nvPicPr>
          <p:cNvPr id="14352" name="Picture 16" descr="ÐÐ°ÑÑÐ¸Ð½ÐºÐ¸ Ð¿Ð¾ Ð·Ð°Ð¿ÑÐ¾ÑÑ Ð°ÐµÑÐ¾ÑÐ¾Ð½Ð¾ÑÐµÑÐ°Ð¿ÑÑ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084" y="4686301"/>
            <a:ext cx="3571900" cy="2171699"/>
          </a:xfrm>
          <a:prstGeom prst="rect">
            <a:avLst/>
          </a:prstGeom>
          <a:noFill/>
        </p:spPr>
      </p:pic>
      <p:pic>
        <p:nvPicPr>
          <p:cNvPr id="14354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7174" y="4786322"/>
            <a:ext cx="3714776" cy="2071678"/>
          </a:xfrm>
          <a:prstGeom prst="rect">
            <a:avLst/>
          </a:prstGeom>
          <a:noFill/>
        </p:spPr>
      </p:pic>
      <p:pic>
        <p:nvPicPr>
          <p:cNvPr id="14356" name="Picture 20" descr="http://physiatrics.ru/wp-content/uploads/2017/08/ExternalLink_shutterstock_984691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0578" y="4786322"/>
            <a:ext cx="3571900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588" y="357166"/>
            <a:ext cx="10787138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Цікаво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</a:p>
          <a:p>
            <a:pPr algn="just"/>
            <a:r>
              <a:rPr lang="ru-RU" sz="2000" b="1" dirty="0" err="1" smtClean="0"/>
              <a:t>Ще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вказівкою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Гіппократа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>
                <a:solidFill>
                  <a:srgbClr val="0070C0"/>
                </a:solidFill>
              </a:rPr>
              <a:t> Галена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античних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Древньої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Греції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будували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майданчики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добре </a:t>
            </a:r>
            <a:r>
              <a:rPr lang="ru-RU" sz="2000" b="1" dirty="0" err="1" smtClean="0"/>
              <a:t>продувалися</a:t>
            </a:r>
            <a:r>
              <a:rPr lang="ru-RU" sz="2000" b="1" dirty="0" smtClean="0"/>
              <a:t>, — </a:t>
            </a:r>
            <a:r>
              <a:rPr lang="ru-RU" sz="2000" b="1" dirty="0" err="1" smtClean="0">
                <a:solidFill>
                  <a:srgbClr val="FF0000"/>
                </a:solidFill>
              </a:rPr>
              <a:t>аерарії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  <a:r>
              <a:rPr lang="ru-RU" sz="2000" b="1" dirty="0" smtClean="0"/>
              <a:t> де </a:t>
            </a:r>
            <a:r>
              <a:rPr lang="ru-RU" sz="2000" b="1" dirty="0" err="1" smtClean="0"/>
              <a:t>хворі</a:t>
            </a:r>
            <a:r>
              <a:rPr lang="ru-RU" sz="2000" b="1" dirty="0" smtClean="0"/>
              <a:t> люди </a:t>
            </a:r>
            <a:r>
              <a:rPr lang="ru-RU" sz="2000" b="1" dirty="0" err="1" smtClean="0"/>
              <a:t>приймали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ванни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smtClean="0"/>
              <a:t>На </a:t>
            </a:r>
            <a:r>
              <a:rPr lang="ru-RU" sz="2000" b="1" dirty="0" err="1" smtClean="0"/>
              <a:t>морському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узбережжі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у 1 </a:t>
            </a:r>
            <a:r>
              <a:rPr lang="ru-RU" sz="2000" b="1" dirty="0" err="1" smtClean="0">
                <a:solidFill>
                  <a:srgbClr val="7030A0"/>
                </a:solidFill>
              </a:rPr>
              <a:t>куболітрі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міститься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понад</a:t>
            </a:r>
            <a:r>
              <a:rPr lang="ru-RU" sz="2000" b="1" dirty="0" smtClean="0">
                <a:solidFill>
                  <a:srgbClr val="7030A0"/>
                </a:solidFill>
              </a:rPr>
              <a:t> 2 </a:t>
            </a:r>
            <a:r>
              <a:rPr lang="ru-RU" sz="2000" b="1" dirty="0" err="1" smtClean="0">
                <a:solidFill>
                  <a:srgbClr val="7030A0"/>
                </a:solidFill>
              </a:rPr>
              <a:t>тисячі</a:t>
            </a:r>
            <a:r>
              <a:rPr lang="ru-RU" sz="2000" b="1" dirty="0" smtClean="0">
                <a:solidFill>
                  <a:srgbClr val="7030A0"/>
                </a:solidFill>
              </a:rPr>
              <a:t> негативно </a:t>
            </a:r>
            <a:r>
              <a:rPr lang="ru-RU" sz="2000" b="1" dirty="0" err="1" smtClean="0">
                <a:solidFill>
                  <a:srgbClr val="7030A0"/>
                </a:solidFill>
              </a:rPr>
              <a:t>заряджених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іонів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000" b="1" dirty="0" smtClean="0"/>
              <a:t>Людина,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вдихає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, особливо при штормовому </a:t>
            </a:r>
            <a:r>
              <a:rPr lang="ru-RU" sz="2000" b="1" dirty="0" err="1" smtClean="0"/>
              <a:t>морі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знаходиться</a:t>
            </a:r>
            <a:r>
              <a:rPr lang="ru-RU" sz="2000" b="1" dirty="0" smtClean="0"/>
              <a:t> в самому </a:t>
            </a:r>
            <a:r>
              <a:rPr lang="ru-RU" sz="2000" b="1" dirty="0" err="1" smtClean="0"/>
              <a:t>кращому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природному </a:t>
            </a:r>
            <a:r>
              <a:rPr lang="ru-RU" sz="2000" b="1" dirty="0" err="1" smtClean="0">
                <a:solidFill>
                  <a:srgbClr val="7030A0"/>
                </a:solidFill>
              </a:rPr>
              <a:t>інгаляторі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міріади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розпорошених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дрібних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бризок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іонів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катіонів</a:t>
            </a:r>
            <a:r>
              <a:rPr lang="ru-RU" sz="2000" b="1" dirty="0" smtClean="0"/>
              <a:t>, озону,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солей та </a:t>
            </a:r>
            <a:r>
              <a:rPr lang="ru-RU" sz="2000" b="1" dirty="0" err="1" smtClean="0"/>
              <a:t>мікроелементів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морської</a:t>
            </a:r>
            <a:r>
              <a:rPr lang="ru-RU" sz="2000" b="1" dirty="0" smtClean="0"/>
              <a:t> води,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добродійно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впливають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організм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вільно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рухається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повітряних</a:t>
            </a:r>
            <a:r>
              <a:rPr lang="ru-RU" sz="2000" b="1" dirty="0" smtClean="0"/>
              <a:t> ваннах через </a:t>
            </a:r>
            <a:r>
              <a:rPr lang="ru-RU" sz="2000" b="1" dirty="0" err="1" smtClean="0"/>
              <a:t>роздратування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нервових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закінчень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капілярів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значно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впливає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важливі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організму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покращує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підвищує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інтенсивність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окислювальних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процесів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обмін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тонізує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м’язову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нервову</a:t>
            </a:r>
            <a:r>
              <a:rPr lang="ru-RU" sz="2000" b="1" dirty="0" smtClean="0"/>
              <a:t> систему, </a:t>
            </a:r>
            <a:r>
              <a:rPr lang="ru-RU" sz="2000" b="1" dirty="0" err="1" smtClean="0"/>
              <a:t>тренує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терморегулюючий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апарат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підвищує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апетит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покращує</a:t>
            </a:r>
            <a:r>
              <a:rPr lang="ru-RU" sz="2000" b="1" dirty="0" smtClean="0"/>
              <a:t> сон. При </a:t>
            </a:r>
            <a:r>
              <a:rPr lang="ru-RU" sz="2000" b="1" dirty="0" err="1" smtClean="0"/>
              <a:t>верандному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гартуванні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менш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інтенсивна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Проте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необхідно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врахувати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відпочинок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веранді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набагато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довший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повітряні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ванни</a:t>
            </a:r>
            <a:r>
              <a:rPr lang="ru-RU" sz="2000" b="1" dirty="0" smtClean="0"/>
              <a:t>, тому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ефективною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Аеротерапія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рекомендується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разі</a:t>
            </a:r>
            <a:r>
              <a:rPr lang="ru-RU" sz="2000" b="1" dirty="0" smtClean="0"/>
              <a:t>, коли </a:t>
            </a:r>
            <a:r>
              <a:rPr lang="ru-RU" sz="2000" b="1" dirty="0" err="1" smtClean="0"/>
              <a:t>необхідно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укріпити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підвищити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стійкість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несприятливих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зовнішнього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середовища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952464" y="214290"/>
            <a:ext cx="1107289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1. </a:t>
            </a:r>
            <a:r>
              <a:rPr lang="ru-RU" sz="2800" b="1" dirty="0" smtClean="0">
                <a:solidFill>
                  <a:srgbClr val="FF0000"/>
                </a:solidFill>
              </a:rPr>
              <a:t>Характеристика </a:t>
            </a:r>
            <a:r>
              <a:rPr lang="ru-RU" sz="2800" b="1" dirty="0" err="1" smtClean="0">
                <a:solidFill>
                  <a:srgbClr val="FF0000"/>
                </a:solidFill>
              </a:rPr>
              <a:t>кліматичних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452398" y="1142984"/>
            <a:ext cx="11430080" cy="467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7030A0"/>
                </a:solidFill>
              </a:rPr>
              <a:t>Кліматичний</a:t>
            </a:r>
            <a:r>
              <a:rPr lang="ru-RU" sz="2400" b="1" i="1" dirty="0" smtClean="0">
                <a:solidFill>
                  <a:srgbClr val="7030A0"/>
                </a:solidFill>
              </a:rPr>
              <a:t> курорт </a:t>
            </a:r>
            <a:r>
              <a:rPr lang="ru-RU" sz="2200" b="1" dirty="0" smtClean="0"/>
              <a:t>- тип курорту, де як </a:t>
            </a:r>
            <a:r>
              <a:rPr lang="ru-RU" sz="2200" b="1" dirty="0" err="1" smtClean="0"/>
              <a:t>основний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лікувально-профілактичний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чинник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використовується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</a:t>
            </a:r>
            <a:r>
              <a:rPr lang="ru-RU" sz="2200" b="1" dirty="0" smtClean="0"/>
              <a:t>.</a:t>
            </a:r>
          </a:p>
          <a:p>
            <a:pPr algn="just"/>
            <a:endParaRPr lang="ru-RU" sz="1000" b="1" dirty="0" smtClean="0"/>
          </a:p>
          <a:p>
            <a:pPr algn="just"/>
            <a:r>
              <a:rPr lang="ru-RU" sz="2200" b="1" dirty="0" err="1" smtClean="0"/>
              <a:t>Виділяють</a:t>
            </a:r>
            <a:r>
              <a:rPr lang="ru-RU" sz="2200" b="1" dirty="0" smtClean="0"/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i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лісової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зони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i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лісостепової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і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степової</a:t>
            </a:r>
            <a:r>
              <a:rPr lang="ru-RU" sz="2200" b="1" i="1" dirty="0" smtClean="0">
                <a:solidFill>
                  <a:srgbClr val="7030A0"/>
                </a:solidFill>
              </a:rPr>
              <a:t> зон,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i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напівпустель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і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пустель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i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середземноморського</a:t>
            </a:r>
            <a:r>
              <a:rPr lang="ru-RU" sz="2200" b="1" i="1" dirty="0" smtClean="0">
                <a:solidFill>
                  <a:srgbClr val="7030A0"/>
                </a:solidFill>
              </a:rPr>
              <a:t> поясу,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i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вологих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субтропіків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i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мусонного</a:t>
            </a:r>
            <a:r>
              <a:rPr lang="ru-RU" sz="2200" b="1" i="1" dirty="0" smtClean="0">
                <a:solidFill>
                  <a:srgbClr val="7030A0"/>
                </a:solidFill>
              </a:rPr>
              <a:t> типу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клімату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i="1" dirty="0" err="1" smtClean="0">
                <a:solidFill>
                  <a:srgbClr val="7030A0"/>
                </a:solidFill>
              </a:rPr>
              <a:t>гірськокліматичні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2200" b="1" dirty="0" smtClean="0"/>
              <a:t>. </a:t>
            </a:r>
          </a:p>
          <a:p>
            <a:pPr algn="just"/>
            <a:r>
              <a:rPr lang="ru-RU" sz="2200" b="1" dirty="0" smtClean="0"/>
              <a:t>Для </a:t>
            </a:r>
            <a:r>
              <a:rPr lang="ru-RU" sz="2200" b="1" i="1" dirty="0" err="1" smtClean="0">
                <a:solidFill>
                  <a:srgbClr val="0070C0"/>
                </a:solidFill>
              </a:rPr>
              <a:t>гірськокліматичних</a:t>
            </a:r>
            <a:r>
              <a:rPr lang="ru-RU" sz="2200" b="1" i="1" dirty="0" smtClean="0">
                <a:solidFill>
                  <a:srgbClr val="0070C0"/>
                </a:solidFill>
              </a:rPr>
              <a:t> </a:t>
            </a:r>
            <a:r>
              <a:rPr lang="ru-RU" sz="2200" b="1" i="1" dirty="0" err="1" smtClean="0">
                <a:solidFill>
                  <a:srgbClr val="0070C0"/>
                </a:solidFill>
              </a:rPr>
              <a:t>курортів</a:t>
            </a:r>
            <a:r>
              <a:rPr lang="ru-RU" sz="2200" b="1" i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/>
              <a:t>особливу</a:t>
            </a:r>
            <a:r>
              <a:rPr lang="ru-RU" sz="2200" b="1" dirty="0" smtClean="0"/>
              <a:t> роль </a:t>
            </a:r>
            <a:r>
              <a:rPr lang="ru-RU" sz="2200" b="1" dirty="0" err="1" smtClean="0"/>
              <a:t>відіграє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висота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їх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розташування</a:t>
            </a:r>
            <a:r>
              <a:rPr lang="ru-RU" sz="2200" b="1" dirty="0" smtClean="0"/>
              <a:t>, у </a:t>
            </a:r>
            <a:r>
              <a:rPr lang="ru-RU" sz="2200" b="1" dirty="0" err="1" smtClean="0"/>
              <a:t>зв’язку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їх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підрозділяють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низькогірні</a:t>
            </a:r>
            <a:r>
              <a:rPr lang="ru-RU" sz="2200" b="1" dirty="0" smtClean="0"/>
              <a:t> (400—1000 м), </a:t>
            </a:r>
            <a:r>
              <a:rPr lang="ru-RU" sz="2200" b="1" dirty="0" err="1" smtClean="0"/>
              <a:t>середньогірні</a:t>
            </a:r>
            <a:r>
              <a:rPr lang="ru-RU" sz="2200" b="1" dirty="0" smtClean="0"/>
              <a:t> (1000—2000 м)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високогірні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вище</a:t>
            </a:r>
            <a:r>
              <a:rPr lang="ru-RU" sz="2200" b="1" dirty="0" smtClean="0"/>
              <a:t> 2000 м).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844" y="142852"/>
            <a:ext cx="105251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3. </a:t>
            </a:r>
            <a:r>
              <a:rPr lang="ru-RU" sz="2400" b="1" dirty="0" err="1" smtClean="0">
                <a:solidFill>
                  <a:srgbClr val="FF0000"/>
                </a:solidFill>
              </a:rPr>
              <a:t>Геліотерапія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60" y="642918"/>
            <a:ext cx="11501518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При </a:t>
            </a:r>
            <a:r>
              <a:rPr lang="ru-RU" sz="2000" b="1" dirty="0" err="1" smtClean="0"/>
              <a:t>геліотерапії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піддається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дії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прямої</a:t>
            </a:r>
            <a:r>
              <a:rPr lang="ru-RU" sz="2000" b="1" dirty="0" smtClean="0">
                <a:solidFill>
                  <a:srgbClr val="7030A0"/>
                </a:solidFill>
              </a:rPr>
              <a:t> та </a:t>
            </a:r>
            <a:r>
              <a:rPr lang="ru-RU" sz="2000" b="1" dirty="0" err="1" smtClean="0">
                <a:solidFill>
                  <a:srgbClr val="7030A0"/>
                </a:solidFill>
              </a:rPr>
              <a:t>розсіяної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сонячної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радіації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температури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вологості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руху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повітря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  <a:r>
              <a:rPr lang="ru-RU" sz="2000" b="1" dirty="0" smtClean="0"/>
              <a:t> Тому </a:t>
            </a:r>
            <a:r>
              <a:rPr lang="ru-RU" sz="2000" b="1" dirty="0" err="1" smtClean="0"/>
              <a:t>сонячні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ванни</a:t>
            </a:r>
            <a:r>
              <a:rPr lang="ru-RU" sz="2000" b="1" dirty="0" smtClean="0"/>
              <a:t> правильно </a:t>
            </a:r>
            <a:r>
              <a:rPr lang="ru-RU" sz="2000" b="1" dirty="0" err="1" smtClean="0"/>
              <a:t>називати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сонячно-повітряними</a:t>
            </a:r>
            <a:r>
              <a:rPr lang="ru-RU" sz="2000" b="1" dirty="0" smtClean="0">
                <a:solidFill>
                  <a:srgbClr val="FF0000"/>
                </a:solidFill>
              </a:rPr>
              <a:t> ваннами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Одна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головних</a:t>
            </a:r>
            <a:r>
              <a:rPr lang="ru-RU" sz="2000" b="1" dirty="0" smtClean="0"/>
              <a:t> ролей </a:t>
            </a:r>
            <a:r>
              <a:rPr lang="ru-RU" sz="2000" b="1" dirty="0" err="1" smtClean="0"/>
              <a:t>належить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радіації</a:t>
            </a:r>
            <a:r>
              <a:rPr lang="ru-RU" sz="2000" b="1" dirty="0" smtClean="0"/>
              <a:t>. Так, </a:t>
            </a:r>
            <a:r>
              <a:rPr lang="ru-RU" sz="2000" b="1" dirty="0" err="1" smtClean="0"/>
              <a:t>окремі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сонячного</a:t>
            </a:r>
            <a:r>
              <a:rPr lang="ru-RU" sz="2000" b="1" dirty="0" smtClean="0"/>
              <a:t> спектру — </a:t>
            </a:r>
            <a:r>
              <a:rPr lang="ru-RU" sz="2000" b="1" dirty="0" err="1" smtClean="0"/>
              <a:t>інфрачервоне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видиме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ультрафіолетове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випромінювання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дію</a:t>
            </a:r>
            <a:r>
              <a:rPr lang="ru-RU" sz="2000" b="1" dirty="0" smtClean="0"/>
              <a:t>.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Інфрачервона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радіація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проникаючи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шкіру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викликає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тепловий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ефект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підвищення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температури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шкіри</a:t>
            </a:r>
            <a:r>
              <a:rPr lang="ru-RU" sz="2000" b="1" dirty="0" smtClean="0"/>
              <a:t> та тканин,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знаходяться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нею (на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принципі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базується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лазеротерапія</a:t>
            </a:r>
            <a:r>
              <a:rPr lang="ru-RU" sz="2000" b="1" dirty="0" smtClean="0"/>
              <a:t>).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Ультрафіолетові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промені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біологічно</a:t>
            </a:r>
            <a:r>
              <a:rPr lang="ru-RU" sz="2000" b="1" dirty="0" smtClean="0"/>
              <a:t> активною </a:t>
            </a:r>
            <a:r>
              <a:rPr lang="ru-RU" sz="2000" b="1" dirty="0" err="1" smtClean="0"/>
              <a:t>частиною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радіації</a:t>
            </a:r>
            <a:r>
              <a:rPr lang="ru-RU" sz="2000" b="1" dirty="0" smtClean="0"/>
              <a:t>. Вони </a:t>
            </a:r>
            <a:r>
              <a:rPr lang="ru-RU" sz="2000" b="1" dirty="0" err="1" smtClean="0"/>
              <a:t>володіють</a:t>
            </a:r>
            <a:r>
              <a:rPr lang="ru-RU" sz="2000" b="1" dirty="0" smtClean="0"/>
              <a:t> бактерицидною </a:t>
            </a:r>
            <a:r>
              <a:rPr lang="ru-RU" sz="2000" b="1" dirty="0" err="1" smtClean="0"/>
              <a:t>дією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тобто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здатністю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вбивати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мікроорганізми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викликають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утворення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шкірі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вітамінів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пігментів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ультрафіолетових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променів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утворюються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розпаду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поступають</a:t>
            </a:r>
            <a:r>
              <a:rPr lang="ru-RU" sz="2000" b="1" dirty="0" smtClean="0"/>
              <a:t> у кров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викликають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сприяючи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поліпшенню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пристосованих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захисних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функцій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Місце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прийому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повітряних</a:t>
            </a:r>
            <a:r>
              <a:rPr lang="ru-RU" sz="2000" b="1" dirty="0" smtClean="0"/>
              <a:t> ванн </a:t>
            </a:r>
            <a:r>
              <a:rPr lang="ru-RU" sz="2000" b="1" dirty="0" err="1" smtClean="0"/>
              <a:t>називається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аеросолярієм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2000" b="1" dirty="0" err="1" smtClean="0"/>
              <a:t>Майданчик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аеросолярію</a:t>
            </a:r>
            <a:r>
              <a:rPr lang="ru-RU" sz="2000" b="1" dirty="0" smtClean="0"/>
              <a:t> повинен бути </a:t>
            </a:r>
            <a:r>
              <a:rPr lang="ru-RU" sz="2000" b="1" dirty="0" err="1" smtClean="0"/>
              <a:t>захищений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пилу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вітру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аеросолярії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обладнується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відкритий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майданчик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отримання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сонячних</a:t>
            </a:r>
            <a:r>
              <a:rPr lang="ru-RU" sz="2000" b="1" dirty="0" smtClean="0"/>
              <a:t> ванн, </a:t>
            </a:r>
            <a:r>
              <a:rPr lang="ru-RU" sz="2000" b="1" dirty="0" err="1" smtClean="0"/>
              <a:t>тенти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аерарію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повітряних</a:t>
            </a:r>
            <a:r>
              <a:rPr lang="ru-RU" sz="2000" b="1" dirty="0" smtClean="0"/>
              <a:t> ванн, </a:t>
            </a:r>
            <a:r>
              <a:rPr lang="ru-RU" sz="2000" b="1" dirty="0" err="1" smtClean="0"/>
              <a:t>душі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нагріву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санвузли</a:t>
            </a:r>
            <a:r>
              <a:rPr lang="ru-RU" sz="2000" b="1" dirty="0" smtClean="0"/>
              <a:t>. На </a:t>
            </a:r>
            <a:r>
              <a:rPr lang="ru-RU" sz="2000" b="1" dirty="0" err="1" smtClean="0"/>
              <a:t>приморських</a:t>
            </a:r>
            <a:r>
              <a:rPr lang="ru-RU" sz="2000" b="1" dirty="0" smtClean="0"/>
              <a:t> курортах </a:t>
            </a:r>
            <a:r>
              <a:rPr lang="ru-RU" sz="2000" b="1" dirty="0" err="1" smtClean="0"/>
              <a:t>аеросолярієм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лікувальний</a:t>
            </a:r>
            <a:r>
              <a:rPr lang="ru-RU" sz="2000" b="1" i="1" dirty="0" smtClean="0">
                <a:solidFill>
                  <a:srgbClr val="FF0000"/>
                </a:solidFill>
              </a:rPr>
              <a:t> пляж</a:t>
            </a:r>
            <a:r>
              <a:rPr lang="ru-RU" sz="2000" b="1" dirty="0" smtClean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50" y="571480"/>
            <a:ext cx="11001452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При </a:t>
            </a:r>
            <a:r>
              <a:rPr lang="ru-RU" sz="2000" b="1" dirty="0" err="1" smtClean="0"/>
              <a:t>геліотерапії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тіло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радіація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надходить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безпосередньо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Сонця</a:t>
            </a:r>
            <a:r>
              <a:rPr lang="ru-RU" sz="2000" b="1" dirty="0" smtClean="0"/>
              <a:t> (</a:t>
            </a:r>
            <a:r>
              <a:rPr lang="ru-RU" sz="2000" b="1" dirty="0" smtClean="0">
                <a:solidFill>
                  <a:srgbClr val="FF0000"/>
                </a:solidFill>
              </a:rPr>
              <a:t>пряма </a:t>
            </a:r>
            <a:r>
              <a:rPr lang="ru-RU" sz="2000" b="1" dirty="0" err="1" smtClean="0">
                <a:solidFill>
                  <a:srgbClr val="FF0000"/>
                </a:solidFill>
              </a:rPr>
              <a:t>радіація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небозводу</a:t>
            </a:r>
            <a:r>
              <a:rPr lang="ru-RU" sz="2000" b="1" dirty="0" smtClean="0"/>
              <a:t> (</a:t>
            </a:r>
            <a:r>
              <a:rPr lang="ru-RU" sz="2000" b="1" dirty="0" err="1" smtClean="0">
                <a:solidFill>
                  <a:srgbClr val="FF0000"/>
                </a:solidFill>
              </a:rPr>
              <a:t>розсіяна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радіація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поверхні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предметів</a:t>
            </a:r>
            <a:r>
              <a:rPr lang="ru-RU" sz="2000" b="1" dirty="0" smtClean="0"/>
              <a:t> (</a:t>
            </a:r>
            <a:r>
              <a:rPr lang="ru-RU" sz="2000" b="1" dirty="0" err="1" smtClean="0">
                <a:solidFill>
                  <a:srgbClr val="FF0000"/>
                </a:solidFill>
              </a:rPr>
              <a:t>відбита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радіація</a:t>
            </a:r>
            <a:r>
              <a:rPr lang="ru-RU" sz="2000" b="1" dirty="0" smtClean="0"/>
              <a:t>). </a:t>
            </a:r>
          </a:p>
          <a:p>
            <a:pPr algn="just"/>
            <a:r>
              <a:rPr lang="ru-RU" sz="2000" b="1" dirty="0" smtClean="0"/>
              <a:t>Органами,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безпосередньо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сприймають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радіацію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шкіра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очі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 err="1" smtClean="0"/>
              <a:t>основі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фізіологічної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випромінювання</a:t>
            </a:r>
            <a:r>
              <a:rPr lang="ru-RU" sz="2000" b="1" dirty="0" smtClean="0"/>
              <a:t> лежать </a:t>
            </a:r>
            <a:r>
              <a:rPr lang="ru-RU" sz="2000" b="1" dirty="0" err="1" smtClean="0"/>
              <a:t>різні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фотохімічні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особливості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залежать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довжини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хвиль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енергії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поглинутих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квантів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випромінювання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Енергія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інфрачервоного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випромінювання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залежно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довжини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хвилі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поглинається</a:t>
            </a:r>
            <a:r>
              <a:rPr lang="ru-RU" sz="2000" b="1" dirty="0" smtClean="0"/>
              <a:t> тканинами на </a:t>
            </a:r>
            <a:r>
              <a:rPr lang="ru-RU" sz="2000" b="1" dirty="0" err="1" smtClean="0"/>
              <a:t>глибині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3 мм до 4 см, </a:t>
            </a:r>
            <a:r>
              <a:rPr lang="ru-RU" sz="2000" b="1" dirty="0" err="1" smtClean="0"/>
              <a:t>тоді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УФ-випромінювання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проникає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неглибоко</a:t>
            </a:r>
            <a:r>
              <a:rPr lang="ru-RU" sz="2000" b="1" dirty="0" smtClean="0"/>
              <a:t> - на 0,5-1 мм. </a:t>
            </a:r>
            <a:r>
              <a:rPr lang="ru-RU" sz="2000" b="1" dirty="0" err="1" smtClean="0"/>
              <a:t>Інфрачервоне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випромінювання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справляє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теплову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дію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УФ-випромінювання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складніший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зумовлює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зміни</a:t>
            </a:r>
            <a:r>
              <a:rPr lang="ru-RU" sz="2000" b="1" dirty="0" smtClean="0"/>
              <a:t> в тканинах. </a:t>
            </a:r>
            <a:r>
              <a:rPr lang="ru-RU" sz="2000" b="1" dirty="0" err="1" smtClean="0"/>
              <a:t>Безпосередній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УФ-випромінювання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бактерицидний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ефект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радіації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Поглинута</a:t>
            </a:r>
            <a:r>
              <a:rPr lang="ru-RU" sz="2000" b="1" dirty="0" smtClean="0"/>
              <a:t> тканинами </a:t>
            </a:r>
            <a:r>
              <a:rPr lang="ru-RU" sz="2000" b="1" dirty="0" err="1" smtClean="0"/>
              <a:t>енергія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квантів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УФ-випромінювання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викликає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збудження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атомів</a:t>
            </a:r>
            <a:r>
              <a:rPr lang="ru-RU" sz="2000" b="1" dirty="0" smtClean="0"/>
              <a:t> та молекул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перехід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електронів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орбіти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іншу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відривання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атомів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молекул (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фотоелектричний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ефект</a:t>
            </a:r>
            <a:r>
              <a:rPr lang="ru-RU" sz="2000" b="1" dirty="0" smtClean="0"/>
              <a:t>).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переводять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атоми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молекули</a:t>
            </a:r>
            <a:r>
              <a:rPr lang="ru-RU" sz="2000" b="1" dirty="0" smtClean="0"/>
              <a:t> тканин </a:t>
            </a:r>
            <a:r>
              <a:rPr lang="ru-RU" sz="2000" b="1" dirty="0" err="1" smtClean="0"/>
              <a:t>організму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новий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фізично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змінений</a:t>
            </a:r>
            <a:r>
              <a:rPr lang="ru-RU" sz="2000" b="1" dirty="0" smtClean="0"/>
              <a:t> стан, за </a:t>
            </a:r>
            <a:r>
              <a:rPr lang="ru-RU" sz="2000" b="1" dirty="0" err="1" smtClean="0"/>
              <a:t>якого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збільшується</a:t>
            </a:r>
            <a:r>
              <a:rPr lang="ru-RU" sz="2000" b="1" dirty="0" smtClean="0"/>
              <a:t> запас </a:t>
            </a:r>
            <a:r>
              <a:rPr lang="ru-RU" sz="2000" b="1" dirty="0" err="1" smtClean="0"/>
              <a:t>їхньої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енергії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вступати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хімічні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реакції</a:t>
            </a:r>
            <a:r>
              <a:rPr lang="ru-RU" sz="2000" b="1" dirty="0" smtClean="0"/>
              <a:t>.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Вітаміноутворювальна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геліотерапії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пов'язана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перетворенням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шкірі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УФ-випромінювання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провітаміну</a:t>
            </a:r>
            <a:r>
              <a:rPr lang="ru-RU" sz="2000" b="1" dirty="0" smtClean="0"/>
              <a:t> </a:t>
            </a:r>
            <a:r>
              <a:rPr lang="en-US" sz="2000" b="1" dirty="0" smtClean="0"/>
              <a:t>D (17-</a:t>
            </a:r>
            <a:r>
              <a:rPr lang="ru-RU" sz="2000" b="1" dirty="0" err="1" smtClean="0"/>
              <a:t>дегідрохолестерину</a:t>
            </a:r>
            <a:r>
              <a:rPr lang="ru-RU" sz="2000" b="1" dirty="0" smtClean="0"/>
              <a:t>) на </a:t>
            </a:r>
            <a:r>
              <a:rPr lang="ru-RU" sz="2000" b="1" dirty="0" err="1" smtClean="0"/>
              <a:t>вітамін</a:t>
            </a:r>
            <a:r>
              <a:rPr lang="ru-RU" sz="2000" b="1" dirty="0" smtClean="0"/>
              <a:t> </a:t>
            </a:r>
            <a:r>
              <a:rPr lang="en-US" sz="2000" b="1" dirty="0" smtClean="0"/>
              <a:t>D3.</a:t>
            </a:r>
            <a:endParaRPr lang="en-US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274" y="500042"/>
            <a:ext cx="11144328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Видиме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випромінювання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сигнальний</a:t>
            </a:r>
            <a:r>
              <a:rPr lang="ru-RU" sz="2000" b="1" dirty="0" smtClean="0"/>
              <a:t> характер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через </a:t>
            </a:r>
            <a:r>
              <a:rPr lang="ru-RU" sz="2000" b="1" dirty="0" err="1" smtClean="0"/>
              <a:t>органи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зору</a:t>
            </a:r>
            <a:r>
              <a:rPr lang="ru-RU" sz="2000" b="1" dirty="0" smtClean="0"/>
              <a:t> рефлекторно </a:t>
            </a:r>
            <a:r>
              <a:rPr lang="ru-RU" sz="2000" b="1" dirty="0" err="1" smtClean="0"/>
              <a:t>визначає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біологічний</a:t>
            </a:r>
            <a:r>
              <a:rPr lang="ru-RU" sz="2000" b="1" dirty="0" smtClean="0"/>
              <a:t> режим </a:t>
            </a:r>
            <a:r>
              <a:rPr lang="ru-RU" sz="2000" b="1" dirty="0" err="1" smtClean="0"/>
              <a:t>активності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джерелом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рефлекторної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умовно-рефлекторної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Сонячне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випромінювання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потужним</a:t>
            </a:r>
            <a:r>
              <a:rPr lang="ru-RU" sz="2000" b="1" dirty="0" smtClean="0"/>
              <a:t> заходом </a:t>
            </a:r>
            <a:r>
              <a:rPr lang="ru-RU" sz="2000" b="1" dirty="0" err="1" smtClean="0"/>
              <a:t>профілактики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 низки хвороб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патологічних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станів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Воно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підвищує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працездатність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опірність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організму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інфекцій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простудних</a:t>
            </a:r>
            <a:r>
              <a:rPr lang="ru-RU" sz="2000" b="1" dirty="0" smtClean="0"/>
              <a:t> хвороб, </a:t>
            </a:r>
            <a:r>
              <a:rPr lang="ru-RU" sz="2000" b="1" dirty="0" err="1" smtClean="0"/>
              <a:t>прискорює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загоєння</a:t>
            </a:r>
            <a:r>
              <a:rPr lang="ru-RU" sz="2000" b="1" dirty="0" smtClean="0"/>
              <a:t> ран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виразок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млявим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перебігом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посилює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тканинне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справляє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гіпосенсибілізуючу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затримує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атеросклерозу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Сонячні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промені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активізуючи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сульфгідрильних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груп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посилюють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тканинне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сприяють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процесам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дезінтоксикації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внаслідок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геліотерапію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доцільно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застосовувати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багатьох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обмінних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розладах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Геліотерапію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профілактичний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загартовуючий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засіб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призначати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всім</a:t>
            </a:r>
            <a:r>
              <a:rPr lang="ru-RU" sz="2000" b="1" dirty="0" smtClean="0"/>
              <a:t> практично </a:t>
            </a:r>
            <a:r>
              <a:rPr lang="ru-RU" sz="2000" b="1" dirty="0" err="1" smtClean="0"/>
              <a:t>здоровим</a:t>
            </a:r>
            <a:r>
              <a:rPr lang="ru-RU" sz="2000" b="1" dirty="0" smtClean="0"/>
              <a:t> людям. Особливо </a:t>
            </a:r>
            <a:r>
              <a:rPr lang="ru-RU" sz="2000" b="1" dirty="0" err="1" smtClean="0"/>
              <a:t>важливе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застосування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осіб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працюють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умовах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тривалої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відсутності</a:t>
            </a:r>
            <a:r>
              <a:rPr lang="ru-RU" sz="2000" b="1" dirty="0" smtClean="0"/>
              <a:t> прямого </a:t>
            </a:r>
            <a:r>
              <a:rPr lang="ru-RU" sz="2000" b="1" dirty="0" err="1" smtClean="0"/>
              <a:t>світла</a:t>
            </a:r>
            <a:r>
              <a:rPr lang="ru-RU" sz="2000" b="1" dirty="0" smtClean="0"/>
              <a:t>, для тих,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прибули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південні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північних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регіонів</a:t>
            </a:r>
            <a:r>
              <a:rPr lang="ru-RU" sz="2000" b="1" dirty="0" smtClean="0"/>
              <a:t> та великих </a:t>
            </a:r>
            <a:r>
              <a:rPr lang="ru-RU" sz="2000" b="1" dirty="0" err="1" smtClean="0"/>
              <a:t>промислових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тобто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усіх</a:t>
            </a:r>
            <a:r>
              <a:rPr lang="ru-RU" sz="2000" b="1" dirty="0" smtClean="0"/>
              <a:t> тих </a:t>
            </a:r>
            <a:r>
              <a:rPr lang="ru-RU" sz="2000" b="1" dirty="0" err="1" smtClean="0"/>
              <a:t>випадках</a:t>
            </a:r>
            <a:r>
              <a:rPr lang="ru-RU" sz="2000" b="1" dirty="0" smtClean="0"/>
              <a:t>, коли </a:t>
            </a:r>
            <a:r>
              <a:rPr lang="ru-RU" sz="2000" b="1" dirty="0" err="1" smtClean="0"/>
              <a:t>можливий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світлового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голодування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36" y="214290"/>
            <a:ext cx="11239536" cy="66061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</a:t>
            </a:r>
            <a:r>
              <a:rPr lang="ru-RU" b="1" dirty="0" err="1" smtClean="0"/>
              <a:t>основі</a:t>
            </a:r>
            <a:r>
              <a:rPr lang="ru-RU" b="1" dirty="0" smtClean="0"/>
              <a:t> </a:t>
            </a:r>
            <a:r>
              <a:rPr lang="ru-RU" b="1" dirty="0" err="1" smtClean="0"/>
              <a:t>фізіологічної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 </a:t>
            </a:r>
            <a:r>
              <a:rPr lang="ru-RU" b="1" dirty="0" err="1" smtClean="0"/>
              <a:t>сонячних</a:t>
            </a:r>
            <a:r>
              <a:rPr lang="ru-RU" b="1" dirty="0" smtClean="0"/>
              <a:t> </a:t>
            </a:r>
            <a:r>
              <a:rPr lang="ru-RU" b="1" dirty="0" err="1" smtClean="0"/>
              <a:t>променів</a:t>
            </a:r>
            <a:r>
              <a:rPr lang="ru-RU" b="1" dirty="0" smtClean="0"/>
              <a:t> лежать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фотохімічні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фотофізичні</a:t>
            </a:r>
            <a:r>
              <a:rPr lang="ru-RU" b="1" dirty="0" smtClean="0"/>
              <a:t> </a:t>
            </a:r>
            <a:r>
              <a:rPr lang="ru-RU" b="1" dirty="0" err="1" smtClean="0"/>
              <a:t>процеси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відбуваються</a:t>
            </a:r>
            <a:r>
              <a:rPr lang="ru-RU" b="1" dirty="0" smtClean="0"/>
              <a:t> при </a:t>
            </a:r>
            <a:r>
              <a:rPr lang="ru-RU" b="1" dirty="0" err="1" smtClean="0"/>
              <a:t>поглинанні</a:t>
            </a:r>
            <a:r>
              <a:rPr lang="ru-RU" b="1" dirty="0" smtClean="0"/>
              <a:t> </a:t>
            </a:r>
            <a:r>
              <a:rPr lang="ru-RU" b="1" dirty="0" err="1" smtClean="0"/>
              <a:t>енергії</a:t>
            </a:r>
            <a:r>
              <a:rPr lang="ru-RU" b="1" dirty="0" smtClean="0"/>
              <a:t> </a:t>
            </a:r>
            <a:r>
              <a:rPr lang="ru-RU" b="1" dirty="0" err="1" smtClean="0"/>
              <a:t>квантів</a:t>
            </a:r>
            <a:r>
              <a:rPr lang="ru-RU" b="1" dirty="0" smtClean="0"/>
              <a:t> </a:t>
            </a:r>
            <a:r>
              <a:rPr lang="ru-RU" b="1" dirty="0" err="1" smtClean="0"/>
              <a:t>діючого</a:t>
            </a:r>
            <a:r>
              <a:rPr lang="ru-RU" b="1" dirty="0" smtClean="0"/>
              <a:t> </a:t>
            </a:r>
            <a:r>
              <a:rPr lang="ru-RU" b="1" dirty="0" err="1" smtClean="0"/>
              <a:t>випромінювання</a:t>
            </a:r>
            <a:r>
              <a:rPr lang="ru-RU" b="1" dirty="0" smtClean="0"/>
              <a:t>. </a:t>
            </a:r>
            <a:r>
              <a:rPr lang="ru-RU" b="1" dirty="0" err="1" smtClean="0"/>
              <a:t>Складним</a:t>
            </a:r>
            <a:r>
              <a:rPr lang="ru-RU" b="1" dirty="0" smtClean="0"/>
              <a:t> </a:t>
            </a:r>
            <a:r>
              <a:rPr lang="ru-RU" b="1" dirty="0" err="1" smtClean="0"/>
              <a:t>спектральним</a:t>
            </a:r>
            <a:r>
              <a:rPr lang="ru-RU" b="1" dirty="0" smtClean="0"/>
              <a:t> складом </a:t>
            </a:r>
            <a:r>
              <a:rPr lang="ru-RU" b="1" dirty="0" err="1" smtClean="0"/>
              <a:t>сонячної</a:t>
            </a:r>
            <a:r>
              <a:rPr lang="ru-RU" b="1" dirty="0" smtClean="0"/>
              <a:t> </a:t>
            </a:r>
            <a:r>
              <a:rPr lang="ru-RU" b="1" dirty="0" err="1" smtClean="0"/>
              <a:t>радіації</a:t>
            </a:r>
            <a:r>
              <a:rPr lang="ru-RU" b="1" dirty="0" smtClean="0"/>
              <a:t> </a:t>
            </a:r>
            <a:r>
              <a:rPr lang="ru-RU" b="1" dirty="0" err="1" smtClean="0"/>
              <a:t>пояснюється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фазність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реакції</a:t>
            </a:r>
            <a:r>
              <a:rPr lang="ru-RU" b="1" dirty="0" smtClean="0">
                <a:solidFill>
                  <a:srgbClr val="FF0000"/>
                </a:solidFill>
              </a:rPr>
              <a:t> при </a:t>
            </a:r>
            <a:r>
              <a:rPr lang="ru-RU" b="1" dirty="0" err="1" smtClean="0">
                <a:solidFill>
                  <a:srgbClr val="FF0000"/>
                </a:solidFill>
              </a:rPr>
              <a:t>опроміненні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 err="1" smtClean="0"/>
              <a:t>спочатку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виникнення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гіперемії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шкіри</a:t>
            </a:r>
            <a:r>
              <a:rPr lang="ru-RU" b="1" dirty="0" smtClean="0"/>
              <a:t>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(через 1-2 </a:t>
            </a:r>
            <a:r>
              <a:rPr lang="ru-RU" b="1" dirty="0" err="1" smtClean="0"/>
              <a:t>години</a:t>
            </a:r>
            <a:r>
              <a:rPr lang="ru-RU" b="1" dirty="0" smtClean="0"/>
              <a:t>) </a:t>
            </a:r>
            <a:r>
              <a:rPr lang="ru-RU" b="1" dirty="0" err="1" smtClean="0"/>
              <a:t>поява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фотоеритеми</a:t>
            </a:r>
            <a:r>
              <a:rPr lang="ru-RU" b="1" dirty="0" smtClean="0"/>
              <a:t> (</a:t>
            </a:r>
            <a:r>
              <a:rPr lang="ru-RU" b="1" dirty="0" err="1" smtClean="0"/>
              <a:t>поверхневе</a:t>
            </a:r>
            <a:r>
              <a:rPr lang="ru-RU" b="1" dirty="0" smtClean="0"/>
              <a:t> </a:t>
            </a:r>
            <a:r>
              <a:rPr lang="ru-RU" b="1" dirty="0" err="1" smtClean="0"/>
              <a:t>асептичне</a:t>
            </a:r>
            <a:r>
              <a:rPr lang="ru-RU" b="1" dirty="0" smtClean="0"/>
              <a:t> </a:t>
            </a:r>
            <a:r>
              <a:rPr lang="ru-RU" b="1" dirty="0" err="1" smtClean="0"/>
              <a:t>запалення</a:t>
            </a:r>
            <a:r>
              <a:rPr lang="ru-RU" b="1" dirty="0" smtClean="0"/>
              <a:t>).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закінчення</a:t>
            </a:r>
            <a:r>
              <a:rPr lang="ru-RU" b="1" dirty="0" smtClean="0"/>
              <a:t> </a:t>
            </a:r>
            <a:r>
              <a:rPr lang="ru-RU" b="1" dirty="0" err="1" smtClean="0"/>
              <a:t>запальних</a:t>
            </a:r>
            <a:r>
              <a:rPr lang="ru-RU" b="1" dirty="0" smtClean="0"/>
              <a:t> </a:t>
            </a:r>
            <a:r>
              <a:rPr lang="ru-RU" b="1" dirty="0" err="1" smtClean="0"/>
              <a:t>явищ</a:t>
            </a:r>
            <a:r>
              <a:rPr lang="ru-RU" b="1" dirty="0" smtClean="0"/>
              <a:t> в </a:t>
            </a:r>
            <a:r>
              <a:rPr lang="ru-RU" b="1" dirty="0" err="1" smtClean="0"/>
              <a:t>шкірі</a:t>
            </a:r>
            <a:r>
              <a:rPr lang="ru-RU" b="1" dirty="0" smtClean="0"/>
              <a:t> (</a:t>
            </a:r>
            <a:r>
              <a:rPr lang="ru-RU" b="1" dirty="0" err="1" smtClean="0"/>
              <a:t>зазвичай</a:t>
            </a:r>
            <a:r>
              <a:rPr lang="ru-RU" b="1" dirty="0" smtClean="0"/>
              <a:t> через 4-5 </a:t>
            </a:r>
            <a:r>
              <a:rPr lang="ru-RU" b="1" dirty="0" err="1" smtClean="0"/>
              <a:t>днів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появи</a:t>
            </a:r>
            <a:r>
              <a:rPr lang="ru-RU" b="1" dirty="0" smtClean="0"/>
              <a:t> </a:t>
            </a:r>
            <a:r>
              <a:rPr lang="ru-RU" b="1" dirty="0" err="1" smtClean="0"/>
              <a:t>еритеми</a:t>
            </a:r>
            <a:r>
              <a:rPr lang="ru-RU" b="1" dirty="0" smtClean="0"/>
              <a:t>) </a:t>
            </a:r>
            <a:r>
              <a:rPr lang="ru-RU" b="1" dirty="0" err="1" smtClean="0"/>
              <a:t>з'являється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лущення</a:t>
            </a:r>
            <a:r>
              <a:rPr lang="ru-RU" b="1" dirty="0" smtClean="0"/>
              <a:t>, </a:t>
            </a:r>
            <a:r>
              <a:rPr lang="ru-RU" b="1" dirty="0" err="1" smtClean="0"/>
              <a:t>потовщується</a:t>
            </a:r>
            <a:r>
              <a:rPr lang="ru-RU" b="1" dirty="0" smtClean="0"/>
              <a:t> </a:t>
            </a:r>
            <a:r>
              <a:rPr lang="ru-RU" b="1" dirty="0" err="1" smtClean="0"/>
              <a:t>епідерміс</a:t>
            </a:r>
            <a:r>
              <a:rPr lang="ru-RU" b="1" dirty="0" smtClean="0"/>
              <a:t>, а </a:t>
            </a:r>
            <a:r>
              <a:rPr lang="ru-RU" b="1" dirty="0" err="1" smtClean="0"/>
              <a:t>фотоеритема</a:t>
            </a:r>
            <a:r>
              <a:rPr lang="ru-RU" b="1" dirty="0" smtClean="0"/>
              <a:t> переходить в </a:t>
            </a:r>
            <a:r>
              <a:rPr lang="ru-RU" b="1" dirty="0" err="1" smtClean="0">
                <a:solidFill>
                  <a:srgbClr val="FF0000"/>
                </a:solidFill>
              </a:rPr>
              <a:t>пігментацію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засмага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через </a:t>
            </a:r>
            <a:r>
              <a:rPr lang="ru-RU" b="1" dirty="0" err="1" smtClean="0"/>
              <a:t>накопичення</a:t>
            </a:r>
            <a:r>
              <a:rPr lang="ru-RU" b="1" dirty="0" smtClean="0"/>
              <a:t> </a:t>
            </a:r>
            <a:r>
              <a:rPr lang="ru-RU" b="1" dirty="0" err="1" smtClean="0"/>
              <a:t>підвищеної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пігменту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меланіну</a:t>
            </a:r>
            <a:r>
              <a:rPr lang="ru-RU" b="1" dirty="0" smtClean="0"/>
              <a:t>. </a:t>
            </a:r>
            <a:r>
              <a:rPr lang="ru-RU" b="1" dirty="0" err="1" smtClean="0"/>
              <a:t>Одночасно</a:t>
            </a:r>
            <a:r>
              <a:rPr lang="ru-RU" b="1" dirty="0" smtClean="0"/>
              <a:t> на </a:t>
            </a:r>
            <a:r>
              <a:rPr lang="ru-RU" b="1" dirty="0" err="1" smtClean="0"/>
              <a:t>місці</a:t>
            </a:r>
            <a:r>
              <a:rPr lang="ru-RU" b="1" dirty="0" smtClean="0"/>
              <a:t> </a:t>
            </a:r>
            <a:r>
              <a:rPr lang="ru-RU" b="1" dirty="0" err="1" smtClean="0"/>
              <a:t>опромінення</a:t>
            </a:r>
            <a:r>
              <a:rPr lang="ru-RU" b="1" dirty="0" smtClean="0"/>
              <a:t> в </a:t>
            </a:r>
            <a:r>
              <a:rPr lang="ru-RU" b="1" dirty="0" err="1" smtClean="0"/>
              <a:t>значних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кількостях</a:t>
            </a:r>
            <a:r>
              <a:rPr lang="ru-RU" b="1" dirty="0" smtClean="0"/>
              <a:t> </a:t>
            </a:r>
            <a:r>
              <a:rPr lang="ru-RU" b="1" dirty="0" err="1" smtClean="0"/>
              <a:t>утворюються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володіють</a:t>
            </a:r>
            <a:r>
              <a:rPr lang="ru-RU" b="1" dirty="0" smtClean="0"/>
              <a:t> </a:t>
            </a:r>
            <a:r>
              <a:rPr lang="ru-RU" b="1" dirty="0" err="1" smtClean="0"/>
              <a:t>високою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біологічною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активністю</a:t>
            </a:r>
            <a:r>
              <a:rPr lang="ru-RU" b="1" dirty="0" smtClean="0"/>
              <a:t>. </a:t>
            </a:r>
            <a:r>
              <a:rPr lang="ru-RU" b="1" dirty="0" err="1" smtClean="0"/>
              <a:t>Поступаючи</a:t>
            </a:r>
            <a:r>
              <a:rPr lang="ru-RU" b="1" dirty="0" smtClean="0"/>
              <a:t> в кров, вони </a:t>
            </a:r>
            <a:r>
              <a:rPr lang="ru-RU" b="1" dirty="0" err="1" smtClean="0"/>
              <a:t>впливають</a:t>
            </a:r>
            <a:r>
              <a:rPr lang="ru-RU" b="1" dirty="0" smtClean="0"/>
              <a:t> на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органи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тканини</a:t>
            </a:r>
            <a:r>
              <a:rPr lang="ru-RU" b="1" dirty="0" smtClean="0"/>
              <a:t>. В </a:t>
            </a:r>
            <a:r>
              <a:rPr lang="ru-RU" b="1" dirty="0" err="1" smtClean="0"/>
              <a:t>кінцевому</a:t>
            </a:r>
            <a:r>
              <a:rPr lang="ru-RU" b="1" dirty="0" smtClean="0"/>
              <a:t> </a:t>
            </a:r>
            <a:r>
              <a:rPr lang="ru-RU" b="1" dirty="0" err="1" smtClean="0"/>
              <a:t>рахунку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призводить</a:t>
            </a:r>
            <a:r>
              <a:rPr lang="ru-RU" b="1" dirty="0" smtClean="0"/>
              <a:t> до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обмінних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імунних</a:t>
            </a:r>
            <a:r>
              <a:rPr lang="ru-RU" b="1" dirty="0" smtClean="0"/>
              <a:t> </a:t>
            </a:r>
            <a:r>
              <a:rPr lang="ru-RU" b="1" dirty="0" err="1" smtClean="0"/>
              <a:t>реакцій</a:t>
            </a:r>
            <a:r>
              <a:rPr lang="ru-RU" b="1" dirty="0" smtClean="0"/>
              <a:t>, </a:t>
            </a:r>
            <a:r>
              <a:rPr lang="ru-RU" b="1" dirty="0" err="1" smtClean="0"/>
              <a:t>нормалізації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найважливіших</a:t>
            </a:r>
            <a:r>
              <a:rPr lang="ru-RU" b="1" dirty="0" smtClean="0"/>
              <a:t> </a:t>
            </a:r>
            <a:r>
              <a:rPr lang="ru-RU" b="1" dirty="0" err="1" smtClean="0"/>
              <a:t>фізіологічних</a:t>
            </a:r>
            <a:r>
              <a:rPr lang="ru-RU" b="1" dirty="0" smtClean="0"/>
              <a:t> систем. </a:t>
            </a:r>
          </a:p>
          <a:p>
            <a:pPr algn="just"/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впливом</a:t>
            </a:r>
            <a:r>
              <a:rPr lang="ru-RU" b="1" dirty="0" smtClean="0"/>
              <a:t> </a:t>
            </a:r>
            <a:r>
              <a:rPr lang="ru-RU" b="1" dirty="0" err="1" smtClean="0"/>
              <a:t>сонячного</a:t>
            </a:r>
            <a:r>
              <a:rPr lang="ru-RU" b="1" dirty="0" smtClean="0"/>
              <a:t> </a:t>
            </a:r>
            <a:r>
              <a:rPr lang="ru-RU" b="1" dirty="0" err="1" smtClean="0"/>
              <a:t>опромінення</a:t>
            </a:r>
            <a:r>
              <a:rPr lang="ru-RU" b="1" dirty="0" smtClean="0"/>
              <a:t> </a:t>
            </a:r>
            <a:r>
              <a:rPr lang="ru-RU" b="1" dirty="0" err="1" smtClean="0"/>
              <a:t>сповільнюється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атеросклерозу, </a:t>
            </a:r>
            <a:r>
              <a:rPr lang="ru-RU" b="1" dirty="0" err="1" smtClean="0"/>
              <a:t>прискорюється</a:t>
            </a:r>
            <a:r>
              <a:rPr lang="ru-RU" b="1" dirty="0" smtClean="0"/>
              <a:t> </a:t>
            </a:r>
            <a:r>
              <a:rPr lang="ru-RU" b="1" dirty="0" err="1" smtClean="0"/>
              <a:t>загоєння</a:t>
            </a:r>
            <a:r>
              <a:rPr lang="ru-RU" b="1" dirty="0" smtClean="0"/>
              <a:t> </a:t>
            </a:r>
            <a:r>
              <a:rPr lang="ru-RU" b="1" dirty="0" err="1" smtClean="0"/>
              <a:t>уповільнених</a:t>
            </a:r>
            <a:r>
              <a:rPr lang="ru-RU" b="1" dirty="0" smtClean="0"/>
              <a:t> ран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виразок</a:t>
            </a:r>
            <a:r>
              <a:rPr lang="ru-RU" b="1" dirty="0" smtClean="0"/>
              <a:t>. </a:t>
            </a:r>
            <a:r>
              <a:rPr lang="ru-RU" b="1" dirty="0" err="1" smtClean="0"/>
              <a:t>Сонячні</a:t>
            </a:r>
            <a:r>
              <a:rPr lang="ru-RU" b="1" dirty="0" smtClean="0"/>
              <a:t> </a:t>
            </a:r>
            <a:r>
              <a:rPr lang="ru-RU" b="1" dirty="0" err="1" smtClean="0"/>
              <a:t>опромінення</a:t>
            </a:r>
            <a:r>
              <a:rPr lang="ru-RU" b="1" dirty="0" smtClean="0"/>
              <a:t> </a:t>
            </a:r>
            <a:r>
              <a:rPr lang="ru-RU" b="1" dirty="0" err="1" smtClean="0"/>
              <a:t>збільшують</a:t>
            </a:r>
            <a:r>
              <a:rPr lang="ru-RU" b="1" dirty="0" smtClean="0"/>
              <a:t> </a:t>
            </a:r>
            <a:r>
              <a:rPr lang="ru-RU" b="1" dirty="0" err="1" smtClean="0"/>
              <a:t>працездатність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, </a:t>
            </a:r>
            <a:r>
              <a:rPr lang="ru-RU" b="1" dirty="0" err="1" smtClean="0"/>
              <a:t>підвищують</a:t>
            </a:r>
            <a:r>
              <a:rPr lang="ru-RU" b="1" dirty="0" smtClean="0"/>
              <a:t> </a:t>
            </a:r>
            <a:r>
              <a:rPr lang="ru-RU" b="1" dirty="0" err="1" smtClean="0"/>
              <a:t>опірність</a:t>
            </a:r>
            <a:r>
              <a:rPr lang="ru-RU" b="1" dirty="0" smtClean="0"/>
              <a:t> до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інфекцій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простудних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захворювань</a:t>
            </a:r>
            <a:r>
              <a:rPr lang="ru-RU" b="1" dirty="0" smtClean="0"/>
              <a:t>, </a:t>
            </a:r>
            <a:r>
              <a:rPr lang="ru-RU" b="1" dirty="0" err="1" smtClean="0"/>
              <a:t>надають</a:t>
            </a:r>
            <a:r>
              <a:rPr lang="ru-RU" b="1" dirty="0" smtClean="0"/>
              <a:t> </a:t>
            </a:r>
            <a:r>
              <a:rPr lang="ru-RU" b="1" dirty="0" err="1" smtClean="0"/>
              <a:t>гіпосенсибілізуючу</a:t>
            </a:r>
            <a:r>
              <a:rPr lang="ru-RU" b="1" dirty="0" smtClean="0"/>
              <a:t> </a:t>
            </a:r>
            <a:r>
              <a:rPr lang="ru-RU" b="1" dirty="0" err="1" smtClean="0"/>
              <a:t>дію</a:t>
            </a:r>
            <a:r>
              <a:rPr lang="ru-RU" b="1" dirty="0" smtClean="0"/>
              <a:t> (</a:t>
            </a:r>
            <a:r>
              <a:rPr lang="ru-RU" b="1" dirty="0" err="1" smtClean="0"/>
              <a:t>зниження</a:t>
            </a:r>
            <a:r>
              <a:rPr lang="ru-RU" b="1" dirty="0" smtClean="0"/>
              <a:t> </a:t>
            </a:r>
            <a:r>
              <a:rPr lang="ru-RU" b="1" dirty="0" err="1" smtClean="0"/>
              <a:t>підвищеної</a:t>
            </a:r>
            <a:r>
              <a:rPr lang="ru-RU" b="1" dirty="0" smtClean="0"/>
              <a:t> </a:t>
            </a:r>
            <a:r>
              <a:rPr lang="ru-RU" b="1" dirty="0" err="1" smtClean="0"/>
              <a:t>чутливості</a:t>
            </a:r>
            <a:r>
              <a:rPr lang="ru-RU" b="1" dirty="0" smtClean="0"/>
              <a:t>), </a:t>
            </a:r>
            <a:r>
              <a:rPr lang="ru-RU" b="1" dirty="0" err="1" smtClean="0"/>
              <a:t>сприяють</a:t>
            </a:r>
            <a:r>
              <a:rPr lang="ru-RU" b="1" dirty="0" smtClean="0"/>
              <a:t> </a:t>
            </a:r>
            <a:r>
              <a:rPr lang="ru-RU" b="1" dirty="0" err="1" smtClean="0"/>
              <a:t>удосконаленню</a:t>
            </a:r>
            <a:r>
              <a:rPr lang="ru-RU" b="1" dirty="0" smtClean="0"/>
              <a:t> </a:t>
            </a:r>
            <a:r>
              <a:rPr lang="ru-RU" b="1" dirty="0" err="1" smtClean="0"/>
              <a:t>гомеостатичних</a:t>
            </a:r>
            <a:r>
              <a:rPr lang="ru-RU" b="1" dirty="0" smtClean="0"/>
              <a:t> (</a:t>
            </a:r>
            <a:r>
              <a:rPr lang="ru-RU" b="1" dirty="0" err="1" smtClean="0"/>
              <a:t>спрямованих</a:t>
            </a:r>
            <a:r>
              <a:rPr lang="ru-RU" b="1" dirty="0" smtClean="0"/>
              <a:t> на </a:t>
            </a:r>
            <a:r>
              <a:rPr lang="ru-RU" b="1" dirty="0" err="1" smtClean="0"/>
              <a:t>відновлення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динамічної</a:t>
            </a:r>
            <a:r>
              <a:rPr lang="ru-RU" b="1" dirty="0" smtClean="0"/>
              <a:t> </a:t>
            </a:r>
            <a:r>
              <a:rPr lang="ru-RU" b="1" dirty="0" err="1" smtClean="0"/>
              <a:t>рівноваги</a:t>
            </a:r>
            <a:r>
              <a:rPr lang="ru-RU" b="1" dirty="0" smtClean="0"/>
              <a:t>) </a:t>
            </a:r>
            <a:r>
              <a:rPr lang="ru-RU" b="1" dirty="0" err="1" smtClean="0"/>
              <a:t>механізмів</a:t>
            </a:r>
            <a:r>
              <a:rPr lang="ru-RU" b="1" dirty="0" smtClean="0"/>
              <a:t>, </a:t>
            </a:r>
            <a:r>
              <a:rPr lang="ru-RU" b="1" dirty="0" err="1" smtClean="0"/>
              <a:t>прискорюють</a:t>
            </a:r>
            <a:r>
              <a:rPr lang="ru-RU" b="1" dirty="0" smtClean="0"/>
              <a:t> </a:t>
            </a:r>
            <a:r>
              <a:rPr lang="ru-RU" b="1" dirty="0" err="1" smtClean="0"/>
              <a:t>процеси</a:t>
            </a:r>
            <a:r>
              <a:rPr lang="ru-RU" b="1" dirty="0" smtClean="0"/>
              <a:t> </a:t>
            </a:r>
            <a:r>
              <a:rPr lang="ru-RU" b="1" dirty="0" err="1" smtClean="0"/>
              <a:t>дезінтоксикації</a:t>
            </a:r>
            <a:r>
              <a:rPr lang="ru-RU" b="1" dirty="0" smtClean="0"/>
              <a:t> (</a:t>
            </a:r>
            <a:r>
              <a:rPr lang="ru-RU" b="1" dirty="0" err="1" smtClean="0"/>
              <a:t>видалення</a:t>
            </a:r>
            <a:r>
              <a:rPr lang="ru-RU" b="1" dirty="0" smtClean="0"/>
              <a:t> </a:t>
            </a:r>
            <a:r>
              <a:rPr lang="ru-RU" b="1" dirty="0" err="1" smtClean="0"/>
              <a:t>токсинів</a:t>
            </a:r>
            <a:r>
              <a:rPr lang="ru-RU" b="1" dirty="0" smtClean="0"/>
              <a:t>, </a:t>
            </a:r>
            <a:r>
              <a:rPr lang="ru-RU" b="1" dirty="0" err="1" smtClean="0"/>
              <a:t>шкідливих</a:t>
            </a:r>
            <a:r>
              <a:rPr lang="ru-RU" b="1" dirty="0" smtClean="0"/>
              <a:t> </a:t>
            </a:r>
            <a:r>
              <a:rPr lang="ru-RU" b="1" dirty="0" err="1" smtClean="0"/>
              <a:t>продуктів</a:t>
            </a:r>
            <a:r>
              <a:rPr lang="ru-RU" b="1" dirty="0" smtClean="0"/>
              <a:t> </a:t>
            </a:r>
            <a:r>
              <a:rPr lang="ru-RU" b="1" dirty="0" err="1" smtClean="0"/>
              <a:t>обміну</a:t>
            </a:r>
            <a:r>
              <a:rPr lang="ru-RU" b="1" dirty="0" smtClean="0"/>
              <a:t>).</a:t>
            </a:r>
          </a:p>
          <a:p>
            <a:pPr algn="just"/>
            <a:r>
              <a:rPr lang="ru-RU" b="1" dirty="0" err="1" smtClean="0"/>
              <a:t>Хоча</a:t>
            </a:r>
            <a:r>
              <a:rPr lang="ru-RU" b="1" dirty="0" smtClean="0"/>
              <a:t> </a:t>
            </a:r>
            <a:r>
              <a:rPr lang="ru-RU" b="1" dirty="0" err="1" smtClean="0"/>
              <a:t>сонячні</a:t>
            </a:r>
            <a:r>
              <a:rPr lang="ru-RU" b="1" dirty="0" smtClean="0"/>
              <a:t> </a:t>
            </a:r>
            <a:r>
              <a:rPr lang="ru-RU" b="1" dirty="0" err="1" smtClean="0"/>
              <a:t>промені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звичним</a:t>
            </a:r>
            <a:r>
              <a:rPr lang="ru-RU" b="1" dirty="0" smtClean="0"/>
              <a:t> для </a:t>
            </a:r>
            <a:r>
              <a:rPr lang="ru-RU" b="1" dirty="0" err="1" smtClean="0"/>
              <a:t>людини</a:t>
            </a:r>
            <a:r>
              <a:rPr lang="ru-RU" b="1" dirty="0" smtClean="0"/>
              <a:t> фактором </a:t>
            </a:r>
            <a:r>
              <a:rPr lang="ru-RU" b="1" dirty="0" err="1" smtClean="0"/>
              <a:t>зовнішнього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геліотерапія</a:t>
            </a:r>
            <a:r>
              <a:rPr lang="ru-RU" b="1" dirty="0" smtClean="0"/>
              <a:t> </a:t>
            </a:r>
            <a:r>
              <a:rPr lang="ru-RU" b="1" dirty="0" err="1" smtClean="0"/>
              <a:t>надає</a:t>
            </a:r>
            <a:r>
              <a:rPr lang="ru-RU" b="1" dirty="0" smtClean="0"/>
              <a:t> на </a:t>
            </a:r>
            <a:r>
              <a:rPr lang="ru-RU" b="1" dirty="0" err="1" smtClean="0"/>
              <a:t>організм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різноманітну</a:t>
            </a:r>
            <a:r>
              <a:rPr lang="ru-RU" b="1" dirty="0" smtClean="0"/>
              <a:t> </a:t>
            </a:r>
            <a:r>
              <a:rPr lang="ru-RU" b="1" dirty="0" err="1" smtClean="0"/>
              <a:t>позитивну</a:t>
            </a:r>
            <a:r>
              <a:rPr lang="ru-RU" b="1" dirty="0" smtClean="0"/>
              <a:t> </a:t>
            </a:r>
            <a:r>
              <a:rPr lang="ru-RU" b="1" dirty="0" err="1" smtClean="0"/>
              <a:t>дію</a:t>
            </a:r>
            <a:r>
              <a:rPr lang="ru-RU" b="1" dirty="0" smtClean="0"/>
              <a:t>, </a:t>
            </a:r>
            <a:r>
              <a:rPr lang="ru-RU" b="1" dirty="0" err="1" smtClean="0"/>
              <a:t>однак</a:t>
            </a:r>
            <a:r>
              <a:rPr lang="ru-RU" b="1" dirty="0" smtClean="0"/>
              <a:t> </a:t>
            </a:r>
            <a:r>
              <a:rPr lang="ru-RU" b="1" dirty="0" err="1" smtClean="0"/>
              <a:t>надмірне</a:t>
            </a:r>
            <a:r>
              <a:rPr lang="ru-RU" b="1" dirty="0" smtClean="0"/>
              <a:t> </a:t>
            </a:r>
            <a:r>
              <a:rPr lang="ru-RU" b="1" dirty="0" err="1" smtClean="0"/>
              <a:t>захоплення</a:t>
            </a:r>
            <a:r>
              <a:rPr lang="ru-RU" b="1" dirty="0" smtClean="0"/>
              <a:t> </a:t>
            </a:r>
            <a:r>
              <a:rPr lang="ru-RU" b="1" dirty="0" err="1" smtClean="0"/>
              <a:t>сонячними</a:t>
            </a:r>
            <a:r>
              <a:rPr lang="ru-RU" b="1" dirty="0" smtClean="0"/>
              <a:t> процедурами буде, </a:t>
            </a:r>
            <a:r>
              <a:rPr lang="ru-RU" b="1" dirty="0" err="1" smtClean="0"/>
              <a:t>навпаки</a:t>
            </a:r>
            <a:r>
              <a:rPr lang="ru-RU" b="1" dirty="0" smtClean="0"/>
              <a:t>, </a:t>
            </a:r>
            <a:r>
              <a:rPr lang="ru-RU" b="1" dirty="0" err="1" smtClean="0"/>
              <a:t>призводити</a:t>
            </a:r>
            <a:r>
              <a:rPr lang="ru-RU" b="1" dirty="0" smtClean="0"/>
              <a:t> до </a:t>
            </a:r>
            <a:r>
              <a:rPr lang="ru-RU" b="1" dirty="0" err="1" smtClean="0"/>
              <a:t>негативних</a:t>
            </a:r>
            <a:r>
              <a:rPr lang="ru-RU" b="1" dirty="0" smtClean="0"/>
              <a:t> </a:t>
            </a:r>
            <a:r>
              <a:rPr lang="ru-RU" b="1" dirty="0" err="1" smtClean="0"/>
              <a:t>наслідків</a:t>
            </a:r>
            <a:r>
              <a:rPr lang="ru-RU" b="1" dirty="0" smtClean="0"/>
              <a:t>. Вони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стимулювати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канцерогенез</a:t>
            </a:r>
            <a:r>
              <a:rPr lang="ru-RU" b="1" dirty="0" smtClean="0"/>
              <a:t> (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пухлини</a:t>
            </a:r>
            <a:r>
              <a:rPr lang="ru-RU" b="1" dirty="0" smtClean="0"/>
              <a:t>), </a:t>
            </a:r>
            <a:r>
              <a:rPr lang="ru-RU" b="1" dirty="0" err="1" smtClean="0"/>
              <a:t>послаблювати</a:t>
            </a:r>
            <a:r>
              <a:rPr lang="ru-RU" b="1" dirty="0" smtClean="0"/>
              <a:t> </a:t>
            </a:r>
            <a:r>
              <a:rPr lang="ru-RU" b="1" dirty="0" err="1" smtClean="0"/>
              <a:t>імунітет</a:t>
            </a:r>
            <a:r>
              <a:rPr lang="ru-RU" b="1" dirty="0" smtClean="0"/>
              <a:t>, </a:t>
            </a:r>
            <a:r>
              <a:rPr lang="ru-RU" b="1" dirty="0" err="1" smtClean="0"/>
              <a:t>викликати</a:t>
            </a:r>
            <a:r>
              <a:rPr lang="ru-RU" b="1" dirty="0" smtClean="0"/>
              <a:t> </a:t>
            </a:r>
            <a:r>
              <a:rPr lang="ru-RU" b="1" dirty="0" err="1" smtClean="0"/>
              <a:t>деякі</a:t>
            </a:r>
            <a:r>
              <a:rPr lang="ru-RU" b="1" dirty="0" smtClean="0"/>
              <a:t> </a:t>
            </a:r>
            <a:r>
              <a:rPr lang="ru-RU" b="1" dirty="0" err="1" smtClean="0"/>
              <a:t>шкірні</a:t>
            </a:r>
            <a:r>
              <a:rPr lang="ru-RU" b="1" dirty="0" smtClean="0"/>
              <a:t> </a:t>
            </a:r>
            <a:r>
              <a:rPr lang="ru-RU" b="1" dirty="0" err="1" smtClean="0"/>
              <a:t>хвороби</a:t>
            </a:r>
            <a:r>
              <a:rPr lang="ru-RU" b="1" dirty="0" smtClean="0"/>
              <a:t> (</a:t>
            </a:r>
            <a:r>
              <a:rPr lang="ru-RU" b="1" dirty="0" err="1" smtClean="0"/>
              <a:t>фотодерматози</a:t>
            </a:r>
            <a:r>
              <a:rPr lang="ru-RU" b="1" dirty="0" smtClean="0"/>
              <a:t>), </a:t>
            </a:r>
            <a:r>
              <a:rPr lang="ru-RU" b="1" dirty="0" err="1" smtClean="0"/>
              <a:t>опіки</a:t>
            </a:r>
            <a:r>
              <a:rPr lang="ru-RU" b="1" dirty="0" smtClean="0"/>
              <a:t>, </a:t>
            </a:r>
            <a:r>
              <a:rPr lang="ru-RU" b="1" dirty="0" err="1" smtClean="0"/>
              <a:t>приводити</a:t>
            </a:r>
            <a:r>
              <a:rPr lang="ru-RU" b="1" dirty="0" smtClean="0"/>
              <a:t> до </a:t>
            </a:r>
            <a:r>
              <a:rPr lang="ru-RU" b="1" dirty="0" err="1" smtClean="0"/>
              <a:t>сонячного</a:t>
            </a:r>
            <a:r>
              <a:rPr lang="ru-RU" b="1" dirty="0" smtClean="0"/>
              <a:t> удару. </a:t>
            </a:r>
            <a:r>
              <a:rPr lang="ru-RU" b="1" dirty="0" err="1" smtClean="0"/>
              <a:t>Сонячні</a:t>
            </a:r>
            <a:r>
              <a:rPr lang="ru-RU" b="1" dirty="0" smtClean="0"/>
              <a:t> </a:t>
            </a:r>
            <a:r>
              <a:rPr lang="ru-RU" b="1" dirty="0" err="1" smtClean="0"/>
              <a:t>удари</a:t>
            </a:r>
            <a:r>
              <a:rPr lang="ru-RU" b="1" dirty="0" smtClean="0"/>
              <a:t> </a:t>
            </a:r>
            <a:r>
              <a:rPr lang="ru-RU" b="1" dirty="0" err="1" smtClean="0"/>
              <a:t>вимагають</a:t>
            </a:r>
            <a:r>
              <a:rPr lang="ru-RU" b="1" dirty="0" smtClean="0"/>
              <a:t> </a:t>
            </a:r>
            <a:r>
              <a:rPr lang="ru-RU" b="1" dirty="0" err="1" smtClean="0"/>
              <a:t>екстреної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, тому про них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сказати</a:t>
            </a:r>
            <a:r>
              <a:rPr lang="ru-RU" b="1" dirty="0" smtClean="0"/>
              <a:t>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слів</a:t>
            </a:r>
            <a:r>
              <a:rPr lang="ru-RU" b="1" dirty="0" smtClean="0"/>
              <a:t> </a:t>
            </a:r>
            <a:r>
              <a:rPr lang="ru-RU" b="1" dirty="0" err="1" smtClean="0"/>
              <a:t>окремо</a:t>
            </a:r>
            <a:r>
              <a:rPr lang="ru-RU" b="1" dirty="0" smtClean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332656"/>
            <a:ext cx="5425298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Ось як про </a:t>
            </a:r>
            <a:r>
              <a:rPr lang="ru-RU" sz="1600" b="1" dirty="0" err="1" smtClean="0"/>
              <a:t>це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писав </a:t>
            </a:r>
            <a:r>
              <a:rPr lang="ru-RU" sz="1600" b="1" dirty="0" err="1" smtClean="0">
                <a:solidFill>
                  <a:srgbClr val="FF0000"/>
                </a:solidFill>
              </a:rPr>
              <a:t>Авіценна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в </a:t>
            </a:r>
            <a:r>
              <a:rPr lang="ru-RU" sz="1600" b="1" dirty="0" err="1" smtClean="0"/>
              <a:t>своєму</a:t>
            </a:r>
            <a:r>
              <a:rPr lang="ru-RU" sz="1600" b="1" dirty="0" smtClean="0"/>
              <a:t> знаменитому «</a:t>
            </a:r>
            <a:r>
              <a:rPr lang="ru-RU" sz="1600" b="1" dirty="0" err="1" smtClean="0"/>
              <a:t>Каноні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лікарської</a:t>
            </a:r>
            <a:r>
              <a:rPr lang="ru-RU" sz="1600" b="1" dirty="0" smtClean="0"/>
              <a:t> науки»: «</a:t>
            </a:r>
            <a:r>
              <a:rPr lang="ru-RU" sz="1600" b="1" dirty="0" err="1" smtClean="0"/>
              <a:t>Ніхто</a:t>
            </a:r>
            <a:r>
              <a:rPr lang="ru-RU" sz="1600" b="1" dirty="0" smtClean="0"/>
              <a:t> не повинен </a:t>
            </a:r>
            <a:r>
              <a:rPr lang="ru-RU" sz="1600" b="1" dirty="0" err="1" smtClean="0"/>
              <a:t>перебувати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занадто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довго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сонці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інакше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тіло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його</a:t>
            </a:r>
            <a:r>
              <a:rPr lang="ru-RU" sz="1600" b="1" dirty="0" smtClean="0"/>
              <a:t> стане сухим, твердим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грубим» ... </a:t>
            </a:r>
            <a:r>
              <a:rPr lang="ru-RU" sz="1600" b="1" dirty="0" err="1" smtClean="0"/>
              <a:t>Дуже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доречне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попередження</a:t>
            </a:r>
            <a:r>
              <a:rPr lang="ru-RU" sz="1600" b="1" dirty="0" smtClean="0"/>
              <a:t> ...</a:t>
            </a:r>
          </a:p>
          <a:p>
            <a:pPr algn="just"/>
            <a:r>
              <a:rPr lang="ru-RU" sz="1600" b="1" dirty="0" smtClean="0"/>
              <a:t>Одним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перших </a:t>
            </a:r>
            <a:r>
              <a:rPr lang="ru-RU" sz="1600" b="1" dirty="0" err="1" smtClean="0"/>
              <a:t>ознак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передозування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сонячних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опромінень</a:t>
            </a:r>
            <a:r>
              <a:rPr lang="ru-RU" sz="1600" b="1" dirty="0" smtClean="0"/>
              <a:t> служить </a:t>
            </a:r>
            <a:r>
              <a:rPr lang="ru-RU" sz="1600" b="1" dirty="0" err="1" smtClean="0">
                <a:solidFill>
                  <a:srgbClr val="FF0000"/>
                </a:solidFill>
              </a:rPr>
              <a:t>поява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вираженої</a:t>
            </a:r>
            <a:r>
              <a:rPr lang="ru-RU" sz="1600" b="1" dirty="0" smtClean="0">
                <a:solidFill>
                  <a:srgbClr val="FF0000"/>
                </a:solidFill>
              </a:rPr>
              <a:t> (</a:t>
            </a:r>
            <a:r>
              <a:rPr lang="ru-RU" sz="1600" b="1" dirty="0" err="1" smtClean="0">
                <a:solidFill>
                  <a:srgbClr val="FF0000"/>
                </a:solidFill>
              </a:rPr>
              <a:t>яскравої</a:t>
            </a:r>
            <a:r>
              <a:rPr lang="ru-RU" sz="1600" b="1" dirty="0" smtClean="0">
                <a:solidFill>
                  <a:srgbClr val="FF0000"/>
                </a:solidFill>
              </a:rPr>
              <a:t>) </a:t>
            </a:r>
            <a:r>
              <a:rPr lang="ru-RU" sz="1600" b="1" dirty="0" err="1" smtClean="0">
                <a:solidFill>
                  <a:srgbClr val="FF0000"/>
                </a:solidFill>
              </a:rPr>
              <a:t>еритеми</a:t>
            </a:r>
            <a:r>
              <a:rPr lang="ru-RU" sz="1600" b="1" dirty="0" smtClean="0">
                <a:solidFill>
                  <a:srgbClr val="FF0000"/>
                </a:solidFill>
              </a:rPr>
              <a:t> (</a:t>
            </a:r>
            <a:r>
              <a:rPr lang="ru-RU" sz="1600" b="1" dirty="0" err="1" smtClean="0">
                <a:solidFill>
                  <a:srgbClr val="FF0000"/>
                </a:solidFill>
              </a:rPr>
              <a:t>почервоніння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і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хворобливість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шкіри</a:t>
            </a:r>
            <a:r>
              <a:rPr lang="ru-RU" sz="1600" b="1" dirty="0" smtClean="0"/>
              <a:t>). В </a:t>
            </a:r>
            <a:r>
              <a:rPr lang="ru-RU" sz="1600" b="1" dirty="0" err="1" smtClean="0"/>
              <a:t>цьому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випадку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сонячні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ванни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припиняють</a:t>
            </a:r>
            <a:r>
              <a:rPr lang="ru-RU" sz="1600" b="1" dirty="0" smtClean="0"/>
              <a:t> на 2-3 дня.</a:t>
            </a:r>
          </a:p>
          <a:p>
            <a:pPr algn="just"/>
            <a:r>
              <a:rPr lang="ru-RU" sz="1600" b="1" dirty="0" err="1" smtClean="0">
                <a:solidFill>
                  <a:srgbClr val="FF0000"/>
                </a:solidFill>
              </a:rPr>
              <a:t>Сонячний</a:t>
            </a:r>
            <a:r>
              <a:rPr lang="ru-RU" sz="1600" b="1" dirty="0" smtClean="0">
                <a:solidFill>
                  <a:srgbClr val="FF0000"/>
                </a:solidFill>
              </a:rPr>
              <a:t> удар </a:t>
            </a:r>
            <a:r>
              <a:rPr lang="ru-RU" sz="1600" b="1" dirty="0" smtClean="0"/>
              <a:t>- </a:t>
            </a:r>
            <a:r>
              <a:rPr lang="ru-RU" sz="1600" b="1" dirty="0" err="1" smtClean="0"/>
              <a:t>перегрівання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організму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викликане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інтенсивним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тривалим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впливом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прямих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сонячних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променів</a:t>
            </a:r>
            <a:r>
              <a:rPr lang="ru-RU" sz="1600" b="1" dirty="0" smtClean="0"/>
              <a:t> на голову. </a:t>
            </a:r>
            <a:r>
              <a:rPr lang="ru-RU" sz="1600" b="1" dirty="0" err="1" smtClean="0"/>
              <a:t>Найчастіше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йому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піддаються</a:t>
            </a:r>
            <a:r>
              <a:rPr lang="ru-RU" sz="1600" b="1" dirty="0" smtClean="0"/>
              <a:t> люди, </a:t>
            </a:r>
            <a:r>
              <a:rPr lang="ru-RU" sz="1600" b="1" dirty="0" err="1" smtClean="0"/>
              <a:t>які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страждають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серцево-судинними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захворюваннями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ожирінням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гіпертиреозом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вегетосудинними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дистоніями</a:t>
            </a:r>
            <a:r>
              <a:rPr lang="ru-RU" sz="1600" b="1" dirty="0" smtClean="0"/>
              <a:t>.</a:t>
            </a:r>
          </a:p>
          <a:p>
            <a:pPr algn="just"/>
            <a:r>
              <a:rPr lang="ru-RU" sz="1600" b="1" dirty="0" err="1" smtClean="0">
                <a:solidFill>
                  <a:srgbClr val="FF0000"/>
                </a:solidFill>
              </a:rPr>
              <a:t>Ознаки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сонячного</a:t>
            </a:r>
            <a:r>
              <a:rPr lang="ru-RU" sz="1600" b="1" dirty="0" smtClean="0">
                <a:solidFill>
                  <a:srgbClr val="FF0000"/>
                </a:solidFill>
              </a:rPr>
              <a:t> удару </a:t>
            </a:r>
            <a:r>
              <a:rPr lang="ru-RU" sz="1600" b="1" dirty="0" smtClean="0"/>
              <a:t>- </a:t>
            </a:r>
            <a:r>
              <a:rPr lang="ru-RU" sz="1600" b="1" dirty="0" err="1" smtClean="0"/>
              <a:t>адинамія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поява</a:t>
            </a:r>
            <a:r>
              <a:rPr lang="ru-RU" sz="1600" b="1" dirty="0" smtClean="0"/>
              <a:t> головного болю, </a:t>
            </a:r>
            <a:r>
              <a:rPr lang="ru-RU" sz="1600" b="1" dirty="0" err="1" smtClean="0"/>
              <a:t>нудоти</a:t>
            </a:r>
            <a:r>
              <a:rPr lang="ru-RU" sz="1600" b="1" dirty="0" smtClean="0"/>
              <a:t>; </a:t>
            </a:r>
            <a:r>
              <a:rPr lang="ru-RU" sz="1600" b="1" dirty="0" err="1" smtClean="0"/>
              <a:t>дихання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пульс </a:t>
            </a:r>
            <a:r>
              <a:rPr lang="ru-RU" sz="1600" b="1" dirty="0" err="1" smtClean="0"/>
              <a:t>частішають</a:t>
            </a:r>
            <a:r>
              <a:rPr lang="ru-RU" sz="1600" b="1" dirty="0" smtClean="0"/>
              <a:t>; температура </a:t>
            </a:r>
            <a:r>
              <a:rPr lang="ru-RU" sz="1600" b="1" dirty="0" err="1" smtClean="0"/>
              <a:t>злегка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підвищується</a:t>
            </a:r>
            <a:r>
              <a:rPr lang="ru-RU" sz="1600" b="1" dirty="0" smtClean="0"/>
              <a:t>. При </a:t>
            </a:r>
            <a:r>
              <a:rPr lang="ru-RU" sz="1600" b="1" dirty="0" err="1" smtClean="0"/>
              <a:t>більш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важкому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перебігу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сонячного</a:t>
            </a:r>
            <a:r>
              <a:rPr lang="ru-RU" sz="1600" b="1" dirty="0" smtClean="0"/>
              <a:t> удару </a:t>
            </a:r>
            <a:r>
              <a:rPr lang="ru-RU" sz="1600" b="1" dirty="0" err="1" smtClean="0"/>
              <a:t>відзначаються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різкий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головний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біль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нудотою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блювотою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оглушення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періодична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короткочасна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втрата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свідомості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непритомність</a:t>
            </a:r>
            <a:r>
              <a:rPr lang="ru-RU" sz="1600" b="1" dirty="0" smtClean="0"/>
              <a:t>). Температура </a:t>
            </a:r>
            <a:r>
              <a:rPr lang="ru-RU" sz="1600" b="1" dirty="0" err="1" smtClean="0"/>
              <a:t>помітно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підвищується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шкіра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гіперемована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посилюється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потовиділення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1026" name="Picture 2" descr="Сонячний і тепловий удар - чим небезпечні, як розпізнати та надати першу  допомогу — УНІ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1749"/>
            <a:ext cx="5951984" cy="59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 rotWithShape="1">
          <a:blip r:embed="rId2"/>
          <a:srcRect l="22511" t="18554" r="24231" b="44390"/>
          <a:stretch/>
        </p:blipFill>
        <p:spPr bwMode="auto">
          <a:xfrm>
            <a:off x="1738282" y="214290"/>
            <a:ext cx="8072494" cy="27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 rotWithShape="1">
          <a:blip r:embed="rId3"/>
          <a:srcRect l="23972" t="23633" r="22547" b="46587"/>
          <a:stretch/>
        </p:blipFill>
        <p:spPr bwMode="auto">
          <a:xfrm>
            <a:off x="1809720" y="3714752"/>
            <a:ext cx="7929618" cy="273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783632" y="3125519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гіперемія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48128" y="3125519"/>
            <a:ext cx="108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еритема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99656" y="6453336"/>
            <a:ext cx="113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лущення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48128" y="6453336"/>
            <a:ext cx="102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засмага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0" y="285728"/>
            <a:ext cx="11572956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Геліотерапія</a:t>
            </a:r>
            <a:r>
              <a:rPr lang="ru-RU" b="1" dirty="0" smtClean="0">
                <a:solidFill>
                  <a:srgbClr val="FF0000"/>
                </a:solidFill>
              </a:rPr>
              <a:t> показана при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проявах</a:t>
            </a:r>
            <a:r>
              <a:rPr lang="ru-RU" b="1" dirty="0" smtClean="0"/>
              <a:t> </a:t>
            </a:r>
            <a:r>
              <a:rPr lang="ru-RU" b="1" dirty="0" err="1" smtClean="0"/>
              <a:t>гіповітамінозу</a:t>
            </a:r>
            <a:r>
              <a:rPr lang="ru-RU" b="1" dirty="0" smtClean="0"/>
              <a:t> </a:t>
            </a:r>
            <a:r>
              <a:rPr lang="en-US" b="1" dirty="0" smtClean="0"/>
              <a:t>D, </a:t>
            </a:r>
            <a:r>
              <a:rPr lang="ru-RU" b="1" dirty="0" smtClean="0"/>
              <a:t>при </a:t>
            </a:r>
            <a:r>
              <a:rPr lang="ru-RU" b="1" dirty="0" err="1" smtClean="0"/>
              <a:t>деяких</a:t>
            </a:r>
            <a:r>
              <a:rPr lang="ru-RU" b="1" dirty="0" smtClean="0"/>
              <a:t> </a:t>
            </a:r>
            <a:r>
              <a:rPr lang="ru-RU" b="1" dirty="0" err="1" smtClean="0"/>
              <a:t>шкірних</a:t>
            </a:r>
            <a:r>
              <a:rPr lang="ru-RU" b="1" dirty="0" smtClean="0"/>
              <a:t> хворобах (</a:t>
            </a:r>
            <a:r>
              <a:rPr lang="ru-RU" b="1" dirty="0" err="1" smtClean="0"/>
              <a:t>піодермія</a:t>
            </a:r>
            <a:r>
              <a:rPr lang="ru-RU" b="1" dirty="0" smtClean="0"/>
              <a:t>, </a:t>
            </a:r>
            <a:r>
              <a:rPr lang="ru-RU" b="1" dirty="0" err="1" smtClean="0"/>
              <a:t>окремі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псоріазу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.), ранах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виразках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мляво</a:t>
            </a:r>
            <a:r>
              <a:rPr lang="ru-RU" b="1" dirty="0" smtClean="0"/>
              <a:t> </a:t>
            </a:r>
            <a:r>
              <a:rPr lang="ru-RU" b="1" dirty="0" err="1" smtClean="0"/>
              <a:t>гноїться</a:t>
            </a:r>
            <a:r>
              <a:rPr lang="ru-RU" b="1" dirty="0" smtClean="0"/>
              <a:t>, переломах </a:t>
            </a:r>
            <a:r>
              <a:rPr lang="ru-RU" b="1" dirty="0" err="1" smtClean="0"/>
              <a:t>кісток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повільною</a:t>
            </a:r>
            <a:r>
              <a:rPr lang="ru-RU" b="1" dirty="0" smtClean="0"/>
              <a:t> </a:t>
            </a:r>
            <a:r>
              <a:rPr lang="ru-RU" b="1" dirty="0" err="1" smtClean="0"/>
              <a:t>консолідацією</a:t>
            </a:r>
            <a:r>
              <a:rPr lang="ru-RU" b="1" dirty="0" smtClean="0"/>
              <a:t>, при </a:t>
            </a:r>
            <a:r>
              <a:rPr lang="ru-RU" b="1" dirty="0" err="1" smtClean="0"/>
              <a:t>хронічних</a:t>
            </a:r>
            <a:r>
              <a:rPr lang="ru-RU" b="1" dirty="0" smtClean="0"/>
              <a:t> хворобах </a:t>
            </a:r>
            <a:r>
              <a:rPr lang="ru-RU" b="1" dirty="0" err="1" smtClean="0"/>
              <a:t>опорно-рухового</a:t>
            </a:r>
            <a:r>
              <a:rPr lang="ru-RU" b="1" dirty="0" smtClean="0"/>
              <a:t> </a:t>
            </a:r>
            <a:r>
              <a:rPr lang="ru-RU" b="1" dirty="0" err="1" smtClean="0"/>
              <a:t>апарату</a:t>
            </a:r>
            <a:r>
              <a:rPr lang="ru-RU" b="1" dirty="0" smtClean="0"/>
              <a:t>, у тому </a:t>
            </a:r>
            <a:r>
              <a:rPr lang="ru-RU" b="1" dirty="0" err="1" smtClean="0"/>
              <a:t>числі</a:t>
            </a:r>
            <a:r>
              <a:rPr lang="ru-RU" b="1" dirty="0" smtClean="0"/>
              <a:t> при </a:t>
            </a:r>
            <a:r>
              <a:rPr lang="ru-RU" b="1" dirty="0" err="1" smtClean="0"/>
              <a:t>туберкульозному</a:t>
            </a:r>
            <a:r>
              <a:rPr lang="ru-RU" b="1" dirty="0" smtClean="0"/>
              <a:t> </a:t>
            </a:r>
            <a:r>
              <a:rPr lang="ru-RU" b="1" dirty="0" err="1" smtClean="0"/>
              <a:t>ураженні</a:t>
            </a:r>
            <a:r>
              <a:rPr lang="ru-RU" b="1" dirty="0" smtClean="0"/>
              <a:t> </a:t>
            </a:r>
            <a:r>
              <a:rPr lang="ru-RU" b="1" dirty="0" err="1" smtClean="0"/>
              <a:t>кісток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суглобів</a:t>
            </a:r>
            <a:r>
              <a:rPr lang="ru-RU" b="1" dirty="0" smtClean="0"/>
              <a:t>, </a:t>
            </a:r>
            <a:r>
              <a:rPr lang="ru-RU" b="1" dirty="0" err="1" smtClean="0"/>
              <a:t>при</a:t>
            </a:r>
            <a:r>
              <a:rPr lang="ru-RU" b="1" dirty="0" smtClean="0"/>
              <a:t> </a:t>
            </a:r>
            <a:r>
              <a:rPr lang="ru-RU" b="1" dirty="0" err="1" smtClean="0"/>
              <a:t>радикулітах</a:t>
            </a:r>
            <a:r>
              <a:rPr lang="ru-RU" b="1" dirty="0" smtClean="0"/>
              <a:t>, </a:t>
            </a:r>
            <a:r>
              <a:rPr lang="ru-RU" b="1" dirty="0" err="1" smtClean="0"/>
              <a:t>серцево-судинних</a:t>
            </a:r>
            <a:r>
              <a:rPr lang="ru-RU" b="1" dirty="0" smtClean="0"/>
              <a:t> хворобах, </a:t>
            </a:r>
            <a:r>
              <a:rPr lang="ru-RU" b="1" dirty="0" err="1" smtClean="0"/>
              <a:t>ішемічній</a:t>
            </a:r>
            <a:r>
              <a:rPr lang="ru-RU" b="1" dirty="0" smtClean="0"/>
              <a:t> </a:t>
            </a:r>
            <a:r>
              <a:rPr lang="ru-RU" b="1" dirty="0" err="1" smtClean="0"/>
              <a:t>хворобі</a:t>
            </a:r>
            <a:r>
              <a:rPr lang="ru-RU" b="1" dirty="0" smtClean="0"/>
              <a:t> </a:t>
            </a:r>
            <a:r>
              <a:rPr lang="ru-RU" b="1" dirty="0" err="1" smtClean="0"/>
              <a:t>серця</a:t>
            </a:r>
            <a:r>
              <a:rPr lang="ru-RU" b="1" dirty="0" smtClean="0"/>
              <a:t>, </a:t>
            </a:r>
            <a:r>
              <a:rPr lang="ru-RU" b="1" dirty="0" err="1" smtClean="0"/>
              <a:t>гіпертонічній</a:t>
            </a:r>
            <a:r>
              <a:rPr lang="ru-RU" b="1" dirty="0" smtClean="0"/>
              <a:t> </a:t>
            </a:r>
            <a:r>
              <a:rPr lang="ru-RU" b="1" dirty="0" err="1" smtClean="0"/>
              <a:t>хворобі</a:t>
            </a:r>
            <a:r>
              <a:rPr lang="ru-RU" b="1" dirty="0" smtClean="0"/>
              <a:t> не </a:t>
            </a:r>
            <a:r>
              <a:rPr lang="ru-RU" b="1" dirty="0" err="1" smtClean="0"/>
              <a:t>вище</a:t>
            </a:r>
            <a:r>
              <a:rPr lang="ru-RU" b="1" dirty="0" smtClean="0"/>
              <a:t> </a:t>
            </a:r>
            <a:r>
              <a:rPr lang="en-US" b="1" dirty="0" smtClean="0"/>
              <a:t>II </a:t>
            </a:r>
            <a:r>
              <a:rPr lang="ru-RU" b="1" dirty="0" err="1" smtClean="0"/>
              <a:t>стадії</a:t>
            </a:r>
            <a:r>
              <a:rPr lang="ru-RU" b="1" dirty="0" smtClean="0"/>
              <a:t>, без </a:t>
            </a:r>
            <a:r>
              <a:rPr lang="ru-RU" b="1" dirty="0" err="1" smtClean="0"/>
              <a:t>схильності</a:t>
            </a:r>
            <a:r>
              <a:rPr lang="ru-RU" b="1" dirty="0" smtClean="0"/>
              <a:t> до </a:t>
            </a:r>
            <a:r>
              <a:rPr lang="ru-RU" b="1" dirty="0" err="1" smtClean="0"/>
              <a:t>судинних</a:t>
            </a:r>
            <a:r>
              <a:rPr lang="ru-RU" b="1" dirty="0" smtClean="0"/>
              <a:t> криз, </a:t>
            </a:r>
            <a:r>
              <a:rPr lang="ru-RU" b="1" dirty="0" err="1" smtClean="0"/>
              <a:t>коронаросклерозу</a:t>
            </a:r>
            <a:r>
              <a:rPr lang="ru-RU" b="1" dirty="0" smtClean="0"/>
              <a:t>, </a:t>
            </a:r>
            <a:r>
              <a:rPr lang="ru-RU" b="1" dirty="0" err="1" smtClean="0"/>
              <a:t>недостатності</a:t>
            </a:r>
            <a:r>
              <a:rPr lang="ru-RU" b="1" dirty="0" smtClean="0"/>
              <a:t> </a:t>
            </a:r>
            <a:r>
              <a:rPr lang="ru-RU" b="1" dirty="0" err="1" smtClean="0"/>
              <a:t>мітрального</a:t>
            </a:r>
            <a:r>
              <a:rPr lang="ru-RU" b="1" dirty="0" smtClean="0"/>
              <a:t> клапана </a:t>
            </a:r>
            <a:r>
              <a:rPr lang="ru-RU" b="1" dirty="0" err="1" smtClean="0"/>
              <a:t>ревматичної</a:t>
            </a:r>
            <a:r>
              <a:rPr lang="ru-RU" b="1" dirty="0" smtClean="0"/>
              <a:t> </a:t>
            </a:r>
            <a:r>
              <a:rPr lang="ru-RU" b="1" dirty="0" err="1" smtClean="0"/>
              <a:t>етіології</a:t>
            </a:r>
            <a:r>
              <a:rPr lang="ru-RU" b="1" dirty="0" smtClean="0"/>
              <a:t>, </a:t>
            </a:r>
            <a:r>
              <a:rPr lang="ru-RU" b="1" dirty="0" err="1" smtClean="0"/>
              <a:t>міокардіодистрофії</a:t>
            </a:r>
            <a:r>
              <a:rPr lang="ru-RU" b="1" dirty="0" smtClean="0"/>
              <a:t>, </a:t>
            </a:r>
            <a:r>
              <a:rPr lang="ru-RU" b="1" dirty="0" err="1" smtClean="0"/>
              <a:t>недостатності</a:t>
            </a:r>
            <a:r>
              <a:rPr lang="ru-RU" b="1" dirty="0" smtClean="0"/>
              <a:t> </a:t>
            </a:r>
            <a:r>
              <a:rPr lang="ru-RU" b="1" dirty="0" err="1" smtClean="0"/>
              <a:t>кровообігу</a:t>
            </a:r>
            <a:r>
              <a:rPr lang="ru-RU" b="1" dirty="0" smtClean="0"/>
              <a:t> не </a:t>
            </a:r>
            <a:r>
              <a:rPr lang="ru-RU" b="1" dirty="0" err="1" smtClean="0"/>
              <a:t>вище</a:t>
            </a:r>
            <a:r>
              <a:rPr lang="ru-RU" b="1" dirty="0" smtClean="0"/>
              <a:t> І </a:t>
            </a:r>
            <a:r>
              <a:rPr lang="ru-RU" b="1" dirty="0" err="1" smtClean="0"/>
              <a:t>стадії</a:t>
            </a:r>
            <a:r>
              <a:rPr lang="ru-RU" b="1" dirty="0" smtClean="0"/>
              <a:t>, </a:t>
            </a:r>
            <a:r>
              <a:rPr lang="ru-RU" b="1" dirty="0" err="1" smtClean="0"/>
              <a:t>неспецифічних</a:t>
            </a:r>
            <a:r>
              <a:rPr lang="ru-RU" b="1" dirty="0" smtClean="0"/>
              <a:t> хворобах </a:t>
            </a:r>
            <a:r>
              <a:rPr lang="ru-RU" b="1" dirty="0" err="1" smtClean="0"/>
              <a:t>органів</a:t>
            </a:r>
            <a:r>
              <a:rPr lang="ru-RU" b="1" dirty="0" smtClean="0"/>
              <a:t> </a:t>
            </a:r>
            <a:r>
              <a:rPr lang="ru-RU" b="1" dirty="0" err="1" smtClean="0"/>
              <a:t>дихання</a:t>
            </a:r>
            <a:r>
              <a:rPr lang="ru-RU" b="1" dirty="0" smtClean="0"/>
              <a:t>, </a:t>
            </a:r>
            <a:r>
              <a:rPr lang="ru-RU" b="1" dirty="0" err="1" smtClean="0"/>
              <a:t>незначних</a:t>
            </a:r>
            <a:r>
              <a:rPr lang="ru-RU" b="1" dirty="0" smtClean="0"/>
              <a:t> </a:t>
            </a:r>
            <a:r>
              <a:rPr lang="ru-RU" b="1" dirty="0" err="1" smtClean="0"/>
              <a:t>деструктивних</a:t>
            </a:r>
            <a:r>
              <a:rPr lang="ru-RU" b="1" dirty="0" smtClean="0"/>
              <a:t> </a:t>
            </a:r>
            <a:r>
              <a:rPr lang="ru-RU" b="1" dirty="0" err="1" smtClean="0"/>
              <a:t>змінах</a:t>
            </a:r>
            <a:r>
              <a:rPr lang="ru-RU" b="1" dirty="0" smtClean="0"/>
              <a:t> у </a:t>
            </a:r>
            <a:r>
              <a:rPr lang="ru-RU" b="1" dirty="0" err="1" smtClean="0"/>
              <a:t>легенях</a:t>
            </a:r>
            <a:r>
              <a:rPr lang="ru-RU" b="1" dirty="0" smtClean="0"/>
              <a:t> при </a:t>
            </a:r>
            <a:r>
              <a:rPr lang="ru-RU" b="1" dirty="0" err="1" smtClean="0"/>
              <a:t>схильності</a:t>
            </a:r>
            <a:r>
              <a:rPr lang="ru-RU" b="1" dirty="0" smtClean="0"/>
              <a:t> до </a:t>
            </a:r>
            <a:r>
              <a:rPr lang="ru-RU" b="1" dirty="0" err="1" smtClean="0"/>
              <a:t>кровохаркання</a:t>
            </a:r>
            <a:r>
              <a:rPr lang="ru-RU" b="1" dirty="0" smtClean="0"/>
              <a:t> у </a:t>
            </a:r>
            <a:r>
              <a:rPr lang="ru-RU" b="1" dirty="0" err="1" smtClean="0"/>
              <a:t>фазі</a:t>
            </a:r>
            <a:r>
              <a:rPr lang="ru-RU" b="1" dirty="0" smtClean="0"/>
              <a:t> </a:t>
            </a:r>
            <a:r>
              <a:rPr lang="ru-RU" b="1" dirty="0" err="1" smtClean="0"/>
              <a:t>ремісії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млявого</a:t>
            </a:r>
            <a:r>
              <a:rPr lang="ru-RU" b="1" dirty="0" smtClean="0"/>
              <a:t> </a:t>
            </a:r>
            <a:r>
              <a:rPr lang="ru-RU" b="1" dirty="0" err="1" smtClean="0"/>
              <a:t>загострення</a:t>
            </a:r>
            <a:r>
              <a:rPr lang="ru-RU" b="1" dirty="0" smtClean="0"/>
              <a:t>; </a:t>
            </a:r>
            <a:r>
              <a:rPr lang="ru-RU" b="1" dirty="0" err="1" smtClean="0"/>
              <a:t>легенево-серцевій</a:t>
            </a:r>
            <a:r>
              <a:rPr lang="ru-RU" b="1" dirty="0" smtClean="0"/>
              <a:t> </a:t>
            </a:r>
            <a:r>
              <a:rPr lang="ru-RU" b="1" dirty="0" err="1" smtClean="0"/>
              <a:t>недостатності</a:t>
            </a:r>
            <a:r>
              <a:rPr lang="ru-RU" b="1" dirty="0" smtClean="0"/>
              <a:t> не </a:t>
            </a:r>
            <a:r>
              <a:rPr lang="ru-RU" b="1" dirty="0" err="1" smtClean="0"/>
              <a:t>вище</a:t>
            </a:r>
            <a:r>
              <a:rPr lang="ru-RU" b="1" dirty="0" smtClean="0"/>
              <a:t> І </a:t>
            </a:r>
            <a:r>
              <a:rPr lang="ru-RU" b="1" dirty="0" err="1" smtClean="0"/>
              <a:t>стадії</a:t>
            </a:r>
            <a:r>
              <a:rPr lang="ru-RU" b="1" dirty="0" smtClean="0"/>
              <a:t>; при </a:t>
            </a:r>
            <a:r>
              <a:rPr lang="ru-RU" b="1" dirty="0" err="1" smtClean="0"/>
              <a:t>обмеженому</a:t>
            </a:r>
            <a:r>
              <a:rPr lang="ru-RU" b="1" dirty="0" smtClean="0"/>
              <a:t> </a:t>
            </a:r>
            <a:r>
              <a:rPr lang="ru-RU" b="1" dirty="0" err="1" smtClean="0"/>
              <a:t>туберкульозі</a:t>
            </a:r>
            <a:r>
              <a:rPr lang="ru-RU" b="1" dirty="0" smtClean="0"/>
              <a:t> </a:t>
            </a:r>
            <a:r>
              <a:rPr lang="ru-RU" b="1" dirty="0" err="1" smtClean="0"/>
              <a:t>легенів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млявим</a:t>
            </a:r>
            <a:r>
              <a:rPr lang="ru-RU" b="1" dirty="0" smtClean="0"/>
              <a:t> </a:t>
            </a:r>
            <a:r>
              <a:rPr lang="ru-RU" b="1" dirty="0" err="1" smtClean="0"/>
              <a:t>перебігом</a:t>
            </a:r>
            <a:r>
              <a:rPr lang="ru-RU" b="1" dirty="0" smtClean="0"/>
              <a:t> (у </a:t>
            </a:r>
            <a:r>
              <a:rPr lang="ru-RU" b="1" dirty="0" err="1" smtClean="0"/>
              <a:t>поєднанні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антибактеріальними</a:t>
            </a:r>
            <a:r>
              <a:rPr lang="ru-RU" b="1" dirty="0" smtClean="0"/>
              <a:t> препаратами), </a:t>
            </a:r>
            <a:r>
              <a:rPr lang="ru-RU" b="1" dirty="0" err="1" smtClean="0"/>
              <a:t>хронічних</a:t>
            </a:r>
            <a:r>
              <a:rPr lang="ru-RU" b="1" dirty="0" smtClean="0"/>
              <a:t> нефритах без </a:t>
            </a:r>
            <a:r>
              <a:rPr lang="ru-RU" b="1" dirty="0" err="1" smtClean="0"/>
              <a:t>явищ</a:t>
            </a:r>
            <a:r>
              <a:rPr lang="ru-RU" b="1" dirty="0" smtClean="0"/>
              <a:t> </a:t>
            </a:r>
            <a:r>
              <a:rPr lang="ru-RU" b="1" dirty="0" err="1" smtClean="0"/>
              <a:t>вираженої</a:t>
            </a:r>
            <a:r>
              <a:rPr lang="ru-RU" b="1" dirty="0" smtClean="0"/>
              <a:t> </a:t>
            </a:r>
            <a:r>
              <a:rPr lang="ru-RU" b="1" dirty="0" err="1" smtClean="0"/>
              <a:t>гіпертензії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недостатності</a:t>
            </a:r>
            <a:r>
              <a:rPr lang="ru-RU" b="1" dirty="0" smtClean="0"/>
              <a:t> </a:t>
            </a:r>
            <a:r>
              <a:rPr lang="ru-RU" b="1" dirty="0" err="1" smtClean="0"/>
              <a:t>нирок</a:t>
            </a:r>
            <a:r>
              <a:rPr lang="ru-RU" b="1" dirty="0" smtClean="0"/>
              <a:t>, при </a:t>
            </a:r>
            <a:r>
              <a:rPr lang="ru-RU" b="1" dirty="0" err="1" smtClean="0"/>
              <a:t>окремих</a:t>
            </a:r>
            <a:r>
              <a:rPr lang="ru-RU" b="1" dirty="0" smtClean="0"/>
              <a:t> формах </a:t>
            </a:r>
            <a:r>
              <a:rPr lang="ru-RU" b="1" dirty="0" err="1" smtClean="0"/>
              <a:t>неврозів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Імпульси</a:t>
            </a:r>
            <a:r>
              <a:rPr lang="ru-RU" b="1" dirty="0" smtClean="0"/>
              <a:t> </a:t>
            </a:r>
            <a:r>
              <a:rPr lang="ru-RU" b="1" dirty="0" err="1" smtClean="0"/>
              <a:t>випромінювання</a:t>
            </a:r>
            <a:r>
              <a:rPr lang="ru-RU" b="1" dirty="0" smtClean="0"/>
              <a:t>, </a:t>
            </a:r>
            <a:r>
              <a:rPr lang="ru-RU" b="1" dirty="0" err="1" smtClean="0"/>
              <a:t>насичені</a:t>
            </a:r>
            <a:r>
              <a:rPr lang="ru-RU" b="1" dirty="0" smtClean="0"/>
              <a:t> </a:t>
            </a:r>
            <a:r>
              <a:rPr lang="ru-RU" b="1" dirty="0" err="1" smtClean="0"/>
              <a:t>концентрованим</a:t>
            </a:r>
            <a:r>
              <a:rPr lang="ru-RU" b="1" dirty="0" smtClean="0"/>
              <a:t> </a:t>
            </a:r>
            <a:r>
              <a:rPr lang="ru-RU" b="1" dirty="0" err="1" smtClean="0"/>
              <a:t>сонячним</a:t>
            </a:r>
            <a:r>
              <a:rPr lang="ru-RU" b="1" dirty="0" smtClean="0"/>
              <a:t> </a:t>
            </a:r>
            <a:r>
              <a:rPr lang="ru-RU" b="1" dirty="0" err="1" smtClean="0"/>
              <a:t>світлом</a:t>
            </a:r>
            <a:r>
              <a:rPr lang="ru-RU" b="1" dirty="0" smtClean="0"/>
              <a:t>, </a:t>
            </a:r>
            <a:r>
              <a:rPr lang="ru-RU" b="1" dirty="0" err="1" smtClean="0"/>
              <a:t>показані</a:t>
            </a:r>
            <a:r>
              <a:rPr lang="ru-RU" b="1" dirty="0" smtClean="0"/>
              <a:t>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при хворобах </a:t>
            </a:r>
            <a:r>
              <a:rPr lang="ru-RU" b="1" dirty="0" err="1" smtClean="0"/>
              <a:t>периферійної</a:t>
            </a:r>
            <a:r>
              <a:rPr lang="ru-RU" b="1" dirty="0" smtClean="0"/>
              <a:t> </a:t>
            </a:r>
            <a:r>
              <a:rPr lang="ru-RU" b="1" dirty="0" err="1" smtClean="0"/>
              <a:t>нервової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(</a:t>
            </a:r>
            <a:r>
              <a:rPr lang="ru-RU" b="1" dirty="0" err="1" smtClean="0"/>
              <a:t>невралгії</a:t>
            </a:r>
            <a:r>
              <a:rPr lang="ru-RU" b="1" dirty="0" smtClean="0"/>
              <a:t>, </a:t>
            </a:r>
            <a:r>
              <a:rPr lang="ru-RU" b="1" dirty="0" err="1" smtClean="0"/>
              <a:t>радикулоневрити</a:t>
            </a:r>
            <a:r>
              <a:rPr lang="ru-RU" b="1" dirty="0" smtClean="0"/>
              <a:t>, </a:t>
            </a:r>
            <a:r>
              <a:rPr lang="ru-RU" b="1" dirty="0" err="1" smtClean="0"/>
              <a:t>неврити</a:t>
            </a:r>
            <a:r>
              <a:rPr lang="ru-RU" b="1" dirty="0" smtClean="0"/>
              <a:t>, </a:t>
            </a:r>
            <a:r>
              <a:rPr lang="ru-RU" b="1" dirty="0" err="1" smtClean="0"/>
              <a:t>шийно-грудний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попереково-куприковий</a:t>
            </a:r>
            <a:r>
              <a:rPr lang="ru-RU" b="1" dirty="0" smtClean="0"/>
              <a:t> </a:t>
            </a:r>
            <a:r>
              <a:rPr lang="ru-RU" b="1" dirty="0" err="1" smtClean="0"/>
              <a:t>радикуліт</a:t>
            </a:r>
            <a:r>
              <a:rPr lang="ru-RU" b="1" dirty="0" smtClean="0"/>
              <a:t>) у </a:t>
            </a:r>
            <a:r>
              <a:rPr lang="ru-RU" b="1" dirty="0" err="1" smtClean="0"/>
              <a:t>разі</a:t>
            </a:r>
            <a:r>
              <a:rPr lang="ru-RU" b="1" dirty="0" smtClean="0"/>
              <a:t> </a:t>
            </a:r>
            <a:r>
              <a:rPr lang="ru-RU" b="1" dirty="0" err="1" smtClean="0"/>
              <a:t>хронічного</a:t>
            </a:r>
            <a:r>
              <a:rPr lang="ru-RU" b="1" dirty="0" smtClean="0"/>
              <a:t> та </a:t>
            </a:r>
            <a:r>
              <a:rPr lang="ru-RU" b="1" dirty="0" err="1" smtClean="0"/>
              <a:t>підгострого</a:t>
            </a:r>
            <a:r>
              <a:rPr lang="ru-RU" b="1" dirty="0" smtClean="0"/>
              <a:t> </a:t>
            </a:r>
            <a:r>
              <a:rPr lang="ru-RU" b="1" dirty="0" err="1" smtClean="0"/>
              <a:t>перебігу</a:t>
            </a:r>
            <a:r>
              <a:rPr lang="ru-RU" b="1" dirty="0" smtClean="0"/>
              <a:t>. </a:t>
            </a:r>
          </a:p>
          <a:p>
            <a:pPr algn="just"/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Геліотерапія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протипоказана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при </a:t>
            </a:r>
            <a:r>
              <a:rPr lang="ru-RU" b="1" dirty="0" err="1" smtClean="0"/>
              <a:t>всіх</a:t>
            </a:r>
            <a:r>
              <a:rPr lang="ru-RU" b="1" dirty="0" smtClean="0"/>
              <a:t> хворобах у </a:t>
            </a:r>
            <a:r>
              <a:rPr lang="ru-RU" b="1" dirty="0" err="1" smtClean="0"/>
              <a:t>гострій</a:t>
            </a:r>
            <a:r>
              <a:rPr lang="ru-RU" b="1" dirty="0" smtClean="0"/>
              <a:t> </a:t>
            </a:r>
            <a:r>
              <a:rPr lang="ru-RU" b="1" dirty="0" err="1" smtClean="0"/>
              <a:t>стадії</a:t>
            </a:r>
            <a:r>
              <a:rPr lang="ru-RU" b="1" dirty="0" smtClean="0"/>
              <a:t> та в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загострення</a:t>
            </a:r>
            <a:r>
              <a:rPr lang="ru-RU" b="1" dirty="0" smtClean="0"/>
              <a:t>, при </a:t>
            </a:r>
            <a:r>
              <a:rPr lang="ru-RU" b="1" dirty="0" err="1" smtClean="0"/>
              <a:t>кровотечах</a:t>
            </a:r>
            <a:r>
              <a:rPr lang="ru-RU" b="1" dirty="0" smtClean="0"/>
              <a:t>, </a:t>
            </a:r>
            <a:r>
              <a:rPr lang="ru-RU" b="1" dirty="0" err="1" smtClean="0"/>
              <a:t>виснаженні</a:t>
            </a:r>
            <a:r>
              <a:rPr lang="ru-RU" b="1" dirty="0" smtClean="0"/>
              <a:t>, </a:t>
            </a:r>
            <a:r>
              <a:rPr lang="ru-RU" b="1" dirty="0" err="1" smtClean="0"/>
              <a:t>злоякісних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доброякісних</a:t>
            </a:r>
            <a:r>
              <a:rPr lang="ru-RU" b="1" dirty="0" smtClean="0"/>
              <a:t> </a:t>
            </a:r>
            <a:r>
              <a:rPr lang="ru-RU" b="1" dirty="0" err="1" smtClean="0"/>
              <a:t>пухлинах</a:t>
            </a:r>
            <a:r>
              <a:rPr lang="ru-RU" b="1" dirty="0" smtClean="0"/>
              <a:t>, </a:t>
            </a:r>
            <a:r>
              <a:rPr lang="ru-RU" b="1" dirty="0" err="1" smtClean="0"/>
              <a:t>прогресуючих</a:t>
            </a:r>
            <a:r>
              <a:rPr lang="ru-RU" b="1" dirty="0" smtClean="0"/>
              <a:t> формах </a:t>
            </a:r>
            <a:r>
              <a:rPr lang="ru-RU" b="1" dirty="0" err="1" smtClean="0"/>
              <a:t>туберкульозу</a:t>
            </a:r>
            <a:r>
              <a:rPr lang="ru-RU" b="1" dirty="0" smtClean="0"/>
              <a:t> </a:t>
            </a:r>
            <a:r>
              <a:rPr lang="ru-RU" b="1" dirty="0" err="1" smtClean="0"/>
              <a:t>легенів</a:t>
            </a:r>
            <a:r>
              <a:rPr lang="ru-RU" b="1" dirty="0" smtClean="0"/>
              <a:t>, </a:t>
            </a:r>
            <a:r>
              <a:rPr lang="ru-RU" b="1" dirty="0" err="1" smtClean="0"/>
              <a:t>вираженому</a:t>
            </a:r>
            <a:r>
              <a:rPr lang="ru-RU" b="1" dirty="0" smtClean="0"/>
              <a:t> </a:t>
            </a:r>
            <a:r>
              <a:rPr lang="ru-RU" b="1" dirty="0" err="1" smtClean="0"/>
              <a:t>атеросклерозі</a:t>
            </a:r>
            <a:r>
              <a:rPr lang="ru-RU" b="1" dirty="0" smtClean="0"/>
              <a:t>, </a:t>
            </a:r>
            <a:r>
              <a:rPr lang="ru-RU" b="1" dirty="0" err="1" smtClean="0"/>
              <a:t>стенокардії</a:t>
            </a:r>
            <a:r>
              <a:rPr lang="ru-RU" b="1" dirty="0" smtClean="0"/>
              <a:t>, </a:t>
            </a:r>
            <a:r>
              <a:rPr lang="ru-RU" b="1" dirty="0" err="1" smtClean="0"/>
              <a:t>гіпертонічній</a:t>
            </a:r>
            <a:r>
              <a:rPr lang="ru-RU" b="1" dirty="0" smtClean="0"/>
              <a:t> </a:t>
            </a:r>
            <a:r>
              <a:rPr lang="ru-RU" b="1" dirty="0" err="1" smtClean="0"/>
              <a:t>хворобі</a:t>
            </a:r>
            <a:r>
              <a:rPr lang="ru-RU" b="1" dirty="0" smtClean="0"/>
              <a:t> </a:t>
            </a:r>
            <a:r>
              <a:rPr lang="en-US" b="1" dirty="0" smtClean="0"/>
              <a:t>II-</a:t>
            </a:r>
            <a:r>
              <a:rPr lang="ru-RU" b="1" dirty="0" smtClean="0"/>
              <a:t>и </a:t>
            </a:r>
            <a:r>
              <a:rPr lang="ru-RU" b="1" dirty="0" err="1" smtClean="0"/>
              <a:t>вираженими</a:t>
            </a:r>
            <a:r>
              <a:rPr lang="ru-RU" b="1" dirty="0" smtClean="0"/>
              <a:t> </a:t>
            </a:r>
            <a:r>
              <a:rPr lang="ru-RU" b="1" dirty="0" err="1" smtClean="0"/>
              <a:t>нападами</a:t>
            </a:r>
            <a:r>
              <a:rPr lang="ru-RU" b="1" dirty="0" smtClean="0"/>
              <a:t>, при </a:t>
            </a:r>
            <a:r>
              <a:rPr lang="ru-RU" b="1" dirty="0" err="1" smtClean="0"/>
              <a:t>виразних</a:t>
            </a:r>
            <a:r>
              <a:rPr lang="ru-RU" b="1" dirty="0" smtClean="0"/>
              <a:t> </a:t>
            </a:r>
            <a:r>
              <a:rPr lang="ru-RU" b="1" dirty="0" err="1" smtClean="0"/>
              <a:t>розладах</a:t>
            </a:r>
            <a:r>
              <a:rPr lang="ru-RU" b="1" dirty="0" smtClean="0"/>
              <a:t> </a:t>
            </a:r>
            <a:r>
              <a:rPr lang="ru-RU" b="1" dirty="0" err="1" smtClean="0"/>
              <a:t>нервової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, </a:t>
            </a:r>
            <a:r>
              <a:rPr lang="ru-RU" b="1" dirty="0" err="1" smtClean="0"/>
              <a:t>виражених</a:t>
            </a:r>
            <a:r>
              <a:rPr lang="ru-RU" b="1" dirty="0" smtClean="0"/>
              <a:t> </a:t>
            </a:r>
            <a:r>
              <a:rPr lang="ru-RU" b="1" dirty="0" err="1" smtClean="0"/>
              <a:t>органічних</a:t>
            </a:r>
            <a:r>
              <a:rPr lang="ru-RU" b="1" dirty="0" smtClean="0"/>
              <a:t> </a:t>
            </a:r>
            <a:r>
              <a:rPr lang="ru-RU" b="1" dirty="0" err="1" smtClean="0"/>
              <a:t>ураженнях</a:t>
            </a:r>
            <a:r>
              <a:rPr lang="ru-RU" b="1" dirty="0" smtClean="0"/>
              <a:t> </a:t>
            </a:r>
            <a:r>
              <a:rPr lang="ru-RU" b="1" dirty="0" err="1" smtClean="0"/>
              <a:t>центральної</a:t>
            </a:r>
            <a:r>
              <a:rPr lang="ru-RU" b="1" dirty="0" smtClean="0"/>
              <a:t> </a:t>
            </a:r>
            <a:r>
              <a:rPr lang="ru-RU" b="1" dirty="0" err="1" smtClean="0"/>
              <a:t>нервової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(</a:t>
            </a:r>
            <a:r>
              <a:rPr lang="ru-RU" b="1" dirty="0" err="1" smtClean="0"/>
              <a:t>сирингомієлія</a:t>
            </a:r>
            <a:r>
              <a:rPr lang="ru-RU" b="1" dirty="0" smtClean="0"/>
              <a:t>, </a:t>
            </a:r>
            <a:r>
              <a:rPr lang="ru-RU" b="1" dirty="0" err="1" smtClean="0"/>
              <a:t>розсіяний</a:t>
            </a:r>
            <a:r>
              <a:rPr lang="ru-RU" b="1" dirty="0" smtClean="0"/>
              <a:t> склероз </a:t>
            </a:r>
            <a:r>
              <a:rPr lang="ru-RU" b="1" dirty="0" err="1" smtClean="0"/>
              <a:t>тощо</a:t>
            </a:r>
            <a:r>
              <a:rPr lang="ru-RU" b="1" dirty="0" smtClean="0"/>
              <a:t>), при хворобах </a:t>
            </a:r>
            <a:r>
              <a:rPr lang="ru-RU" b="1" dirty="0" err="1" smtClean="0"/>
              <a:t>крові</a:t>
            </a:r>
            <a:r>
              <a:rPr lang="ru-RU" b="1" dirty="0" smtClean="0"/>
              <a:t>, </a:t>
            </a:r>
            <a:r>
              <a:rPr lang="ru-RU" b="1" dirty="0" err="1" smtClean="0"/>
              <a:t>червоному</a:t>
            </a:r>
            <a:r>
              <a:rPr lang="ru-RU" b="1" dirty="0" smtClean="0"/>
              <a:t> </a:t>
            </a:r>
            <a:r>
              <a:rPr lang="ru-RU" b="1" dirty="0" err="1" smtClean="0"/>
              <a:t>вовчаку</a:t>
            </a:r>
            <a:r>
              <a:rPr lang="ru-RU" b="1" dirty="0" smtClean="0"/>
              <a:t>, </a:t>
            </a:r>
            <a:r>
              <a:rPr lang="ru-RU" b="1" dirty="0" err="1" smtClean="0"/>
              <a:t>малярії</a:t>
            </a:r>
            <a:r>
              <a:rPr lang="ru-RU" b="1" dirty="0" smtClean="0"/>
              <a:t>, </a:t>
            </a:r>
            <a:r>
              <a:rPr lang="ru-RU" b="1" dirty="0" err="1" smtClean="0"/>
              <a:t>тиреотоксикозі</a:t>
            </a:r>
            <a:r>
              <a:rPr lang="ru-RU" b="1" dirty="0" smtClean="0"/>
              <a:t>, </a:t>
            </a:r>
            <a:r>
              <a:rPr lang="ru-RU" b="1" dirty="0" err="1" smtClean="0"/>
              <a:t>підвищеній</a:t>
            </a:r>
            <a:r>
              <a:rPr lang="ru-RU" b="1" dirty="0" smtClean="0"/>
              <a:t> </a:t>
            </a:r>
            <a:r>
              <a:rPr lang="ru-RU" b="1" dirty="0" err="1" smtClean="0"/>
              <a:t>чутливості</a:t>
            </a:r>
            <a:r>
              <a:rPr lang="ru-RU" b="1" dirty="0" smtClean="0"/>
              <a:t> до </a:t>
            </a:r>
            <a:r>
              <a:rPr lang="ru-RU" b="1" dirty="0" err="1" smtClean="0"/>
              <a:t>сонячного</a:t>
            </a:r>
            <a:r>
              <a:rPr lang="ru-RU" b="1" dirty="0" smtClean="0"/>
              <a:t> </a:t>
            </a:r>
            <a:r>
              <a:rPr lang="ru-RU" b="1" dirty="0" err="1" smtClean="0"/>
              <a:t>випромінювання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36" y="428604"/>
            <a:ext cx="11215766" cy="612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Показання</a:t>
            </a:r>
            <a:r>
              <a:rPr lang="ru-RU" sz="2400" b="1" i="1" dirty="0" smtClean="0">
                <a:solidFill>
                  <a:srgbClr val="FF0000"/>
                </a:solidFill>
              </a:rPr>
              <a:t> для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геліотерапії</a:t>
            </a:r>
            <a:r>
              <a:rPr lang="ru-RU" sz="2400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хвороби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туберкульозного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походження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бронхіальна</a:t>
            </a:r>
            <a:r>
              <a:rPr lang="ru-RU" sz="2000" b="1" dirty="0" smtClean="0"/>
              <a:t> астма, </a:t>
            </a:r>
            <a:r>
              <a:rPr lang="ru-RU" sz="2000" b="1" dirty="0" err="1" smtClean="0"/>
              <a:t>хронічний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бронхіт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туберкульоз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кісток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суглобів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туберкульозний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перитоніт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хронічні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захворювання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опорно-рухового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апарату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хронічний</a:t>
            </a:r>
            <a:r>
              <a:rPr lang="ru-RU" sz="2000" b="1" dirty="0" smtClean="0"/>
              <a:t> нефрит без </a:t>
            </a:r>
            <a:r>
              <a:rPr lang="ru-RU" sz="2000" b="1" dirty="0" err="1" smtClean="0"/>
              <a:t>явищ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вираженої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гіпертонії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ниркової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недостатності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рахіт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хвороби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шкіри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порушення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обміну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.</a:t>
            </a:r>
          </a:p>
          <a:p>
            <a:pPr algn="just"/>
            <a:endParaRPr lang="ru-RU" sz="24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Протипоказання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щодо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геліотерапії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r>
              <a:rPr lang="ru-RU" sz="2400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захворювання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серцево-судинної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прогресуючі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туберкульозу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легенів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органічні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захворювання</a:t>
            </a:r>
            <a:r>
              <a:rPr lang="ru-RU" sz="2000" b="1" dirty="0" smtClean="0"/>
              <a:t> ЦНС,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виражена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неврастенія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тиреотоксикози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підвищена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чутливість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сонячних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променів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злоякісні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новоутворення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6712" y="428604"/>
            <a:ext cx="11144328" cy="5847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За </a:t>
            </a:r>
            <a:r>
              <a:rPr lang="ru-RU" sz="2200" b="1" dirty="0" err="1" smtClean="0"/>
              <a:t>відсутності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спеціальних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споруд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геліотерапія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відбувається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сонячних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майданчиках</a:t>
            </a:r>
            <a:r>
              <a:rPr lang="ru-RU" sz="2200" b="1" dirty="0" smtClean="0"/>
              <a:t> у парках, </a:t>
            </a:r>
            <a:r>
              <a:rPr lang="ru-RU" sz="2200" b="1" dirty="0" err="1" smtClean="0"/>
              <a:t>під</a:t>
            </a:r>
            <a:r>
              <a:rPr lang="ru-RU" sz="2200" b="1" dirty="0" smtClean="0"/>
              <a:t> час </a:t>
            </a:r>
            <a:r>
              <a:rPr lang="ru-RU" sz="2200" b="1" dirty="0" err="1" smtClean="0"/>
              <a:t>фізичних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вправ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ігор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відкритому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повітрі</a:t>
            </a:r>
            <a:endParaRPr lang="ru-RU" sz="2200" b="1" dirty="0" smtClean="0"/>
          </a:p>
          <a:p>
            <a:pPr algn="just"/>
            <a:r>
              <a:rPr lang="ru-RU" sz="2200" b="1" dirty="0" err="1" smtClean="0"/>
              <a:t>Сонячні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промені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теплову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викликають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утворення</a:t>
            </a:r>
            <a:r>
              <a:rPr lang="ru-RU" sz="2200" b="1" dirty="0" smtClean="0"/>
              <a:t> ряду </a:t>
            </a:r>
            <a:r>
              <a:rPr lang="ru-RU" sz="2200" b="1" dirty="0" err="1" smtClean="0"/>
              <a:t>біологічно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активних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речовин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організмі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Тривала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теплових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променів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організм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людини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може</a:t>
            </a:r>
            <a:r>
              <a:rPr lang="ru-RU" sz="2200" b="1" dirty="0" smtClean="0"/>
              <a:t> привести до </a:t>
            </a:r>
            <a:r>
              <a:rPr lang="ru-RU" sz="2200" b="1" dirty="0" err="1" smtClean="0"/>
              <a:t>загострення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захворювання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до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перегрівання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організму</a:t>
            </a:r>
            <a:r>
              <a:rPr lang="ru-RU" sz="2200" b="1" dirty="0" smtClean="0"/>
              <a:t> - теплового удару. Тому </a:t>
            </a:r>
            <a:r>
              <a:rPr lang="ru-RU" sz="2200" b="1" dirty="0" err="1" smtClean="0"/>
              <a:t>сонячно-повітряні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ванни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повинні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суворо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дозуватися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хвилинах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калоріях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Починають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зазвичай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5 </a:t>
            </a:r>
            <a:r>
              <a:rPr lang="ru-RU" sz="2200" b="1" dirty="0" err="1" smtClean="0">
                <a:solidFill>
                  <a:srgbClr val="FF0000"/>
                </a:solidFill>
              </a:rPr>
              <a:t>калорій</a:t>
            </a:r>
            <a:r>
              <a:rPr lang="ru-RU" sz="2200" b="1" dirty="0" smtClean="0">
                <a:solidFill>
                  <a:srgbClr val="FF0000"/>
                </a:solidFill>
              </a:rPr>
              <a:t> (4-6 </a:t>
            </a:r>
            <a:r>
              <a:rPr lang="ru-RU" sz="2200" b="1" dirty="0" err="1" smtClean="0">
                <a:solidFill>
                  <a:srgbClr val="FF0000"/>
                </a:solidFill>
              </a:rPr>
              <a:t>хвилин</a:t>
            </a:r>
            <a:r>
              <a:rPr lang="ru-RU" sz="2200" b="1" dirty="0" smtClean="0">
                <a:solidFill>
                  <a:srgbClr val="FF0000"/>
                </a:solidFill>
              </a:rPr>
              <a:t>)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поступово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доводять</a:t>
            </a:r>
            <a:r>
              <a:rPr lang="ru-RU" sz="2200" b="1" dirty="0" smtClean="0"/>
              <a:t> до </a:t>
            </a:r>
            <a:r>
              <a:rPr lang="ru-RU" sz="2200" b="1" dirty="0" smtClean="0">
                <a:solidFill>
                  <a:srgbClr val="FF0000"/>
                </a:solidFill>
              </a:rPr>
              <a:t>40-50 </a:t>
            </a:r>
            <a:r>
              <a:rPr lang="ru-RU" sz="2200" b="1" dirty="0" err="1" smtClean="0">
                <a:solidFill>
                  <a:srgbClr val="FF0000"/>
                </a:solidFill>
              </a:rPr>
              <a:t>калорій</a:t>
            </a:r>
            <a:r>
              <a:rPr lang="ru-RU" sz="2200" b="1" dirty="0" smtClean="0"/>
              <a:t>. Перед початком </a:t>
            </a:r>
            <a:r>
              <a:rPr lang="ru-RU" sz="2200" b="1" dirty="0" err="1" smtClean="0"/>
              <a:t>сонячних</a:t>
            </a:r>
            <a:r>
              <a:rPr lang="ru-RU" sz="2200" b="1" dirty="0" smtClean="0"/>
              <a:t> ванн </a:t>
            </a:r>
            <a:r>
              <a:rPr lang="ru-RU" sz="2200" b="1" dirty="0" err="1" smtClean="0"/>
              <a:t>рекомендуються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5-10-хвилинні </a:t>
            </a:r>
            <a:r>
              <a:rPr lang="ru-RU" sz="2200" b="1" dirty="0" err="1" smtClean="0">
                <a:solidFill>
                  <a:srgbClr val="FF0000"/>
                </a:solidFill>
              </a:rPr>
              <a:t>повітряні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ванни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Кращий</a:t>
            </a:r>
            <a:r>
              <a:rPr lang="ru-RU" sz="2200" b="1" dirty="0" smtClean="0"/>
              <a:t> час для </a:t>
            </a:r>
            <a:r>
              <a:rPr lang="ru-RU" sz="2200" b="1" dirty="0" err="1" smtClean="0"/>
              <a:t>сонячних</a:t>
            </a:r>
            <a:r>
              <a:rPr lang="ru-RU" sz="2200" b="1" dirty="0" smtClean="0"/>
              <a:t> ванн - </a:t>
            </a:r>
            <a:r>
              <a:rPr lang="ru-RU" sz="2200" b="1" dirty="0" err="1" smtClean="0">
                <a:solidFill>
                  <a:srgbClr val="7030A0"/>
                </a:solidFill>
              </a:rPr>
              <a:t>ранкові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години</a:t>
            </a:r>
            <a:r>
              <a:rPr lang="ru-RU" sz="2200" b="1" dirty="0" smtClean="0"/>
              <a:t>. </a:t>
            </a:r>
          </a:p>
          <a:p>
            <a:pPr algn="just"/>
            <a:r>
              <a:rPr lang="ru-RU" sz="2200" b="1" dirty="0" err="1" smtClean="0"/>
              <a:t>Ванни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призначаються</a:t>
            </a:r>
            <a:r>
              <a:rPr lang="ru-RU" sz="2200" b="1" dirty="0" smtClean="0"/>
              <a:t> через 1-2 </a:t>
            </a:r>
            <a:r>
              <a:rPr lang="ru-RU" sz="2200" b="1" dirty="0" err="1" smtClean="0"/>
              <a:t>години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після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сніданку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Після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прийому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сонячної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ванни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призначають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відпочинок</a:t>
            </a:r>
            <a:r>
              <a:rPr lang="ru-RU" sz="2200" b="1" dirty="0" smtClean="0">
                <a:solidFill>
                  <a:srgbClr val="7030A0"/>
                </a:solidFill>
              </a:rPr>
              <a:t> у </a:t>
            </a:r>
            <a:r>
              <a:rPr lang="ru-RU" sz="2200" b="1" dirty="0" err="1" smtClean="0">
                <a:solidFill>
                  <a:srgbClr val="7030A0"/>
                </a:solidFill>
              </a:rPr>
              <a:t>тіні</a:t>
            </a:r>
            <a:r>
              <a:rPr lang="ru-RU" sz="2200" b="1" dirty="0" smtClean="0"/>
              <a:t>, а </a:t>
            </a:r>
            <a:r>
              <a:rPr lang="ru-RU" sz="2200" b="1" dirty="0" err="1" smtClean="0"/>
              <a:t>потім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прохолодну</a:t>
            </a:r>
            <a:r>
              <a:rPr lang="ru-RU" sz="2200" b="1" dirty="0" smtClean="0"/>
              <a:t> процедуру (</a:t>
            </a:r>
            <a:r>
              <a:rPr lang="ru-RU" sz="2200" b="1" dirty="0" err="1" smtClean="0"/>
              <a:t>купання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річці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морі</a:t>
            </a:r>
            <a:r>
              <a:rPr lang="ru-RU" sz="2200" b="1" dirty="0" smtClean="0"/>
              <a:t>, душ </a:t>
            </a:r>
            <a:r>
              <a:rPr lang="ru-RU" sz="2200" b="1" dirty="0" err="1" smtClean="0"/>
              <a:t>сонячного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нагріву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обливання</a:t>
            </a:r>
            <a:r>
              <a:rPr lang="ru-RU" sz="2200" b="1" dirty="0" smtClean="0"/>
              <a:t> водою).</a:t>
            </a:r>
          </a:p>
          <a:p>
            <a:pPr algn="just"/>
            <a:r>
              <a:rPr lang="ru-RU" sz="2200" b="1" dirty="0" err="1" smtClean="0"/>
              <a:t>Недостатня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кількість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сонячного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світла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веде</a:t>
            </a:r>
            <a:r>
              <a:rPr lang="ru-RU" sz="2200" b="1" dirty="0" smtClean="0"/>
              <a:t> до </a:t>
            </a:r>
            <a:r>
              <a:rPr lang="ru-RU" sz="2200" b="1" dirty="0" err="1" smtClean="0"/>
              <a:t>порушення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обміну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речовин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вітамінного</a:t>
            </a:r>
            <a:r>
              <a:rPr lang="ru-RU" sz="2200" b="1" dirty="0" smtClean="0"/>
              <a:t> балансу, до </a:t>
            </a:r>
            <a:r>
              <a:rPr lang="ru-RU" sz="2200" b="1" dirty="0" err="1" smtClean="0"/>
              <a:t>ослаблення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захисних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організму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інфекційних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простудних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інших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захворювань</a:t>
            </a:r>
            <a:r>
              <a:rPr lang="ru-RU" sz="2200" b="1" dirty="0" smtClean="0"/>
              <a:t>, до </a:t>
            </a:r>
            <a:r>
              <a:rPr lang="ru-RU" sz="2200" b="1" dirty="0" err="1" smtClean="0"/>
              <a:t>пониження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працездатності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погіршення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самопочуття</a:t>
            </a:r>
            <a:r>
              <a:rPr lang="ru-RU" sz="2200" b="1" dirty="0" smtClean="0"/>
              <a:t>. </a:t>
            </a:r>
            <a:endParaRPr lang="ru-RU" sz="22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9654" y="0"/>
            <a:ext cx="9715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4. </a:t>
            </a:r>
            <a:r>
              <a:rPr lang="ru-RU" sz="3200" b="1" dirty="0" err="1" smtClean="0">
                <a:solidFill>
                  <a:srgbClr val="FF0000"/>
                </a:solidFill>
              </a:rPr>
              <a:t>Таласотерапія</a:t>
            </a:r>
            <a:r>
              <a:rPr lang="ru-RU" sz="3200" b="1" dirty="0" smtClean="0">
                <a:solidFill>
                  <a:srgbClr val="FF0000"/>
                </a:solidFill>
              </a:rPr>
              <a:t> (</a:t>
            </a:r>
            <a:r>
              <a:rPr lang="ru-RU" sz="3200" b="1" dirty="0" err="1" smtClean="0">
                <a:solidFill>
                  <a:srgbClr val="FF0000"/>
                </a:solidFill>
              </a:rPr>
              <a:t>морські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купання</a:t>
            </a:r>
            <a:r>
              <a:rPr lang="ru-RU" sz="3200" b="1" dirty="0" smtClean="0">
                <a:solidFill>
                  <a:srgbClr val="FF0000"/>
                </a:solidFill>
              </a:rPr>
              <a:t>).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398" y="928670"/>
            <a:ext cx="6357982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Дія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морських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купань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результатом складного </a:t>
            </a:r>
            <a:r>
              <a:rPr lang="ru-RU" sz="2000" b="1" dirty="0" err="1" smtClean="0"/>
              <a:t>впливу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розчинених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воді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солей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газів</a:t>
            </a:r>
            <a:r>
              <a:rPr lang="ru-RU" sz="2000" b="1" dirty="0" smtClean="0">
                <a:solidFill>
                  <a:srgbClr val="7030A0"/>
                </a:solidFill>
              </a:rPr>
              <a:t> (</a:t>
            </a:r>
            <a:r>
              <a:rPr lang="ru-RU" sz="2000" b="1" dirty="0" err="1" smtClean="0">
                <a:solidFill>
                  <a:srgbClr val="7030A0"/>
                </a:solidFill>
              </a:rPr>
              <a:t>хімічна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дія</a:t>
            </a:r>
            <a:r>
              <a:rPr lang="ru-RU" sz="2000" b="1" dirty="0" smtClean="0">
                <a:solidFill>
                  <a:srgbClr val="7030A0"/>
                </a:solidFill>
              </a:rPr>
              <a:t>), </a:t>
            </a:r>
            <a:r>
              <a:rPr lang="ru-RU" sz="2000" b="1" dirty="0" err="1" smtClean="0">
                <a:solidFill>
                  <a:srgbClr val="7030A0"/>
                </a:solidFill>
              </a:rPr>
              <a:t>температури</a:t>
            </a:r>
            <a:r>
              <a:rPr lang="ru-RU" sz="2000" b="1" dirty="0" smtClean="0">
                <a:solidFill>
                  <a:srgbClr val="7030A0"/>
                </a:solidFill>
              </a:rPr>
              <a:t> води, </a:t>
            </a:r>
            <a:r>
              <a:rPr lang="ru-RU" sz="2000" b="1" dirty="0" err="1" smtClean="0">
                <a:solidFill>
                  <a:srgbClr val="7030A0"/>
                </a:solidFill>
              </a:rPr>
              <a:t>механічних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подразнень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сонячної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радіації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радіоактивності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морської</a:t>
            </a:r>
            <a:r>
              <a:rPr lang="ru-RU" sz="2000" b="1" dirty="0" smtClean="0">
                <a:solidFill>
                  <a:srgbClr val="7030A0"/>
                </a:solidFill>
              </a:rPr>
              <a:t> води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Морські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купання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зміцнювальну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та </a:t>
            </a:r>
            <a:r>
              <a:rPr lang="ru-RU" sz="2000" b="1" dirty="0" err="1" smtClean="0">
                <a:solidFill>
                  <a:srgbClr val="FF0000"/>
                </a:solidFill>
              </a:rPr>
              <a:t>загартовуючу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дію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Починати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купання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температурі</a:t>
            </a:r>
            <a:r>
              <a:rPr lang="ru-RU" sz="2000" b="1" dirty="0" smtClean="0"/>
              <a:t> води не </a:t>
            </a:r>
            <a:r>
              <a:rPr lang="ru-RU" sz="2000" b="1" dirty="0" err="1" smtClean="0"/>
              <a:t>нижче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+18°С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Починати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купання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рекомендується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2-3-хвилинного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перебування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воді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збільшувати</a:t>
            </a:r>
            <a:r>
              <a:rPr lang="ru-RU" sz="2000" b="1" dirty="0" smtClean="0"/>
              <a:t> час до </a:t>
            </a:r>
            <a:r>
              <a:rPr lang="ru-RU" sz="2000" b="1" dirty="0" smtClean="0">
                <a:solidFill>
                  <a:srgbClr val="FF0000"/>
                </a:solidFill>
              </a:rPr>
              <a:t>10-15 </a:t>
            </a:r>
            <a:r>
              <a:rPr lang="ru-RU" sz="2000" b="1" dirty="0" err="1" smtClean="0">
                <a:solidFill>
                  <a:srgbClr val="FF0000"/>
                </a:solidFill>
              </a:rPr>
              <a:t>хвилин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відповідний</a:t>
            </a:r>
            <a:r>
              <a:rPr lang="ru-RU" sz="2000" b="1" dirty="0" smtClean="0"/>
              <a:t> час для </a:t>
            </a:r>
            <a:r>
              <a:rPr lang="ru-RU" sz="2000" b="1" dirty="0" err="1" smtClean="0"/>
              <a:t>купання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10 до 12 годин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16 до 19 годин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Останніми</a:t>
            </a:r>
            <a:r>
              <a:rPr lang="ru-RU" sz="2000" b="1" dirty="0" smtClean="0"/>
              <a:t> роками, особливо в зимовий час, </a:t>
            </a:r>
            <a:r>
              <a:rPr lang="ru-RU" sz="2000" b="1" dirty="0" err="1" smtClean="0"/>
              <a:t>застосовується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купання</a:t>
            </a:r>
            <a:r>
              <a:rPr lang="ru-RU" sz="2000" b="1" dirty="0" smtClean="0">
                <a:solidFill>
                  <a:srgbClr val="0070C0"/>
                </a:solidFill>
              </a:rPr>
              <a:t> в </a:t>
            </a:r>
            <a:r>
              <a:rPr lang="ru-RU" sz="2000" b="1" dirty="0" err="1" smtClean="0">
                <a:solidFill>
                  <a:srgbClr val="0070C0"/>
                </a:solidFill>
              </a:rPr>
              <a:t>басейнах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заповнених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підігрітою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морською</a:t>
            </a:r>
            <a:r>
              <a:rPr lang="ru-RU" sz="2000" b="1" dirty="0" smtClean="0"/>
              <a:t> водою. </a:t>
            </a:r>
            <a:r>
              <a:rPr lang="ru-RU" sz="2000" b="1" dirty="0" err="1" smtClean="0"/>
              <a:t>Хворим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ослабленим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купання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замінюють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обтиранням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або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обливанням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морською</a:t>
            </a:r>
            <a:r>
              <a:rPr lang="ru-RU" sz="2000" b="1" i="1" dirty="0" smtClean="0">
                <a:solidFill>
                  <a:srgbClr val="0070C0"/>
                </a:solidFill>
              </a:rPr>
              <a:t> водою</a:t>
            </a:r>
            <a:r>
              <a:rPr lang="ru-RU" sz="2000" b="1" dirty="0" smtClean="0"/>
              <a:t>.</a:t>
            </a:r>
          </a:p>
        </p:txBody>
      </p:sp>
      <p:pic>
        <p:nvPicPr>
          <p:cNvPr id="522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818" y="1357298"/>
            <a:ext cx="509586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588" y="500042"/>
            <a:ext cx="10858576" cy="5847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 smtClean="0">
                <a:solidFill>
                  <a:srgbClr val="FF0000"/>
                </a:solidFill>
              </a:rPr>
              <a:t>Клімат</a:t>
            </a:r>
            <a:r>
              <a:rPr lang="ru-RU" sz="2200" b="1" dirty="0" smtClean="0"/>
              <a:t> — </a:t>
            </a:r>
            <a:r>
              <a:rPr lang="ru-RU" sz="2200" b="1" dirty="0" err="1" smtClean="0"/>
              <a:t>це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багатолітній</a:t>
            </a:r>
            <a:r>
              <a:rPr lang="ru-RU" sz="2200" b="1" dirty="0" smtClean="0"/>
              <a:t> режим погоди </a:t>
            </a:r>
            <a:r>
              <a:rPr lang="ru-RU" sz="2200" b="1" dirty="0" err="1" smtClean="0"/>
              <a:t>визначеної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місцевості</a:t>
            </a:r>
            <a:r>
              <a:rPr lang="ru-RU" sz="2200" b="1" dirty="0" smtClean="0"/>
              <a:t>. </a:t>
            </a:r>
          </a:p>
          <a:p>
            <a:pPr algn="just"/>
            <a:r>
              <a:rPr lang="ru-RU" sz="2200" b="1" dirty="0" err="1" smtClean="0"/>
              <a:t>Залежно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амплітуди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переважаючих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атмосферних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земних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чинників</a:t>
            </a:r>
            <a:r>
              <a:rPr lang="ru-RU" sz="2200" b="1" dirty="0" smtClean="0"/>
              <a:t> (перш за все </a:t>
            </a:r>
            <a:r>
              <a:rPr lang="ru-RU" sz="2200" b="1" dirty="0" err="1" smtClean="0"/>
              <a:t>температури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вологості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повітря</a:t>
            </a:r>
            <a:r>
              <a:rPr lang="ru-RU" sz="2200" b="1" dirty="0" smtClean="0"/>
              <a:t>) </a:t>
            </a:r>
            <a:r>
              <a:rPr lang="ru-RU" sz="2200" b="1" dirty="0" err="1" smtClean="0"/>
              <a:t>розрізняють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такі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типи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клімату</a:t>
            </a:r>
            <a:r>
              <a:rPr lang="ru-RU" sz="2200" b="1" dirty="0" smtClean="0"/>
              <a:t>: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i="1" dirty="0" err="1" smtClean="0"/>
              <a:t>континентальний</a:t>
            </a:r>
            <a:r>
              <a:rPr lang="ru-RU" sz="2200" b="1" i="1" dirty="0" smtClean="0"/>
              <a:t> (</a:t>
            </a:r>
            <a:r>
              <a:rPr lang="ru-RU" sz="2200" b="1" i="1" dirty="0" err="1" smtClean="0"/>
              <a:t>рівнинний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і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гірський</a:t>
            </a:r>
            <a:r>
              <a:rPr lang="ru-RU" sz="2200" b="1" i="1" dirty="0" smtClean="0"/>
              <a:t>);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i="1" dirty="0" err="1" smtClean="0"/>
              <a:t>морський</a:t>
            </a:r>
            <a:r>
              <a:rPr lang="ru-RU" sz="2200" b="1" i="1" dirty="0" smtClean="0"/>
              <a:t>.  </a:t>
            </a:r>
          </a:p>
          <a:p>
            <a:pPr algn="just"/>
            <a:endParaRPr lang="ru-RU" sz="2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І. </a:t>
            </a:r>
            <a:r>
              <a:rPr lang="ru-RU" sz="2200" b="1" dirty="0" err="1" smtClean="0">
                <a:solidFill>
                  <a:srgbClr val="FF0000"/>
                </a:solidFill>
              </a:rPr>
              <a:t>Континентальний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клімат</a:t>
            </a:r>
            <a:r>
              <a:rPr lang="ru-RU" sz="2200" b="1" dirty="0" smtClean="0">
                <a:solidFill>
                  <a:srgbClr val="FF0000"/>
                </a:solidFill>
              </a:rPr>
              <a:t>:  </a:t>
            </a:r>
          </a:p>
          <a:p>
            <a:pPr algn="just"/>
            <a:r>
              <a:rPr lang="ru-RU" sz="2200" b="1" i="1" dirty="0" err="1" smtClean="0">
                <a:solidFill>
                  <a:srgbClr val="0070C0"/>
                </a:solidFill>
              </a:rPr>
              <a:t>Клімат</a:t>
            </a:r>
            <a:r>
              <a:rPr lang="ru-RU" sz="2200" b="1" i="1" dirty="0" smtClean="0">
                <a:solidFill>
                  <a:srgbClr val="0070C0"/>
                </a:solidFill>
              </a:rPr>
              <a:t> </a:t>
            </a:r>
            <a:r>
              <a:rPr lang="ru-RU" sz="2200" b="1" i="1" dirty="0" err="1" smtClean="0">
                <a:solidFill>
                  <a:srgbClr val="0070C0"/>
                </a:solidFill>
              </a:rPr>
              <a:t>рівнин</a:t>
            </a:r>
            <a:r>
              <a:rPr lang="ru-RU" sz="2200" b="1" i="1" dirty="0" smtClean="0">
                <a:solidFill>
                  <a:srgbClr val="0070C0"/>
                </a:solidFill>
              </a:rPr>
              <a:t>: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теплий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сухий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пустеля</a:t>
            </a:r>
            <a:r>
              <a:rPr lang="ru-RU" sz="2200" b="1" dirty="0" smtClean="0"/>
              <a:t>, степи);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теплий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вологий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тропіки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субтропіки</a:t>
            </a:r>
            <a:r>
              <a:rPr lang="ru-RU" sz="2200" b="1" dirty="0" smtClean="0"/>
              <a:t>);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прохолодний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сухий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ліси</a:t>
            </a:r>
            <a:r>
              <a:rPr lang="ru-RU" sz="2200" b="1" dirty="0" smtClean="0"/>
              <a:t>, тайга);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прохолодний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вологий</a:t>
            </a:r>
            <a:r>
              <a:rPr lang="ru-RU" sz="2200" b="1" dirty="0" smtClean="0"/>
              <a:t> (тундра).  </a:t>
            </a:r>
          </a:p>
          <a:p>
            <a:pPr algn="just"/>
            <a:r>
              <a:rPr lang="ru-RU" sz="2200" b="1" i="1" dirty="0" err="1" smtClean="0">
                <a:solidFill>
                  <a:srgbClr val="0070C0"/>
                </a:solidFill>
              </a:rPr>
              <a:t>Клімат</a:t>
            </a:r>
            <a:r>
              <a:rPr lang="ru-RU" sz="2200" b="1" i="1" dirty="0" smtClean="0">
                <a:solidFill>
                  <a:srgbClr val="0070C0"/>
                </a:solidFill>
              </a:rPr>
              <a:t> </a:t>
            </a:r>
            <a:r>
              <a:rPr lang="ru-RU" sz="2200" b="1" i="1" dirty="0" err="1" smtClean="0">
                <a:solidFill>
                  <a:srgbClr val="0070C0"/>
                </a:solidFill>
              </a:rPr>
              <a:t>гір</a:t>
            </a:r>
            <a:r>
              <a:rPr lang="ru-RU" sz="2200" b="1" i="1" dirty="0" smtClean="0">
                <a:solidFill>
                  <a:srgbClr val="0070C0"/>
                </a:solidFill>
              </a:rPr>
              <a:t>: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низькогір’я</a:t>
            </a:r>
            <a:r>
              <a:rPr lang="ru-RU" sz="2200" b="1" dirty="0" smtClean="0"/>
              <a:t> (500 м);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середніх</a:t>
            </a:r>
            <a:r>
              <a:rPr lang="ru-RU" sz="2200" b="1" dirty="0" smtClean="0"/>
              <a:t> (500 — 1000 м);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високих</a:t>
            </a:r>
            <a:r>
              <a:rPr lang="ru-RU" sz="2200" b="1" dirty="0" smtClean="0"/>
              <a:t>( 1000 — 2500 м).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Результат пошуку зображень за запитом &quot;thalassotherapy&quot;"/>
          <p:cNvPicPr>
            <a:picLocks noChangeAspect="1" noChangeArrowheads="1"/>
          </p:cNvPicPr>
          <p:nvPr/>
        </p:nvPicPr>
        <p:blipFill>
          <a:blip r:embed="rId2">
            <a:lum bright="42000" contrast="-54000"/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27051" y="981075"/>
            <a:ext cx="11328400" cy="4751388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 i="1" dirty="0" err="1"/>
              <a:t>Таласотерапія</a:t>
            </a:r>
            <a:r>
              <a:rPr lang="ru-RU" sz="2600" i="1" dirty="0"/>
              <a:t> - </a:t>
            </a:r>
            <a:r>
              <a:rPr lang="ru-RU" sz="2600" i="1" dirty="0" err="1"/>
              <a:t>це</a:t>
            </a:r>
            <a:r>
              <a:rPr lang="ru-RU" sz="2600" i="1" dirty="0"/>
              <a:t> </a:t>
            </a:r>
            <a:r>
              <a:rPr lang="ru-RU" sz="2600" i="1" dirty="0" err="1"/>
              <a:t>оздоровлення</a:t>
            </a:r>
            <a:r>
              <a:rPr lang="ru-RU" sz="2600" i="1" dirty="0"/>
              <a:t> </a:t>
            </a:r>
            <a:r>
              <a:rPr lang="ru-RU" sz="2600" i="1" dirty="0" err="1"/>
              <a:t>і</a:t>
            </a:r>
            <a:r>
              <a:rPr lang="ru-RU" sz="2600" i="1" dirty="0"/>
              <a:t> </a:t>
            </a:r>
            <a:r>
              <a:rPr lang="ru-RU" sz="2600" i="1" dirty="0" err="1"/>
              <a:t>лікування</a:t>
            </a:r>
            <a:r>
              <a:rPr lang="ru-RU" sz="2600" i="1" dirty="0"/>
              <a:t> </a:t>
            </a:r>
            <a:r>
              <a:rPr lang="ru-RU" sz="2600" i="1" dirty="0" err="1"/>
              <a:t>організму</a:t>
            </a:r>
            <a:r>
              <a:rPr lang="ru-RU" sz="2600" i="1" dirty="0"/>
              <a:t> </a:t>
            </a:r>
            <a:r>
              <a:rPr lang="ru-RU" sz="2600" i="1" dirty="0" err="1"/>
              <a:t>людини</a:t>
            </a:r>
            <a:r>
              <a:rPr lang="ru-RU" sz="2600" i="1" dirty="0"/>
              <a:t> за </a:t>
            </a:r>
            <a:r>
              <a:rPr lang="ru-RU" sz="2600" i="1" dirty="0" err="1"/>
              <a:t>допомогою</a:t>
            </a:r>
            <a:r>
              <a:rPr lang="ru-RU" sz="2600" i="1" dirty="0"/>
              <a:t> </a:t>
            </a:r>
            <a:r>
              <a:rPr lang="ru-RU" sz="2600" i="1" dirty="0" err="1"/>
              <a:t>морської</a:t>
            </a:r>
            <a:r>
              <a:rPr lang="ru-RU" sz="2600" i="1" dirty="0"/>
              <a:t> води, </a:t>
            </a:r>
            <a:r>
              <a:rPr lang="ru-RU" sz="2600" i="1" dirty="0" err="1"/>
              <a:t>піску</a:t>
            </a:r>
            <a:r>
              <a:rPr lang="ru-RU" sz="2600" i="1" dirty="0"/>
              <a:t>, </a:t>
            </a:r>
            <a:r>
              <a:rPr lang="ru-RU" sz="2600" i="1" dirty="0" err="1"/>
              <a:t>водоростей</a:t>
            </a:r>
            <a:r>
              <a:rPr lang="ru-RU" sz="2600" i="1" dirty="0"/>
              <a:t>, </a:t>
            </a:r>
            <a:r>
              <a:rPr lang="ru-RU" sz="2600" i="1" dirty="0" err="1"/>
              <a:t>морського</a:t>
            </a:r>
            <a:r>
              <a:rPr lang="ru-RU" sz="2600" i="1" dirty="0"/>
              <a:t> </a:t>
            </a:r>
            <a:r>
              <a:rPr lang="ru-RU" sz="2600" i="1" dirty="0" err="1"/>
              <a:t>клімату</a:t>
            </a:r>
            <a:r>
              <a:rPr lang="ru-RU" sz="2600" i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6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i="1" dirty="0" err="1"/>
              <a:t>Термін</a:t>
            </a:r>
            <a:r>
              <a:rPr lang="ru-RU" sz="2600" i="1" dirty="0"/>
              <a:t> «</a:t>
            </a:r>
            <a:r>
              <a:rPr lang="ru-RU" sz="2600" i="1" dirty="0" err="1"/>
              <a:t>таласотерапія</a:t>
            </a:r>
            <a:r>
              <a:rPr lang="ru-RU" sz="2600" i="1" dirty="0"/>
              <a:t>» </a:t>
            </a:r>
            <a:r>
              <a:rPr lang="ru-RU" sz="2600" i="1" dirty="0" err="1"/>
              <a:t>був</a:t>
            </a:r>
            <a:r>
              <a:rPr lang="ru-RU" sz="2600" i="1" dirty="0"/>
              <a:t> введений аж в 1869 </a:t>
            </a:r>
            <a:r>
              <a:rPr lang="ru-RU" sz="2600" i="1" dirty="0" err="1"/>
              <a:t>році</a:t>
            </a:r>
            <a:r>
              <a:rPr lang="ru-RU" sz="2600" i="1" dirty="0"/>
              <a:t> </a:t>
            </a:r>
            <a:r>
              <a:rPr lang="ru-RU" sz="2600" i="1" dirty="0" err="1"/>
              <a:t>французьким</a:t>
            </a:r>
            <a:r>
              <a:rPr lang="ru-RU" sz="2600" i="1" dirty="0"/>
              <a:t> </a:t>
            </a:r>
            <a:r>
              <a:rPr lang="ru-RU" sz="2600" i="1" dirty="0" err="1"/>
              <a:t>лікарем</a:t>
            </a:r>
            <a:r>
              <a:rPr lang="ru-RU" sz="2600" i="1" dirty="0"/>
              <a:t>. </a:t>
            </a:r>
            <a:r>
              <a:rPr lang="ru-RU" sz="2600" i="1" dirty="0" err="1"/>
              <a:t>Однак</a:t>
            </a:r>
            <a:r>
              <a:rPr lang="ru-RU" sz="2600" i="1" dirty="0"/>
              <a:t>, </a:t>
            </a:r>
            <a:r>
              <a:rPr lang="ru-RU" sz="2600" i="1" dirty="0" err="1"/>
              <a:t>має</a:t>
            </a:r>
            <a:r>
              <a:rPr lang="ru-RU" sz="2600" i="1" dirty="0"/>
              <a:t> </a:t>
            </a:r>
            <a:r>
              <a:rPr lang="ru-RU" sz="2600" i="1" dirty="0" err="1"/>
              <a:t>грецьке</a:t>
            </a:r>
            <a:r>
              <a:rPr lang="ru-RU" sz="2600" i="1" dirty="0"/>
              <a:t> </a:t>
            </a:r>
            <a:r>
              <a:rPr lang="ru-RU" sz="2600" i="1" dirty="0" err="1"/>
              <a:t>походження</a:t>
            </a:r>
            <a:r>
              <a:rPr lang="ru-RU" sz="2600" i="1" dirty="0"/>
              <a:t>: </a:t>
            </a:r>
            <a:r>
              <a:rPr lang="ru-RU" sz="2600" i="1" dirty="0" err="1"/>
              <a:t>thalassa</a:t>
            </a:r>
            <a:r>
              <a:rPr lang="ru-RU" sz="2600" i="1" dirty="0"/>
              <a:t> - «море», а </a:t>
            </a:r>
            <a:r>
              <a:rPr lang="ru-RU" sz="2600" i="1" dirty="0" err="1"/>
              <a:t>therapei</a:t>
            </a:r>
            <a:r>
              <a:rPr lang="ru-RU" sz="2600" i="1" dirty="0"/>
              <a:t> - «</a:t>
            </a:r>
            <a:r>
              <a:rPr lang="ru-RU" sz="2600" i="1" dirty="0" err="1"/>
              <a:t>терапія</a:t>
            </a:r>
            <a:r>
              <a:rPr lang="ru-RU" sz="2600" i="1" dirty="0"/>
              <a:t>».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6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i="1" dirty="0" err="1"/>
              <a:t>Іншими</a:t>
            </a:r>
            <a:r>
              <a:rPr lang="ru-RU" sz="2600" i="1" dirty="0"/>
              <a:t> словами, </a:t>
            </a:r>
            <a:r>
              <a:rPr lang="ru-RU" sz="2600" i="1" dirty="0" err="1"/>
              <a:t>таласотерапія</a:t>
            </a:r>
            <a:r>
              <a:rPr lang="ru-RU" sz="2600" i="1" dirty="0"/>
              <a:t> - </a:t>
            </a:r>
            <a:r>
              <a:rPr lang="ru-RU" sz="2600" i="1" dirty="0" err="1"/>
              <a:t>це</a:t>
            </a:r>
            <a:r>
              <a:rPr lang="ru-RU" sz="2600" i="1" dirty="0"/>
              <a:t> </a:t>
            </a:r>
            <a:r>
              <a:rPr lang="ru-RU" sz="2600" i="1" dirty="0" err="1"/>
              <a:t>медичний</a:t>
            </a:r>
            <a:r>
              <a:rPr lang="ru-RU" sz="2600" i="1" dirty="0"/>
              <a:t> </a:t>
            </a:r>
            <a:r>
              <a:rPr lang="ru-RU" sz="2600" i="1" dirty="0" err="1"/>
              <a:t>термін</a:t>
            </a:r>
            <a:r>
              <a:rPr lang="ru-RU" sz="2600" i="1" dirty="0"/>
              <a:t>, </a:t>
            </a:r>
            <a:r>
              <a:rPr lang="ru-RU" sz="2600" i="1" dirty="0" err="1"/>
              <a:t>що</a:t>
            </a:r>
            <a:r>
              <a:rPr lang="ru-RU" sz="2600" i="1" dirty="0"/>
              <a:t> </a:t>
            </a:r>
            <a:r>
              <a:rPr lang="ru-RU" sz="2600" i="1" dirty="0" err="1"/>
              <a:t>означає</a:t>
            </a:r>
            <a:r>
              <a:rPr lang="ru-RU" sz="2600" i="1" dirty="0"/>
              <a:t> </a:t>
            </a:r>
            <a:r>
              <a:rPr lang="ru-RU" sz="2600" i="1" dirty="0" err="1"/>
              <a:t>лікування</a:t>
            </a:r>
            <a:r>
              <a:rPr lang="ru-RU" sz="2600" i="1" dirty="0"/>
              <a:t> морем. </a:t>
            </a:r>
            <a:r>
              <a:rPr lang="ru-RU" sz="2600" i="1" dirty="0" err="1"/>
              <a:t>Така</a:t>
            </a:r>
            <a:r>
              <a:rPr lang="ru-RU" sz="2600" i="1" dirty="0"/>
              <a:t> </a:t>
            </a:r>
            <a:r>
              <a:rPr lang="ru-RU" sz="2600" i="1" dirty="0" err="1"/>
              <a:t>терапія</a:t>
            </a:r>
            <a:r>
              <a:rPr lang="ru-RU" sz="2600" i="1" dirty="0"/>
              <a:t> доводить, </a:t>
            </a:r>
            <a:r>
              <a:rPr lang="ru-RU" sz="2600" i="1" dirty="0" err="1"/>
              <a:t>що</a:t>
            </a:r>
            <a:r>
              <a:rPr lang="ru-RU" sz="2600" i="1" dirty="0"/>
              <a:t> </a:t>
            </a:r>
            <a:r>
              <a:rPr lang="ru-RU" sz="2600" i="1" dirty="0" err="1"/>
              <a:t>немає</a:t>
            </a:r>
            <a:r>
              <a:rPr lang="ru-RU" sz="2600" i="1" dirty="0"/>
              <a:t> практично </a:t>
            </a:r>
            <a:r>
              <a:rPr lang="ru-RU" sz="2600" i="1" dirty="0" err="1"/>
              <a:t>нічого</a:t>
            </a:r>
            <a:r>
              <a:rPr lang="ru-RU" sz="2600" i="1" dirty="0"/>
              <a:t> </a:t>
            </a:r>
            <a:r>
              <a:rPr lang="ru-RU" sz="2600" i="1" dirty="0" err="1"/>
              <a:t>кориснішого</a:t>
            </a:r>
            <a:r>
              <a:rPr lang="ru-RU" sz="2600" i="1" dirty="0"/>
              <a:t> </a:t>
            </a:r>
            <a:r>
              <a:rPr lang="ru-RU" sz="2600" i="1" dirty="0" err="1"/>
              <a:t>й</a:t>
            </a:r>
            <a:r>
              <a:rPr lang="ru-RU" sz="2600" i="1" dirty="0"/>
              <a:t> </a:t>
            </a:r>
            <a:r>
              <a:rPr lang="ru-RU" sz="2600" i="1" dirty="0" err="1"/>
              <a:t>ефективнішого</a:t>
            </a:r>
            <a:r>
              <a:rPr lang="ru-RU" sz="2600" i="1" dirty="0"/>
              <a:t> </a:t>
            </a:r>
            <a:r>
              <a:rPr lang="ru-RU" sz="2600" i="1" dirty="0" err="1"/>
              <a:t>натуральних</a:t>
            </a:r>
            <a:r>
              <a:rPr lang="ru-RU" sz="2600" i="1" dirty="0"/>
              <a:t> </a:t>
            </a:r>
            <a:r>
              <a:rPr lang="ru-RU" sz="2600" i="1" dirty="0" err="1"/>
              <a:t>інгредієнтів</a:t>
            </a:r>
            <a:r>
              <a:rPr lang="ru-RU" sz="2600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14290"/>
            <a:ext cx="6572296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Показання</a:t>
            </a:r>
            <a:r>
              <a:rPr lang="ru-RU" sz="2800" b="1" i="1" dirty="0" smtClean="0">
                <a:solidFill>
                  <a:srgbClr val="FF0000"/>
                </a:solidFill>
              </a:rPr>
              <a:t> для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таласотерапії</a:t>
            </a:r>
            <a:r>
              <a:rPr lang="ru-RU" sz="2800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err="1" smtClean="0"/>
              <a:t>функціональні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порушення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нервової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системи</a:t>
            </a:r>
            <a:r>
              <a:rPr lang="ru-RU" sz="28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err="1" smtClean="0"/>
              <a:t>ожиріння</a:t>
            </a:r>
            <a:r>
              <a:rPr lang="ru-RU" sz="28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err="1" smtClean="0"/>
              <a:t>сечокислий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діатез</a:t>
            </a:r>
            <a:r>
              <a:rPr lang="ru-RU" sz="28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err="1" smtClean="0"/>
              <a:t>рахіт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ін</a:t>
            </a:r>
            <a:r>
              <a:rPr lang="ru-RU" sz="2800" b="1" dirty="0" smtClean="0"/>
              <a:t>.</a:t>
            </a:r>
          </a:p>
          <a:p>
            <a:pPr algn="just"/>
            <a:endParaRPr lang="ru-RU" sz="28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Протипоказання</a:t>
            </a:r>
            <a:r>
              <a:rPr lang="ru-RU" sz="2800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err="1" smtClean="0"/>
              <a:t>туберкульоз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легенів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активній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фазі</a:t>
            </a:r>
            <a:r>
              <a:rPr lang="ru-RU" sz="28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err="1" smtClean="0"/>
              <a:t>різко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виражений</a:t>
            </a:r>
            <a:r>
              <a:rPr lang="ru-RU" sz="2800" b="1" dirty="0" smtClean="0"/>
              <a:t> атеросклероз,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/>
              <a:t>сильна </a:t>
            </a:r>
            <a:r>
              <a:rPr lang="ru-RU" sz="2800" b="1" dirty="0" err="1" smtClean="0"/>
              <a:t>нервова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збудливість</a:t>
            </a:r>
            <a:r>
              <a:rPr lang="ru-RU" sz="28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err="1" smtClean="0"/>
              <a:t>схильність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непритомності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припадків</a:t>
            </a:r>
            <a:r>
              <a:rPr lang="ru-RU" sz="2800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err="1" smtClean="0"/>
              <a:t>гарячка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4034" name="Picture 2" descr="ÐÐ°ÑÑÐ¸Ð½ÐºÐ¸ Ð¿Ð¾ Ð·Ð°Ð¿ÑÐ¾ÑÑ Ð³Ð¸Ð´ÑÐ¾ÑÐ²ÐµÑÐ¾ÑÐµÑÐ°Ð¿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4" y="1"/>
            <a:ext cx="4766382" cy="3171812"/>
          </a:xfrm>
          <a:prstGeom prst="rect">
            <a:avLst/>
          </a:prstGeom>
          <a:noFill/>
        </p:spPr>
      </p:pic>
      <p:pic>
        <p:nvPicPr>
          <p:cNvPr id="44038" name="Picture 6" descr="ÐÐ°ÑÑÐ¸Ð½ÐºÐ¸ Ð¿Ð¾ Ð·Ð°Ð¿ÑÐ¾ÑÑ Ð³Ð¸Ð´ÑÐ¾ÑÐ²ÐµÑÐ¾ÑÐµÑÐ°Ð¿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4" y="3214685"/>
            <a:ext cx="4810116" cy="3605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36" y="214290"/>
            <a:ext cx="11215766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Фізіологічна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морських</a:t>
            </a:r>
            <a:r>
              <a:rPr lang="ru-RU" sz="2000" b="1" dirty="0" smtClean="0"/>
              <a:t> купелей </a:t>
            </a:r>
            <a:r>
              <a:rPr lang="ru-RU" sz="2000" b="1" dirty="0" err="1" smtClean="0"/>
              <a:t>пов'язана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впливом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термічних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механічних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хімічних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чинників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Термічний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вплив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залежить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температури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температури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морської</a:t>
            </a:r>
            <a:r>
              <a:rPr lang="ru-RU" sz="2000" b="1" dirty="0" smtClean="0"/>
              <a:t> води.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Механічний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вплив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проявляється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тиском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морські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хвилі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чинять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тіло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проведенням</a:t>
            </a:r>
            <a:r>
              <a:rPr lang="ru-RU" sz="2000" b="1" dirty="0" smtClean="0"/>
              <a:t> "</a:t>
            </a:r>
            <a:r>
              <a:rPr lang="ru-RU" sz="2000" b="1" dirty="0" err="1" smtClean="0"/>
              <a:t>гідромасажу</a:t>
            </a:r>
            <a:r>
              <a:rPr lang="ru-RU" sz="2000" b="1" dirty="0" smtClean="0"/>
              <a:t>", у </a:t>
            </a:r>
            <a:r>
              <a:rPr lang="ru-RU" sz="2000" b="1" dirty="0" err="1" smtClean="0"/>
              <a:t>результаті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поліпшується</a:t>
            </a:r>
            <a:r>
              <a:rPr lang="ru-RU" sz="2000" b="1" dirty="0" smtClean="0"/>
              <a:t> стан </a:t>
            </a:r>
            <a:r>
              <a:rPr lang="ru-RU" sz="2000" b="1" dirty="0" err="1" smtClean="0"/>
              <a:t>шкіри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еластичність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Удари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хвиль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посилюють</a:t>
            </a:r>
            <a:r>
              <a:rPr lang="ru-RU" sz="2000" b="1" dirty="0" smtClean="0"/>
              <a:t> роботу </a:t>
            </a:r>
            <a:r>
              <a:rPr lang="ru-RU" sz="2000" b="1" dirty="0" err="1" smtClean="0"/>
              <a:t>м'язів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витрачається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підтримання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рівноваги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тіла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воді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Хімічний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вплив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залежить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розчинених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воді</a:t>
            </a:r>
            <a:r>
              <a:rPr lang="ru-RU" sz="2000" b="1" dirty="0" smtClean="0"/>
              <a:t> солей,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осідають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шкірі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подразнюють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рецептори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Морська</a:t>
            </a:r>
            <a:r>
              <a:rPr lang="ru-RU" sz="2000" b="1" dirty="0" smtClean="0"/>
              <a:t> вода </a:t>
            </a:r>
            <a:r>
              <a:rPr lang="ru-RU" sz="2000" b="1" dirty="0" err="1" smtClean="0"/>
              <a:t>містить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катіони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натрію</a:t>
            </a:r>
            <a:r>
              <a:rPr lang="ru-RU" sz="2000" b="1" i="1" dirty="0" smtClean="0">
                <a:solidFill>
                  <a:srgbClr val="7030A0"/>
                </a:solidFill>
              </a:rPr>
              <a:t>,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магнію</a:t>
            </a:r>
            <a:r>
              <a:rPr lang="ru-RU" sz="2000" b="1" i="1" dirty="0" smtClean="0">
                <a:solidFill>
                  <a:srgbClr val="7030A0"/>
                </a:solidFill>
              </a:rPr>
              <a:t>,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калію</a:t>
            </a:r>
            <a:r>
              <a:rPr lang="ru-RU" sz="2000" b="1" i="1" dirty="0" smtClean="0">
                <a:solidFill>
                  <a:srgbClr val="7030A0"/>
                </a:solidFill>
              </a:rPr>
              <a:t>,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кальцію</a:t>
            </a:r>
            <a:r>
              <a:rPr lang="ru-RU" sz="2000" b="1" i="1" dirty="0" smtClean="0">
                <a:solidFill>
                  <a:srgbClr val="7030A0"/>
                </a:solidFill>
              </a:rPr>
              <a:t>,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аніони</a:t>
            </a:r>
            <a:r>
              <a:rPr lang="ru-RU" sz="2000" b="1" i="1" dirty="0" smtClean="0">
                <a:solidFill>
                  <a:srgbClr val="7030A0"/>
                </a:solidFill>
              </a:rPr>
              <a:t> хлору, брому, йоду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Відомий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бактеріальна</a:t>
            </a:r>
            <a:r>
              <a:rPr lang="ru-RU" sz="2000" b="1" dirty="0" smtClean="0"/>
              <a:t> флора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фітонциди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водоростей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Інтенсивну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дію</a:t>
            </a:r>
            <a:r>
              <a:rPr lang="ru-RU" sz="2000" b="1" dirty="0" smtClean="0"/>
              <a:t> при купелях </a:t>
            </a:r>
            <a:r>
              <a:rPr lang="ru-RU" sz="2000" b="1" dirty="0" err="1" smtClean="0"/>
              <a:t>справляють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повітряна</a:t>
            </a:r>
            <a:r>
              <a:rPr lang="ru-RU" sz="2000" b="1" dirty="0" smtClean="0"/>
              <a:t> атмосфера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радіація</a:t>
            </a:r>
            <a:r>
              <a:rPr lang="ru-RU" sz="2000" b="1" dirty="0" smtClean="0"/>
              <a:t>, особливо </a:t>
            </a:r>
            <a:r>
              <a:rPr lang="ru-RU" sz="2000" b="1" dirty="0" err="1" smtClean="0"/>
              <a:t>ультрафіолетова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r>
              <a:rPr lang="ru-RU" sz="2000" b="1" dirty="0" smtClean="0"/>
              <a:t> спектра,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проникає</a:t>
            </a:r>
            <a:r>
              <a:rPr lang="ru-RU" sz="2000" b="1" dirty="0" smtClean="0"/>
              <a:t> у воду на </a:t>
            </a:r>
            <a:r>
              <a:rPr lang="ru-RU" sz="2000" b="1" dirty="0" err="1" smtClean="0"/>
              <a:t>глибину</a:t>
            </a:r>
            <a:r>
              <a:rPr lang="ru-RU" sz="2000" b="1" dirty="0" smtClean="0"/>
              <a:t> до 1 м,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підвищена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йонізація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Велике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емоційно-психічний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вплив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купелей. Краса моря, </a:t>
            </a:r>
            <a:r>
              <a:rPr lang="ru-RU" sz="2000" b="1" dirty="0" err="1" smtClean="0"/>
              <a:t>незвичні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обставини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відчуття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пов'язане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купелями, все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підвищує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настрій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загальний</a:t>
            </a:r>
            <a:r>
              <a:rPr lang="ru-RU" sz="2000" b="1" dirty="0" smtClean="0"/>
              <a:t> тонус </a:t>
            </a:r>
            <a:r>
              <a:rPr lang="ru-RU" sz="2000" b="1" dirty="0" err="1" smtClean="0"/>
              <a:t>організму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Купелі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тренують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нервово-гуморальні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серцево-судинні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механізми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терморегуляції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обміну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дихальної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підвищують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життєвий</a:t>
            </a:r>
            <a:r>
              <a:rPr lang="ru-RU" sz="2000" b="1" dirty="0" smtClean="0"/>
              <a:t> тонус </a:t>
            </a:r>
            <a:r>
              <a:rPr lang="ru-RU" sz="2000" b="1" dirty="0" err="1" smtClean="0"/>
              <a:t>організму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адаптаційні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справляють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виражену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загартувальну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дію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274" y="357166"/>
            <a:ext cx="11144328" cy="27699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Реакція</a:t>
            </a:r>
            <a:r>
              <a:rPr lang="ru-RU" sz="2400" b="1" dirty="0" smtClean="0">
                <a:solidFill>
                  <a:srgbClr val="0070C0"/>
                </a:solidFill>
              </a:rPr>
              <a:t> на </a:t>
            </a:r>
            <a:r>
              <a:rPr lang="ru-RU" sz="2400" b="1" dirty="0" err="1" smtClean="0">
                <a:solidFill>
                  <a:srgbClr val="0070C0"/>
                </a:solidFill>
              </a:rPr>
              <a:t>купелі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складається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</a:t>
            </a:r>
            <a:r>
              <a:rPr lang="ru-RU" sz="2400" b="1" dirty="0" smtClean="0">
                <a:solidFill>
                  <a:srgbClr val="0070C0"/>
                </a:solidFill>
              </a:rPr>
              <a:t> таких фаз</a:t>
            </a:r>
          </a:p>
          <a:p>
            <a:pPr algn="just"/>
            <a:endParaRPr lang="ru-RU" sz="1000" b="1" dirty="0" smtClean="0"/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Перша фаза </a:t>
            </a: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фаза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первинного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охолодження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>
                <a:solidFill>
                  <a:srgbClr val="FF0000"/>
                </a:solidFill>
              </a:rPr>
              <a:t>нервово-рефлекторна</a:t>
            </a:r>
            <a:r>
              <a:rPr lang="ru-RU" sz="2000" b="1" dirty="0" smtClean="0"/>
              <a:t>) - </a:t>
            </a:r>
            <a:r>
              <a:rPr lang="ru-RU" sz="2000" b="1" dirty="0" err="1" smtClean="0"/>
              <a:t>пов'язана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несподіваним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охолодженням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тіла</a:t>
            </a:r>
            <a:r>
              <a:rPr lang="ru-RU" sz="2000" b="1" dirty="0" smtClean="0"/>
              <a:t>. Вона </a:t>
            </a:r>
            <a:r>
              <a:rPr lang="ru-RU" sz="2000" b="1" dirty="0" err="1" smtClean="0"/>
              <a:t>виявляється</a:t>
            </a:r>
            <a:r>
              <a:rPr lang="ru-RU" sz="2000" b="1" dirty="0" smtClean="0"/>
              <a:t> спазмом </a:t>
            </a:r>
            <a:r>
              <a:rPr lang="ru-RU" sz="2000" b="1" dirty="0" err="1" smtClean="0"/>
              <a:t>поверхневих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розширенням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глибоких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судин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відпливанням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крові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внутрішніх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скороченням</a:t>
            </a:r>
            <a:r>
              <a:rPr lang="ru-RU" sz="2000" b="1" dirty="0" smtClean="0"/>
              <a:t> гладеньких </a:t>
            </a:r>
            <a:r>
              <a:rPr lang="ru-RU" sz="2000" b="1" dirty="0" err="1" smtClean="0"/>
              <a:t>м'язових</a:t>
            </a:r>
            <a:r>
              <a:rPr lang="ru-RU" sz="2000" b="1" dirty="0" smtClean="0"/>
              <a:t> волокон </a:t>
            </a:r>
            <a:r>
              <a:rPr lang="ru-RU" sz="2000" b="1" dirty="0" err="1" smtClean="0"/>
              <a:t>шкіри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вигляд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гусячої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піломоторний</a:t>
            </a:r>
            <a:r>
              <a:rPr lang="ru-RU" sz="2000" b="1" dirty="0" smtClean="0"/>
              <a:t> рефлекс), ознобом, </a:t>
            </a:r>
            <a:r>
              <a:rPr lang="ru-RU" sz="2000" b="1" dirty="0" err="1" smtClean="0"/>
              <a:t>дрижанням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результаті</a:t>
            </a:r>
            <a:r>
              <a:rPr lang="ru-RU" sz="2000" b="1" dirty="0" smtClean="0"/>
              <a:t> рефлекторного </a:t>
            </a:r>
            <a:r>
              <a:rPr lang="ru-RU" sz="2000" b="1" dirty="0" err="1" smtClean="0"/>
              <a:t>збудження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блукаючого</a:t>
            </a:r>
            <a:r>
              <a:rPr lang="ru-RU" sz="2000" b="1" dirty="0" smtClean="0"/>
              <a:t> нерва </a:t>
            </a:r>
            <a:r>
              <a:rPr lang="ru-RU" sz="2000" b="1" dirty="0" err="1" smtClean="0"/>
              <a:t>сповільнюються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серцеві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скорочення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рідшим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поглиблюється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артеріальний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тиск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підвищується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28674" name="Picture 2" descr="ÐÐ°ÑÑÐ¸Ð½ÐºÐ¸ Ð¿Ð¾ Ð·Ð°Ð¿ÑÐ¾ÑÑ ÑÐµÐ°ÐºÑÐ¸Ñ Ð½Ð° ÐºÑÐ¿Ðµ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6338262" cy="3714752"/>
          </a:xfrm>
          <a:prstGeom prst="rect">
            <a:avLst/>
          </a:prstGeom>
          <a:noFill/>
        </p:spPr>
      </p:pic>
      <p:pic>
        <p:nvPicPr>
          <p:cNvPr id="28676" name="Picture 4" descr="ÐÐ°ÑÑÐ¸Ð½ÐºÐ¸ Ð¿Ð¾ Ð·Ð°Ð¿ÑÐ¾ÑÑ ÑÐµÐ°ÐºÑÐ¸Ñ Ð½Ð° ÐºÑÐ¿ÐµÐ»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66" y="3214661"/>
            <a:ext cx="5143536" cy="364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464" y="751344"/>
            <a:ext cx="10572824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70C0"/>
                </a:solidFill>
              </a:rPr>
              <a:t>Друга фаза </a:t>
            </a:r>
            <a:r>
              <a:rPr lang="ru-RU" sz="2200" b="1" dirty="0" smtClean="0"/>
              <a:t>(</a:t>
            </a:r>
            <a:r>
              <a:rPr lang="ru-RU" sz="2200" b="1" dirty="0" err="1" smtClean="0">
                <a:solidFill>
                  <a:srgbClr val="FF0000"/>
                </a:solidFill>
              </a:rPr>
              <a:t>реактивна</a:t>
            </a:r>
            <a:r>
              <a:rPr lang="ru-RU" sz="2200" b="1" dirty="0" smtClean="0"/>
              <a:t>) </a:t>
            </a:r>
            <a:r>
              <a:rPr lang="ru-RU" sz="2200" b="1" dirty="0" err="1" smtClean="0"/>
              <a:t>виявляється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відчуттям</a:t>
            </a:r>
            <a:r>
              <a:rPr lang="ru-RU" sz="2200" b="1" dirty="0" smtClean="0"/>
              <a:t> холоду, </a:t>
            </a:r>
            <a:r>
              <a:rPr lang="ru-RU" sz="2200" b="1" dirty="0" err="1" smtClean="0"/>
              <a:t>порожевінням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шкіри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внаслідок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припливу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крові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гіперемія</a:t>
            </a:r>
            <a:r>
              <a:rPr lang="ru-RU" sz="2200" b="1" dirty="0" smtClean="0"/>
              <a:t>). </a:t>
            </a:r>
            <a:r>
              <a:rPr lang="ru-RU" sz="2200" b="1" dirty="0" err="1" smtClean="0"/>
              <a:t>Організм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прагне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зберегти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теплову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рівновагу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пристосуватися</a:t>
            </a:r>
            <a:r>
              <a:rPr lang="ru-RU" sz="2200" b="1" dirty="0" smtClean="0"/>
              <a:t> до </a:t>
            </a:r>
            <a:r>
              <a:rPr lang="ru-RU" sz="2200" b="1" dirty="0" err="1" smtClean="0"/>
              <a:t>змінених</a:t>
            </a:r>
            <a:r>
              <a:rPr lang="ru-RU" sz="2200" b="1" dirty="0" smtClean="0"/>
              <a:t> умов </a:t>
            </a:r>
            <a:r>
              <a:rPr lang="ru-RU" sz="2200" b="1" dirty="0" err="1" smtClean="0"/>
              <a:t>середовища</a:t>
            </a:r>
            <a:r>
              <a:rPr lang="ru-RU" sz="2200" b="1" dirty="0" smtClean="0"/>
              <a:t> шляхом </a:t>
            </a:r>
            <a:r>
              <a:rPr lang="ru-RU" sz="2200" b="1" dirty="0" err="1" smtClean="0"/>
              <a:t>збудження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функцій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пов'язаних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процесом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теплопродукції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Різко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зростає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рівень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хімічної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терморегуляції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Дихання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частішає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поглиблюється</a:t>
            </a:r>
            <a:r>
              <a:rPr lang="ru-RU" sz="2200" b="1" dirty="0" smtClean="0"/>
              <a:t>, у 2-3 рази </a:t>
            </a:r>
            <a:r>
              <a:rPr lang="ru-RU" sz="2200" b="1" dirty="0" err="1" smtClean="0"/>
              <a:t>підвищується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засвоєння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кисню</a:t>
            </a:r>
            <a:r>
              <a:rPr lang="ru-RU" sz="2200" b="1" dirty="0" smtClean="0"/>
              <a:t> як за </a:t>
            </a:r>
            <a:r>
              <a:rPr lang="ru-RU" sz="2200" b="1" dirty="0" err="1" smtClean="0"/>
              <a:t>рахунок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посилення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легеневої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вентиляції</a:t>
            </a:r>
            <a:r>
              <a:rPr lang="ru-RU" sz="2200" b="1" dirty="0" smtClean="0"/>
              <a:t>, так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шляхом </a:t>
            </a:r>
            <a:r>
              <a:rPr lang="ru-RU" sz="2200" b="1" dirty="0" err="1" smtClean="0"/>
              <a:t>збільшення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коефіцієнта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кисню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посилюється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діяльність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серця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підвищується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рівень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окисних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процесів</a:t>
            </a:r>
            <a:r>
              <a:rPr lang="ru-RU" sz="2200" b="1" dirty="0" smtClean="0"/>
              <a:t>. При </a:t>
            </a:r>
            <a:r>
              <a:rPr lang="ru-RU" sz="2200" b="1" dirty="0" err="1" smtClean="0"/>
              <a:t>надмірно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тривалому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перебуванні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воді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може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виникнути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третя</a:t>
            </a:r>
            <a:r>
              <a:rPr lang="ru-RU" sz="2200" b="1" dirty="0" smtClean="0">
                <a:solidFill>
                  <a:srgbClr val="0070C0"/>
                </a:solidFill>
              </a:rPr>
              <a:t> фаза </a:t>
            </a:r>
            <a:r>
              <a:rPr lang="ru-RU" sz="2200" b="1" dirty="0" smtClean="0"/>
              <a:t>(</a:t>
            </a:r>
            <a:r>
              <a:rPr lang="ru-RU" sz="2200" b="1" dirty="0" err="1" smtClean="0">
                <a:solidFill>
                  <a:srgbClr val="FF0000"/>
                </a:solidFill>
              </a:rPr>
              <a:t>вторинного</a:t>
            </a:r>
            <a:r>
              <a:rPr lang="ru-RU" sz="2200" b="1" dirty="0" smtClean="0">
                <a:solidFill>
                  <a:srgbClr val="FF0000"/>
                </a:solidFill>
              </a:rPr>
              <a:t> ознобу</a:t>
            </a:r>
            <a:r>
              <a:rPr lang="ru-RU" sz="2200" b="1" dirty="0" smtClean="0"/>
              <a:t>),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наслідком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виснаження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механізмів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терморегуляції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Спостерігаються</a:t>
            </a:r>
            <a:r>
              <a:rPr lang="ru-RU" sz="2200" b="1" dirty="0" smtClean="0"/>
              <a:t> парез </a:t>
            </a:r>
            <a:r>
              <a:rPr lang="ru-RU" sz="2200" b="1" dirty="0" err="1" smtClean="0"/>
              <a:t>шкірних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судин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пасивна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гіперемія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ціанозом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різке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охолодження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тіла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інші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патологічні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явища</a:t>
            </a:r>
            <a:r>
              <a:rPr lang="ru-RU" sz="2200" b="1" dirty="0" smtClean="0"/>
              <a:t>. При купелях </a:t>
            </a:r>
            <a:r>
              <a:rPr lang="ru-RU" sz="2200" b="1" dirty="0" err="1" smtClean="0"/>
              <a:t>важливо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запобігти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настанню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третьої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фази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реакції</a:t>
            </a:r>
            <a:r>
              <a:rPr lang="ru-RU" sz="2200" b="1" dirty="0" smtClean="0"/>
              <a:t> </a:t>
            </a:r>
            <a:endParaRPr lang="ru-RU" sz="22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Результат пошуку зображень за запитом &quot;хамам&quot;"/>
          <p:cNvPicPr>
            <a:picLocks noChangeAspect="1" noChangeArrowheads="1"/>
          </p:cNvPicPr>
          <p:nvPr/>
        </p:nvPicPr>
        <p:blipFill>
          <a:blip r:embed="rId2">
            <a:lum bright="36000" contrast="-1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1341438"/>
            <a:ext cx="494453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0" i="1" u="none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000" b="0" i="1" u="none">
              <a:solidFill>
                <a:schemeClr val="accent2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1952817" cy="5545138"/>
          </a:xfrm>
          <a:prstGeom prst="rect">
            <a:avLst/>
          </a:prstGeom>
          <a:noFill/>
          <a:ln/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sz="2300" b="1" dirty="0" err="1">
                <a:solidFill>
                  <a:srgbClr val="CC0000"/>
                </a:solidFill>
              </a:rPr>
              <a:t>Популярні</a:t>
            </a:r>
            <a:r>
              <a:rPr lang="ru-RU" sz="2300" b="1" dirty="0">
                <a:solidFill>
                  <a:srgbClr val="CC0000"/>
                </a:solidFill>
              </a:rPr>
              <a:t> </a:t>
            </a:r>
            <a:r>
              <a:rPr lang="ru-RU" sz="2300" b="1" dirty="0" err="1">
                <a:solidFill>
                  <a:srgbClr val="CC0000"/>
                </a:solidFill>
              </a:rPr>
              <a:t>процедури</a:t>
            </a:r>
            <a:r>
              <a:rPr lang="ru-RU" sz="2300" b="1" dirty="0">
                <a:solidFill>
                  <a:srgbClr val="CC0000"/>
                </a:solidFill>
              </a:rPr>
              <a:t> </a:t>
            </a:r>
            <a:r>
              <a:rPr lang="ru-RU" sz="2300" b="1" dirty="0" err="1">
                <a:solidFill>
                  <a:srgbClr val="CC0000"/>
                </a:solidFill>
              </a:rPr>
              <a:t>таласотерапії</a:t>
            </a:r>
            <a:endParaRPr lang="ru-RU" sz="2300" b="1" dirty="0">
              <a:solidFill>
                <a:srgbClr val="CC0000"/>
              </a:solidFill>
            </a:endParaRP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ru-RU" sz="2300" b="1" dirty="0">
              <a:solidFill>
                <a:srgbClr val="CC0000"/>
              </a:solidFill>
            </a:endParaRP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sz="2200" dirty="0">
                <a:solidFill>
                  <a:srgbClr val="CC0000"/>
                </a:solidFill>
              </a:rPr>
              <a:t>На </a:t>
            </a:r>
            <a:r>
              <a:rPr lang="ru-RU" sz="2200" dirty="0" err="1">
                <a:solidFill>
                  <a:srgbClr val="CC0000"/>
                </a:solidFill>
              </a:rPr>
              <a:t>сьогоднішній</a:t>
            </a:r>
            <a:r>
              <a:rPr lang="ru-RU" sz="2200" dirty="0">
                <a:solidFill>
                  <a:srgbClr val="CC0000"/>
                </a:solidFill>
              </a:rPr>
              <a:t> день </a:t>
            </a:r>
            <a:r>
              <a:rPr lang="ru-RU" sz="2200" dirty="0" err="1">
                <a:solidFill>
                  <a:srgbClr val="CC0000"/>
                </a:solidFill>
              </a:rPr>
              <a:t>розроблено</a:t>
            </a:r>
            <a:r>
              <a:rPr lang="ru-RU" sz="2200" dirty="0">
                <a:solidFill>
                  <a:srgbClr val="CC0000"/>
                </a:solidFill>
              </a:rPr>
              <a:t> </a:t>
            </a:r>
            <a:r>
              <a:rPr lang="ru-RU" sz="2200" dirty="0" err="1">
                <a:solidFill>
                  <a:srgbClr val="CC0000"/>
                </a:solidFill>
              </a:rPr>
              <a:t>більше</a:t>
            </a:r>
            <a:r>
              <a:rPr lang="ru-RU" sz="2200" dirty="0">
                <a:solidFill>
                  <a:srgbClr val="CC0000"/>
                </a:solidFill>
              </a:rPr>
              <a:t> 200 </a:t>
            </a:r>
            <a:r>
              <a:rPr lang="ru-RU" sz="2200" dirty="0" err="1">
                <a:solidFill>
                  <a:srgbClr val="CC0000"/>
                </a:solidFill>
              </a:rPr>
              <a:t>методів</a:t>
            </a:r>
            <a:r>
              <a:rPr lang="ru-RU" sz="2200" dirty="0">
                <a:solidFill>
                  <a:srgbClr val="CC0000"/>
                </a:solidFill>
              </a:rPr>
              <a:t> </a:t>
            </a:r>
            <a:r>
              <a:rPr lang="ru-RU" sz="2200" dirty="0" err="1">
                <a:solidFill>
                  <a:srgbClr val="CC0000"/>
                </a:solidFill>
              </a:rPr>
              <a:t>таласотерапії</a:t>
            </a:r>
            <a:r>
              <a:rPr lang="ru-RU" sz="2200" dirty="0">
                <a:solidFill>
                  <a:srgbClr val="CC0000"/>
                </a:solidFill>
              </a:rPr>
              <a:t>. </a:t>
            </a:r>
            <a:r>
              <a:rPr lang="ru-RU" sz="2200" dirty="0" err="1">
                <a:solidFill>
                  <a:srgbClr val="CC0000"/>
                </a:solidFill>
              </a:rPr>
              <a:t>Всі</a:t>
            </a:r>
            <a:r>
              <a:rPr lang="ru-RU" sz="2200" dirty="0">
                <a:solidFill>
                  <a:srgbClr val="CC0000"/>
                </a:solidFill>
              </a:rPr>
              <a:t> вони </a:t>
            </a:r>
            <a:r>
              <a:rPr lang="ru-RU" sz="2200" dirty="0" err="1">
                <a:solidFill>
                  <a:srgbClr val="CC0000"/>
                </a:solidFill>
              </a:rPr>
              <a:t>мають</a:t>
            </a:r>
            <a:r>
              <a:rPr lang="ru-RU" sz="2200" dirty="0">
                <a:solidFill>
                  <a:srgbClr val="CC0000"/>
                </a:solidFill>
              </a:rPr>
              <a:t> </a:t>
            </a:r>
            <a:r>
              <a:rPr lang="ru-RU" sz="2200" dirty="0" err="1">
                <a:solidFill>
                  <a:srgbClr val="CC0000"/>
                </a:solidFill>
              </a:rPr>
              <a:t>індивідуальні</a:t>
            </a:r>
            <a:r>
              <a:rPr lang="ru-RU" sz="2200" dirty="0">
                <a:solidFill>
                  <a:srgbClr val="CC0000"/>
                </a:solidFill>
              </a:rPr>
              <a:t> </a:t>
            </a:r>
            <a:r>
              <a:rPr lang="ru-RU" sz="2200" dirty="0" err="1">
                <a:solidFill>
                  <a:srgbClr val="CC0000"/>
                </a:solidFill>
              </a:rPr>
              <a:t>властивості</a:t>
            </a:r>
            <a:r>
              <a:rPr lang="ru-RU" sz="2200" dirty="0">
                <a:solidFill>
                  <a:srgbClr val="CC0000"/>
                </a:solidFill>
              </a:rPr>
              <a:t> </a:t>
            </a:r>
            <a:r>
              <a:rPr lang="ru-RU" sz="2200" dirty="0" err="1">
                <a:solidFill>
                  <a:srgbClr val="CC0000"/>
                </a:solidFill>
              </a:rPr>
              <a:t>і</a:t>
            </a:r>
            <a:r>
              <a:rPr lang="ru-RU" sz="2200" dirty="0">
                <a:solidFill>
                  <a:srgbClr val="CC0000"/>
                </a:solidFill>
              </a:rPr>
              <a:t> </a:t>
            </a:r>
            <a:r>
              <a:rPr lang="ru-RU" sz="2200" dirty="0" err="1">
                <a:solidFill>
                  <a:srgbClr val="CC0000"/>
                </a:solidFill>
              </a:rPr>
              <a:t>ефекти</a:t>
            </a:r>
            <a:r>
              <a:rPr lang="ru-RU" sz="2200" dirty="0">
                <a:solidFill>
                  <a:srgbClr val="CC0000"/>
                </a:solidFill>
              </a:rPr>
              <a:t>. </a:t>
            </a:r>
            <a:r>
              <a:rPr lang="ru-RU" sz="2200" dirty="0" err="1">
                <a:solidFill>
                  <a:srgbClr val="CC0000"/>
                </a:solidFill>
              </a:rPr>
              <a:t>Найбільшу</a:t>
            </a:r>
            <a:r>
              <a:rPr lang="ru-RU" sz="2200" dirty="0">
                <a:solidFill>
                  <a:srgbClr val="CC0000"/>
                </a:solidFill>
              </a:rPr>
              <a:t> </a:t>
            </a:r>
            <a:r>
              <a:rPr lang="ru-RU" sz="2200" dirty="0" err="1">
                <a:solidFill>
                  <a:srgbClr val="CC0000"/>
                </a:solidFill>
              </a:rPr>
              <a:t>популярність</a:t>
            </a:r>
            <a:r>
              <a:rPr lang="ru-RU" sz="2200" dirty="0">
                <a:solidFill>
                  <a:srgbClr val="CC0000"/>
                </a:solidFill>
              </a:rPr>
              <a:t> </a:t>
            </a:r>
            <a:r>
              <a:rPr lang="ru-RU" sz="2200" dirty="0" err="1">
                <a:solidFill>
                  <a:srgbClr val="CC0000"/>
                </a:solidFill>
              </a:rPr>
              <a:t>серед</a:t>
            </a:r>
            <a:r>
              <a:rPr lang="ru-RU" sz="2200" dirty="0">
                <a:solidFill>
                  <a:srgbClr val="CC0000"/>
                </a:solidFill>
              </a:rPr>
              <a:t> них </a:t>
            </a:r>
            <a:r>
              <a:rPr lang="ru-RU" sz="2200" dirty="0" err="1">
                <a:solidFill>
                  <a:srgbClr val="CC0000"/>
                </a:solidFill>
              </a:rPr>
              <a:t>завоювали</a:t>
            </a:r>
            <a:r>
              <a:rPr lang="ru-RU" sz="2200" dirty="0">
                <a:solidFill>
                  <a:srgbClr val="CC0000"/>
                </a:solidFill>
              </a:rPr>
              <a:t> </a:t>
            </a:r>
            <a:r>
              <a:rPr lang="ru-RU" sz="2200" dirty="0" err="1">
                <a:solidFill>
                  <a:srgbClr val="CC0000"/>
                </a:solidFill>
              </a:rPr>
              <a:t>наступні</a:t>
            </a:r>
            <a:r>
              <a:rPr lang="ru-RU" sz="2200" dirty="0">
                <a:solidFill>
                  <a:srgbClr val="CC0000"/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uk-UA" sz="2200" dirty="0">
              <a:solidFill>
                <a:srgbClr val="CC0000"/>
              </a:solidFill>
            </a:endParaRP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sz="2200" b="1" dirty="0" err="1"/>
              <a:t>Хаммам</a:t>
            </a:r>
            <a:endParaRPr lang="ru-RU" sz="2200" dirty="0"/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sz="2200" i="1" dirty="0" err="1"/>
              <a:t>Традиційно</a:t>
            </a:r>
            <a:r>
              <a:rPr lang="ru-RU" sz="2200" i="1" dirty="0"/>
              <a:t> курс </a:t>
            </a:r>
            <a:r>
              <a:rPr lang="ru-RU" sz="2200" i="1" dirty="0" err="1"/>
              <a:t>таласотерапії</a:t>
            </a:r>
            <a:r>
              <a:rPr lang="ru-RU" sz="2200" i="1" dirty="0"/>
              <a:t> </a:t>
            </a:r>
            <a:r>
              <a:rPr lang="ru-RU" sz="2200" i="1" dirty="0" err="1"/>
              <a:t>починають</a:t>
            </a:r>
            <a:r>
              <a:rPr lang="ru-RU" sz="2200" i="1" dirty="0"/>
              <a:t> </a:t>
            </a:r>
            <a:r>
              <a:rPr lang="ru-RU" sz="2200" i="1" dirty="0" err="1"/>
              <a:t>з</a:t>
            </a:r>
            <a:r>
              <a:rPr lang="ru-RU" sz="2200" i="1" dirty="0"/>
              <a:t> </a:t>
            </a:r>
            <a:r>
              <a:rPr lang="ru-RU" sz="2200" i="1" dirty="0" err="1"/>
              <a:t>відвідування</a:t>
            </a:r>
            <a:r>
              <a:rPr lang="ru-RU" sz="2200" i="1" dirty="0"/>
              <a:t> </a:t>
            </a:r>
            <a:r>
              <a:rPr lang="ru-RU" sz="2200" i="1" dirty="0" err="1"/>
              <a:t>туніської</a:t>
            </a:r>
            <a:r>
              <a:rPr lang="ru-RU" sz="2200" i="1" dirty="0"/>
              <a:t> </a:t>
            </a:r>
            <a:r>
              <a:rPr lang="ru-RU" sz="2200" i="1" dirty="0" err="1"/>
              <a:t>лазні</a:t>
            </a:r>
            <a:r>
              <a:rPr lang="ru-RU" sz="2200" i="1" dirty="0"/>
              <a:t>, так званого </a:t>
            </a:r>
            <a:r>
              <a:rPr lang="ru-RU" sz="2200" i="1" dirty="0" err="1"/>
              <a:t>хаммаму</a:t>
            </a:r>
            <a:r>
              <a:rPr lang="ru-RU" sz="2200" i="1" dirty="0"/>
              <a:t>. Вона </a:t>
            </a:r>
            <a:r>
              <a:rPr lang="ru-RU" sz="2200" i="1" dirty="0" err="1"/>
              <a:t>працює</a:t>
            </a:r>
            <a:r>
              <a:rPr lang="ru-RU" sz="2200" i="1" dirty="0"/>
              <a:t> </a:t>
            </a:r>
            <a:r>
              <a:rPr lang="ru-RU" sz="2200" i="1" dirty="0" err="1"/>
              <a:t>завдяки</a:t>
            </a:r>
            <a:r>
              <a:rPr lang="ru-RU" sz="2200" i="1" dirty="0"/>
              <a:t> </a:t>
            </a:r>
            <a:r>
              <a:rPr lang="ru-RU" sz="2200" i="1" dirty="0" err="1"/>
              <a:t>киплячій</a:t>
            </a:r>
            <a:r>
              <a:rPr lang="ru-RU" sz="2200" i="1" dirty="0"/>
              <a:t> </a:t>
            </a:r>
            <a:r>
              <a:rPr lang="ru-RU" sz="2200" i="1" dirty="0" err="1"/>
              <a:t>воді</a:t>
            </a:r>
            <a:r>
              <a:rPr lang="ru-RU" sz="2200" i="1" dirty="0"/>
              <a:t>, яка </a:t>
            </a:r>
            <a:r>
              <a:rPr lang="ru-RU" sz="2200" i="1" dirty="0" err="1"/>
              <a:t>знаходиться</a:t>
            </a:r>
            <a:r>
              <a:rPr lang="ru-RU" sz="2200" i="1" dirty="0"/>
              <a:t> в чанах </a:t>
            </a:r>
            <a:r>
              <a:rPr lang="ru-RU" sz="2200" i="1" dirty="0" err="1"/>
              <a:t>розташованих</a:t>
            </a:r>
            <a:r>
              <a:rPr lang="ru-RU" sz="2200" i="1" dirty="0"/>
              <a:t> </a:t>
            </a:r>
            <a:r>
              <a:rPr lang="ru-RU" sz="2200" i="1" dirty="0" err="1"/>
              <a:t>під</a:t>
            </a:r>
            <a:r>
              <a:rPr lang="ru-RU" sz="2200" i="1" dirty="0"/>
              <a:t> </a:t>
            </a:r>
            <a:r>
              <a:rPr lang="ru-RU" sz="2200" i="1" dirty="0" err="1"/>
              <a:t>підлогою</a:t>
            </a:r>
            <a:r>
              <a:rPr lang="ru-RU" sz="2200" i="1" dirty="0"/>
              <a:t> </a:t>
            </a:r>
            <a:r>
              <a:rPr lang="ru-RU" sz="2200" i="1" dirty="0" err="1"/>
              <a:t>будівлі</a:t>
            </a:r>
            <a:r>
              <a:rPr lang="ru-RU" sz="2200" i="1" dirty="0"/>
              <a:t>. </a:t>
            </a:r>
            <a:r>
              <a:rPr lang="ru-RU" sz="2200" i="1" dirty="0" err="1"/>
              <a:t>Після</a:t>
            </a:r>
            <a:r>
              <a:rPr lang="ru-RU" sz="2200" i="1" dirty="0"/>
              <a:t> </a:t>
            </a:r>
            <a:r>
              <a:rPr lang="ru-RU" sz="2200" i="1" dirty="0" err="1"/>
              <a:t>відкриття</a:t>
            </a:r>
            <a:r>
              <a:rPr lang="ru-RU" sz="2200" i="1" dirty="0"/>
              <a:t> </a:t>
            </a:r>
            <a:r>
              <a:rPr lang="ru-RU" sz="2200" i="1" dirty="0" err="1"/>
              <a:t>всіх</a:t>
            </a:r>
            <a:r>
              <a:rPr lang="ru-RU" sz="2200" i="1" dirty="0"/>
              <a:t> </a:t>
            </a:r>
            <a:r>
              <a:rPr lang="ru-RU" sz="2200" i="1" dirty="0" err="1"/>
              <a:t>пір</a:t>
            </a:r>
            <a:r>
              <a:rPr lang="ru-RU" sz="2200" i="1" dirty="0"/>
              <a:t>, </a:t>
            </a:r>
            <a:r>
              <a:rPr lang="ru-RU" sz="2200" i="1" dirty="0" err="1"/>
              <a:t>внаслідок</a:t>
            </a:r>
            <a:r>
              <a:rPr lang="ru-RU" sz="2200" i="1" dirty="0"/>
              <a:t> </a:t>
            </a:r>
            <a:r>
              <a:rPr lang="ru-RU" sz="2200" i="1" dirty="0" err="1"/>
              <a:t>розпарювання</a:t>
            </a:r>
            <a:r>
              <a:rPr lang="ru-RU" sz="2200" i="1" dirty="0"/>
              <a:t>, </a:t>
            </a:r>
            <a:r>
              <a:rPr lang="ru-RU" sz="2200" i="1" dirty="0" err="1"/>
              <a:t>тіло</a:t>
            </a:r>
            <a:r>
              <a:rPr lang="ru-RU" sz="2200" i="1" dirty="0"/>
              <a:t> </a:t>
            </a:r>
            <a:r>
              <a:rPr lang="ru-RU" sz="2200" i="1" dirty="0" err="1"/>
              <a:t>ретельно</a:t>
            </a:r>
            <a:r>
              <a:rPr lang="ru-RU" sz="2200" i="1" dirty="0"/>
              <a:t> </a:t>
            </a:r>
            <a:r>
              <a:rPr lang="ru-RU" sz="2200" i="1" dirty="0" err="1"/>
              <a:t>розтирають</a:t>
            </a:r>
            <a:r>
              <a:rPr lang="ru-RU" sz="2200" i="1" dirty="0"/>
              <a:t> </a:t>
            </a:r>
            <a:r>
              <a:rPr lang="ru-RU" sz="2200" i="1" dirty="0" err="1"/>
              <a:t>жорсткою</a:t>
            </a:r>
            <a:r>
              <a:rPr lang="ru-RU" sz="2200" i="1" dirty="0"/>
              <a:t> рукавичкою </a:t>
            </a:r>
            <a:r>
              <a:rPr lang="ru-RU" sz="2200" i="1" dirty="0" err="1"/>
              <a:t>зі</a:t>
            </a:r>
            <a:r>
              <a:rPr lang="ru-RU" sz="2200" i="1" dirty="0"/>
              <a:t> </a:t>
            </a:r>
            <a:r>
              <a:rPr lang="ru-RU" sz="2200" i="1" dirty="0" err="1"/>
              <a:t>спеціальним</a:t>
            </a:r>
            <a:r>
              <a:rPr lang="ru-RU" sz="2200" i="1" dirty="0"/>
              <a:t> милом на </a:t>
            </a:r>
            <a:r>
              <a:rPr lang="ru-RU" sz="2200" i="1" dirty="0" err="1"/>
              <a:t>основі</a:t>
            </a:r>
            <a:r>
              <a:rPr lang="ru-RU" sz="2200" i="1" dirty="0"/>
              <a:t> </a:t>
            </a:r>
            <a:r>
              <a:rPr lang="ru-RU" sz="2200" i="1" dirty="0" err="1"/>
              <a:t>оливкової</a:t>
            </a:r>
            <a:r>
              <a:rPr lang="ru-RU" sz="2200" i="1" dirty="0"/>
              <a:t> </a:t>
            </a:r>
            <a:r>
              <a:rPr lang="ru-RU" sz="2200" i="1" dirty="0" err="1"/>
              <a:t>олії</a:t>
            </a:r>
            <a:r>
              <a:rPr lang="ru-RU" sz="2200" i="1" dirty="0"/>
              <a:t>. </a:t>
            </a:r>
            <a:r>
              <a:rPr lang="ru-RU" sz="2200" i="1" dirty="0" err="1"/>
              <a:t>Далі</a:t>
            </a:r>
            <a:r>
              <a:rPr lang="ru-RU" sz="2200" i="1" dirty="0"/>
              <a:t> </a:t>
            </a:r>
            <a:r>
              <a:rPr lang="ru-RU" sz="2200" i="1" dirty="0" err="1"/>
              <a:t>розтерте</a:t>
            </a:r>
            <a:r>
              <a:rPr lang="ru-RU" sz="2200" i="1" dirty="0"/>
              <a:t> </a:t>
            </a:r>
            <a:r>
              <a:rPr lang="ru-RU" sz="2200" i="1" dirty="0" err="1"/>
              <a:t>тіло</a:t>
            </a:r>
            <a:r>
              <a:rPr lang="ru-RU" sz="2200" i="1" dirty="0"/>
              <a:t> </a:t>
            </a:r>
            <a:r>
              <a:rPr lang="ru-RU" sz="2200" i="1" dirty="0" err="1"/>
              <a:t>загортають</a:t>
            </a:r>
            <a:r>
              <a:rPr lang="ru-RU" sz="2200" i="1" dirty="0"/>
              <a:t> у </a:t>
            </a:r>
            <a:r>
              <a:rPr lang="ru-RU" sz="2200" i="1" dirty="0" err="1"/>
              <a:t>розмочену</a:t>
            </a:r>
            <a:r>
              <a:rPr lang="ru-RU" sz="2200" i="1" dirty="0"/>
              <a:t> в </a:t>
            </a:r>
            <a:r>
              <a:rPr lang="ru-RU" sz="2200" i="1" dirty="0" err="1"/>
              <a:t>квітковому</a:t>
            </a:r>
            <a:r>
              <a:rPr lang="ru-RU" sz="2200" i="1" dirty="0"/>
              <a:t> </a:t>
            </a:r>
            <a:r>
              <a:rPr lang="ru-RU" sz="2200" i="1" dirty="0" err="1"/>
              <a:t>розчині</a:t>
            </a:r>
            <a:r>
              <a:rPr lang="ru-RU" sz="2200" i="1" dirty="0"/>
              <a:t> глину «</a:t>
            </a:r>
            <a:r>
              <a:rPr lang="ru-RU" sz="2200" i="1" dirty="0" err="1"/>
              <a:t>тфаль</a:t>
            </a:r>
            <a:r>
              <a:rPr lang="ru-RU" sz="2200" i="1" dirty="0"/>
              <a:t>». На </a:t>
            </a:r>
            <a:r>
              <a:rPr lang="ru-RU" sz="2200" i="1" dirty="0" err="1"/>
              <a:t>завершення</a:t>
            </a:r>
            <a:r>
              <a:rPr lang="ru-RU" sz="2200" i="1" dirty="0"/>
              <a:t> </a:t>
            </a:r>
            <a:r>
              <a:rPr lang="ru-RU" sz="2200" i="1" dirty="0" err="1"/>
              <a:t>процедури</a:t>
            </a:r>
            <a:r>
              <a:rPr lang="ru-RU" sz="2200" i="1" dirty="0"/>
              <a:t> </a:t>
            </a:r>
            <a:r>
              <a:rPr lang="ru-RU" sz="2200" i="1" dirty="0" err="1"/>
              <a:t>тіло</a:t>
            </a:r>
            <a:r>
              <a:rPr lang="ru-RU" sz="2200" i="1" dirty="0"/>
              <a:t> </a:t>
            </a:r>
            <a:r>
              <a:rPr lang="ru-RU" sz="2200" i="1" dirty="0" err="1"/>
              <a:t>омивають</a:t>
            </a:r>
            <a:r>
              <a:rPr lang="ru-RU" sz="2200" i="1" dirty="0"/>
              <a:t> холодною </a:t>
            </a:r>
            <a:r>
              <a:rPr lang="ru-RU" sz="2200" i="1" dirty="0" err="1"/>
              <a:t>морською</a:t>
            </a:r>
            <a:r>
              <a:rPr lang="ru-RU" sz="2200" i="1" dirty="0"/>
              <a:t> водою.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8" decel="100000" fill="hold"/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7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8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andromeda-travel.ru/images/Page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0"/>
            <a:ext cx="3643338" cy="2732505"/>
          </a:xfrm>
          <a:prstGeom prst="rect">
            <a:avLst/>
          </a:prstGeom>
          <a:noFill/>
        </p:spPr>
      </p:pic>
      <p:pic>
        <p:nvPicPr>
          <p:cNvPr id="115716" name="Picture 4" descr="http://www.andromeda-travel.ru/images/piscinano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12" y="0"/>
            <a:ext cx="3571900" cy="2714620"/>
          </a:xfrm>
          <a:prstGeom prst="rect">
            <a:avLst/>
          </a:prstGeom>
          <a:noFill/>
        </p:spPr>
      </p:pic>
      <p:pic>
        <p:nvPicPr>
          <p:cNvPr id="115720" name="Picture 8" descr="http://www.andromeda-travel.ru/images/14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12" y="3571876"/>
            <a:ext cx="3571900" cy="3286124"/>
          </a:xfrm>
          <a:prstGeom prst="rect">
            <a:avLst/>
          </a:prstGeom>
          <a:noFill/>
        </p:spPr>
      </p:pic>
      <p:pic>
        <p:nvPicPr>
          <p:cNvPr id="115722" name="Picture 10" descr="http://www.andromeda-travel.ru/images/712ab0f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0577" y="3571876"/>
            <a:ext cx="3300437" cy="3000376"/>
          </a:xfrm>
          <a:prstGeom prst="rect">
            <a:avLst/>
          </a:prstGeom>
          <a:noFill/>
        </p:spPr>
      </p:pic>
      <p:pic>
        <p:nvPicPr>
          <p:cNvPr id="115728" name="Picture 16" descr="ÐÐ°ÑÑÐ¸Ð½ÐºÐ¸ Ð¿Ð¾ Ð·Ð°Ð¿ÑÐ¾ÑÑ Ð³Ð¸Ð´ÑÐ¾ÑÐ²ÐµÑÐ¾ÑÐµÑÐ°Ð¿Ð¸Ñ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7702" y="0"/>
            <a:ext cx="3420709" cy="27860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10116" y="3000372"/>
            <a:ext cx="264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Центри</a:t>
            </a:r>
            <a:r>
              <a:rPr lang="ru-RU" b="1" dirty="0" smtClean="0"/>
              <a:t> </a:t>
            </a:r>
            <a:r>
              <a:rPr lang="ru-RU" b="1" dirty="0" err="1" smtClean="0"/>
              <a:t>таласотерапії</a:t>
            </a:r>
            <a:endParaRPr lang="ru-RU" b="1" dirty="0"/>
          </a:p>
        </p:txBody>
      </p:sp>
      <p:pic>
        <p:nvPicPr>
          <p:cNvPr id="115730" name="Picture 18" descr="ÐÐ°ÑÑÐ¸Ð½ÐºÐ¸ Ð¿Ð¾ Ð·Ð°Ð¿ÑÐ¾ÑÑ Ð³Ð¸Ð´ÑÐ¾ÑÐ²ÐµÑÐ¾ÑÐµÑÐ°Ð¿Ð¸Ñ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646" y="3643314"/>
            <a:ext cx="4001983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Результат пошуку зображень за запитом &quot;морський душ&quot;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239185" y="1484313"/>
            <a:ext cx="7200900" cy="4046537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247467" y="887413"/>
            <a:ext cx="469688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u="none" dirty="0" err="1">
                <a:solidFill>
                  <a:srgbClr val="FF0000"/>
                </a:solidFill>
              </a:rPr>
              <a:t>Морський</a:t>
            </a:r>
            <a:r>
              <a:rPr lang="ru-RU" sz="2400" b="1" u="none" dirty="0">
                <a:solidFill>
                  <a:srgbClr val="FF0000"/>
                </a:solidFill>
              </a:rPr>
              <a:t> душ.</a:t>
            </a:r>
            <a:r>
              <a:rPr lang="ru-RU" b="1" u="none" dirty="0">
                <a:solidFill>
                  <a:srgbClr val="002060"/>
                </a:solidFill>
              </a:rPr>
              <a:t/>
            </a:r>
            <a:br>
              <a:rPr lang="ru-RU" b="1" u="none" dirty="0">
                <a:solidFill>
                  <a:srgbClr val="002060"/>
                </a:solidFill>
              </a:rPr>
            </a:br>
            <a:endParaRPr lang="ru-RU" b="1" u="none" dirty="0">
              <a:solidFill>
                <a:srgbClr val="002060"/>
              </a:solidFill>
            </a:endParaRPr>
          </a:p>
          <a:p>
            <a:pPr algn="ctr"/>
            <a:r>
              <a:rPr lang="ru-RU" b="1" i="1" u="none" dirty="0" err="1">
                <a:solidFill>
                  <a:srgbClr val="002060"/>
                </a:solidFill>
              </a:rPr>
              <a:t>Це</a:t>
            </a:r>
            <a:r>
              <a:rPr lang="ru-RU" b="1" i="1" u="none" dirty="0">
                <a:solidFill>
                  <a:srgbClr val="002060"/>
                </a:solidFill>
              </a:rPr>
              <a:t>, </a:t>
            </a:r>
            <a:r>
              <a:rPr lang="ru-RU" b="1" i="1" u="none" dirty="0" err="1">
                <a:solidFill>
                  <a:srgbClr val="002060"/>
                </a:solidFill>
              </a:rPr>
              <a:t>мабуть</a:t>
            </a:r>
            <a:r>
              <a:rPr lang="ru-RU" b="1" i="1" u="none" dirty="0">
                <a:solidFill>
                  <a:srgbClr val="002060"/>
                </a:solidFill>
              </a:rPr>
              <a:t>, одна </a:t>
            </a:r>
            <a:r>
              <a:rPr lang="ru-RU" b="1" i="1" u="none" dirty="0" err="1">
                <a:solidFill>
                  <a:srgbClr val="002060"/>
                </a:solidFill>
              </a:rPr>
              <a:t>з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найприємніших</a:t>
            </a:r>
            <a:r>
              <a:rPr lang="ru-RU" b="1" i="1" u="none" dirty="0">
                <a:solidFill>
                  <a:srgbClr val="002060"/>
                </a:solidFill>
              </a:rPr>
              <a:t> процедур </a:t>
            </a:r>
            <a:r>
              <a:rPr lang="ru-RU" b="1" i="1" u="none" dirty="0" err="1">
                <a:solidFill>
                  <a:srgbClr val="002060"/>
                </a:solidFill>
              </a:rPr>
              <a:t>таласотерапії</a:t>
            </a:r>
            <a:r>
              <a:rPr lang="ru-RU" b="1" i="1" u="none" dirty="0">
                <a:solidFill>
                  <a:srgbClr val="002060"/>
                </a:solidFill>
              </a:rPr>
              <a:t>. </a:t>
            </a:r>
            <a:r>
              <a:rPr lang="ru-RU" b="1" i="1" u="none" dirty="0" err="1">
                <a:solidFill>
                  <a:srgbClr val="002060"/>
                </a:solidFill>
              </a:rPr>
              <a:t>Під</a:t>
            </a:r>
            <a:r>
              <a:rPr lang="ru-RU" b="1" i="1" u="none" dirty="0">
                <a:solidFill>
                  <a:srgbClr val="002060"/>
                </a:solidFill>
              </a:rPr>
              <a:t> час </a:t>
            </a:r>
            <a:r>
              <a:rPr lang="ru-RU" b="1" i="1" u="none" dirty="0" err="1">
                <a:solidFill>
                  <a:srgbClr val="002060"/>
                </a:solidFill>
              </a:rPr>
              <a:t>приймання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морського</a:t>
            </a:r>
            <a:r>
              <a:rPr lang="ru-RU" b="1" i="1" u="none" dirty="0">
                <a:solidFill>
                  <a:srgbClr val="002060"/>
                </a:solidFill>
              </a:rPr>
              <a:t> душу </a:t>
            </a:r>
            <a:r>
              <a:rPr lang="ru-RU" b="1" i="1" u="none" dirty="0" err="1">
                <a:solidFill>
                  <a:srgbClr val="002060"/>
                </a:solidFill>
              </a:rPr>
              <a:t>клієнта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укладають</a:t>
            </a:r>
            <a:r>
              <a:rPr lang="ru-RU" b="1" i="1" u="none" dirty="0">
                <a:solidFill>
                  <a:srgbClr val="002060"/>
                </a:solidFill>
              </a:rPr>
              <a:t> на </a:t>
            </a:r>
            <a:r>
              <a:rPr lang="ru-RU" b="1" i="1" u="none" dirty="0" err="1">
                <a:solidFill>
                  <a:srgbClr val="002060"/>
                </a:solidFill>
              </a:rPr>
              <a:t>спеціально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обладнаний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стіл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з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безліччю</a:t>
            </a:r>
            <a:r>
              <a:rPr lang="ru-RU" b="1" i="1" u="none" dirty="0">
                <a:solidFill>
                  <a:srgbClr val="002060"/>
                </a:solidFill>
              </a:rPr>
              <a:t> «</a:t>
            </a:r>
            <a:r>
              <a:rPr lang="ru-RU" b="1" i="1" u="none" dirty="0" err="1">
                <a:solidFill>
                  <a:srgbClr val="002060"/>
                </a:solidFill>
              </a:rPr>
              <a:t>лійок</a:t>
            </a:r>
            <a:r>
              <a:rPr lang="ru-RU" b="1" i="1" u="none" dirty="0">
                <a:solidFill>
                  <a:srgbClr val="002060"/>
                </a:solidFill>
              </a:rPr>
              <a:t>» по </a:t>
            </a:r>
            <a:r>
              <a:rPr lang="ru-RU" b="1" i="1" u="none" dirty="0" err="1">
                <a:solidFill>
                  <a:srgbClr val="002060"/>
                </a:solidFill>
              </a:rPr>
              <a:t>всій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довжині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тіла</a:t>
            </a:r>
            <a:r>
              <a:rPr lang="ru-RU" b="1" i="1" u="none" dirty="0">
                <a:solidFill>
                  <a:srgbClr val="002060"/>
                </a:solidFill>
              </a:rPr>
              <a:t>. З кожного </a:t>
            </a:r>
            <a:r>
              <a:rPr lang="ru-RU" b="1" i="1" u="none" dirty="0" err="1">
                <a:solidFill>
                  <a:srgbClr val="002060"/>
                </a:solidFill>
              </a:rPr>
              <a:t>отвору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розпирскується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морська</a:t>
            </a:r>
            <a:r>
              <a:rPr lang="ru-RU" b="1" i="1" u="none" dirty="0">
                <a:solidFill>
                  <a:srgbClr val="002060"/>
                </a:solidFill>
              </a:rPr>
              <a:t> вода, яку </a:t>
            </a:r>
            <a:r>
              <a:rPr lang="ru-RU" b="1" i="1" u="none" dirty="0" err="1">
                <a:solidFill>
                  <a:srgbClr val="002060"/>
                </a:solidFill>
              </a:rPr>
              <a:t>попередньо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підігрівають</a:t>
            </a:r>
            <a:r>
              <a:rPr lang="ru-RU" b="1" i="1" u="none" dirty="0">
                <a:solidFill>
                  <a:srgbClr val="002060"/>
                </a:solidFill>
              </a:rPr>
              <a:t> до </a:t>
            </a:r>
            <a:r>
              <a:rPr lang="ru-RU" b="1" i="1" u="none" dirty="0" err="1">
                <a:solidFill>
                  <a:srgbClr val="002060"/>
                </a:solidFill>
              </a:rPr>
              <a:t>кімнатної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температури</a:t>
            </a:r>
            <a:r>
              <a:rPr lang="ru-RU" b="1" i="1" u="none" dirty="0">
                <a:solidFill>
                  <a:srgbClr val="002060"/>
                </a:solidFill>
              </a:rPr>
              <a:t>. </a:t>
            </a:r>
            <a:r>
              <a:rPr lang="ru-RU" b="1" i="1" u="none" dirty="0" err="1">
                <a:solidFill>
                  <a:srgbClr val="002060"/>
                </a:solidFill>
              </a:rPr>
              <a:t>Одночасно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з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цим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пацієнту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роблять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загальний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розслабляючий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масаж</a:t>
            </a:r>
            <a:r>
              <a:rPr lang="ru-RU" b="1" i="1" u="none" dirty="0">
                <a:solidFill>
                  <a:srgbClr val="002060"/>
                </a:solidFill>
              </a:rPr>
              <a:t>, </a:t>
            </a:r>
            <a:r>
              <a:rPr lang="ru-RU" b="1" i="1" u="none" dirty="0" err="1">
                <a:solidFill>
                  <a:srgbClr val="002060"/>
                </a:solidFill>
              </a:rPr>
              <a:t>втираючи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солону</a:t>
            </a:r>
            <a:r>
              <a:rPr lang="ru-RU" b="1" i="1" u="none" dirty="0">
                <a:solidFill>
                  <a:srgbClr val="002060"/>
                </a:solidFill>
              </a:rPr>
              <a:t> воду в </a:t>
            </a:r>
            <a:r>
              <a:rPr lang="ru-RU" b="1" i="1" u="none" dirty="0" err="1">
                <a:solidFill>
                  <a:srgbClr val="002060"/>
                </a:solidFill>
              </a:rPr>
              <a:t>кожну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частину</a:t>
            </a:r>
            <a:r>
              <a:rPr lang="ru-RU" b="1" i="1" u="none" dirty="0">
                <a:solidFill>
                  <a:srgbClr val="002060"/>
                </a:solidFill>
              </a:rPr>
              <a:t> </a:t>
            </a:r>
            <a:r>
              <a:rPr lang="ru-RU" b="1" i="1" u="none" dirty="0" err="1">
                <a:solidFill>
                  <a:srgbClr val="002060"/>
                </a:solidFill>
              </a:rPr>
              <a:t>тіла</a:t>
            </a:r>
            <a:r>
              <a:rPr lang="ru-RU" b="1" i="1" u="none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Результат пошуку зображень за запитом &quot;ванна клеопатри&quot;"/>
          <p:cNvPicPr>
            <a:picLocks noChangeAspect="1" noChangeArrowheads="1"/>
          </p:cNvPicPr>
          <p:nvPr/>
        </p:nvPicPr>
        <p:blipFill>
          <a:blip r:embed="rId2">
            <a:lum bright="18000" contrast="-1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31801" y="4292600"/>
            <a:ext cx="11425767" cy="2160588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 sz="2100" b="1" dirty="0">
                <a:solidFill>
                  <a:srgbClr val="FF0000"/>
                </a:solidFill>
              </a:rPr>
              <a:t>Ванна </a:t>
            </a:r>
            <a:r>
              <a:rPr lang="ru-RU" sz="2100" b="1" dirty="0" err="1">
                <a:solidFill>
                  <a:srgbClr val="FF0000"/>
                </a:solidFill>
              </a:rPr>
              <a:t>Клеопатри</a:t>
            </a:r>
            <a:r>
              <a:rPr lang="ru-RU" sz="2100" b="1" dirty="0">
                <a:solidFill>
                  <a:srgbClr val="FF0000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ru-RU" sz="2000" b="1" dirty="0"/>
              <a:t>Як </a:t>
            </a:r>
            <a:r>
              <a:rPr lang="ru-RU" sz="2000" b="1" dirty="0" err="1"/>
              <a:t>відомо</a:t>
            </a:r>
            <a:r>
              <a:rPr lang="ru-RU" sz="2000" b="1" dirty="0"/>
              <a:t>, для </a:t>
            </a:r>
            <a:r>
              <a:rPr lang="ru-RU" sz="2000" b="1" dirty="0" err="1"/>
              <a:t>цариці</a:t>
            </a:r>
            <a:r>
              <a:rPr lang="ru-RU" sz="2000" b="1" dirty="0"/>
              <a:t> </a:t>
            </a:r>
            <a:r>
              <a:rPr lang="ru-RU" sz="2000" b="1" dirty="0" err="1"/>
              <a:t>готували</a:t>
            </a:r>
            <a:r>
              <a:rPr lang="ru-RU" sz="2000" b="1" dirty="0"/>
              <a:t> </a:t>
            </a:r>
            <a:r>
              <a:rPr lang="ru-RU" sz="2000" b="1" dirty="0" err="1"/>
              <a:t>спеціальні</a:t>
            </a:r>
            <a:r>
              <a:rPr lang="ru-RU" sz="2000" b="1" dirty="0"/>
              <a:t> </a:t>
            </a:r>
            <a:r>
              <a:rPr lang="ru-RU" sz="2000" b="1" dirty="0" err="1"/>
              <a:t>молочні</a:t>
            </a:r>
            <a:r>
              <a:rPr lang="ru-RU" sz="2000" b="1" dirty="0"/>
              <a:t> </a:t>
            </a:r>
            <a:r>
              <a:rPr lang="ru-RU" sz="2000" b="1" dirty="0" err="1"/>
              <a:t>ванни</a:t>
            </a:r>
            <a:r>
              <a:rPr lang="ru-RU" sz="2000" b="1" dirty="0"/>
              <a:t>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робилося</a:t>
            </a:r>
            <a:r>
              <a:rPr lang="ru-RU" sz="2000" b="1" dirty="0"/>
              <a:t> для </a:t>
            </a:r>
            <a:r>
              <a:rPr lang="ru-RU" sz="2000" b="1" dirty="0" err="1"/>
              <a:t>омолодження</a:t>
            </a:r>
            <a:r>
              <a:rPr lang="ru-RU" sz="2000" b="1" dirty="0"/>
              <a:t> </a:t>
            </a:r>
            <a:r>
              <a:rPr lang="ru-RU" sz="2000" b="1" dirty="0" err="1"/>
              <a:t>шкіри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збереження</a:t>
            </a:r>
            <a:r>
              <a:rPr lang="ru-RU" sz="2000" b="1" dirty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привабливості</a:t>
            </a:r>
            <a:r>
              <a:rPr lang="ru-RU" sz="2000" b="1" dirty="0"/>
              <a:t>. На </a:t>
            </a:r>
            <a:r>
              <a:rPr lang="ru-RU" sz="2000" b="1" dirty="0" err="1"/>
              <a:t>цьому</a:t>
            </a:r>
            <a:r>
              <a:rPr lang="ru-RU" sz="2000" b="1" dirty="0"/>
              <a:t>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грунтується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один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методів</a:t>
            </a:r>
            <a:r>
              <a:rPr lang="ru-RU" sz="2000" b="1" dirty="0"/>
              <a:t> </a:t>
            </a:r>
            <a:r>
              <a:rPr lang="ru-RU" sz="2000" b="1" dirty="0" err="1"/>
              <a:t>таласотерапії</a:t>
            </a:r>
            <a:r>
              <a:rPr lang="ru-RU" sz="2000" b="1" dirty="0"/>
              <a:t>. </a:t>
            </a:r>
          </a:p>
          <a:p>
            <a:pPr algn="ctr">
              <a:buFontTx/>
              <a:buNone/>
            </a:pPr>
            <a:r>
              <a:rPr lang="ru-RU" sz="2000" b="1" dirty="0" err="1"/>
              <a:t>Гарячу</a:t>
            </a:r>
            <a:r>
              <a:rPr lang="ru-RU" sz="2000" b="1" dirty="0"/>
              <a:t> </a:t>
            </a:r>
            <a:r>
              <a:rPr lang="ru-RU" sz="2000" b="1" dirty="0" err="1"/>
              <a:t>морську</a:t>
            </a:r>
            <a:r>
              <a:rPr lang="ru-RU" sz="2000" b="1" dirty="0"/>
              <a:t> воду «</a:t>
            </a:r>
            <a:r>
              <a:rPr lang="ru-RU" sz="2000" b="1" dirty="0" err="1"/>
              <a:t>забілюють</a:t>
            </a:r>
            <a:r>
              <a:rPr lang="ru-RU" sz="2000" b="1" dirty="0"/>
              <a:t>» молоком. В </a:t>
            </a:r>
            <a:r>
              <a:rPr lang="ru-RU" sz="2000" b="1" dirty="0" err="1"/>
              <a:t>отриману</a:t>
            </a:r>
            <a:r>
              <a:rPr lang="ru-RU" sz="2000" b="1" dirty="0"/>
              <a:t> </a:t>
            </a:r>
            <a:r>
              <a:rPr lang="ru-RU" sz="2000" b="1" dirty="0" err="1"/>
              <a:t>рідину</a:t>
            </a:r>
            <a:r>
              <a:rPr lang="ru-RU" sz="2000" b="1" dirty="0"/>
              <a:t> </a:t>
            </a:r>
            <a:r>
              <a:rPr lang="ru-RU" sz="2000" b="1" dirty="0" err="1"/>
              <a:t>додають</a:t>
            </a:r>
            <a:r>
              <a:rPr lang="ru-RU" sz="2000" b="1" dirty="0"/>
              <a:t> </a:t>
            </a:r>
            <a:r>
              <a:rPr lang="ru-RU" sz="2000" b="1" dirty="0" err="1"/>
              <a:t>різні</a:t>
            </a:r>
            <a:r>
              <a:rPr lang="ru-RU" sz="2000" b="1" dirty="0"/>
              <a:t> </a:t>
            </a:r>
            <a:r>
              <a:rPr lang="ru-RU" sz="2000" b="1" dirty="0" err="1"/>
              <a:t>ефірні</a:t>
            </a:r>
            <a:r>
              <a:rPr lang="ru-RU" sz="2000" b="1" dirty="0"/>
              <a:t> масла — </a:t>
            </a:r>
            <a:r>
              <a:rPr lang="ru-RU" sz="2000" b="1" dirty="0" err="1"/>
              <a:t>евкаліпт</a:t>
            </a:r>
            <a:r>
              <a:rPr lang="ru-RU" sz="2000" b="1" dirty="0"/>
              <a:t>, вербену, розмарин та </a:t>
            </a:r>
            <a:r>
              <a:rPr lang="ru-RU" sz="2000" b="1" dirty="0" err="1"/>
              <a:t>ін</a:t>
            </a:r>
            <a:r>
              <a:rPr lang="ru-RU" sz="2000" b="1" dirty="0"/>
              <a:t>.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2398" y="285728"/>
            <a:ext cx="11472333" cy="292895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1800" b="1" i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i="1" dirty="0" err="1">
                <a:solidFill>
                  <a:srgbClr val="FF0000"/>
                </a:solidFill>
              </a:rPr>
              <a:t>Альготерапія</a:t>
            </a:r>
            <a:endParaRPr lang="ru-RU" sz="2800" b="1" i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i="1" dirty="0"/>
              <a:t>Суть </a:t>
            </a:r>
            <a:r>
              <a:rPr lang="ru-RU" sz="1800" b="1" i="1" dirty="0" err="1"/>
              <a:t>альготерапії</a:t>
            </a:r>
            <a:r>
              <a:rPr lang="ru-RU" sz="1800" b="1" i="1" dirty="0"/>
              <a:t> </a:t>
            </a:r>
            <a:r>
              <a:rPr lang="ru-RU" sz="1800" b="1" i="1" dirty="0" err="1"/>
              <a:t>полягає</a:t>
            </a:r>
            <a:r>
              <a:rPr lang="ru-RU" sz="1800" b="1" i="1" dirty="0"/>
              <a:t> в тому, </a:t>
            </a:r>
            <a:r>
              <a:rPr lang="ru-RU" sz="1800" b="1" i="1" dirty="0" err="1"/>
              <a:t>що</a:t>
            </a:r>
            <a:r>
              <a:rPr lang="ru-RU" sz="1800" b="1" i="1" dirty="0"/>
              <a:t> </a:t>
            </a:r>
            <a:r>
              <a:rPr lang="ru-RU" sz="1800" b="1" i="1" dirty="0" err="1"/>
              <a:t>людину</a:t>
            </a:r>
            <a:r>
              <a:rPr lang="ru-RU" sz="1800" b="1" i="1" dirty="0"/>
              <a:t> </a:t>
            </a:r>
            <a:r>
              <a:rPr lang="ru-RU" sz="1800" b="1" i="1" dirty="0" err="1"/>
              <a:t>з</a:t>
            </a:r>
            <a:r>
              <a:rPr lang="ru-RU" sz="1800" b="1" i="1" dirty="0"/>
              <a:t> </a:t>
            </a:r>
            <a:r>
              <a:rPr lang="ru-RU" sz="1800" b="1" i="1" dirty="0" err="1"/>
              <a:t>ніг</a:t>
            </a:r>
            <a:r>
              <a:rPr lang="ru-RU" sz="1800" b="1" i="1" dirty="0"/>
              <a:t> до </a:t>
            </a:r>
            <a:r>
              <a:rPr lang="ru-RU" sz="1800" b="1" i="1" dirty="0" err="1"/>
              <a:t>голови</a:t>
            </a:r>
            <a:r>
              <a:rPr lang="ru-RU" sz="1800" b="1" i="1" dirty="0"/>
              <a:t> </a:t>
            </a:r>
            <a:r>
              <a:rPr lang="ru-RU" sz="1800" b="1" i="1" dirty="0" err="1"/>
              <a:t>обмазують</a:t>
            </a:r>
            <a:r>
              <a:rPr lang="ru-RU" sz="1800" b="1" i="1" dirty="0"/>
              <a:t> </a:t>
            </a:r>
            <a:r>
              <a:rPr lang="ru-RU" sz="1800" b="1" i="1" dirty="0" err="1"/>
              <a:t>кашеподібною</a:t>
            </a:r>
            <a:r>
              <a:rPr lang="ru-RU" sz="1800" b="1" i="1" dirty="0"/>
              <a:t> </a:t>
            </a:r>
            <a:r>
              <a:rPr lang="ru-RU" sz="1800" b="1" i="1" dirty="0" err="1"/>
              <a:t>сумішшю</a:t>
            </a:r>
            <a:r>
              <a:rPr lang="ru-RU" sz="1800" b="1" i="1" dirty="0"/>
              <a:t> </a:t>
            </a:r>
            <a:r>
              <a:rPr lang="ru-RU" sz="1800" b="1" i="1" dirty="0" err="1"/>
              <a:t>з</a:t>
            </a:r>
            <a:r>
              <a:rPr lang="ru-RU" sz="1800" b="1" i="1" dirty="0"/>
              <a:t> </a:t>
            </a:r>
            <a:r>
              <a:rPr lang="ru-RU" sz="1800" b="1" i="1" dirty="0" err="1"/>
              <a:t>перетертих</a:t>
            </a:r>
            <a:r>
              <a:rPr lang="ru-RU" sz="1800" b="1" i="1" dirty="0"/>
              <a:t> </a:t>
            </a:r>
            <a:r>
              <a:rPr lang="ru-RU" sz="1800" b="1" i="1" dirty="0" err="1"/>
              <a:t>морських</a:t>
            </a:r>
            <a:r>
              <a:rPr lang="ru-RU" sz="1800" b="1" i="1" dirty="0"/>
              <a:t> </a:t>
            </a:r>
            <a:r>
              <a:rPr lang="ru-RU" sz="1800" b="1" i="1" dirty="0" err="1"/>
              <a:t>водоростей</a:t>
            </a:r>
            <a:r>
              <a:rPr lang="ru-RU" sz="1800" b="1" i="1" dirty="0"/>
              <a:t>. </a:t>
            </a:r>
            <a:r>
              <a:rPr lang="ru-RU" sz="1800" b="1" i="1" dirty="0" err="1"/>
              <a:t>Водорості</a:t>
            </a:r>
            <a:r>
              <a:rPr lang="ru-RU" sz="1800" b="1" i="1" dirty="0"/>
              <a:t> </a:t>
            </a:r>
            <a:r>
              <a:rPr lang="ru-RU" sz="1800" b="1" i="1" dirty="0" err="1"/>
              <a:t>спеціально</a:t>
            </a:r>
            <a:r>
              <a:rPr lang="ru-RU" sz="1800" b="1" i="1" dirty="0"/>
              <a:t> </a:t>
            </a:r>
            <a:r>
              <a:rPr lang="ru-RU" sz="1800" b="1" i="1" dirty="0" err="1"/>
              <a:t>підбираються</a:t>
            </a:r>
            <a:r>
              <a:rPr lang="ru-RU" sz="1800" b="1" i="1" dirty="0"/>
              <a:t> </a:t>
            </a:r>
            <a:r>
              <a:rPr lang="ru-RU" sz="1800" b="1" i="1" dirty="0" err="1"/>
              <a:t>залежно</a:t>
            </a:r>
            <a:r>
              <a:rPr lang="ru-RU" sz="1800" b="1" i="1" dirty="0"/>
              <a:t> </a:t>
            </a:r>
            <a:r>
              <a:rPr lang="ru-RU" sz="1800" b="1" i="1" dirty="0" err="1"/>
              <a:t>від</a:t>
            </a:r>
            <a:r>
              <a:rPr lang="ru-RU" sz="1800" b="1" i="1" dirty="0"/>
              <a:t> стану </a:t>
            </a:r>
            <a:r>
              <a:rPr lang="ru-RU" sz="1800" b="1" i="1" dirty="0" err="1"/>
              <a:t>здоров'я</a:t>
            </a:r>
            <a:r>
              <a:rPr lang="ru-RU" sz="1800" b="1" i="1" dirty="0"/>
              <a:t> </a:t>
            </a:r>
            <a:r>
              <a:rPr lang="ru-RU" sz="1800" b="1" i="1" dirty="0" err="1"/>
              <a:t>клієнта</a:t>
            </a:r>
            <a:r>
              <a:rPr lang="ru-RU" sz="1800" b="1" i="1" dirty="0"/>
              <a:t>. При </a:t>
            </a:r>
            <a:r>
              <a:rPr lang="ru-RU" sz="1800" b="1" i="1" dirty="0" err="1"/>
              <a:t>цьому</a:t>
            </a:r>
            <a:r>
              <a:rPr lang="ru-RU" sz="1800" b="1" i="1" dirty="0"/>
              <a:t> </a:t>
            </a:r>
            <a:r>
              <a:rPr lang="ru-RU" sz="1800" b="1" i="1" dirty="0" err="1"/>
              <a:t>екстракт</a:t>
            </a:r>
            <a:r>
              <a:rPr lang="ru-RU" sz="1800" b="1" i="1" dirty="0"/>
              <a:t> </a:t>
            </a:r>
            <a:r>
              <a:rPr lang="ru-RU" sz="1800" b="1" i="1" dirty="0" err="1"/>
              <a:t>рослин</a:t>
            </a:r>
            <a:r>
              <a:rPr lang="ru-RU" sz="1800" b="1" i="1" dirty="0"/>
              <a:t> </a:t>
            </a:r>
            <a:r>
              <a:rPr lang="ru-RU" sz="1800" b="1" i="1" dirty="0" err="1"/>
              <a:t>досить</a:t>
            </a:r>
            <a:r>
              <a:rPr lang="ru-RU" sz="1800" b="1" i="1" dirty="0"/>
              <a:t> </a:t>
            </a:r>
            <a:r>
              <a:rPr lang="ru-RU" sz="1800" b="1" i="1" dirty="0" err="1"/>
              <a:t>довго</a:t>
            </a:r>
            <a:r>
              <a:rPr lang="ru-RU" sz="1800" b="1" i="1" dirty="0"/>
              <a:t> </a:t>
            </a:r>
            <a:r>
              <a:rPr lang="ru-RU" sz="1800" b="1" i="1" dirty="0" err="1"/>
              <a:t>залишається</a:t>
            </a:r>
            <a:r>
              <a:rPr lang="ru-RU" sz="1800" b="1" i="1" dirty="0"/>
              <a:t> на </a:t>
            </a:r>
            <a:r>
              <a:rPr lang="ru-RU" sz="1800" b="1" i="1" dirty="0" err="1"/>
              <a:t>шкірі</a:t>
            </a:r>
            <a:r>
              <a:rPr lang="ru-RU" sz="1800" b="1" i="1" dirty="0"/>
              <a:t>, </a:t>
            </a:r>
            <a:r>
              <a:rPr lang="ru-RU" sz="1800" b="1" i="1" dirty="0" err="1"/>
              <a:t>підігрітий</a:t>
            </a:r>
            <a:r>
              <a:rPr lang="ru-RU" sz="1800" b="1" i="1" dirty="0"/>
              <a:t> температурою </a:t>
            </a:r>
            <a:r>
              <a:rPr lang="ru-RU" sz="1800" b="1" i="1" dirty="0" err="1"/>
              <a:t>тіла</a:t>
            </a:r>
            <a:r>
              <a:rPr lang="ru-RU" sz="1800" b="1" i="1" dirty="0"/>
              <a:t>.</a:t>
            </a:r>
          </a:p>
        </p:txBody>
      </p:sp>
      <p:pic>
        <p:nvPicPr>
          <p:cNvPr id="11269" name="Picture 5" descr="Результат пошуку зображень за запитом &quot;альготерапія&quot;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b="17928"/>
          <a:stretch>
            <a:fillRect/>
          </a:stretch>
        </p:blipFill>
        <p:spPr bwMode="auto">
          <a:xfrm>
            <a:off x="238084" y="2928934"/>
            <a:ext cx="5585846" cy="3500462"/>
          </a:xfrm>
          <a:prstGeom prst="rect">
            <a:avLst/>
          </a:prstGeom>
          <a:noFill/>
        </p:spPr>
      </p:pic>
      <p:pic>
        <p:nvPicPr>
          <p:cNvPr id="10244" name="Picture 4" descr="http://www.andromeda-travel.ru/images/1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2285992"/>
            <a:ext cx="5786478" cy="433986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902" y="285728"/>
            <a:ext cx="10572824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</a:rPr>
              <a:t>II. </a:t>
            </a:r>
            <a:r>
              <a:rPr lang="ru-RU" sz="2200" b="1" dirty="0" err="1" smtClean="0">
                <a:solidFill>
                  <a:srgbClr val="FF0000"/>
                </a:solidFill>
              </a:rPr>
              <a:t>Морський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клімат</a:t>
            </a:r>
            <a:r>
              <a:rPr lang="ru-RU" sz="2200" b="1" dirty="0" smtClean="0">
                <a:solidFill>
                  <a:srgbClr val="FF0000"/>
                </a:solidFill>
              </a:rPr>
              <a:t>:  </a:t>
            </a:r>
          </a:p>
          <a:p>
            <a:pPr algn="just"/>
            <a:r>
              <a:rPr lang="ru-RU" sz="2200" b="1" i="1" dirty="0" err="1" smtClean="0">
                <a:solidFill>
                  <a:srgbClr val="0070C0"/>
                </a:solidFill>
              </a:rPr>
              <a:t>Клімат</a:t>
            </a:r>
            <a:r>
              <a:rPr lang="ru-RU" sz="2200" b="1" i="1" dirty="0" smtClean="0">
                <a:solidFill>
                  <a:srgbClr val="0070C0"/>
                </a:solidFill>
              </a:rPr>
              <a:t> моря </a:t>
            </a:r>
            <a:r>
              <a:rPr lang="ru-RU" sz="2200" b="1" i="1" dirty="0" err="1" smtClean="0">
                <a:solidFill>
                  <a:srgbClr val="0070C0"/>
                </a:solidFill>
              </a:rPr>
              <a:t>і</a:t>
            </a:r>
            <a:r>
              <a:rPr lang="ru-RU" sz="2200" b="1" i="1" dirty="0" smtClean="0">
                <a:solidFill>
                  <a:srgbClr val="0070C0"/>
                </a:solidFill>
              </a:rPr>
              <a:t> </a:t>
            </a:r>
            <a:r>
              <a:rPr lang="ru-RU" sz="2200" b="1" i="1" dirty="0" err="1" smtClean="0">
                <a:solidFill>
                  <a:srgbClr val="0070C0"/>
                </a:solidFill>
              </a:rPr>
              <a:t>островів</a:t>
            </a:r>
            <a:r>
              <a:rPr lang="ru-RU" sz="2200" b="1" i="1" dirty="0" smtClean="0">
                <a:solidFill>
                  <a:srgbClr val="0070C0"/>
                </a:solidFill>
              </a:rPr>
              <a:t>: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теплий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сухий</a:t>
            </a:r>
            <a:r>
              <a:rPr lang="ru-RU" sz="2200" b="1" dirty="0" smtClean="0"/>
              <a:t>;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теплий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вологий</a:t>
            </a:r>
            <a:r>
              <a:rPr lang="ru-RU" sz="2200" b="1" dirty="0" smtClean="0"/>
              <a:t>;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прохолодний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вологий</a:t>
            </a:r>
            <a:r>
              <a:rPr lang="ru-RU" sz="2200" b="1" dirty="0" smtClean="0"/>
              <a:t>;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перехідний</a:t>
            </a:r>
            <a:r>
              <a:rPr lang="ru-RU" sz="2200" b="1" dirty="0" smtClean="0"/>
              <a:t>.  </a:t>
            </a:r>
          </a:p>
          <a:p>
            <a:pPr algn="just"/>
            <a:r>
              <a:rPr lang="ru-RU" sz="2200" b="1" i="1" dirty="0" err="1" smtClean="0">
                <a:solidFill>
                  <a:srgbClr val="0070C0"/>
                </a:solidFill>
              </a:rPr>
              <a:t>Клімат</a:t>
            </a:r>
            <a:r>
              <a:rPr lang="ru-RU" sz="2200" b="1" i="1" dirty="0" smtClean="0">
                <a:solidFill>
                  <a:srgbClr val="0070C0"/>
                </a:solidFill>
              </a:rPr>
              <a:t> </a:t>
            </a:r>
            <a:r>
              <a:rPr lang="ru-RU" sz="2200" b="1" i="1" dirty="0" err="1" smtClean="0">
                <a:solidFill>
                  <a:srgbClr val="0070C0"/>
                </a:solidFill>
              </a:rPr>
              <a:t>берегів</a:t>
            </a:r>
            <a:r>
              <a:rPr lang="ru-RU" sz="2200" b="1" i="1" dirty="0" smtClean="0">
                <a:solidFill>
                  <a:srgbClr val="0070C0"/>
                </a:solidFill>
              </a:rPr>
              <a:t>: </a:t>
            </a:r>
          </a:p>
          <a:p>
            <a:pPr algn="just"/>
            <a:r>
              <a:rPr lang="ru-RU" sz="2200" b="1" dirty="0" smtClean="0"/>
              <a:t>- </a:t>
            </a:r>
            <a:r>
              <a:rPr lang="ru-RU" sz="2200" b="1" dirty="0" err="1" smtClean="0"/>
              <a:t>теплий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сухий</a:t>
            </a:r>
            <a:r>
              <a:rPr lang="ru-RU" sz="2200" b="1" dirty="0" smtClean="0"/>
              <a:t>;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теплий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вологий</a:t>
            </a:r>
            <a:r>
              <a:rPr lang="ru-RU" sz="2200" b="1" dirty="0" smtClean="0"/>
              <a:t>;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прохолодний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вологий</a:t>
            </a:r>
            <a:r>
              <a:rPr lang="ru-RU" sz="2200" b="1" dirty="0" smtClean="0"/>
              <a:t>;  </a:t>
            </a:r>
          </a:p>
          <a:p>
            <a:pPr algn="just">
              <a:buFontTx/>
              <a:buChar char="-"/>
            </a:pPr>
            <a:r>
              <a:rPr lang="ru-RU" sz="2200" b="1" dirty="0" err="1" smtClean="0"/>
              <a:t>перехідний</a:t>
            </a:r>
            <a:r>
              <a:rPr lang="ru-RU" sz="2200" b="1" dirty="0" smtClean="0"/>
              <a:t>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err="1" smtClean="0"/>
              <a:t>Вплив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клімату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організм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людини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залежить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чинників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зовнішнього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середовища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 smtClean="0"/>
              <a:t> До них </a:t>
            </a:r>
            <a:r>
              <a:rPr lang="ru-RU" sz="2200" b="1" dirty="0" err="1" smtClean="0"/>
              <a:t>відносяться</a:t>
            </a:r>
            <a:r>
              <a:rPr lang="ru-RU" sz="2200" b="1" dirty="0" smtClean="0"/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метеорологічні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атмосферні</a:t>
            </a:r>
            <a:r>
              <a:rPr lang="ru-RU" sz="2200" b="1" dirty="0" smtClean="0"/>
              <a:t>),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радіаційні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космічні</a:t>
            </a:r>
            <a:r>
              <a:rPr lang="ru-RU" sz="2200" b="1" dirty="0" smtClean="0"/>
              <a:t>),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земні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телуричні</a:t>
            </a:r>
            <a:r>
              <a:rPr lang="ru-RU" sz="2200" b="1" dirty="0" smtClean="0"/>
              <a:t>) </a:t>
            </a:r>
            <a:r>
              <a:rPr lang="ru-RU" sz="2200" b="1" dirty="0" err="1" smtClean="0"/>
              <a:t>чинники</a:t>
            </a:r>
            <a:r>
              <a:rPr lang="ru-RU" sz="2200" b="1" dirty="0" smtClean="0"/>
              <a:t>. </a:t>
            </a:r>
            <a:endParaRPr lang="ru-RU" sz="22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1620" y="428604"/>
            <a:ext cx="638175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Гідрокольоротерапія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i="1" dirty="0" err="1" smtClean="0"/>
              <a:t>Під</a:t>
            </a:r>
            <a:r>
              <a:rPr lang="ru-RU" b="1" i="1" dirty="0" smtClean="0"/>
              <a:t> час </a:t>
            </a:r>
            <a:r>
              <a:rPr lang="ru-RU" b="1" i="1" dirty="0" err="1" smtClean="0"/>
              <a:t>цієї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процедури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талассотерапевти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поєднюють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лікування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допомогою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колірного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впливу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гідромасажу</a:t>
            </a:r>
            <a:r>
              <a:rPr lang="ru-RU" b="1" i="1" dirty="0" smtClean="0"/>
              <a:t>. При </a:t>
            </a:r>
            <a:r>
              <a:rPr lang="ru-RU" b="1" i="1" dirty="0" err="1" smtClean="0"/>
              <a:t>гідроквіткотерапіі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пацієнта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поміщають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гідромасажну</a:t>
            </a:r>
            <a:r>
              <a:rPr lang="ru-RU" b="1" i="1" dirty="0" smtClean="0"/>
              <a:t> ванну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морською</a:t>
            </a:r>
            <a:r>
              <a:rPr lang="ru-RU" b="1" i="1" dirty="0" smtClean="0"/>
              <a:t> водою. </a:t>
            </a:r>
            <a:r>
              <a:rPr lang="ru-RU" b="1" i="1" dirty="0" err="1" smtClean="0"/>
              <a:t>Особливістю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ємності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те,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всьому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периметру </a:t>
            </a:r>
            <a:r>
              <a:rPr lang="ru-RU" b="1" i="1" dirty="0" err="1" smtClean="0"/>
              <a:t>вбудовані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кольорові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лампи</a:t>
            </a:r>
            <a:r>
              <a:rPr lang="ru-RU" b="1" i="1" dirty="0" smtClean="0"/>
              <a:t>. </a:t>
            </a:r>
            <a:r>
              <a:rPr lang="ru-RU" b="1" i="1" dirty="0" err="1" smtClean="0"/>
              <a:t>Під</a:t>
            </a:r>
            <a:r>
              <a:rPr lang="ru-RU" b="1" i="1" dirty="0" smtClean="0"/>
              <a:t> час </a:t>
            </a:r>
            <a:r>
              <a:rPr lang="ru-RU" b="1" i="1" dirty="0" err="1" smtClean="0"/>
              <a:t>процедури</a:t>
            </a:r>
            <a:r>
              <a:rPr lang="ru-RU" b="1" i="1" dirty="0" smtClean="0"/>
              <a:t> вони </a:t>
            </a:r>
            <a:r>
              <a:rPr lang="ru-RU" b="1" i="1" dirty="0" err="1" smtClean="0"/>
              <a:t>м'яко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плавно </a:t>
            </a:r>
            <a:r>
              <a:rPr lang="ru-RU" b="1" i="1" dirty="0" err="1" smtClean="0"/>
              <a:t>змінюють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колір</a:t>
            </a:r>
            <a:r>
              <a:rPr lang="ru-RU" b="1" i="1" dirty="0" smtClean="0"/>
              <a:t>. </a:t>
            </a:r>
            <a:r>
              <a:rPr lang="ru-RU" b="1" i="1" dirty="0" err="1" smtClean="0"/>
              <a:t>Додатково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цього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тіло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впливає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гідромасаж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3" name="Picture 2" descr="ÐÐ°ÑÑÐ¸Ð½ÐºÐ¸ Ð¿Ð¾ Ð·Ð°Ð¿ÑÐ¾ÑÑ Ð³Ð¸Ð´ÑÐ¾ÑÐ²ÐµÑÐ¾ÑÐµÑÐ°Ð¿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44" cy="3286124"/>
          </a:xfrm>
          <a:prstGeom prst="rect">
            <a:avLst/>
          </a:prstGeom>
          <a:noFill/>
        </p:spPr>
      </p:pic>
      <p:pic>
        <p:nvPicPr>
          <p:cNvPr id="1146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5238744" cy="3500438"/>
          </a:xfrm>
          <a:prstGeom prst="rect">
            <a:avLst/>
          </a:prstGeom>
          <a:noFill/>
        </p:spPr>
      </p:pic>
      <p:pic>
        <p:nvPicPr>
          <p:cNvPr id="114693" name="Picture 5" descr="C:\Users\hp\Desktop\y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496" y="3286124"/>
            <a:ext cx="6072230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8150" y="0"/>
            <a:ext cx="4449797" cy="340679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100" b="1" dirty="0" err="1">
                <a:solidFill>
                  <a:srgbClr val="FF0000"/>
                </a:solidFill>
              </a:rPr>
              <a:t>Підводний</a:t>
            </a:r>
            <a:r>
              <a:rPr lang="ru-RU" sz="2100" b="1" dirty="0">
                <a:solidFill>
                  <a:srgbClr val="FF0000"/>
                </a:solidFill>
              </a:rPr>
              <a:t> душ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100" b="1" i="1" dirty="0" err="1">
                <a:solidFill>
                  <a:srgbClr val="006600"/>
                </a:solidFill>
              </a:rPr>
              <a:t>Пацієнта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укладають</a:t>
            </a:r>
            <a:r>
              <a:rPr lang="ru-RU" sz="2100" b="1" i="1" dirty="0">
                <a:solidFill>
                  <a:srgbClr val="006600"/>
                </a:solidFill>
              </a:rPr>
              <a:t> у </a:t>
            </a:r>
            <a:r>
              <a:rPr lang="ru-RU" sz="2100" b="1" i="1" dirty="0" err="1">
                <a:solidFill>
                  <a:srgbClr val="006600"/>
                </a:solidFill>
              </a:rPr>
              <a:t>глибоку</a:t>
            </a:r>
            <a:r>
              <a:rPr lang="ru-RU" sz="2100" b="1" i="1" dirty="0">
                <a:solidFill>
                  <a:srgbClr val="006600"/>
                </a:solidFill>
              </a:rPr>
              <a:t> ванну </a:t>
            </a:r>
            <a:r>
              <a:rPr lang="ru-RU" sz="2100" b="1" i="1" dirty="0" err="1">
                <a:solidFill>
                  <a:srgbClr val="006600"/>
                </a:solidFill>
              </a:rPr>
              <a:t>з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підігрітою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морською</a:t>
            </a:r>
            <a:r>
              <a:rPr lang="ru-RU" sz="2100" b="1" i="1" dirty="0">
                <a:solidFill>
                  <a:srgbClr val="006600"/>
                </a:solidFill>
              </a:rPr>
              <a:t> водою. </a:t>
            </a:r>
            <a:r>
              <a:rPr lang="ru-RU" sz="2100" b="1" i="1" dirty="0" err="1">
                <a:solidFill>
                  <a:srgbClr val="006600"/>
                </a:solidFill>
              </a:rPr>
              <a:t>Далі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талассотерапевт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направляє</a:t>
            </a:r>
            <a:r>
              <a:rPr lang="ru-RU" sz="2100" b="1" i="1" dirty="0">
                <a:solidFill>
                  <a:srgbClr val="006600"/>
                </a:solidFill>
              </a:rPr>
              <a:t> на </a:t>
            </a:r>
            <a:r>
              <a:rPr lang="ru-RU" sz="2100" b="1" i="1" dirty="0" err="1">
                <a:solidFill>
                  <a:srgbClr val="006600"/>
                </a:solidFill>
              </a:rPr>
              <a:t>тіло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пацієна</a:t>
            </a:r>
            <a:r>
              <a:rPr lang="ru-RU" sz="2100" b="1" i="1" dirty="0">
                <a:solidFill>
                  <a:srgbClr val="006600"/>
                </a:solidFill>
              </a:rPr>
              <a:t> воду </a:t>
            </a:r>
            <a:r>
              <a:rPr lang="ru-RU" sz="2100" b="1" i="1" dirty="0" err="1">
                <a:solidFill>
                  <a:srgbClr val="006600"/>
                </a:solidFill>
              </a:rPr>
              <a:t>зі</a:t>
            </a:r>
            <a:r>
              <a:rPr lang="ru-RU" sz="2100" b="1" i="1" dirty="0">
                <a:solidFill>
                  <a:srgbClr val="006600"/>
                </a:solidFill>
              </a:rPr>
              <a:t> шланга </a:t>
            </a:r>
            <a:r>
              <a:rPr lang="ru-RU" sz="2100" b="1" i="1" dirty="0" err="1">
                <a:solidFill>
                  <a:srgbClr val="006600"/>
                </a:solidFill>
              </a:rPr>
              <a:t>під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сильним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тиском</a:t>
            </a:r>
            <a:r>
              <a:rPr lang="ru-RU" sz="2100" b="1" i="1" dirty="0">
                <a:solidFill>
                  <a:srgbClr val="006600"/>
                </a:solidFill>
              </a:rPr>
              <a:t>. </a:t>
            </a:r>
            <a:r>
              <a:rPr lang="ru-RU" sz="2100" b="1" i="1" dirty="0" err="1">
                <a:solidFill>
                  <a:srgbClr val="006600"/>
                </a:solidFill>
              </a:rPr>
              <a:t>Окрім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цього</a:t>
            </a:r>
            <a:r>
              <a:rPr lang="ru-RU" sz="2100" b="1" i="1" dirty="0">
                <a:solidFill>
                  <a:srgbClr val="006600"/>
                </a:solidFill>
              </a:rPr>
              <a:t>, при </a:t>
            </a:r>
            <a:r>
              <a:rPr lang="ru-RU" sz="2100" b="1" i="1" dirty="0" err="1">
                <a:solidFill>
                  <a:srgbClr val="006600"/>
                </a:solidFill>
              </a:rPr>
              <a:t>підводному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душі</a:t>
            </a:r>
            <a:r>
              <a:rPr lang="ru-RU" sz="2100" b="1" i="1" dirty="0">
                <a:solidFill>
                  <a:srgbClr val="006600"/>
                </a:solidFill>
              </a:rPr>
              <a:t>, воду </a:t>
            </a:r>
            <a:r>
              <a:rPr lang="ru-RU" sz="2100" b="1" i="1" dirty="0" err="1">
                <a:solidFill>
                  <a:srgbClr val="006600"/>
                </a:solidFill>
              </a:rPr>
              <a:t>насичують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екстрактами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різних</a:t>
            </a:r>
            <a:r>
              <a:rPr lang="ru-RU" sz="2100" b="1" i="1" dirty="0">
                <a:solidFill>
                  <a:srgbClr val="006600"/>
                </a:solidFill>
              </a:rPr>
              <a:t> трав </a:t>
            </a:r>
            <a:r>
              <a:rPr lang="ru-RU" sz="2100" b="1" i="1" dirty="0" err="1">
                <a:solidFill>
                  <a:srgbClr val="006600"/>
                </a:solidFill>
              </a:rPr>
              <a:t>і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інших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лікувальних</a:t>
            </a:r>
            <a:r>
              <a:rPr lang="ru-RU" sz="2100" b="1" i="1" dirty="0">
                <a:solidFill>
                  <a:srgbClr val="006600"/>
                </a:solidFill>
              </a:rPr>
              <a:t> </a:t>
            </a:r>
            <a:r>
              <a:rPr lang="ru-RU" sz="2100" b="1" i="1" dirty="0" err="1">
                <a:solidFill>
                  <a:srgbClr val="006600"/>
                </a:solidFill>
              </a:rPr>
              <a:t>рослин</a:t>
            </a:r>
            <a:r>
              <a:rPr lang="ru-RU" sz="2100" i="1" dirty="0">
                <a:solidFill>
                  <a:srgbClr val="006600"/>
                </a:solidFill>
              </a:rPr>
              <a:t>.</a:t>
            </a:r>
          </a:p>
        </p:txBody>
      </p:sp>
      <p:pic>
        <p:nvPicPr>
          <p:cNvPr id="12293" name="Picture 5" descr="Результат пошуку зображень за запитом &quot;підводний душ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84" y="3573463"/>
            <a:ext cx="5520267" cy="2906712"/>
          </a:xfrm>
          <a:prstGeom prst="rect">
            <a:avLst/>
          </a:prstGeom>
          <a:noFill/>
        </p:spPr>
      </p:pic>
      <p:pic>
        <p:nvPicPr>
          <p:cNvPr id="12295" name="Picture 7" descr="Результат пошуку зображень за запитом &quot;підводний душ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2885" y="404813"/>
            <a:ext cx="6191249" cy="2746375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24562" y="3786190"/>
            <a:ext cx="58816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u="none" dirty="0" err="1">
                <a:solidFill>
                  <a:srgbClr val="FF0000"/>
                </a:solidFill>
              </a:rPr>
              <a:t>Акватонік</a:t>
            </a:r>
            <a:r>
              <a:rPr lang="ru-RU" sz="2000" b="1" u="none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000" b="1" i="1" u="none" dirty="0" err="1">
                <a:solidFill>
                  <a:srgbClr val="800000"/>
                </a:solidFill>
              </a:rPr>
              <a:t>Це</a:t>
            </a:r>
            <a:r>
              <a:rPr lang="ru-RU" sz="2000" b="1" i="1" u="none" dirty="0">
                <a:solidFill>
                  <a:srgbClr val="800000"/>
                </a:solidFill>
              </a:rPr>
              <a:t> сама </a:t>
            </a:r>
            <a:r>
              <a:rPr lang="ru-RU" sz="2000" b="1" i="1" u="none" dirty="0" err="1">
                <a:solidFill>
                  <a:srgbClr val="800000"/>
                </a:solidFill>
              </a:rPr>
              <a:t>нешкідлива</a:t>
            </a:r>
            <a:r>
              <a:rPr lang="ru-RU" sz="2000" b="1" i="1" u="none" dirty="0">
                <a:solidFill>
                  <a:srgbClr val="800000"/>
                </a:solidFill>
              </a:rPr>
              <a:t> процедура, суть </a:t>
            </a:r>
            <a:r>
              <a:rPr lang="ru-RU" sz="2000" b="1" i="1" u="none" dirty="0" err="1">
                <a:solidFill>
                  <a:srgbClr val="800000"/>
                </a:solidFill>
              </a:rPr>
              <a:t>якої</a:t>
            </a:r>
            <a:r>
              <a:rPr lang="ru-RU" sz="2000" b="1" i="1" u="none" dirty="0">
                <a:solidFill>
                  <a:srgbClr val="800000"/>
                </a:solidFill>
              </a:rPr>
              <a:t> — </a:t>
            </a:r>
            <a:r>
              <a:rPr lang="ru-RU" sz="2000" b="1" i="1" u="none" dirty="0" err="1">
                <a:solidFill>
                  <a:srgbClr val="800000"/>
                </a:solidFill>
              </a:rPr>
              <a:t>тимчасове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перебування</a:t>
            </a:r>
            <a:r>
              <a:rPr lang="ru-RU" sz="2000" b="1" i="1" u="none" dirty="0">
                <a:solidFill>
                  <a:srgbClr val="800000"/>
                </a:solidFill>
              </a:rPr>
              <a:t> в </a:t>
            </a:r>
            <a:r>
              <a:rPr lang="ru-RU" sz="2000" b="1" i="1" u="none" dirty="0" err="1">
                <a:solidFill>
                  <a:srgbClr val="800000"/>
                </a:solidFill>
              </a:rPr>
              <a:t>басейні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з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морською</a:t>
            </a:r>
            <a:r>
              <a:rPr lang="ru-RU" sz="2000" b="1" i="1" u="none" dirty="0">
                <a:solidFill>
                  <a:srgbClr val="800000"/>
                </a:solidFill>
              </a:rPr>
              <a:t> водою </a:t>
            </a:r>
            <a:r>
              <a:rPr lang="ru-RU" sz="2000" b="1" i="1" u="none" dirty="0" err="1">
                <a:solidFill>
                  <a:srgbClr val="800000"/>
                </a:solidFill>
              </a:rPr>
              <a:t>під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впливом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гідромасажних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пристосувань</a:t>
            </a:r>
            <a:r>
              <a:rPr lang="ru-RU" sz="2000" b="1" i="1" u="none" dirty="0">
                <a:solidFill>
                  <a:srgbClr val="800000"/>
                </a:solidFill>
              </a:rPr>
              <a:t>. </a:t>
            </a:r>
            <a:r>
              <a:rPr lang="ru-RU" sz="2000" b="1" i="1" u="none" dirty="0" err="1">
                <a:solidFill>
                  <a:srgbClr val="800000"/>
                </a:solidFill>
              </a:rPr>
              <a:t>Завдяки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цьому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тіло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з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усіх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боків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насичується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морською</a:t>
            </a:r>
            <a:r>
              <a:rPr lang="ru-RU" sz="2000" b="1" i="1" u="none" dirty="0">
                <a:solidFill>
                  <a:srgbClr val="800000"/>
                </a:solidFill>
              </a:rPr>
              <a:t> водою </a:t>
            </a:r>
            <a:r>
              <a:rPr lang="ru-RU" sz="2000" b="1" i="1" u="none" dirty="0" err="1">
                <a:solidFill>
                  <a:srgbClr val="800000"/>
                </a:solidFill>
              </a:rPr>
              <a:t>і</a:t>
            </a:r>
            <a:r>
              <a:rPr lang="ru-RU" sz="2000" b="1" i="1" u="none" dirty="0">
                <a:solidFill>
                  <a:srgbClr val="800000"/>
                </a:solidFill>
              </a:rPr>
              <a:t> при </a:t>
            </a:r>
            <a:r>
              <a:rPr lang="ru-RU" sz="2000" b="1" i="1" u="none" dirty="0" err="1">
                <a:solidFill>
                  <a:srgbClr val="800000"/>
                </a:solidFill>
              </a:rPr>
              <a:t>цьому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відбувається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масаж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усіх</a:t>
            </a:r>
            <a:r>
              <a:rPr lang="ru-RU" sz="2000" b="1" i="1" u="none" dirty="0">
                <a:solidFill>
                  <a:srgbClr val="800000"/>
                </a:solidFill>
              </a:rPr>
              <a:t> </a:t>
            </a:r>
            <a:r>
              <a:rPr lang="ru-RU" sz="2000" b="1" i="1" u="none" dirty="0" err="1">
                <a:solidFill>
                  <a:srgbClr val="800000"/>
                </a:solidFill>
              </a:rPr>
              <a:t>кінцівок</a:t>
            </a:r>
            <a:r>
              <a:rPr lang="ru-RU" sz="2000" b="1" i="1" u="none" dirty="0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  <p:bldP spid="1229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Результат пошуку зображень за запитом &quot;шарко душ&quot;"/>
          <p:cNvPicPr>
            <a:picLocks noChangeAspect="1" noChangeArrowheads="1"/>
          </p:cNvPicPr>
          <p:nvPr/>
        </p:nvPicPr>
        <p:blipFill>
          <a:blip r:embed="rId2">
            <a:lum bright="18000" contrast="-18000"/>
          </a:blip>
          <a:srcRect/>
          <a:stretch>
            <a:fillRect/>
          </a:stretch>
        </p:blipFill>
        <p:spPr bwMode="auto">
          <a:xfrm>
            <a:off x="0" y="671512"/>
            <a:ext cx="11952816" cy="6186488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9522" y="0"/>
            <a:ext cx="11644394" cy="13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200" u="none" dirty="0" err="1">
                <a:solidFill>
                  <a:srgbClr val="FF0000"/>
                </a:solidFill>
              </a:rPr>
              <a:t>Шарко</a:t>
            </a:r>
            <a:r>
              <a:rPr lang="ru-RU" sz="2200" u="none" dirty="0">
                <a:solidFill>
                  <a:srgbClr val="FF0000"/>
                </a:solidFill>
              </a:rPr>
              <a:t> душ</a:t>
            </a:r>
          </a:p>
          <a:p>
            <a:pPr algn="ctr"/>
            <a:r>
              <a:rPr lang="ru-RU" sz="1900" i="1" u="none" dirty="0" err="1"/>
              <a:t>Ця</a:t>
            </a:r>
            <a:r>
              <a:rPr lang="ru-RU" sz="1900" i="1" u="none" dirty="0"/>
              <a:t> процедура </a:t>
            </a:r>
            <a:r>
              <a:rPr lang="ru-RU" sz="1900" i="1" u="none" dirty="0" err="1"/>
              <a:t>має</a:t>
            </a:r>
            <a:r>
              <a:rPr lang="ru-RU" sz="1900" i="1" u="none" dirty="0"/>
              <a:t> на </a:t>
            </a:r>
            <a:r>
              <a:rPr lang="ru-RU" sz="1900" i="1" u="none" dirty="0" err="1"/>
              <a:t>увазі</a:t>
            </a:r>
            <a:r>
              <a:rPr lang="ru-RU" sz="1900" i="1" u="none" dirty="0"/>
              <a:t> </a:t>
            </a:r>
            <a:r>
              <a:rPr lang="ru-RU" sz="1900" i="1" u="none" dirty="0" err="1"/>
              <a:t>вплив</a:t>
            </a:r>
            <a:r>
              <a:rPr lang="ru-RU" sz="1900" i="1" u="none" dirty="0"/>
              <a:t> </a:t>
            </a:r>
            <a:r>
              <a:rPr lang="ru-RU" sz="1900" i="1" u="none" dirty="0" err="1"/>
              <a:t>струменів</a:t>
            </a:r>
            <a:r>
              <a:rPr lang="ru-RU" sz="1900" i="1" u="none" dirty="0"/>
              <a:t> </a:t>
            </a:r>
            <a:r>
              <a:rPr lang="ru-RU" sz="1900" i="1" u="none" dirty="0" err="1"/>
              <a:t>морської</a:t>
            </a:r>
            <a:r>
              <a:rPr lang="ru-RU" sz="1900" i="1" u="none" dirty="0"/>
              <a:t> води на </a:t>
            </a:r>
            <a:r>
              <a:rPr lang="ru-RU" sz="1900" i="1" u="none" dirty="0" err="1"/>
              <a:t>тіло</a:t>
            </a:r>
            <a:r>
              <a:rPr lang="ru-RU" sz="1900" i="1" u="none" dirty="0"/>
              <a:t> </a:t>
            </a:r>
            <a:r>
              <a:rPr lang="ru-RU" sz="1900" i="1" u="none" dirty="0" err="1"/>
              <a:t>з</a:t>
            </a:r>
            <a:r>
              <a:rPr lang="ru-RU" sz="1900" i="1" u="none" dirty="0"/>
              <a:t> </a:t>
            </a:r>
            <a:r>
              <a:rPr lang="ru-RU" sz="1900" i="1" u="none" dirty="0" err="1"/>
              <a:t>далекої</a:t>
            </a:r>
            <a:r>
              <a:rPr lang="ru-RU" sz="1900" i="1" u="none" dirty="0"/>
              <a:t> </a:t>
            </a:r>
            <a:r>
              <a:rPr lang="ru-RU" sz="1900" i="1" u="none" dirty="0" err="1"/>
              <a:t>відстані</a:t>
            </a:r>
            <a:r>
              <a:rPr lang="ru-RU" sz="1900" i="1" u="none" dirty="0"/>
              <a:t>. При </a:t>
            </a:r>
            <a:r>
              <a:rPr lang="ru-RU" sz="1900" i="1" u="none" dirty="0" err="1"/>
              <a:t>цьому</a:t>
            </a:r>
            <a:r>
              <a:rPr lang="ru-RU" sz="1900" i="1" u="none" dirty="0"/>
              <a:t> </a:t>
            </a:r>
            <a:r>
              <a:rPr lang="ru-RU" sz="1900" i="1" u="none" dirty="0" err="1"/>
              <a:t>активізується</a:t>
            </a:r>
            <a:r>
              <a:rPr lang="ru-RU" sz="1900" i="1" u="none" dirty="0"/>
              <a:t> </a:t>
            </a:r>
            <a:r>
              <a:rPr lang="ru-RU" sz="1900" i="1" u="none" dirty="0" err="1"/>
              <a:t>потік</a:t>
            </a:r>
            <a:r>
              <a:rPr lang="ru-RU" sz="1900" i="1" u="none" dirty="0"/>
              <a:t> </a:t>
            </a:r>
            <a:r>
              <a:rPr lang="ru-RU" sz="1900" i="1" u="none" dirty="0" err="1"/>
              <a:t>крові</a:t>
            </a:r>
            <a:r>
              <a:rPr lang="ru-RU" sz="1900" i="1" u="none" dirty="0"/>
              <a:t> по </a:t>
            </a:r>
            <a:r>
              <a:rPr lang="ru-RU" sz="1900" i="1" u="none" dirty="0" err="1"/>
              <a:t>судинах</a:t>
            </a:r>
            <a:r>
              <a:rPr lang="ru-RU" sz="1900" i="1" u="none" dirty="0"/>
              <a:t>. </a:t>
            </a:r>
            <a:r>
              <a:rPr lang="ru-RU" sz="1900" i="1" u="none" dirty="0" err="1"/>
              <a:t>Пацієнт</a:t>
            </a:r>
            <a:r>
              <a:rPr lang="ru-RU" sz="1900" i="1" u="none" dirty="0"/>
              <a:t> </a:t>
            </a:r>
            <a:r>
              <a:rPr lang="ru-RU" sz="1900" i="1" u="none" dirty="0" err="1"/>
              <a:t>під</a:t>
            </a:r>
            <a:r>
              <a:rPr lang="ru-RU" sz="1900" i="1" u="none" dirty="0"/>
              <a:t> час такого душу </a:t>
            </a:r>
            <a:r>
              <a:rPr lang="ru-RU" sz="1900" i="1" u="none" dirty="0" err="1"/>
              <a:t>стає</a:t>
            </a:r>
            <a:r>
              <a:rPr lang="ru-RU" sz="1900" i="1" u="none" dirty="0"/>
              <a:t> </a:t>
            </a:r>
            <a:r>
              <a:rPr lang="ru-RU" sz="1900" i="1" u="none" dirty="0" err="1"/>
              <a:t>біля</a:t>
            </a:r>
            <a:r>
              <a:rPr lang="ru-RU" sz="1900" i="1" u="none" dirty="0"/>
              <a:t> </a:t>
            </a:r>
            <a:r>
              <a:rPr lang="ru-RU" sz="1900" i="1" u="none" dirty="0" err="1"/>
              <a:t>стіни</a:t>
            </a:r>
            <a:r>
              <a:rPr lang="ru-RU" sz="1900" i="1" u="none" dirty="0"/>
              <a:t> </a:t>
            </a:r>
            <a:r>
              <a:rPr lang="ru-RU" sz="1900" i="1" u="none" dirty="0" err="1"/>
              <a:t>і</a:t>
            </a:r>
            <a:r>
              <a:rPr lang="ru-RU" sz="1900" i="1" u="none" dirty="0"/>
              <a:t> </a:t>
            </a:r>
            <a:r>
              <a:rPr lang="ru-RU" sz="1900" i="1" u="none" dirty="0" err="1"/>
              <a:t>міцно</a:t>
            </a:r>
            <a:r>
              <a:rPr lang="ru-RU" sz="1900" i="1" u="none" dirty="0"/>
              <a:t> </a:t>
            </a:r>
            <a:r>
              <a:rPr lang="ru-RU" sz="1900" i="1" u="none" dirty="0" err="1"/>
              <a:t>тримається</a:t>
            </a:r>
            <a:r>
              <a:rPr lang="ru-RU" sz="1900" i="1" u="none" dirty="0"/>
              <a:t> за </a:t>
            </a:r>
            <a:r>
              <a:rPr lang="ru-RU" sz="1900" i="1" u="none" dirty="0" err="1"/>
              <a:t>поручні</a:t>
            </a:r>
            <a:r>
              <a:rPr lang="ru-RU" sz="1900" i="1" u="none" dirty="0"/>
              <a:t>. </a:t>
            </a:r>
            <a:r>
              <a:rPr lang="ru-RU" sz="1900" i="1" u="none" dirty="0" err="1"/>
              <a:t>Далі</a:t>
            </a:r>
            <a:r>
              <a:rPr lang="ru-RU" sz="1900" i="1" u="none" dirty="0"/>
              <a:t> на </a:t>
            </a:r>
            <a:r>
              <a:rPr lang="ru-RU" sz="1900" i="1" u="none" dirty="0" err="1"/>
              <a:t>нього</a:t>
            </a:r>
            <a:r>
              <a:rPr lang="ru-RU" sz="1900" i="1" u="none" dirty="0"/>
              <a:t> </a:t>
            </a:r>
            <a:r>
              <a:rPr lang="ru-RU" sz="1900" i="1" u="none" dirty="0" err="1"/>
              <a:t>починається</a:t>
            </a:r>
            <a:r>
              <a:rPr lang="ru-RU" sz="1900" i="1" u="none" dirty="0"/>
              <a:t> </a:t>
            </a:r>
            <a:r>
              <a:rPr lang="ru-RU" sz="1900" i="1" u="none" dirty="0" err="1"/>
              <a:t>вплив</a:t>
            </a:r>
            <a:r>
              <a:rPr lang="ru-RU" sz="1900" i="1" u="none" dirty="0"/>
              <a:t> потужного </a:t>
            </a:r>
            <a:r>
              <a:rPr lang="ru-RU" sz="1900" i="1" u="none" dirty="0" err="1"/>
              <a:t>струменя</a:t>
            </a:r>
            <a:r>
              <a:rPr lang="ru-RU" sz="1900" i="1" u="none" dirty="0"/>
              <a:t> води.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166778" y="6072206"/>
            <a:ext cx="1081193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i="1" u="none" dirty="0">
                <a:solidFill>
                  <a:srgbClr val="CC0000"/>
                </a:solidFill>
              </a:rPr>
              <a:t>Таким чином, </a:t>
            </a:r>
            <a:r>
              <a:rPr lang="ru-RU" i="1" u="none" dirty="0" err="1">
                <a:solidFill>
                  <a:srgbClr val="CC0000"/>
                </a:solidFill>
              </a:rPr>
              <a:t>таласотерапія</a:t>
            </a:r>
            <a:r>
              <a:rPr lang="ru-RU" i="1" u="none" dirty="0">
                <a:solidFill>
                  <a:srgbClr val="CC0000"/>
                </a:solidFill>
              </a:rPr>
              <a:t> - </a:t>
            </a:r>
            <a:r>
              <a:rPr lang="ru-RU" i="1" u="none" dirty="0" err="1">
                <a:solidFill>
                  <a:srgbClr val="CC0000"/>
                </a:solidFill>
              </a:rPr>
              <a:t>це</a:t>
            </a:r>
            <a:r>
              <a:rPr lang="ru-RU" i="1" u="none" dirty="0">
                <a:solidFill>
                  <a:srgbClr val="CC0000"/>
                </a:solidFill>
              </a:rPr>
              <a:t> </a:t>
            </a:r>
            <a:r>
              <a:rPr lang="ru-RU" i="1" u="none" dirty="0" err="1">
                <a:solidFill>
                  <a:srgbClr val="CC0000"/>
                </a:solidFill>
              </a:rPr>
              <a:t>цілий</a:t>
            </a:r>
            <a:r>
              <a:rPr lang="ru-RU" i="1" u="none" dirty="0">
                <a:solidFill>
                  <a:srgbClr val="CC0000"/>
                </a:solidFill>
              </a:rPr>
              <a:t> комплекс </a:t>
            </a:r>
            <a:r>
              <a:rPr lang="ru-RU" i="1" u="none" dirty="0" err="1">
                <a:solidFill>
                  <a:srgbClr val="CC0000"/>
                </a:solidFill>
              </a:rPr>
              <a:t>приємних</a:t>
            </a:r>
            <a:r>
              <a:rPr lang="ru-RU" i="1" u="none" dirty="0">
                <a:solidFill>
                  <a:srgbClr val="CC0000"/>
                </a:solidFill>
              </a:rPr>
              <a:t> </a:t>
            </a:r>
            <a:r>
              <a:rPr lang="ru-RU" i="1" u="none" dirty="0" err="1">
                <a:solidFill>
                  <a:srgbClr val="CC0000"/>
                </a:solidFill>
              </a:rPr>
              <a:t>позитивних</a:t>
            </a:r>
            <a:r>
              <a:rPr lang="ru-RU" i="1" u="none" dirty="0">
                <a:solidFill>
                  <a:srgbClr val="CC0000"/>
                </a:solidFill>
              </a:rPr>
              <a:t> </a:t>
            </a:r>
            <a:r>
              <a:rPr lang="ru-RU" i="1" u="none" dirty="0" err="1">
                <a:solidFill>
                  <a:srgbClr val="CC0000"/>
                </a:solidFill>
              </a:rPr>
              <a:t>впливів</a:t>
            </a:r>
            <a:r>
              <a:rPr lang="ru-RU" i="1" u="none" dirty="0">
                <a:solidFill>
                  <a:srgbClr val="CC0000"/>
                </a:solidFill>
              </a:rPr>
              <a:t>, </a:t>
            </a:r>
            <a:r>
              <a:rPr lang="ru-RU" i="1" u="none" dirty="0" err="1">
                <a:solidFill>
                  <a:srgbClr val="CC0000"/>
                </a:solidFill>
              </a:rPr>
              <a:t>який</a:t>
            </a:r>
            <a:r>
              <a:rPr lang="ru-RU" i="1" u="none" dirty="0">
                <a:solidFill>
                  <a:srgbClr val="CC0000"/>
                </a:solidFill>
              </a:rPr>
              <a:t> </a:t>
            </a:r>
            <a:r>
              <a:rPr lang="ru-RU" i="1" u="none" dirty="0" err="1">
                <a:solidFill>
                  <a:srgbClr val="CC0000"/>
                </a:solidFill>
              </a:rPr>
              <a:t>допомагає</a:t>
            </a:r>
            <a:r>
              <a:rPr lang="ru-RU" i="1" u="none" dirty="0">
                <a:solidFill>
                  <a:srgbClr val="CC0000"/>
                </a:solidFill>
              </a:rPr>
              <a:t> </a:t>
            </a:r>
            <a:r>
              <a:rPr lang="ru-RU" i="1" u="none" dirty="0" err="1">
                <a:solidFill>
                  <a:srgbClr val="CC0000"/>
                </a:solidFill>
              </a:rPr>
              <a:t>впоратися</a:t>
            </a:r>
            <a:r>
              <a:rPr lang="ru-RU" i="1" u="none" dirty="0">
                <a:solidFill>
                  <a:srgbClr val="CC0000"/>
                </a:solidFill>
              </a:rPr>
              <a:t> </a:t>
            </a:r>
            <a:r>
              <a:rPr lang="ru-RU" i="1" u="none" dirty="0" err="1">
                <a:solidFill>
                  <a:srgbClr val="CC0000"/>
                </a:solidFill>
              </a:rPr>
              <a:t>з</a:t>
            </a:r>
            <a:r>
              <a:rPr lang="ru-RU" i="1" u="none" dirty="0">
                <a:solidFill>
                  <a:srgbClr val="CC0000"/>
                </a:solidFill>
              </a:rPr>
              <a:t> </a:t>
            </a:r>
            <a:r>
              <a:rPr lang="ru-RU" i="1" u="none" dirty="0" err="1">
                <a:solidFill>
                  <a:srgbClr val="CC0000"/>
                </a:solidFill>
              </a:rPr>
              <a:t>досить</a:t>
            </a:r>
            <a:r>
              <a:rPr lang="ru-RU" i="1" u="none" dirty="0">
                <a:solidFill>
                  <a:srgbClr val="CC0000"/>
                </a:solidFill>
              </a:rPr>
              <a:t> </a:t>
            </a:r>
            <a:r>
              <a:rPr lang="ru-RU" i="1" u="none" dirty="0" err="1">
                <a:solidFill>
                  <a:srgbClr val="CC0000"/>
                </a:solidFill>
              </a:rPr>
              <a:t>серйозними</a:t>
            </a:r>
            <a:r>
              <a:rPr lang="ru-RU" i="1" u="none" dirty="0">
                <a:solidFill>
                  <a:srgbClr val="CC0000"/>
                </a:solidFill>
              </a:rPr>
              <a:t> проблемами </a:t>
            </a:r>
            <a:r>
              <a:rPr lang="ru-RU" i="1" u="none" dirty="0" err="1">
                <a:solidFill>
                  <a:srgbClr val="CC0000"/>
                </a:solidFill>
              </a:rPr>
              <a:t>здоров'я</a:t>
            </a:r>
            <a:r>
              <a:rPr lang="ru-RU" i="1" u="none" dirty="0">
                <a:solidFill>
                  <a:srgbClr val="CC0000"/>
                </a:solidFill>
              </a:rPr>
              <a:t> </a:t>
            </a:r>
            <a:r>
              <a:rPr lang="ru-RU" i="1" u="none" dirty="0" err="1">
                <a:solidFill>
                  <a:srgbClr val="CC0000"/>
                </a:solidFill>
              </a:rPr>
              <a:t>і</a:t>
            </a:r>
            <a:r>
              <a:rPr lang="ru-RU" i="1" u="none" dirty="0">
                <a:solidFill>
                  <a:srgbClr val="CC0000"/>
                </a:solidFill>
              </a:rPr>
              <a:t> </a:t>
            </a:r>
            <a:r>
              <a:rPr lang="ru-RU" i="1" u="none" dirty="0" err="1">
                <a:solidFill>
                  <a:srgbClr val="CC0000"/>
                </a:solidFill>
              </a:rPr>
              <a:t>краси</a:t>
            </a:r>
            <a:r>
              <a:rPr lang="ru-RU" i="1" u="none" dirty="0">
                <a:solidFill>
                  <a:srgbClr val="CC0000"/>
                </a:solidFill>
              </a:rPr>
              <a:t>.</a:t>
            </a:r>
            <a:endParaRPr lang="en-US" i="1" u="none" dirty="0">
              <a:solidFill>
                <a:srgbClr val="CC0000"/>
              </a:solidFill>
            </a:endParaRPr>
          </a:p>
          <a:p>
            <a:pPr algn="ctr">
              <a:spcBef>
                <a:spcPct val="20000"/>
              </a:spcBef>
            </a:pPr>
            <a:endParaRPr lang="ru-RU" i="1" u="none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/>
          <a:srcRect t="16949"/>
          <a:stretch/>
        </p:blipFill>
        <p:spPr bwMode="auto">
          <a:xfrm>
            <a:off x="1415480" y="836712"/>
            <a:ext cx="988337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9786" y="214290"/>
            <a:ext cx="3763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5. </a:t>
            </a:r>
            <a:r>
              <a:rPr lang="ru-RU" sz="2800" b="1" dirty="0" err="1" smtClean="0">
                <a:solidFill>
                  <a:srgbClr val="FF0000"/>
                </a:solidFill>
              </a:rPr>
              <a:t>Кумисолікування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398" y="857232"/>
            <a:ext cx="11358642" cy="58015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7030A0"/>
                </a:solidFill>
              </a:rPr>
              <a:t>Кумисолікування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застосовується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кліматичних</a:t>
            </a:r>
            <a:r>
              <a:rPr lang="ru-RU" sz="2400" b="1" dirty="0" smtClean="0"/>
              <a:t> курортах, </a:t>
            </a:r>
            <a:r>
              <a:rPr lang="ru-RU" sz="2400" b="1" dirty="0" err="1" smtClean="0"/>
              <a:t>розташованих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степовій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лісостеповій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зоні</a:t>
            </a:r>
            <a:r>
              <a:rPr lang="ru-RU" sz="2400" b="1" dirty="0" smtClean="0"/>
              <a:t>. </a:t>
            </a:r>
          </a:p>
          <a:p>
            <a:pPr algn="just"/>
            <a:endParaRPr lang="ru-RU" sz="8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100" b="1" i="1" dirty="0" err="1" smtClean="0">
                <a:solidFill>
                  <a:srgbClr val="FF0000"/>
                </a:solidFill>
              </a:rPr>
              <a:t>Кумис</a:t>
            </a:r>
            <a:r>
              <a:rPr lang="ru-RU" sz="2100" b="1" dirty="0" smtClean="0"/>
              <a:t> - </a:t>
            </a:r>
            <a:r>
              <a:rPr lang="ru-RU" sz="2100" b="1" dirty="0" err="1" smtClean="0"/>
              <a:t>газований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кислуватий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напій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виготовлений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</a:t>
            </a:r>
            <a:r>
              <a:rPr lang="ru-RU" sz="2100" b="1" dirty="0" smtClean="0"/>
              <a:t> молока </a:t>
            </a:r>
            <a:r>
              <a:rPr lang="ru-RU" sz="2100" b="1" dirty="0" err="1" smtClean="0"/>
              <a:t>кобил</a:t>
            </a:r>
            <a:r>
              <a:rPr lang="ru-RU" sz="2100" b="1" dirty="0" smtClean="0"/>
              <a:t>. </a:t>
            </a:r>
            <a:r>
              <a:rPr lang="ru-RU" sz="2100" b="1" dirty="0" err="1" smtClean="0"/>
              <a:t>Він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є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цінним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джерелом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поживних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речовин</a:t>
            </a:r>
            <a:r>
              <a:rPr lang="ru-RU" sz="2100" b="1" dirty="0" smtClean="0"/>
              <a:t> за </a:t>
            </a:r>
            <a:r>
              <a:rPr lang="ru-RU" sz="2100" b="1" dirty="0" err="1" smtClean="0"/>
              <a:t>рахунок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білків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що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містяться</a:t>
            </a:r>
            <a:r>
              <a:rPr lang="ru-RU" sz="2100" b="1" dirty="0" smtClean="0"/>
              <a:t> у </a:t>
            </a:r>
            <a:r>
              <a:rPr lang="ru-RU" sz="2100" b="1" dirty="0" err="1" smtClean="0"/>
              <a:t>ньому</a:t>
            </a:r>
            <a:r>
              <a:rPr lang="ru-RU" sz="2100" b="1" dirty="0" smtClean="0"/>
              <a:t>, та жиру, </a:t>
            </a:r>
            <a:r>
              <a:rPr lang="ru-RU" sz="2100" b="1" dirty="0" err="1" smtClean="0"/>
              <a:t>які</a:t>
            </a:r>
            <a:r>
              <a:rPr lang="ru-RU" sz="2100" b="1" dirty="0" smtClean="0"/>
              <a:t> добре </a:t>
            </a:r>
            <a:r>
              <a:rPr lang="ru-RU" sz="2100" b="1" dirty="0" err="1" smtClean="0"/>
              <a:t>всмоктуються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засвоюються</a:t>
            </a:r>
            <a:r>
              <a:rPr lang="ru-RU" sz="2100" b="1" dirty="0" smtClean="0"/>
              <a:t>. </a:t>
            </a:r>
            <a:r>
              <a:rPr lang="ru-RU" sz="2100" b="1" dirty="0" err="1" smtClean="0"/>
              <a:t>Вуглекислий</a:t>
            </a:r>
            <a:r>
              <a:rPr lang="ru-RU" sz="2100" b="1" dirty="0" smtClean="0"/>
              <a:t> газ </a:t>
            </a:r>
            <a:r>
              <a:rPr lang="ru-RU" sz="2100" b="1" dirty="0" err="1" smtClean="0"/>
              <a:t>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молочна</a:t>
            </a:r>
            <a:r>
              <a:rPr lang="ru-RU" sz="2100" b="1" dirty="0" smtClean="0"/>
              <a:t> кислота, а </a:t>
            </a:r>
            <a:r>
              <a:rPr lang="ru-RU" sz="2100" b="1" dirty="0" err="1" smtClean="0"/>
              <a:t>також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незначна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кількість</a:t>
            </a:r>
            <a:r>
              <a:rPr lang="ru-RU" sz="2100" b="1" dirty="0" smtClean="0"/>
              <a:t> спирту, </a:t>
            </a:r>
            <a:r>
              <a:rPr lang="ru-RU" sz="2100" b="1" dirty="0" err="1" smtClean="0"/>
              <a:t>які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містяться</a:t>
            </a:r>
            <a:r>
              <a:rPr lang="ru-RU" sz="2100" b="1" dirty="0" smtClean="0"/>
              <a:t> в </a:t>
            </a:r>
            <a:r>
              <a:rPr lang="ru-RU" sz="2100" b="1" dirty="0" err="1" smtClean="0"/>
              <a:t>кумисі</a:t>
            </a:r>
            <a:r>
              <a:rPr lang="ru-RU" sz="2100" b="1" dirty="0" smtClean="0"/>
              <a:t>, </a:t>
            </a:r>
            <a:r>
              <a:rPr lang="ru-RU" sz="2100" b="1" dirty="0" err="1" smtClean="0">
                <a:solidFill>
                  <a:srgbClr val="7030A0"/>
                </a:solidFill>
              </a:rPr>
              <a:t>діють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  <a:r>
              <a:rPr lang="ru-RU" sz="2100" b="1" dirty="0" err="1" smtClean="0">
                <a:solidFill>
                  <a:srgbClr val="7030A0"/>
                </a:solidFill>
              </a:rPr>
              <a:t>збудливо</a:t>
            </a:r>
            <a:r>
              <a:rPr lang="ru-RU" sz="2100" b="1" dirty="0" smtClean="0">
                <a:solidFill>
                  <a:srgbClr val="7030A0"/>
                </a:solidFill>
              </a:rPr>
              <a:t> на </a:t>
            </a:r>
            <a:r>
              <a:rPr lang="ru-RU" sz="2100" b="1" dirty="0" err="1" smtClean="0">
                <a:solidFill>
                  <a:srgbClr val="7030A0"/>
                </a:solidFill>
              </a:rPr>
              <a:t>залози</a:t>
            </a:r>
            <a:r>
              <a:rPr lang="ru-RU" sz="2100" b="1" dirty="0" smtClean="0">
                <a:solidFill>
                  <a:srgbClr val="7030A0"/>
                </a:solidFill>
              </a:rPr>
              <a:t> травного тракту, </a:t>
            </a:r>
            <a:r>
              <a:rPr lang="ru-RU" sz="2100" b="1" dirty="0" err="1" smtClean="0">
                <a:solidFill>
                  <a:srgbClr val="7030A0"/>
                </a:solidFill>
              </a:rPr>
              <a:t>що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  <a:r>
              <a:rPr lang="ru-RU" sz="2100" b="1" dirty="0" err="1" smtClean="0">
                <a:solidFill>
                  <a:srgbClr val="7030A0"/>
                </a:solidFill>
              </a:rPr>
              <a:t>сприяє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  <a:r>
              <a:rPr lang="ru-RU" sz="2100" b="1" dirty="0" err="1" smtClean="0">
                <a:solidFill>
                  <a:srgbClr val="7030A0"/>
                </a:solidFill>
              </a:rPr>
              <a:t>підвищенню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  <a:r>
              <a:rPr lang="ru-RU" sz="2100" b="1" dirty="0" err="1" smtClean="0">
                <a:solidFill>
                  <a:srgbClr val="7030A0"/>
                </a:solidFill>
              </a:rPr>
              <a:t>апетиту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  <a:r>
              <a:rPr lang="ru-RU" sz="2100" b="1" dirty="0" err="1" smtClean="0">
                <a:solidFill>
                  <a:srgbClr val="7030A0"/>
                </a:solidFill>
              </a:rPr>
              <a:t>і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  <a:r>
              <a:rPr lang="ru-RU" sz="2100" b="1" dirty="0" err="1" smtClean="0">
                <a:solidFill>
                  <a:srgbClr val="7030A0"/>
                </a:solidFill>
              </a:rPr>
              <a:t>поліпшенню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  <a:r>
              <a:rPr lang="ru-RU" sz="2100" b="1" dirty="0" err="1" smtClean="0">
                <a:solidFill>
                  <a:srgbClr val="7030A0"/>
                </a:solidFill>
              </a:rPr>
              <a:t>шлункового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  <a:r>
              <a:rPr lang="ru-RU" sz="2100" b="1" dirty="0" err="1" smtClean="0">
                <a:solidFill>
                  <a:srgbClr val="7030A0"/>
                </a:solidFill>
              </a:rPr>
              <a:t>травлення</a:t>
            </a:r>
            <a:r>
              <a:rPr lang="ru-RU" sz="2100" b="1" dirty="0" smtClean="0"/>
              <a:t>. </a:t>
            </a:r>
            <a:r>
              <a:rPr lang="ru-RU" sz="2100" b="1" dirty="0" err="1" smtClean="0"/>
              <a:t>Крім</a:t>
            </a:r>
            <a:r>
              <a:rPr lang="ru-RU" sz="2100" b="1" dirty="0" smtClean="0"/>
              <a:t> того, </a:t>
            </a:r>
            <a:r>
              <a:rPr lang="ru-RU" sz="2100" b="1" dirty="0" err="1" smtClean="0"/>
              <a:t>вуглекислий</a:t>
            </a:r>
            <a:r>
              <a:rPr lang="ru-RU" sz="2100" b="1" dirty="0" smtClean="0"/>
              <a:t> газ </a:t>
            </a:r>
            <a:r>
              <a:rPr lang="ru-RU" sz="2100" b="1" dirty="0" err="1" smtClean="0"/>
              <a:t>має</a:t>
            </a:r>
            <a:r>
              <a:rPr lang="ru-RU" sz="2100" b="1" dirty="0" smtClean="0"/>
              <a:t> </a:t>
            </a:r>
            <a:r>
              <a:rPr lang="ru-RU" sz="2100" b="1" dirty="0" err="1" smtClean="0">
                <a:solidFill>
                  <a:srgbClr val="7030A0"/>
                </a:solidFill>
              </a:rPr>
              <a:t>подразливу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  <a:r>
              <a:rPr lang="ru-RU" sz="2100" b="1" dirty="0" err="1" smtClean="0">
                <a:solidFill>
                  <a:srgbClr val="7030A0"/>
                </a:solidFill>
              </a:rPr>
              <a:t>дію</a:t>
            </a:r>
            <a:r>
              <a:rPr lang="ru-RU" sz="2100" b="1" dirty="0" smtClean="0">
                <a:solidFill>
                  <a:srgbClr val="7030A0"/>
                </a:solidFill>
              </a:rPr>
              <a:t> на </a:t>
            </a:r>
            <a:r>
              <a:rPr lang="ru-RU" sz="2100" b="1" dirty="0" err="1" smtClean="0">
                <a:solidFill>
                  <a:srgbClr val="7030A0"/>
                </a:solidFill>
              </a:rPr>
              <a:t>дихальний</a:t>
            </a:r>
            <a:r>
              <a:rPr lang="ru-RU" sz="2100" b="1" dirty="0" smtClean="0">
                <a:solidFill>
                  <a:srgbClr val="7030A0"/>
                </a:solidFill>
              </a:rPr>
              <a:t> центр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тим</a:t>
            </a:r>
            <a:r>
              <a:rPr lang="ru-RU" sz="2100" b="1" dirty="0" smtClean="0"/>
              <a:t> самим </a:t>
            </a:r>
            <a:r>
              <a:rPr lang="ru-RU" sz="2100" b="1" dirty="0" err="1" smtClean="0"/>
              <a:t>сприяє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поглибленню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дихання</a:t>
            </a:r>
            <a:r>
              <a:rPr lang="ru-RU" sz="2100" b="1" dirty="0" smtClean="0"/>
              <a:t>, а, </a:t>
            </a:r>
            <a:r>
              <a:rPr lang="ru-RU" sz="2100" b="1" dirty="0" err="1" smtClean="0"/>
              <a:t>отже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кращій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вентиляції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легенів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підвищенню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окислювальних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процесів</a:t>
            </a:r>
            <a:r>
              <a:rPr lang="ru-RU" sz="2100" b="1" dirty="0" smtClean="0"/>
              <a:t>. </a:t>
            </a:r>
          </a:p>
          <a:p>
            <a:pPr algn="just"/>
            <a:r>
              <a:rPr lang="ru-RU" sz="2100" b="1" dirty="0" err="1" smtClean="0"/>
              <a:t>Кумис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є</a:t>
            </a:r>
            <a:r>
              <a:rPr lang="ru-RU" sz="2100" b="1" dirty="0" smtClean="0"/>
              <a:t> одним </a:t>
            </a:r>
            <a:r>
              <a:rPr lang="ru-RU" sz="2100" b="1" dirty="0" err="1" smtClean="0"/>
              <a:t>із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засобів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що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займають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значне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місце</a:t>
            </a:r>
            <a:r>
              <a:rPr lang="ru-RU" sz="2100" b="1" dirty="0" smtClean="0"/>
              <a:t> в </a:t>
            </a:r>
            <a:r>
              <a:rPr lang="ru-RU" sz="2100" b="1" dirty="0" err="1" smtClean="0"/>
              <a:t>комплексі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методів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лікування</a:t>
            </a:r>
            <a:r>
              <a:rPr lang="ru-RU" sz="2100" b="1" dirty="0" smtClean="0"/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хворих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туберкульозом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smtClean="0"/>
              <a:t>(</a:t>
            </a:r>
            <a:r>
              <a:rPr lang="ru-RU" sz="2100" b="1" dirty="0" err="1" smtClean="0"/>
              <a:t>туберкульоз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легенів</a:t>
            </a:r>
            <a:r>
              <a:rPr lang="ru-RU" sz="2100" b="1" dirty="0" smtClean="0"/>
              <a:t> без </a:t>
            </a:r>
            <a:r>
              <a:rPr lang="ru-RU" sz="2100" b="1" dirty="0" err="1" smtClean="0"/>
              <a:t>схильності</a:t>
            </a:r>
            <a:r>
              <a:rPr lang="ru-RU" sz="2100" b="1" dirty="0" smtClean="0"/>
              <a:t> до </a:t>
            </a:r>
            <a:r>
              <a:rPr lang="ru-RU" sz="2100" b="1" dirty="0" err="1" smtClean="0"/>
              <a:t>кровохаркання</a:t>
            </a:r>
            <a:r>
              <a:rPr lang="ru-RU" sz="2100" b="1" dirty="0" smtClean="0"/>
              <a:t> та </a:t>
            </a:r>
            <a:r>
              <a:rPr lang="ru-RU" sz="2100" b="1" dirty="0" err="1" smtClean="0"/>
              <a:t>швидкого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прогресування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процесу</a:t>
            </a:r>
            <a:r>
              <a:rPr lang="ru-RU" sz="2100" b="1" dirty="0" smtClean="0"/>
              <a:t>).</a:t>
            </a:r>
          </a:p>
          <a:p>
            <a:pPr algn="just"/>
            <a:r>
              <a:rPr lang="ru-RU" sz="2100" b="1" dirty="0" err="1" smtClean="0"/>
              <a:t>Вперше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кумисолікування</a:t>
            </a:r>
            <a:r>
              <a:rPr lang="ru-RU" sz="2100" b="1" dirty="0" smtClean="0"/>
              <a:t> в </a:t>
            </a:r>
            <a:r>
              <a:rPr lang="ru-RU" sz="2100" b="1" dirty="0" err="1" smtClean="0"/>
              <a:t>санаторних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умовах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було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організоване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лікарем</a:t>
            </a:r>
            <a:r>
              <a:rPr lang="ru-RU" sz="2100" b="1" dirty="0" smtClean="0"/>
              <a:t> </a:t>
            </a:r>
            <a:r>
              <a:rPr lang="ru-RU" sz="2100" b="1" dirty="0" err="1" smtClean="0">
                <a:solidFill>
                  <a:srgbClr val="FF0000"/>
                </a:solidFill>
              </a:rPr>
              <a:t>Н.В.Постниковим</a:t>
            </a:r>
            <a:r>
              <a:rPr lang="ru-RU" sz="2100" b="1" dirty="0" smtClean="0">
                <a:solidFill>
                  <a:srgbClr val="FF0000"/>
                </a:solidFill>
              </a:rPr>
              <a:t> у м. </a:t>
            </a:r>
            <a:r>
              <a:rPr lang="ru-RU" sz="2100" b="1" dirty="0" err="1" smtClean="0">
                <a:solidFill>
                  <a:srgbClr val="FF0000"/>
                </a:solidFill>
              </a:rPr>
              <a:t>Самарі</a:t>
            </a:r>
            <a:r>
              <a:rPr lang="ru-RU" sz="2100" b="1" dirty="0" smtClean="0"/>
              <a:t>, де </a:t>
            </a:r>
            <a:r>
              <a:rPr lang="ru-RU" sz="2100" b="1" dirty="0" err="1" smtClean="0"/>
              <a:t>була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відкрита</a:t>
            </a:r>
            <a:r>
              <a:rPr lang="ru-RU" sz="2100" b="1" dirty="0" smtClean="0"/>
              <a:t> у 1858 </a:t>
            </a:r>
            <a:r>
              <a:rPr lang="ru-RU" sz="2100" b="1" dirty="0" err="1" smtClean="0"/>
              <a:t>році</a:t>
            </a:r>
            <a:r>
              <a:rPr lang="ru-RU" sz="2100" b="1" dirty="0" smtClean="0"/>
              <a:t> перша в </a:t>
            </a:r>
            <a:r>
              <a:rPr lang="ru-RU" sz="2100" b="1" dirty="0" err="1" smtClean="0"/>
              <a:t>Росії</a:t>
            </a:r>
            <a:r>
              <a:rPr lang="ru-RU" sz="2100" b="1" dirty="0" smtClean="0"/>
              <a:t> та у </a:t>
            </a:r>
            <a:r>
              <a:rPr lang="ru-RU" sz="2100" b="1" dirty="0" err="1" smtClean="0"/>
              <a:t>світі</a:t>
            </a:r>
            <a:r>
              <a:rPr lang="ru-RU" sz="2100" b="1" dirty="0" smtClean="0"/>
              <a:t> </a:t>
            </a:r>
            <a:r>
              <a:rPr lang="ru-RU" sz="2100" b="1" dirty="0" err="1" smtClean="0">
                <a:solidFill>
                  <a:srgbClr val="0070C0"/>
                </a:solidFill>
              </a:rPr>
              <a:t>кумисолікарня</a:t>
            </a:r>
            <a:r>
              <a:rPr lang="ru-RU" sz="2100" b="1" dirty="0" smtClean="0">
                <a:solidFill>
                  <a:srgbClr val="0070C0"/>
                </a:solidFill>
              </a:rPr>
              <a:t> - </a:t>
            </a:r>
            <a:r>
              <a:rPr lang="ru-RU" sz="2100" b="1" dirty="0" err="1" smtClean="0">
                <a:solidFill>
                  <a:srgbClr val="0070C0"/>
                </a:solidFill>
              </a:rPr>
              <a:t>санаторій</a:t>
            </a:r>
            <a:r>
              <a:rPr lang="ru-RU" sz="2100" b="1" dirty="0" smtClean="0">
                <a:solidFill>
                  <a:srgbClr val="0070C0"/>
                </a:solidFill>
              </a:rPr>
              <a:t> </a:t>
            </a:r>
            <a:r>
              <a:rPr lang="ru-RU" sz="2100" b="1" dirty="0" smtClean="0"/>
              <a:t>(в </a:t>
            </a:r>
            <a:r>
              <a:rPr lang="ru-RU" sz="2100" b="1" dirty="0" err="1" smtClean="0"/>
              <a:t>даний</a:t>
            </a:r>
            <a:r>
              <a:rPr lang="ru-RU" sz="2100" b="1" dirty="0" smtClean="0"/>
              <a:t> час там </a:t>
            </a:r>
            <a:r>
              <a:rPr lang="ru-RU" sz="2100" b="1" dirty="0" err="1" smtClean="0"/>
              <a:t>знаходиться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обласна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туберкульозна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лікарня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ім</a:t>
            </a:r>
            <a:r>
              <a:rPr lang="ru-RU" sz="2100" b="1" dirty="0" smtClean="0"/>
              <a:t>. З. П. </a:t>
            </a:r>
            <a:r>
              <a:rPr lang="ru-RU" sz="2100" b="1" dirty="0" err="1" smtClean="0"/>
              <a:t>Солов’йова</a:t>
            </a:r>
            <a:r>
              <a:rPr lang="ru-RU" sz="2100" b="1" dirty="0" smtClean="0"/>
              <a:t>).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0" y="214290"/>
            <a:ext cx="6715172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Протипоказання</a:t>
            </a:r>
            <a:r>
              <a:rPr lang="ru-RU" sz="2400" b="1" i="1" dirty="0" smtClean="0">
                <a:solidFill>
                  <a:srgbClr val="FF0000"/>
                </a:solidFill>
              </a:rPr>
              <a:t> до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кумисолікування</a:t>
            </a:r>
            <a:r>
              <a:rPr lang="ru-RU" sz="2400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всі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туберкульозу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прогресуючим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протіканням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декомпенсацією</a:t>
            </a:r>
            <a:r>
              <a:rPr lang="ru-RU" sz="2000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схильність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кровохаркання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туберкульоз</a:t>
            </a:r>
            <a:r>
              <a:rPr lang="ru-RU" sz="2000" b="1" dirty="0" smtClean="0"/>
              <a:t> кишечнику,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нефрит,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амілоїдоз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внутрішніх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органів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супутні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хронічні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нагноєння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легенях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ексудативні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туберкульозу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гортані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хронічні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гастрити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підвищеною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кислотністю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виразкова</a:t>
            </a:r>
            <a:r>
              <a:rPr lang="ru-RU" sz="2000" b="1" dirty="0" smtClean="0"/>
              <a:t> хвороба </a:t>
            </a:r>
            <a:r>
              <a:rPr lang="ru-RU" sz="2000" b="1" dirty="0" err="1" smtClean="0"/>
              <a:t>шлунку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дванадцятипалої</a:t>
            </a:r>
            <a:r>
              <a:rPr lang="ru-RU" sz="2000" b="1" dirty="0" smtClean="0"/>
              <a:t> кишки,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гепатити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жовчнокам’яна</a:t>
            </a:r>
            <a:r>
              <a:rPr lang="ru-RU" sz="2000" b="1" dirty="0" smtClean="0"/>
              <a:t> хвороба,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діабет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тиреотоксикоз,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виражені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неврози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8130" name="AutoShape 2" descr="ÐÐ°ÑÑÐ¸Ð½ÐºÐ¸ Ð¿Ð¾ Ð·Ð°Ð¿ÑÐ¾ÑÑ ÐºÑÐ¼Ð¸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2" name="Picture 4" descr="ÐÐ°ÑÑÐ¸Ð½ÐºÐ¸ Ð¿Ð¾ Ð·Ð°Ð¿ÑÐ¾ÑÑ ÐºÑÐ¼Ð¸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2144" y="214290"/>
            <a:ext cx="4561772" cy="3070694"/>
          </a:xfrm>
          <a:prstGeom prst="rect">
            <a:avLst/>
          </a:prstGeom>
          <a:noFill/>
        </p:spPr>
      </p:pic>
      <p:pic>
        <p:nvPicPr>
          <p:cNvPr id="48136" name="Picture 8" descr="ÐÐ°ÑÑÐ¸Ð½ÐºÐ¸ Ð¿Ð¾ Ð·Ð°Ð¿ÑÐ¾ÑÑ ÐºÑÐ¼Ð¸Ñ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2144" y="3501008"/>
            <a:ext cx="456052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22" y="0"/>
            <a:ext cx="11644394" cy="66787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6.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Спелеотерапія</a:t>
            </a:r>
            <a:r>
              <a:rPr lang="ru-RU" sz="2800" b="1" i="1" dirty="0" smtClean="0">
                <a:solidFill>
                  <a:srgbClr val="FF0000"/>
                </a:solidFill>
              </a:rPr>
              <a:t>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Карстові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печери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i="1" dirty="0" err="1" smtClean="0">
                <a:solidFill>
                  <a:srgbClr val="7030A0"/>
                </a:solidFill>
              </a:rPr>
              <a:t>Мікроклімат</a:t>
            </a:r>
            <a:r>
              <a:rPr lang="ru-RU" sz="2000" b="1" dirty="0" smtClean="0">
                <a:solidFill>
                  <a:srgbClr val="7030A0"/>
                </a:solidFill>
              </a:rPr>
              <a:t> </a:t>
            </a:r>
            <a:r>
              <a:rPr lang="ru-RU" sz="2000" b="1" dirty="0" err="1" smtClean="0">
                <a:solidFill>
                  <a:srgbClr val="7030A0"/>
                </a:solidFill>
              </a:rPr>
              <a:t>карстових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печер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лікувальною</a:t>
            </a:r>
            <a:r>
              <a:rPr lang="ru-RU" sz="2000" b="1" dirty="0" smtClean="0"/>
              <a:t> метою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порівняно</a:t>
            </a:r>
            <a:r>
              <a:rPr lang="ru-RU" sz="2000" b="1" dirty="0" smtClean="0"/>
              <a:t> недавно. </a:t>
            </a:r>
            <a:r>
              <a:rPr lang="ru-RU" sz="2000" b="1" dirty="0" err="1" smtClean="0"/>
              <a:t>Перші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дані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сприятливу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природного </a:t>
            </a:r>
            <a:r>
              <a:rPr lang="ru-RU" sz="2000" b="1" dirty="0" err="1" smtClean="0"/>
              <a:t>чинника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хвору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отримано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період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першої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війни</a:t>
            </a:r>
            <a:r>
              <a:rPr lang="ru-RU" sz="2000" b="1" dirty="0" smtClean="0"/>
              <a:t>, коли в </a:t>
            </a:r>
            <a:r>
              <a:rPr lang="ru-RU" sz="2000" b="1" dirty="0" err="1" smtClean="0">
                <a:solidFill>
                  <a:srgbClr val="7030A0"/>
                </a:solidFill>
              </a:rPr>
              <a:t>Німеччині</a:t>
            </a:r>
            <a:r>
              <a:rPr lang="ru-RU" sz="2000" b="1" dirty="0" smtClean="0">
                <a:solidFill>
                  <a:srgbClr val="7030A0"/>
                </a:solidFill>
              </a:rPr>
              <a:t> (</a:t>
            </a:r>
            <a:r>
              <a:rPr lang="ru-RU" sz="2000" b="1" dirty="0" err="1" smtClean="0">
                <a:solidFill>
                  <a:srgbClr val="7030A0"/>
                </a:solidFill>
              </a:rPr>
              <a:t>Клутертсберг</a:t>
            </a:r>
            <a:r>
              <a:rPr lang="ru-RU" sz="2000" b="1" dirty="0" smtClean="0">
                <a:solidFill>
                  <a:srgbClr val="7030A0"/>
                </a:solidFill>
              </a:rPr>
              <a:t>) </a:t>
            </a:r>
            <a:r>
              <a:rPr lang="ru-RU" sz="2000" b="1" dirty="0" err="1" smtClean="0"/>
              <a:t>карстову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печеру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використано</a:t>
            </a:r>
            <a:r>
              <a:rPr lang="ru-RU" sz="2000" b="1" dirty="0" smtClean="0"/>
              <a:t> як </a:t>
            </a:r>
            <a:r>
              <a:rPr lang="ru-RU" sz="2000" b="1" dirty="0" err="1" smtClean="0">
                <a:solidFill>
                  <a:srgbClr val="7030A0"/>
                </a:solidFill>
              </a:rPr>
              <a:t>бомбосховище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Хворі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бронхіальною</a:t>
            </a:r>
            <a:r>
              <a:rPr lang="ru-RU" sz="2000" b="1" dirty="0" smtClean="0">
                <a:solidFill>
                  <a:schemeClr val="accent6"/>
                </a:solidFill>
              </a:rPr>
              <a:t> астмою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потрапляючи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цю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печеру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відчували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поліпшення</a:t>
            </a:r>
            <a:r>
              <a:rPr lang="ru-RU" sz="2000" b="1" dirty="0" smtClean="0"/>
              <a:t> стану </a:t>
            </a:r>
            <a:r>
              <a:rPr lang="ru-RU" sz="2000" b="1" dirty="0" err="1" smtClean="0"/>
              <a:t>здоров'я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послаблення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припинення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астматичних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нападів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Дані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цілющі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властивості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мікроклімату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карстових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печер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бронхіальною</a:t>
            </a:r>
            <a:r>
              <a:rPr lang="ru-RU" sz="2000" b="1" dirty="0" smtClean="0"/>
              <a:t> астмою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підтверджені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подальшими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спостереженнями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проведеними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Австрії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Угорщині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Німеччині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Чехії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Зміни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спостерігаються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організмі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перебування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карстовій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печері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зумовлені</a:t>
            </a:r>
            <a:r>
              <a:rPr lang="ru-RU" sz="2000" b="1" dirty="0" smtClean="0"/>
              <a:t> комплексною </a:t>
            </a:r>
            <a:r>
              <a:rPr lang="ru-RU" sz="2000" b="1" dirty="0" err="1" smtClean="0"/>
              <a:t>дією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chemeClr val="accent6"/>
                </a:solidFill>
              </a:rPr>
              <a:t>спелеочинників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впливом</a:t>
            </a:r>
            <a:r>
              <a:rPr lang="ru-RU" sz="2000" b="1" dirty="0" smtClean="0"/>
              <a:t> </a:t>
            </a:r>
            <a:r>
              <a:rPr lang="ru-RU" sz="2000" b="1" i="1" u="sng" dirty="0" err="1" smtClean="0"/>
              <a:t>помірно</a:t>
            </a:r>
            <a:r>
              <a:rPr lang="ru-RU" sz="2000" b="1" i="1" u="sng" dirty="0" smtClean="0"/>
              <a:t> </a:t>
            </a:r>
            <a:r>
              <a:rPr lang="ru-RU" sz="2000" b="1" i="1" u="sng" dirty="0" err="1" smtClean="0"/>
              <a:t>зниженої</a:t>
            </a:r>
            <a:r>
              <a:rPr lang="ru-RU" sz="2000" b="1" i="1" u="sng" dirty="0" smtClean="0"/>
              <a:t> </a:t>
            </a:r>
            <a:r>
              <a:rPr lang="ru-RU" sz="2000" b="1" i="1" u="sng" dirty="0" err="1" smtClean="0"/>
              <a:t>температури</a:t>
            </a:r>
            <a:r>
              <a:rPr lang="ru-RU" sz="2000" b="1" i="1" u="sng" dirty="0" smtClean="0"/>
              <a:t> </a:t>
            </a:r>
            <a:r>
              <a:rPr lang="ru-RU" sz="2000" b="1" i="1" u="sng" dirty="0" err="1" smtClean="0"/>
              <a:t>повітря</a:t>
            </a:r>
            <a:r>
              <a:rPr lang="ru-RU" sz="2000" b="1" i="1" u="sng" dirty="0" smtClean="0"/>
              <a:t> </a:t>
            </a:r>
            <a:r>
              <a:rPr lang="ru-RU" sz="2000" b="1" dirty="0" err="1" smtClean="0"/>
              <a:t>дещо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посилюється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тепловіддача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поверхні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тіла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конвекційним</a:t>
            </a:r>
            <a:r>
              <a:rPr lang="ru-RU" sz="2000" b="1" dirty="0" smtClean="0"/>
              <a:t>, так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радіаційним</a:t>
            </a:r>
            <a:r>
              <a:rPr lang="ru-RU" sz="2000" b="1" dirty="0" smtClean="0"/>
              <a:t> шляхом,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стимулювальний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механізм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теплопродукції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зумовлює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посилення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окисних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усіма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супутніми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фізіологічними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боку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кровообігу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тканинного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газообміну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прохолодного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відбуваються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звуження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периферійних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судин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перерозподіл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периферії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внутрішніх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посиленню</a:t>
            </a:r>
            <a:r>
              <a:rPr lang="ru-RU" sz="2000" b="1" dirty="0" smtClean="0"/>
              <a:t> в них </a:t>
            </a:r>
            <a:r>
              <a:rPr lang="ru-RU" sz="2000" b="1" dirty="0" err="1" smtClean="0"/>
              <a:t>кровообігу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Вдихання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помірно</a:t>
            </a:r>
            <a:r>
              <a:rPr lang="ru-RU" sz="2000" b="1" dirty="0" smtClean="0"/>
              <a:t> холодного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 позитивно </a:t>
            </a:r>
            <a:r>
              <a:rPr lang="ru-RU" sz="2000" b="1" dirty="0" err="1" smtClean="0"/>
              <a:t>впливає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всі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альвеолярної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вентиляції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поліпшенню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газообміну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легенях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Сприятливим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впливу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зовнішнє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i="1" u="sng" dirty="0" err="1" smtClean="0"/>
              <a:t>низька</a:t>
            </a:r>
            <a:r>
              <a:rPr lang="ru-RU" sz="2000" b="1" i="1" u="sng" dirty="0" smtClean="0"/>
              <a:t> </a:t>
            </a:r>
            <a:r>
              <a:rPr lang="ru-RU" sz="2000" b="1" i="1" u="sng" dirty="0" err="1" smtClean="0"/>
              <a:t>відносна</a:t>
            </a:r>
            <a:r>
              <a:rPr lang="ru-RU" sz="2000" b="1" i="1" u="sng" dirty="0" smtClean="0"/>
              <a:t> </a:t>
            </a:r>
            <a:r>
              <a:rPr lang="ru-RU" sz="2000" b="1" i="1" u="sng" dirty="0" err="1" smtClean="0"/>
              <a:t>вологість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зумовлює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посилення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тепловіддачі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поверхні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легенів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кращу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оксигенацію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артеріальної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крові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5274" y="214290"/>
            <a:ext cx="10715700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Певне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значення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впливі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зовнішнє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i="1" u="sng" dirty="0" err="1" smtClean="0"/>
              <a:t>збільшення</a:t>
            </a:r>
            <a:r>
              <a:rPr lang="ru-RU" sz="2400" b="1" i="1" u="sng" dirty="0" smtClean="0"/>
              <a:t> в </a:t>
            </a:r>
            <a:r>
              <a:rPr lang="ru-RU" sz="2400" b="1" i="1" u="sng" dirty="0" err="1" smtClean="0"/>
              <a:t>карстовій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печері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вмісту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вуглекислого</a:t>
            </a:r>
            <a:r>
              <a:rPr lang="ru-RU" sz="2400" b="1" i="1" u="sng" dirty="0" smtClean="0"/>
              <a:t> газу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Спостереження</a:t>
            </a:r>
            <a:r>
              <a:rPr lang="ru-RU" sz="2400" b="1" dirty="0" smtClean="0"/>
              <a:t> показали,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вдихання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суміші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об'ємною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часткою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вуглекислого</a:t>
            </a:r>
            <a:r>
              <a:rPr lang="ru-RU" sz="2400" b="1" dirty="0" smtClean="0"/>
              <a:t> газу 0,53% у </a:t>
            </a:r>
            <a:r>
              <a:rPr lang="ru-RU" sz="2400" b="1" dirty="0" err="1" smtClean="0"/>
              <a:t>хворих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бронхіальною</a:t>
            </a:r>
            <a:r>
              <a:rPr lang="ru-RU" sz="2400" b="1" dirty="0" smtClean="0"/>
              <a:t> астмою </a:t>
            </a:r>
            <a:r>
              <a:rPr lang="ru-RU" sz="2400" b="1" dirty="0" err="1" smtClean="0"/>
              <a:t>здебільшого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спричинює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поглиблення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сповільнення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Важливим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елементом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мікроклімату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карстової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печери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i="1" u="sng" dirty="0" err="1" smtClean="0"/>
              <a:t>високий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ступінь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іонізації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повітря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Вдихання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повітря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концентрацію</a:t>
            </a:r>
            <a:r>
              <a:rPr lang="ru-RU" sz="2400" b="1" dirty="0" smtClean="0"/>
              <a:t> легких </a:t>
            </a:r>
            <a:r>
              <a:rPr lang="ru-RU" sz="2400" b="1" dirty="0" err="1" smtClean="0"/>
              <a:t>аеройонів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сприятливий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функціональний</a:t>
            </a:r>
            <a:r>
              <a:rPr lang="ru-RU" sz="2400" b="1" dirty="0" smtClean="0"/>
              <a:t> стан </a:t>
            </a:r>
            <a:r>
              <a:rPr lang="ru-RU" sz="2400" b="1" dirty="0" err="1" smtClean="0"/>
              <a:t>нервової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серцево-судинної</a:t>
            </a:r>
            <a:r>
              <a:rPr lang="ru-RU" sz="2400" b="1" dirty="0" smtClean="0"/>
              <a:t> систем, на </a:t>
            </a:r>
            <a:r>
              <a:rPr lang="ru-RU" sz="2400" b="1" dirty="0" err="1" smtClean="0"/>
              <a:t>різні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обміну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сприяє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поліпшенню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клінічних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бронхіальною</a:t>
            </a:r>
            <a:r>
              <a:rPr lang="ru-RU" sz="2400" b="1" dirty="0" smtClean="0"/>
              <a:t> астмою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гіпертонічною</a:t>
            </a:r>
            <a:r>
              <a:rPr lang="ru-RU" sz="2400" b="1" dirty="0" smtClean="0"/>
              <a:t> хворобою.</a:t>
            </a:r>
          </a:p>
          <a:p>
            <a:pPr algn="just"/>
            <a:r>
              <a:rPr lang="ru-RU" sz="2400" b="1" dirty="0" err="1" smtClean="0"/>
              <a:t>Значна</a:t>
            </a:r>
            <a:r>
              <a:rPr lang="ru-RU" sz="2400" b="1" dirty="0" smtClean="0"/>
              <a:t> роль </a:t>
            </a:r>
            <a:r>
              <a:rPr lang="ru-RU" sz="2400" b="1" dirty="0" err="1" smtClean="0"/>
              <a:t>належить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i="1" u="sng" dirty="0" err="1" smtClean="0"/>
              <a:t>радіоактивності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повітря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впливом</a:t>
            </a:r>
            <a:r>
              <a:rPr lang="ru-RU" sz="2400" b="1" dirty="0" smtClean="0"/>
              <a:t> радону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продуктів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розпаду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використовується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терапевтичних</a:t>
            </a:r>
            <a:r>
              <a:rPr lang="ru-RU" sz="2400" b="1" dirty="0" smtClean="0"/>
              <a:t> дозах, </a:t>
            </a:r>
            <a:r>
              <a:rPr lang="ru-RU" sz="2400" b="1" dirty="0" err="1" smtClean="0"/>
              <a:t>спостерігаються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зниження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артеріального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сповільнення</a:t>
            </a:r>
            <a:r>
              <a:rPr lang="ru-RU" sz="2400" b="1" dirty="0" smtClean="0"/>
              <a:t> пульсу, </a:t>
            </a:r>
            <a:r>
              <a:rPr lang="ru-RU" sz="2400" b="1" dirty="0" err="1" smtClean="0"/>
              <a:t>зменшення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інтенсивності</a:t>
            </a:r>
            <a:r>
              <a:rPr lang="ru-RU" sz="2400" b="1" dirty="0" smtClean="0"/>
              <a:t> запального </a:t>
            </a:r>
            <a:r>
              <a:rPr lang="ru-RU" sz="2400" b="1" dirty="0" err="1" smtClean="0"/>
              <a:t>процесу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гіпосенсибілізація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алергенів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позитивні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зміни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імунологічній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реактивності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організму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274" y="500042"/>
            <a:ext cx="11215766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спелеотерапії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бронхіальною</a:t>
            </a:r>
            <a:r>
              <a:rPr lang="ru-RU" sz="2000" b="1" dirty="0" smtClean="0"/>
              <a:t> астмою </a:t>
            </a:r>
            <a:r>
              <a:rPr lang="ru-RU" sz="2000" b="1" dirty="0" err="1" smtClean="0"/>
              <a:t>відбувається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поступове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ослаблення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цілковите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припинення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астматичних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нападів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поліпшення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зовнішнього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, особливо </a:t>
            </a:r>
            <a:r>
              <a:rPr lang="ru-RU" sz="2000" b="1" dirty="0" err="1" smtClean="0"/>
              <a:t>вентиляційних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пов'язано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поліпшенням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бронхіальної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прохідності</a:t>
            </a:r>
            <a:r>
              <a:rPr lang="ru-RU" sz="2000" b="1" dirty="0" smtClean="0">
                <a:solidFill>
                  <a:schemeClr val="accent6"/>
                </a:solidFill>
              </a:rPr>
              <a:t>.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Спостерігаються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специфічної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реактивності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організму</a:t>
            </a:r>
            <a:r>
              <a:rPr lang="ru-RU" sz="2000" b="1" dirty="0" smtClean="0"/>
              <a:t>, </a:t>
            </a:r>
            <a:r>
              <a:rPr lang="ru-RU" sz="2000" b="1" dirty="0" err="1" smtClean="0">
                <a:solidFill>
                  <a:schemeClr val="accent6"/>
                </a:solidFill>
              </a:rPr>
              <a:t>десенсибілізація</a:t>
            </a:r>
            <a:r>
              <a:rPr lang="ru-RU" sz="2000" b="1" dirty="0" smtClean="0">
                <a:solidFill>
                  <a:schemeClr val="accent6"/>
                </a:solidFill>
              </a:rPr>
              <a:t> до </a:t>
            </a:r>
            <a:r>
              <a:rPr lang="ru-RU" sz="2000" b="1" dirty="0" err="1" smtClean="0">
                <a:solidFill>
                  <a:schemeClr val="accent6"/>
                </a:solidFill>
              </a:rPr>
              <a:t>алергенів</a:t>
            </a:r>
            <a:r>
              <a:rPr lang="ru-RU" sz="2000" b="1" dirty="0" smtClean="0">
                <a:solidFill>
                  <a:schemeClr val="accent6"/>
                </a:solidFill>
              </a:rPr>
              <a:t>, </a:t>
            </a:r>
            <a:r>
              <a:rPr lang="ru-RU" sz="2000" b="1" dirty="0" err="1" smtClean="0">
                <a:solidFill>
                  <a:schemeClr val="accent6"/>
                </a:solidFill>
              </a:rPr>
              <a:t>поліпшення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основних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показників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кровообігу</a:t>
            </a:r>
            <a:r>
              <a:rPr lang="ru-RU" sz="2000" b="1" dirty="0" smtClean="0">
                <a:solidFill>
                  <a:schemeClr val="accent6"/>
                </a:solidFill>
              </a:rPr>
              <a:t>, </a:t>
            </a:r>
            <a:r>
              <a:rPr lang="ru-RU" sz="2000" b="1" dirty="0" err="1" smtClean="0">
                <a:solidFill>
                  <a:schemeClr val="accent6"/>
                </a:solidFill>
              </a:rPr>
              <a:t>позитивні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зміни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з</a:t>
            </a:r>
            <a:r>
              <a:rPr lang="ru-RU" sz="2000" b="1" dirty="0" smtClean="0">
                <a:solidFill>
                  <a:schemeClr val="accent6"/>
                </a:solidFill>
              </a:rPr>
              <a:t> боку </a:t>
            </a:r>
            <a:r>
              <a:rPr lang="ru-RU" sz="2000" b="1" dirty="0" err="1" smtClean="0">
                <a:solidFill>
                  <a:schemeClr val="accent6"/>
                </a:solidFill>
              </a:rPr>
              <a:t>деяких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біохімічних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показників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Відзначено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економне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тканинами </a:t>
            </a:r>
            <a:r>
              <a:rPr lang="ru-RU" sz="2000" b="1" dirty="0" err="1" smtClean="0"/>
              <a:t>кисню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У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гіпертонічною</a:t>
            </a:r>
            <a:r>
              <a:rPr lang="ru-RU" sz="2000" b="1" dirty="0" smtClean="0"/>
              <a:t> хворобою </a:t>
            </a:r>
            <a:r>
              <a:rPr lang="ru-RU" sz="2000" b="1" dirty="0" err="1" smtClean="0"/>
              <a:t>спостерігається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поступове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зниження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іноді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нормалізація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артеріального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тиску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поліпшення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гемодинаміки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виразне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поліпшення</a:t>
            </a:r>
            <a:r>
              <a:rPr lang="ru-RU" sz="2000" b="1" dirty="0" smtClean="0"/>
              <a:t> стану </a:t>
            </a:r>
            <a:r>
              <a:rPr lang="ru-RU" sz="2000" b="1" dirty="0" err="1" smtClean="0"/>
              <a:t>здоров'я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зникнення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скарг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пов'язаних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гіпертонічною</a:t>
            </a:r>
            <a:r>
              <a:rPr lang="ru-RU" sz="2000" b="1" dirty="0" smtClean="0"/>
              <a:t> хворобою, </a:t>
            </a:r>
            <a:r>
              <a:rPr lang="ru-RU" sz="2000" b="1" dirty="0" err="1" smtClean="0"/>
              <a:t>покращення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біохімічних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головним</a:t>
            </a:r>
            <a:r>
              <a:rPr lang="ru-RU" sz="2000" b="1" dirty="0" smtClean="0"/>
              <a:t> чином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боку </a:t>
            </a:r>
            <a:r>
              <a:rPr lang="ru-RU" sz="2000" b="1" dirty="0" err="1" smtClean="0"/>
              <a:t>ліпідного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обміну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показників</a:t>
            </a:r>
            <a:r>
              <a:rPr lang="ru-RU" sz="2000" b="1" dirty="0" smtClean="0"/>
              <a:t> ЕКГ. </a:t>
            </a:r>
          </a:p>
          <a:p>
            <a:pPr algn="just"/>
            <a:r>
              <a:rPr lang="ru-RU" sz="2000" b="1" dirty="0" err="1" smtClean="0"/>
              <a:t>Спелеотерапія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умовах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карстової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печери</a:t>
            </a:r>
            <a:r>
              <a:rPr lang="ru-RU" sz="2000" b="1" dirty="0" smtClean="0"/>
              <a:t> показана </a:t>
            </a:r>
            <a:r>
              <a:rPr lang="ru-RU" sz="2000" b="1" dirty="0" err="1" smtClean="0"/>
              <a:t>хворим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бронхіальною</a:t>
            </a:r>
            <a:r>
              <a:rPr lang="ru-RU" sz="2000" b="1" dirty="0" smtClean="0"/>
              <a:t> астмою поза фазою </a:t>
            </a:r>
            <a:r>
              <a:rPr lang="ru-RU" sz="2000" b="1" dirty="0" err="1" smtClean="0"/>
              <a:t>різкого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загострення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недостатністю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зовнішнього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вище</a:t>
            </a:r>
            <a:r>
              <a:rPr lang="ru-RU" sz="2000" b="1" dirty="0" smtClean="0"/>
              <a:t> І-</a:t>
            </a:r>
            <a:r>
              <a:rPr lang="en-US" sz="2000" b="1" dirty="0" smtClean="0"/>
              <a:t>II </a:t>
            </a:r>
            <a:r>
              <a:rPr lang="ru-RU" sz="2000" b="1" dirty="0" err="1" smtClean="0"/>
              <a:t>ступеня</a:t>
            </a:r>
            <a:r>
              <a:rPr lang="ru-RU" sz="2000" b="1" dirty="0" smtClean="0"/>
              <a:t> без пневмосклерозу, </a:t>
            </a:r>
            <a:r>
              <a:rPr lang="ru-RU" sz="2000" b="1" dirty="0" err="1" smtClean="0"/>
              <a:t>хронічної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пневмонії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бронхоектазій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Показане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хворим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гіпертонічною</a:t>
            </a:r>
            <a:r>
              <a:rPr lang="ru-RU" sz="2000" b="1" dirty="0" smtClean="0"/>
              <a:t> хворобою І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en-US" sz="2000" b="1" dirty="0" smtClean="0"/>
              <a:t>II </a:t>
            </a:r>
            <a:r>
              <a:rPr lang="ru-RU" sz="2000" b="1" dirty="0" err="1" smtClean="0"/>
              <a:t>стадії</a:t>
            </a:r>
            <a:r>
              <a:rPr lang="ru-RU" sz="2000" b="1" dirty="0" smtClean="0"/>
              <a:t> без </a:t>
            </a:r>
            <a:r>
              <a:rPr lang="ru-RU" sz="2000" b="1" dirty="0" err="1" smtClean="0"/>
              <a:t>частих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нападів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стенокардії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недостатністю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кровообігу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вище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стадії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віці</a:t>
            </a:r>
            <a:r>
              <a:rPr lang="ru-RU" sz="2000" b="1" dirty="0" smtClean="0"/>
              <a:t> 18-70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ÐÐ°ÑÑÐ¸Ð½ÐºÐ¸ Ð¿Ð¾ Ð·Ð°Ð¿ÑÐ¾ÑÑ ÑÐ¿ÐµÐ»ÐµÐ¾ÑÐµÑÐ°Ð¿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81686" cy="3429000"/>
          </a:xfrm>
          <a:prstGeom prst="rect">
            <a:avLst/>
          </a:prstGeom>
          <a:noFill/>
        </p:spPr>
      </p:pic>
      <p:pic>
        <p:nvPicPr>
          <p:cNvPr id="125956" name="Picture 4" descr="ÐÐ°ÑÑÐ¸Ð½ÐºÐ¸ Ð¿Ð¾ Ð·Ð°Ð¿ÑÐ¾ÑÑ ÑÐ¿ÐµÐ»ÐµÐ¾ÑÐµÑÐ°Ð¿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5810248" cy="3214685"/>
          </a:xfrm>
          <a:prstGeom prst="rect">
            <a:avLst/>
          </a:prstGeom>
          <a:noFill/>
        </p:spPr>
      </p:pic>
      <p:pic>
        <p:nvPicPr>
          <p:cNvPr id="125958" name="Picture 6" descr="ÐÐ°ÑÑÐ¸Ð½ÐºÐ¸ Ð¿Ð¾ Ð·Ð°Ð¿ÑÐ¾ÑÑ ÑÐ¿ÐµÐ»ÐµÐ¾ÑÐµÑÐ°Ð¿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429000"/>
            <a:ext cx="5786478" cy="3429000"/>
          </a:xfrm>
          <a:prstGeom prst="rect">
            <a:avLst/>
          </a:prstGeom>
          <a:noFill/>
        </p:spPr>
      </p:pic>
      <p:pic>
        <p:nvPicPr>
          <p:cNvPr id="125962" name="Picture 10" descr="ÐÐ°ÑÑÐ¸Ð½ÐºÐ¸ Ð¿Ð¾ Ð·Ð°Ð¿ÑÐ¾ÑÑ ÑÐ¿ÐµÐ»ÐµÐ¾ÑÐµÑÐ°Ð¿Ð¸Ñ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084" y="3429000"/>
            <a:ext cx="571504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greenmart.com.ua/wp-content/uploads/2017/02/UkraineUSDAzon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48" y="0"/>
            <a:ext cx="8364645" cy="4929198"/>
          </a:xfrm>
          <a:prstGeom prst="rect">
            <a:avLst/>
          </a:prstGeom>
          <a:noFill/>
        </p:spPr>
      </p:pic>
      <p:pic>
        <p:nvPicPr>
          <p:cNvPr id="118790" name="Picture 6" descr="ÐÐ°ÑÑÐ¸Ð½ÐºÐ¸ Ð¿Ð¾ Ð·Ð°Ð¿ÑÐ¾ÑÑ ÐºÐ»ÑÐ¼Ð°ÑÐ¸ÑÐ½Ñ Ð·Ð¾Ð½Ð¸ us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48" y="4929198"/>
            <a:ext cx="8572500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36" y="357166"/>
            <a:ext cx="11001452" cy="62786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/>
                </a:solidFill>
              </a:rPr>
              <a:t>7. </a:t>
            </a:r>
            <a:r>
              <a:rPr lang="ru-RU" sz="2800" b="1" i="1" dirty="0" err="1" smtClean="0">
                <a:solidFill>
                  <a:schemeClr val="accent6"/>
                </a:solidFill>
              </a:rPr>
              <a:t>Соляні</a:t>
            </a:r>
            <a:r>
              <a:rPr lang="ru-RU" sz="2800" b="1" i="1" dirty="0" smtClean="0">
                <a:solidFill>
                  <a:schemeClr val="accent6"/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6"/>
                </a:solidFill>
              </a:rPr>
              <a:t>копалини</a:t>
            </a:r>
            <a:r>
              <a:rPr lang="ru-RU" sz="2800" b="1" i="1" dirty="0" smtClean="0">
                <a:solidFill>
                  <a:schemeClr val="accent6"/>
                </a:solidFill>
              </a:rPr>
              <a:t> (</a:t>
            </a:r>
            <a:r>
              <a:rPr lang="ru-RU" sz="2800" b="1" i="1" dirty="0" err="1" smtClean="0">
                <a:solidFill>
                  <a:schemeClr val="accent6"/>
                </a:solidFill>
              </a:rPr>
              <a:t>шахти</a:t>
            </a:r>
            <a:r>
              <a:rPr lang="ru-RU" sz="2800" b="1" i="1" dirty="0" smtClean="0">
                <a:solidFill>
                  <a:schemeClr val="accent6"/>
                </a:solidFill>
              </a:rPr>
              <a:t>)</a:t>
            </a:r>
            <a:endParaRPr lang="ru-RU" sz="2800" dirty="0" smtClean="0">
              <a:solidFill>
                <a:schemeClr val="accent6"/>
              </a:solidFill>
            </a:endParaRPr>
          </a:p>
          <a:p>
            <a:pPr algn="just"/>
            <a:r>
              <a:rPr lang="ru-RU" sz="2200" b="1" i="1" dirty="0" smtClean="0"/>
              <a:t>Одним</a:t>
            </a:r>
            <a:r>
              <a:rPr lang="ru-RU" sz="2200" b="1" dirty="0" smtClean="0"/>
              <a:t> </a:t>
            </a:r>
            <a:r>
              <a:rPr lang="ru-RU" sz="2200" b="1" dirty="0" err="1" smtClean="0"/>
              <a:t>із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способів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спелеотерапії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вплив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хворих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мікрокліматом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соляних</a:t>
            </a:r>
            <a:r>
              <a:rPr lang="ru-RU" sz="2200" b="1" dirty="0" smtClean="0">
                <a:solidFill>
                  <a:srgbClr val="FF0000"/>
                </a:solidFill>
              </a:rPr>
              <a:t> шахт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особливостями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якого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вміст</a:t>
            </a:r>
            <a:r>
              <a:rPr lang="ru-RU" sz="2200" b="1" dirty="0" smtClean="0"/>
              <a:t>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високодисперсних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аерозолів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натрію</a:t>
            </a:r>
            <a:r>
              <a:rPr lang="ru-RU" sz="2200" b="1" u="sng" dirty="0" smtClean="0">
                <a:solidFill>
                  <a:srgbClr val="FF0000"/>
                </a:solidFill>
              </a:rPr>
              <a:t> хлориду</a:t>
            </a:r>
            <a:r>
              <a:rPr lang="ru-RU" sz="2200" b="1" dirty="0" smtClean="0"/>
              <a:t>, стала температура </a:t>
            </a:r>
            <a:r>
              <a:rPr lang="ru-RU" sz="2200" b="1" dirty="0" err="1" smtClean="0"/>
              <a:t>повітря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відсутність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повітрі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шкідливих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домішок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мікроорганізмів</a:t>
            </a:r>
            <a:r>
              <a:rPr lang="ru-RU" sz="2200" b="1" dirty="0" smtClean="0"/>
              <a:t>, мала </a:t>
            </a:r>
            <a:r>
              <a:rPr lang="ru-RU" sz="2200" b="1" dirty="0" err="1" smtClean="0"/>
              <a:t>швидкість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руху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повітря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певні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співвідношення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вмісту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газів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вологості</a:t>
            </a:r>
            <a:r>
              <a:rPr lang="ru-RU" sz="2200" b="1" dirty="0" smtClean="0"/>
              <a:t>, атмосферного </a:t>
            </a:r>
            <a:r>
              <a:rPr lang="ru-RU" sz="2200" b="1" dirty="0" err="1" smtClean="0"/>
              <a:t>тиску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відсутність</a:t>
            </a:r>
            <a:r>
              <a:rPr lang="ru-RU" sz="2200" b="1" dirty="0" smtClean="0"/>
              <a:t> шуму. </a:t>
            </a:r>
            <a:r>
              <a:rPr lang="ru-RU" sz="2200" b="1" dirty="0" err="1" smtClean="0"/>
              <a:t>Специфічні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властивості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мікроклімату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соляних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копалин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визначили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застосування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їх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лікування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хронічних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неспецифічних</a:t>
            </a:r>
            <a:r>
              <a:rPr lang="ru-RU" sz="2200" b="1" dirty="0" smtClean="0"/>
              <a:t> хвороб </a:t>
            </a:r>
            <a:r>
              <a:rPr lang="ru-RU" sz="2200" b="1" dirty="0" err="1" smtClean="0"/>
              <a:t>легенів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насамперед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бронхіальної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астми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 err="1" smtClean="0"/>
              <a:t>Специфічними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дослідженнями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встановлено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кліматопроцедури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умовах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соляних</a:t>
            </a:r>
            <a:r>
              <a:rPr lang="ru-RU" sz="2200" b="1" dirty="0" smtClean="0"/>
              <a:t> шахт </a:t>
            </a:r>
            <a:r>
              <a:rPr lang="ru-RU" sz="2200" b="1" dirty="0" err="1" smtClean="0"/>
              <a:t>справляють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гіпосенсибілізувальну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протизапальну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дію</a:t>
            </a:r>
            <a:r>
              <a:rPr lang="ru-RU" sz="2200" b="1" dirty="0" smtClean="0">
                <a:solidFill>
                  <a:srgbClr val="FF0000"/>
                </a:solidFill>
              </a:rPr>
              <a:t>. </a:t>
            </a:r>
            <a:r>
              <a:rPr lang="ru-RU" sz="2200" b="1" dirty="0" smtClean="0"/>
              <a:t>Вони позитивно </a:t>
            </a:r>
            <a:r>
              <a:rPr lang="ru-RU" sz="2200" b="1" dirty="0" err="1" smtClean="0"/>
              <a:t>впливають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функцію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зовнішнього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дихання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поліпшуючи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бронхіальну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прохідність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коефіцієнт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кисню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нормалізуючи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показники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вентиляційної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легенів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Внаслідок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цього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поліпшуються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окисно-відновні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процеси</a:t>
            </a:r>
            <a:r>
              <a:rPr lang="ru-RU" sz="2200" b="1" dirty="0" smtClean="0"/>
              <a:t> в тканинах, про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свідчить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підвищення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активності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каталази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крові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лужної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фосфатазинейтрофілів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Відзначено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підвищення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глюко-кортикоїдної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кіркової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речовини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надниркових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залоз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нормалізацію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електролітного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обміну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50" y="500043"/>
            <a:ext cx="10930014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err="1" smtClean="0">
                <a:solidFill>
                  <a:srgbClr val="FF0000"/>
                </a:solidFill>
              </a:rPr>
              <a:t>Показаннями</a:t>
            </a:r>
            <a:r>
              <a:rPr lang="ru-RU" sz="2200" b="1" i="1" dirty="0" smtClean="0">
                <a:solidFill>
                  <a:srgbClr val="FF0000"/>
                </a:solidFill>
              </a:rPr>
              <a:t> до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спелеотерапії</a:t>
            </a:r>
            <a:r>
              <a:rPr lang="ru-RU" sz="2200" b="1" i="1" dirty="0" smtClean="0">
                <a:solidFill>
                  <a:srgbClr val="FF0000"/>
                </a:solidFill>
              </a:rPr>
              <a:t> в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умовах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соляних</a:t>
            </a:r>
            <a:r>
              <a:rPr lang="ru-RU" sz="2200" b="1" i="1" dirty="0" smtClean="0">
                <a:solidFill>
                  <a:srgbClr val="FF0000"/>
                </a:solidFill>
              </a:rPr>
              <a:t> шахт,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сформульованими</a:t>
            </a:r>
            <a:r>
              <a:rPr lang="ru-RU" sz="2200" b="1" i="1" dirty="0" smtClean="0">
                <a:solidFill>
                  <a:srgbClr val="FF0000"/>
                </a:solidFill>
              </a:rPr>
              <a:t> на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даному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етапі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досліджень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лише</a:t>
            </a:r>
            <a:r>
              <a:rPr lang="ru-RU" sz="2200" b="1" i="1" dirty="0" smtClean="0">
                <a:solidFill>
                  <a:srgbClr val="FF0000"/>
                </a:solidFill>
              </a:rPr>
              <a:t> для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хворих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з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бронхіальною</a:t>
            </a:r>
            <a:r>
              <a:rPr lang="ru-RU" sz="2200" b="1" i="1" dirty="0" smtClean="0">
                <a:solidFill>
                  <a:srgbClr val="FF0000"/>
                </a:solidFill>
              </a:rPr>
              <a:t> астмою, с: </a:t>
            </a:r>
            <a:r>
              <a:rPr lang="ru-RU" sz="2200" b="1" dirty="0" err="1" smtClean="0"/>
              <a:t>передастма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бронхіальна</a:t>
            </a:r>
            <a:r>
              <a:rPr lang="ru-RU" sz="2200" b="1" dirty="0" smtClean="0"/>
              <a:t> астма І </a:t>
            </a:r>
            <a:r>
              <a:rPr lang="ru-RU" sz="2200" b="1" dirty="0" err="1" smtClean="0"/>
              <a:t>стадії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інфекційно-алергійна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атопічна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форми</a:t>
            </a:r>
            <a:r>
              <a:rPr lang="ru-RU" sz="2200" b="1" dirty="0" smtClean="0"/>
              <a:t> легкого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середнього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ступеня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тяжкості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перебігу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дихальною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недостатністю</a:t>
            </a:r>
            <a:r>
              <a:rPr lang="ru-RU" sz="2200" b="1" dirty="0" smtClean="0"/>
              <a:t> І </a:t>
            </a:r>
            <a:r>
              <a:rPr lang="ru-RU" sz="2200" b="1" dirty="0" err="1" smtClean="0"/>
              <a:t>ступеня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самі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форми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астми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супутніми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хронічним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бронхітом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хронічною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пневмонією</a:t>
            </a:r>
            <a:r>
              <a:rPr lang="ru-RU" sz="2200" b="1" dirty="0" smtClean="0"/>
              <a:t> І-</a:t>
            </a:r>
            <a:r>
              <a:rPr lang="en-US" sz="2200" b="1" dirty="0" smtClean="0"/>
              <a:t>II </a:t>
            </a:r>
            <a:r>
              <a:rPr lang="ru-RU" sz="2200" b="1" dirty="0" err="1" smtClean="0"/>
              <a:t>стадії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фазі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ремісії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хронічний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бронхіт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астматичним</a:t>
            </a:r>
            <a:r>
              <a:rPr lang="ru-RU" sz="2200" b="1" dirty="0" smtClean="0"/>
              <a:t> компонентом у </a:t>
            </a:r>
            <a:r>
              <a:rPr lang="ru-RU" sz="2200" b="1" dirty="0" err="1" smtClean="0"/>
              <a:t>фазі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ремісії</a:t>
            </a:r>
            <a:r>
              <a:rPr lang="ru-RU" sz="2200" b="1" dirty="0" smtClean="0"/>
              <a:t>.</a:t>
            </a:r>
          </a:p>
          <a:p>
            <a:pPr algn="just"/>
            <a:endParaRPr lang="ru-RU" sz="22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200" b="1" i="1" dirty="0" err="1" smtClean="0">
                <a:solidFill>
                  <a:srgbClr val="FF0000"/>
                </a:solidFill>
              </a:rPr>
              <a:t>Протипоказання</a:t>
            </a:r>
            <a:r>
              <a:rPr lang="ru-RU" sz="2200" b="1" i="1" dirty="0" smtClean="0">
                <a:solidFill>
                  <a:srgbClr val="FF0000"/>
                </a:solidFill>
              </a:rPr>
              <a:t>. </a:t>
            </a:r>
            <a:r>
              <a:rPr lang="ru-RU" sz="2200" b="1" dirty="0" err="1" smtClean="0"/>
              <a:t>Бронхіальна</a:t>
            </a:r>
            <a:r>
              <a:rPr lang="ru-RU" sz="2200" b="1" dirty="0" smtClean="0"/>
              <a:t> астма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тяжким </a:t>
            </a:r>
            <a:r>
              <a:rPr lang="ru-RU" sz="2200" b="1" dirty="0" err="1" smtClean="0"/>
              <a:t>перебігом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гормонозалежна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емфізема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легенів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дифузний</a:t>
            </a:r>
            <a:r>
              <a:rPr lang="ru-RU" sz="2200" b="1" dirty="0" smtClean="0"/>
              <a:t> пневмосклероз, </a:t>
            </a:r>
            <a:r>
              <a:rPr lang="ru-RU" sz="2200" b="1" dirty="0" err="1" smtClean="0"/>
              <a:t>дихальна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недостатність</a:t>
            </a:r>
            <a:r>
              <a:rPr lang="ru-RU" sz="2200" b="1" dirty="0" smtClean="0"/>
              <a:t> НІ </a:t>
            </a:r>
            <a:r>
              <a:rPr lang="ru-RU" sz="2200" b="1" dirty="0" err="1" smtClean="0"/>
              <a:t>ступеня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недостатність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кровообігу</a:t>
            </a:r>
            <a:r>
              <a:rPr lang="ru-RU" sz="2200" b="1" dirty="0" smtClean="0"/>
              <a:t> </a:t>
            </a:r>
            <a:r>
              <a:rPr lang="en-US" sz="2200" b="1" dirty="0" smtClean="0"/>
              <a:t>II-III </a:t>
            </a:r>
            <a:r>
              <a:rPr lang="ru-RU" sz="2200" b="1" dirty="0" err="1" smtClean="0"/>
              <a:t>стадії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наявність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бронхоектазії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гнійних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процесів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легенях</a:t>
            </a:r>
            <a:r>
              <a:rPr lang="ru-RU" sz="2200" b="1" dirty="0" smtClean="0"/>
              <a:t>. Не </a:t>
            </a:r>
            <a:r>
              <a:rPr lang="ru-RU" sz="2200" b="1" dirty="0" err="1" smtClean="0"/>
              <a:t>рекомендується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направляти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спелеотерапію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хворих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супутніми</a:t>
            </a:r>
            <a:r>
              <a:rPr lang="ru-RU" sz="2200" b="1" dirty="0" smtClean="0"/>
              <a:t> хворобами та </a:t>
            </a:r>
            <a:r>
              <a:rPr lang="ru-RU" sz="2200" b="1" dirty="0" err="1" smtClean="0"/>
              <a:t>ураженнями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опорно-рухового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апарату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утруднюють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пересування</a:t>
            </a:r>
            <a:r>
              <a:rPr lang="ru-RU" sz="2200" b="1" dirty="0" smtClean="0"/>
              <a:t> хворого.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ÐÐ°ÑÑÐ¸Ð½ÐºÐ¸ Ð¿Ð¾ Ð·Ð°Ð¿ÑÐ¾ÑÑ ÑÐ¿ÐµÐ»ÐµÐ¾ÑÐµÑÐ°Ð¿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42853"/>
            <a:ext cx="5953124" cy="3286148"/>
          </a:xfrm>
          <a:prstGeom prst="rect">
            <a:avLst/>
          </a:prstGeom>
          <a:noFill/>
        </p:spPr>
      </p:pic>
      <p:pic>
        <p:nvPicPr>
          <p:cNvPr id="126978" name="Picture 2" descr="ÐÐ°ÑÑÐ¸Ð½ÐºÐ¸ Ð¿Ð¾ Ð·Ð°Ð¿ÑÐ¾ÑÑ ÑÐ¿ÐµÐ»ÐµÐ¾ÑÐµÑÐ°Ð¿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8" y="0"/>
            <a:ext cx="5667372" cy="3457347"/>
          </a:xfrm>
          <a:prstGeom prst="rect">
            <a:avLst/>
          </a:prstGeom>
          <a:noFill/>
        </p:spPr>
      </p:pic>
      <p:pic>
        <p:nvPicPr>
          <p:cNvPr id="126980" name="Picture 4" descr="ÐÐ°ÑÑÐ¸Ð½ÐºÐ¸ Ð¿Ð¾ Ð·Ð°Ð¿ÑÐ¾ÑÑ ÑÐ¾Ð»ÑÐ½ÑÐµ ÑÐ°ÑÑÑ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190" y="3571876"/>
            <a:ext cx="5738810" cy="3286124"/>
          </a:xfrm>
          <a:prstGeom prst="rect">
            <a:avLst/>
          </a:prstGeom>
          <a:noFill/>
        </p:spPr>
      </p:pic>
      <p:sp>
        <p:nvSpPr>
          <p:cNvPr id="126982" name="AutoShape 6" descr="ÐÐ°ÑÑÐ¸Ð½ÐºÐ¸ Ð¿Ð¾ Ð·Ð°Ð¿ÑÐ¾ÑÑ ÑÐ¾Ð»ÑÐ½ÑÐµ ÑÐ°Ñ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6986" name="Picture 10" descr="ÐÐ°ÑÑÐ¸Ð½ÐºÐ¸ Ð¿Ð¾ Ð·Ð°Ð¿ÑÐ¾ÑÑ ÑÐ¾Ð»ÑÐ½ÑÐµ ÑÐ°ÑÑÑ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084" y="3500438"/>
            <a:ext cx="6143668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ÐÐ°ÑÑÐ¸Ð½ÐºÐ¸ Ð¿Ð¾ Ð·Ð°Ð¿ÑÐ¾ÑÑ ÑÐ¾Ð»ÑÐ½ÑÐµ ÑÐ°ÑÑ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0"/>
            <a:ext cx="11252010" cy="6620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0"/>
            <a:ext cx="7739074" cy="46236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95340" y="535782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Краків</a:t>
            </a:r>
            <a:r>
              <a:rPr lang="ru-RU" b="1" dirty="0" smtClean="0"/>
              <a:t>, </a:t>
            </a:r>
            <a:r>
              <a:rPr lang="ru-RU" b="1" dirty="0" err="1" smtClean="0"/>
              <a:t>Величка</a:t>
            </a:r>
            <a:endParaRPr lang="ru-RU" b="1" dirty="0"/>
          </a:p>
        </p:txBody>
      </p:sp>
      <p:pic>
        <p:nvPicPr>
          <p:cNvPr id="129028" name="Picture 4" descr="ÐÐ°ÑÑÐ¸Ð½ÐºÐ¸ Ð¿Ð¾ Ð·Ð°Ð¿ÑÐ¾ÑÑ ÑÐ¾Ð»ÑÐ½ÑÐµ ÑÐ°ÑÑÑ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654" y="2401912"/>
            <a:ext cx="4786346" cy="44560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95340" y="5715016"/>
            <a:ext cx="511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https://www.youtube.com/watch?v=nkj9NofPA7c</a:t>
            </a: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225440" y="285728"/>
            <a:ext cx="10371286" cy="86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Контрольні</a:t>
            </a:r>
            <a:r>
              <a:rPr lang="ru-RU" sz="4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питання</a:t>
            </a:r>
            <a:r>
              <a:rPr lang="ru-RU" sz="40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00000"/>
              </a:lnSpc>
            </a:pPr>
            <a:endParaRPr lang="ru-RU" sz="1050" spc="-1" dirty="0">
              <a:solidFill>
                <a:srgbClr val="FF0000"/>
              </a:solidFill>
              <a:latin typeface="Arial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464" y="1214422"/>
            <a:ext cx="10930014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1. </a:t>
            </a:r>
            <a:r>
              <a:rPr lang="ru-RU" sz="2800" b="1" dirty="0" err="1" smtClean="0"/>
              <a:t>Поняття</a:t>
            </a:r>
            <a:r>
              <a:rPr lang="ru-RU" sz="2800" b="1" dirty="0" smtClean="0"/>
              <a:t> про </a:t>
            </a:r>
            <a:r>
              <a:rPr lang="ru-RU" sz="2800" b="1" dirty="0" err="1" smtClean="0"/>
              <a:t>кліматотерапію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основні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методи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2. </a:t>
            </a:r>
            <a:r>
              <a:rPr lang="ru-RU" sz="2800" b="1" dirty="0" err="1" smtClean="0"/>
              <a:t>Фізіологічна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кліматотерапії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3. </a:t>
            </a:r>
            <a:r>
              <a:rPr lang="ru-RU" sz="2800" b="1" dirty="0" err="1" smtClean="0"/>
              <a:t>Геліотерапія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4. </a:t>
            </a:r>
            <a:r>
              <a:rPr lang="ru-RU" sz="2800" b="1" dirty="0" err="1" smtClean="0"/>
              <a:t>Аеротерапія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основні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форми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5. </a:t>
            </a:r>
            <a:r>
              <a:rPr lang="ru-RU" sz="2800" b="1" dirty="0" err="1" smtClean="0"/>
              <a:t>Фізіологічна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аеротерапії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6. </a:t>
            </a:r>
            <a:r>
              <a:rPr lang="ru-RU" sz="2800" b="1" dirty="0" err="1" smtClean="0"/>
              <a:t>Таласотерапія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фізіологічна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організм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2238348" y="1928802"/>
            <a:ext cx="7356600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ДЯКУЮ 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ЗА 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УВАГУ!</a:t>
            </a:r>
            <a:endParaRPr lang="ru-RU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50" y="357166"/>
            <a:ext cx="10668032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 smtClean="0"/>
              <a:t>Клімат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впливає</a:t>
            </a:r>
            <a:r>
              <a:rPr lang="ru-RU" sz="2200" b="1" dirty="0" smtClean="0"/>
              <a:t> як позитивно, так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негативно на </a:t>
            </a:r>
            <a:r>
              <a:rPr lang="ru-RU" sz="2200" b="1" dirty="0" err="1" smtClean="0"/>
              <a:t>організм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людини</a:t>
            </a:r>
            <a:r>
              <a:rPr lang="ru-RU" sz="2200" b="1" dirty="0" smtClean="0"/>
              <a:t>. </a:t>
            </a:r>
          </a:p>
          <a:p>
            <a:pPr algn="just"/>
            <a:r>
              <a:rPr lang="ru-RU" sz="2200" b="1" dirty="0" err="1" smtClean="0">
                <a:solidFill>
                  <a:srgbClr val="FF0000"/>
                </a:solidFill>
              </a:rPr>
              <a:t>Позитивну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дію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/>
              <a:t>звичайно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використовують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рекреаційній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діяльності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організації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кліматолікування</a:t>
            </a:r>
            <a:r>
              <a:rPr lang="ru-RU" sz="2200" b="1" dirty="0" smtClean="0"/>
              <a:t>. </a:t>
            </a:r>
          </a:p>
          <a:p>
            <a:pPr algn="just"/>
            <a:r>
              <a:rPr lang="ru-RU" sz="2200" b="1" dirty="0" err="1" smtClean="0"/>
              <a:t>Від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негативних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чинників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/>
              <a:t>потрібний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захист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вигляді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кліматопрофілактики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Використання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кліматичних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чинників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дуже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велике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оздоровче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значення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зв’язку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тренувальною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дією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/>
              <a:t>клімату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природні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механізми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стимулюють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життєдіяльність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організму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людини</a:t>
            </a:r>
            <a:r>
              <a:rPr lang="ru-RU" sz="2200" b="1" dirty="0" smtClean="0"/>
              <a:t>. Люди в </a:t>
            </a:r>
            <a:r>
              <a:rPr lang="ru-RU" sz="2200" b="1" dirty="0" err="1" smtClean="0"/>
              <a:t>процесі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історичного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розвитку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пристосовуються</a:t>
            </a:r>
            <a:r>
              <a:rPr lang="ru-RU" sz="2200" b="1" dirty="0" smtClean="0"/>
              <a:t> до </a:t>
            </a:r>
            <a:r>
              <a:rPr lang="ru-RU" sz="2200" b="1" dirty="0" err="1" smtClean="0"/>
              <a:t>певних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кліматичних</a:t>
            </a:r>
            <a:r>
              <a:rPr lang="ru-RU" sz="2200" b="1" dirty="0" smtClean="0"/>
              <a:t> умов. </a:t>
            </a:r>
            <a:r>
              <a:rPr lang="ru-RU" sz="2200" b="1" dirty="0" err="1" smtClean="0"/>
              <a:t>Пристосованість</a:t>
            </a:r>
            <a:r>
              <a:rPr lang="ru-RU" sz="2200" b="1" dirty="0" smtClean="0"/>
              <a:t> до </a:t>
            </a:r>
            <a:r>
              <a:rPr lang="ru-RU" sz="2200" b="1" dirty="0" err="1" smtClean="0"/>
              <a:t>певних</a:t>
            </a:r>
            <a:r>
              <a:rPr lang="ru-RU" sz="2200" b="1" dirty="0" smtClean="0"/>
              <a:t> умов </a:t>
            </a:r>
            <a:r>
              <a:rPr lang="ru-RU" sz="2200" b="1" dirty="0" err="1" smtClean="0"/>
              <a:t>називають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00B0F0"/>
                </a:solidFill>
              </a:rPr>
              <a:t>кліматичною</a:t>
            </a:r>
            <a:r>
              <a:rPr lang="ru-RU" sz="2200" b="1" dirty="0" smtClean="0">
                <a:solidFill>
                  <a:srgbClr val="00B0F0"/>
                </a:solidFill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</a:rPr>
              <a:t>адаптацією</a:t>
            </a:r>
            <a:r>
              <a:rPr lang="ru-RU" sz="2200" b="1" dirty="0" smtClean="0"/>
              <a:t>. При </a:t>
            </a:r>
            <a:r>
              <a:rPr lang="ru-RU" sz="2200" b="1" dirty="0" err="1" smtClean="0"/>
              <a:t>зміні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кліматичних</a:t>
            </a:r>
            <a:r>
              <a:rPr lang="ru-RU" sz="2200" b="1" dirty="0" smtClean="0"/>
              <a:t> умов </a:t>
            </a:r>
            <a:r>
              <a:rPr lang="ru-RU" sz="2200" b="1" dirty="0" err="1" smtClean="0"/>
              <a:t>організм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людини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випробовує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значні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адаптаційні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навантаження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яких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необхідно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уникати</a:t>
            </a:r>
            <a:r>
              <a:rPr lang="ru-RU" sz="2200" b="1" dirty="0" smtClean="0"/>
              <a:t>. При </a:t>
            </a:r>
            <a:r>
              <a:rPr lang="ru-RU" sz="2200" b="1" dirty="0" err="1" smtClean="0"/>
              <a:t>організації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відпочинку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лікування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необхідно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враховувати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вибирати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сезони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найменшим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рівнем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адаптаційного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навантаження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Звикання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людини</a:t>
            </a:r>
            <a:r>
              <a:rPr lang="ru-RU" sz="2200" b="1" dirty="0" smtClean="0"/>
              <a:t> до </a:t>
            </a:r>
            <a:r>
              <a:rPr lang="ru-RU" sz="2200" b="1" dirty="0" err="1" smtClean="0"/>
              <a:t>нових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кліматичних</a:t>
            </a:r>
            <a:r>
              <a:rPr lang="ru-RU" sz="2200" b="1" dirty="0" smtClean="0"/>
              <a:t> умов </a:t>
            </a:r>
            <a:r>
              <a:rPr lang="ru-RU" sz="2200" b="1" dirty="0" err="1" smtClean="0"/>
              <a:t>відбувається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поступово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протягом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певного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часово-адаптаційного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періоду</a:t>
            </a:r>
            <a:r>
              <a:rPr lang="ru-RU" sz="2200" b="1" dirty="0" smtClean="0"/>
              <a:t>. При </a:t>
            </a:r>
            <a:r>
              <a:rPr lang="ru-RU" sz="2200" b="1" dirty="0" err="1" smtClean="0"/>
              <a:t>організації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відпочинку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лікуванні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впливом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тривалого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знаходження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людини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природних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умовах</a:t>
            </a:r>
            <a:r>
              <a:rPr lang="ru-RU" sz="2200" b="1" dirty="0" smtClean="0"/>
              <a:t>, особливо при </a:t>
            </a:r>
            <a:r>
              <a:rPr lang="ru-RU" sz="2200" b="1" dirty="0" err="1" smtClean="0"/>
              <a:t>використанні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кліматопроцедур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значно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підвищується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стійкість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організму</a:t>
            </a:r>
            <a:r>
              <a:rPr lang="ru-RU" sz="2200" b="1" dirty="0" smtClean="0"/>
              <a:t> до </a:t>
            </a:r>
            <a:r>
              <a:rPr lang="ru-RU" sz="2200" b="1" dirty="0" err="1" smtClean="0"/>
              <a:t>несприятливих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довкілля</a:t>
            </a:r>
            <a:r>
              <a:rPr lang="ru-RU" sz="2200" b="1" dirty="0" smtClean="0"/>
              <a:t>. </a:t>
            </a:r>
            <a:endParaRPr lang="ru-RU" sz="2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572" y="197346"/>
            <a:ext cx="10919278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До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рекреаційних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кліматичних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ресурсів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відносяться</a:t>
            </a:r>
            <a:r>
              <a:rPr lang="ru-RU" sz="2000" b="1" i="1" dirty="0" smtClean="0">
                <a:solidFill>
                  <a:srgbClr val="FF0000"/>
                </a:solidFill>
              </a:rPr>
              <a:t>, у першу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чергу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погодні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умови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сонячних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днів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ультрафіолетове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випромінювання</a:t>
            </a:r>
            <a:r>
              <a:rPr lang="ru-RU" sz="2000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/>
              <a:t>чисте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наповнене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фітонцидами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іонізоване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smtClean="0"/>
              <a:t>Все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забезпечує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всіляких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занять.  </a:t>
            </a:r>
          </a:p>
          <a:p>
            <a:pPr algn="just"/>
            <a:r>
              <a:rPr lang="ru-RU" sz="2000" b="1" dirty="0" err="1" smtClean="0"/>
              <a:t>Оздоровлююча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заснована</a:t>
            </a:r>
            <a:r>
              <a:rPr lang="ru-RU" sz="2000" b="1" dirty="0" smtClean="0"/>
              <a:t> на тому,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нормальної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життєдіяльності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необхідні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певних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кількостях</a:t>
            </a:r>
            <a:r>
              <a:rPr lang="ru-RU" sz="2000" b="1" dirty="0" smtClean="0"/>
              <a:t> тепло, </a:t>
            </a:r>
            <a:r>
              <a:rPr lang="ru-RU" sz="2000" b="1" dirty="0" err="1" smtClean="0"/>
              <a:t>світло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ультрафіолетові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промені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чисте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інше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Крім</a:t>
            </a:r>
            <a:r>
              <a:rPr lang="ru-RU" sz="2000" b="1" dirty="0" smtClean="0"/>
              <a:t> того, </a:t>
            </a:r>
            <a:r>
              <a:rPr lang="ru-RU" sz="2000" b="1" dirty="0" err="1" smtClean="0"/>
              <a:t>організм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потребує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постійної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активізації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своїх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захисно-пристосовних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механізмів</a:t>
            </a:r>
            <a:r>
              <a:rPr lang="ru-RU" sz="2000" b="1" dirty="0" smtClean="0">
                <a:solidFill>
                  <a:srgbClr val="FF0000"/>
                </a:solidFill>
              </a:rPr>
              <a:t> (</a:t>
            </a:r>
            <a:r>
              <a:rPr lang="ru-RU" sz="2000" b="1" dirty="0" err="1" smtClean="0">
                <a:solidFill>
                  <a:srgbClr val="FF0000"/>
                </a:solidFill>
              </a:rPr>
              <a:t>теплорегуляції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газообміну</a:t>
            </a:r>
            <a:r>
              <a:rPr lang="ru-RU" sz="2000" b="1" dirty="0" smtClean="0">
                <a:solidFill>
                  <a:srgbClr val="FF0000"/>
                </a:solidFill>
              </a:rPr>
              <a:t> та </a:t>
            </a:r>
            <a:r>
              <a:rPr lang="ru-RU" sz="2000" b="1" dirty="0" err="1" smtClean="0">
                <a:solidFill>
                  <a:srgbClr val="FF0000"/>
                </a:solidFill>
              </a:rPr>
              <a:t>ін</a:t>
            </a:r>
            <a:r>
              <a:rPr lang="ru-RU" sz="2000" b="1" dirty="0" smtClean="0">
                <a:solidFill>
                  <a:srgbClr val="FF0000"/>
                </a:solidFill>
              </a:rPr>
              <a:t>.). </a:t>
            </a:r>
          </a:p>
          <a:p>
            <a:pPr algn="just"/>
            <a:r>
              <a:rPr lang="ru-RU" sz="2000" b="1" dirty="0" smtClean="0"/>
              <a:t>Погода </a:t>
            </a:r>
            <a:r>
              <a:rPr lang="ru-RU" sz="2000" b="1" dirty="0" err="1" smtClean="0"/>
              <a:t>мінлива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клімат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відносно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постійний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Залежно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стійкості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основних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метеорологічних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виділяють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типи</a:t>
            </a:r>
            <a:r>
              <a:rPr lang="ru-RU" sz="2000" b="1" dirty="0" smtClean="0"/>
              <a:t> погоди.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Тип 1 — вельми </a:t>
            </a:r>
            <a:r>
              <a:rPr lang="ru-RU" sz="2000" b="1" dirty="0" err="1" smtClean="0">
                <a:solidFill>
                  <a:srgbClr val="7030A0"/>
                </a:solidFill>
              </a:rPr>
              <a:t>сприятлива</a:t>
            </a:r>
            <a:r>
              <a:rPr lang="ru-RU" sz="2000" b="1" dirty="0" smtClean="0">
                <a:solidFill>
                  <a:srgbClr val="7030A0"/>
                </a:solidFill>
              </a:rPr>
              <a:t> погода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стійким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нормальним</a:t>
            </a:r>
            <a:r>
              <a:rPr lang="ru-RU" sz="2000" b="1" dirty="0" smtClean="0"/>
              <a:t> ходом </a:t>
            </a:r>
            <a:r>
              <a:rPr lang="ru-RU" sz="2000" b="1" dirty="0" err="1" smtClean="0"/>
              <a:t>основних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метеоелементів</a:t>
            </a:r>
            <a:r>
              <a:rPr lang="ru-RU" sz="2000" b="1" dirty="0" smtClean="0"/>
              <a:t>). 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Тип 2 — </a:t>
            </a:r>
            <a:r>
              <a:rPr lang="ru-RU" sz="2000" b="1" dirty="0" err="1" smtClean="0">
                <a:solidFill>
                  <a:srgbClr val="7030A0"/>
                </a:solidFill>
              </a:rPr>
              <a:t>сприятлива</a:t>
            </a:r>
            <a:r>
              <a:rPr lang="ru-RU" sz="2000" b="1" dirty="0" smtClean="0">
                <a:solidFill>
                  <a:srgbClr val="7030A0"/>
                </a:solidFill>
              </a:rPr>
              <a:t> погода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основних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метеоелементів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помірного</a:t>
            </a:r>
            <a:r>
              <a:rPr lang="ru-RU" sz="2000" b="1" dirty="0" smtClean="0"/>
              <a:t> характеру). 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Тип 3 — </a:t>
            </a:r>
            <a:r>
              <a:rPr lang="ru-RU" sz="2000" b="1" dirty="0" err="1" smtClean="0">
                <a:solidFill>
                  <a:srgbClr val="7030A0"/>
                </a:solidFill>
              </a:rPr>
              <a:t>несприятлива</a:t>
            </a:r>
            <a:r>
              <a:rPr lang="ru-RU" sz="2000" b="1" dirty="0" smtClean="0">
                <a:solidFill>
                  <a:srgbClr val="7030A0"/>
                </a:solidFill>
              </a:rPr>
              <a:t> погода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нестійким</a:t>
            </a:r>
            <a:r>
              <a:rPr lang="ru-RU" sz="2000" b="1" dirty="0" smtClean="0"/>
              <a:t> ходом </a:t>
            </a:r>
            <a:r>
              <a:rPr lang="ru-RU" sz="2000" b="1" dirty="0" err="1" smtClean="0"/>
              <a:t>основних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метеоелементів</a:t>
            </a:r>
            <a:r>
              <a:rPr lang="ru-RU" sz="2000" b="1" dirty="0" smtClean="0"/>
              <a:t>).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Тип 4 — особливо </a:t>
            </a:r>
            <a:r>
              <a:rPr lang="ru-RU" sz="2000" b="1" dirty="0" err="1" smtClean="0">
                <a:solidFill>
                  <a:srgbClr val="7030A0"/>
                </a:solidFill>
              </a:rPr>
              <a:t>несприятлива</a:t>
            </a:r>
            <a:r>
              <a:rPr lang="ru-RU" sz="2000" b="1" dirty="0" smtClean="0">
                <a:solidFill>
                  <a:srgbClr val="7030A0"/>
                </a:solidFill>
              </a:rPr>
              <a:t> погода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стрибкоподібними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основних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метеоелементів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сильними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вітрами</a:t>
            </a:r>
            <a:r>
              <a:rPr lang="ru-RU" sz="2000" b="1" dirty="0" smtClean="0"/>
              <a:t>, шквалами, грозами). 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50" y="214290"/>
            <a:ext cx="10715700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Як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відмічено</a:t>
            </a:r>
            <a:r>
              <a:rPr lang="ru-RU" sz="2400" b="1" dirty="0" smtClean="0"/>
              <a:t> </a:t>
            </a:r>
            <a:r>
              <a:rPr lang="ru-RU" sz="2400" b="1" dirty="0" smtClean="0"/>
              <a:t>А.М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Ветитневим</a:t>
            </a:r>
            <a:r>
              <a:rPr lang="ru-RU" sz="2400" b="1" dirty="0" smtClean="0"/>
              <a:t> та Л.Б. </a:t>
            </a:r>
            <a:r>
              <a:rPr lang="ru-RU" sz="2400" b="1" dirty="0" err="1" smtClean="0"/>
              <a:t>Журавльовою</a:t>
            </a:r>
            <a:r>
              <a:rPr lang="ru-RU" sz="2400" b="1" dirty="0" smtClean="0"/>
              <a:t>, все </a:t>
            </a:r>
            <a:r>
              <a:rPr lang="ru-RU" sz="2400" b="1" dirty="0" err="1" smtClean="0"/>
              <a:t>різноманіття</a:t>
            </a:r>
            <a:r>
              <a:rPr lang="ru-RU" sz="2400" b="1" dirty="0" smtClean="0"/>
              <a:t> погоди </a:t>
            </a:r>
            <a:r>
              <a:rPr lang="ru-RU" sz="2400" b="1" dirty="0" err="1" smtClean="0"/>
              <a:t>аналізують</a:t>
            </a:r>
            <a:r>
              <a:rPr lang="ru-RU" sz="2400" b="1" dirty="0" smtClean="0"/>
              <a:t> через </a:t>
            </a:r>
            <a:r>
              <a:rPr lang="ru-RU" sz="2400" b="1" dirty="0" err="1" smtClean="0"/>
              <a:t>класифікацію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виділяє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16 </a:t>
            </a:r>
            <a:r>
              <a:rPr lang="ru-RU" sz="2400" b="1" dirty="0" err="1" smtClean="0">
                <a:solidFill>
                  <a:srgbClr val="7030A0"/>
                </a:solidFill>
              </a:rPr>
              <a:t>класів</a:t>
            </a:r>
            <a:r>
              <a:rPr lang="ru-RU" sz="2400" b="1" dirty="0" smtClean="0">
                <a:solidFill>
                  <a:srgbClr val="7030A0"/>
                </a:solidFill>
              </a:rPr>
              <a:t> погоди, яку </a:t>
            </a:r>
            <a:r>
              <a:rPr lang="ru-RU" sz="2400" b="1" dirty="0" err="1" smtClean="0">
                <a:solidFill>
                  <a:srgbClr val="7030A0"/>
                </a:solidFill>
              </a:rPr>
              <a:t>можна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підрозділити</a:t>
            </a:r>
            <a:r>
              <a:rPr lang="ru-RU" sz="2400" b="1" dirty="0" smtClean="0">
                <a:solidFill>
                  <a:srgbClr val="7030A0"/>
                </a:solidFill>
              </a:rPr>
              <a:t> на 3 </a:t>
            </a:r>
            <a:r>
              <a:rPr lang="ru-RU" sz="2400" b="1" dirty="0" err="1" smtClean="0">
                <a:solidFill>
                  <a:srgbClr val="7030A0"/>
                </a:solidFill>
              </a:rPr>
              <a:t>групи</a:t>
            </a:r>
            <a:r>
              <a:rPr lang="ru-RU" sz="2400" b="1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/>
              <a:t>безморозна</a:t>
            </a:r>
            <a:r>
              <a:rPr lang="ru-RU" sz="2400" b="1" dirty="0" smtClean="0"/>
              <a:t> погода (8 </a:t>
            </a:r>
            <a:r>
              <a:rPr lang="ru-RU" sz="2400" b="1" dirty="0" err="1" smtClean="0"/>
              <a:t>класів</a:t>
            </a:r>
            <a:r>
              <a:rPr lang="ru-RU" sz="2400" b="1" dirty="0" smtClean="0"/>
              <a:t>);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погода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переходом </a:t>
            </a:r>
            <a:r>
              <a:rPr lang="ru-RU" sz="2400" b="1" dirty="0" err="1" smtClean="0"/>
              <a:t>температури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повітря</a:t>
            </a:r>
            <a:r>
              <a:rPr lang="ru-RU" sz="2400" b="1" dirty="0" smtClean="0"/>
              <a:t> через 0 °С (2 </a:t>
            </a:r>
            <a:r>
              <a:rPr lang="ru-RU" sz="2400" b="1" dirty="0" err="1" smtClean="0"/>
              <a:t>класи</a:t>
            </a:r>
            <a:r>
              <a:rPr lang="ru-RU" sz="2400" b="1" dirty="0" smtClean="0"/>
              <a:t>);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морозна погода (6 </a:t>
            </a:r>
            <a:r>
              <a:rPr lang="ru-RU" sz="2400" b="1" dirty="0" err="1" smtClean="0"/>
              <a:t>класів</a:t>
            </a:r>
            <a:r>
              <a:rPr lang="ru-RU" sz="2400" b="1" dirty="0" smtClean="0"/>
              <a:t>).</a:t>
            </a:r>
          </a:p>
          <a:p>
            <a:pPr algn="just"/>
            <a:r>
              <a:rPr lang="ru-RU" sz="2400" b="1" dirty="0" err="1" smtClean="0"/>
              <a:t>Усі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класи</a:t>
            </a:r>
            <a:r>
              <a:rPr lang="ru-RU" sz="2400" b="1" dirty="0" smtClean="0"/>
              <a:t> погоди </a:t>
            </a:r>
            <a:r>
              <a:rPr lang="ru-RU" sz="2400" b="1" dirty="0" err="1" smtClean="0"/>
              <a:t>найбільш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сприятливі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, коли вдень </a:t>
            </a:r>
            <a:r>
              <a:rPr lang="ru-RU" sz="2400" b="1" dirty="0" err="1" smtClean="0"/>
              <a:t>багато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сонця</a:t>
            </a:r>
            <a:r>
              <a:rPr lang="ru-RU" sz="2400" b="1" dirty="0" smtClean="0"/>
              <a:t>, велика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видимих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ультрафіолетових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променів</a:t>
            </a:r>
            <a:r>
              <a:rPr lang="ru-RU" sz="2400" b="1" dirty="0" smtClean="0"/>
              <a:t>, хороша </a:t>
            </a:r>
            <a:r>
              <a:rPr lang="ru-RU" sz="2400" b="1" dirty="0" err="1" smtClean="0"/>
              <a:t>освітленість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особливо </a:t>
            </a:r>
            <a:r>
              <a:rPr lang="ru-RU" sz="2400" b="1" dirty="0" err="1" smtClean="0"/>
              <a:t>привабливі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навколишні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ландшафти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Відповідно</a:t>
            </a:r>
            <a:r>
              <a:rPr lang="ru-RU" sz="2400" b="1" dirty="0" smtClean="0">
                <a:solidFill>
                  <a:srgbClr val="FF0000"/>
                </a:solidFill>
              </a:rPr>
              <a:t> до </a:t>
            </a:r>
            <a:r>
              <a:rPr lang="ru-RU" sz="2400" b="1" dirty="0" err="1" smtClean="0">
                <a:solidFill>
                  <a:srgbClr val="FF0000"/>
                </a:solidFill>
              </a:rPr>
              <a:t>значення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мінливості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виділяють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такі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режими</a:t>
            </a:r>
            <a:r>
              <a:rPr lang="ru-RU" sz="2400" b="1" dirty="0" smtClean="0">
                <a:solidFill>
                  <a:srgbClr val="FF0000"/>
                </a:solidFill>
              </a:rPr>
              <a:t> погоди: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/>
              <a:t>дуже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стійка</a:t>
            </a:r>
            <a:r>
              <a:rPr lang="ru-RU" sz="2400" b="1" dirty="0" smtClean="0"/>
              <a:t> (до 25%);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/>
              <a:t>стійка</a:t>
            </a:r>
            <a:r>
              <a:rPr lang="ru-RU" sz="2400" b="1" dirty="0" smtClean="0"/>
              <a:t> (25 — 34%);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/>
              <a:t>мінлива</a:t>
            </a:r>
            <a:r>
              <a:rPr lang="ru-RU" sz="2400" b="1" dirty="0" smtClean="0"/>
              <a:t> (35 — 50%);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/>
              <a:t>сильномінлива</a:t>
            </a:r>
            <a:r>
              <a:rPr lang="ru-RU" sz="2400" b="1" dirty="0" smtClean="0"/>
              <a:t> (&gt; 50%). </a:t>
            </a:r>
          </a:p>
          <a:p>
            <a:pPr algn="just"/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1991</TotalTime>
  <Words>6569</Words>
  <Application>Microsoft Office PowerPoint</Application>
  <PresentationFormat>Широкоэкранный</PresentationFormat>
  <Paragraphs>338</Paragraphs>
  <Slides>66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66</vt:i4>
      </vt:variant>
    </vt:vector>
  </HeadingPairs>
  <TitlesOfParts>
    <vt:vector size="76" baseType="lpstr">
      <vt:lpstr>Arial</vt:lpstr>
      <vt:lpstr>Calibri</vt:lpstr>
      <vt:lpstr>Century Gothic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рекреаційні ресурси та методи їх оцінки</dc:title>
  <dc:subject/>
  <dc:creator>Oxana</dc:creator>
  <dc:description/>
  <cp:lastModifiedBy>User</cp:lastModifiedBy>
  <cp:revision>199</cp:revision>
  <dcterms:created xsi:type="dcterms:W3CDTF">2015-10-12T09:31:29Z</dcterms:created>
  <dcterms:modified xsi:type="dcterms:W3CDTF">2024-11-19T09:05:45Z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70</vt:i4>
  </property>
</Properties>
</file>