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914061"/>
            <a:ext cx="7766936" cy="2435313"/>
          </a:xfrm>
        </p:spPr>
        <p:txBody>
          <a:bodyPr/>
          <a:lstStyle/>
          <a:p>
            <a:pPr algn="ctr"/>
            <a:r>
              <a:rPr lang="ru-RU" dirty="0" err="1" smtClean="0"/>
              <a:t>Системи</a:t>
            </a:r>
            <a:r>
              <a:rPr lang="ru-RU" dirty="0" smtClean="0"/>
              <a:t> та </a:t>
            </a:r>
            <a:r>
              <a:rPr lang="ru-RU" dirty="0" err="1" smtClean="0"/>
              <a:t>методи</a:t>
            </a:r>
            <a:r>
              <a:rPr lang="uk-UA" dirty="0" smtClean="0"/>
              <a:t> прийняття фінансових рішень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648497"/>
            <a:ext cx="7766936" cy="1096899"/>
          </a:xfrm>
        </p:spPr>
        <p:txBody>
          <a:bodyPr/>
          <a:lstStyle/>
          <a:p>
            <a:pPr algn="ctr"/>
            <a:r>
              <a:rPr lang="uk-UA" b="1" dirty="0"/>
              <a:t>Теоретичні засади прийняття фінансових рішень.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41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Лекція №1. </a:t>
            </a:r>
            <a:r>
              <a:rPr lang="uk-UA" sz="2700" dirty="0"/>
              <a:t>Механізми вибору та основні принципи прийняття фінансових рішень.</a:t>
            </a:r>
            <a:r>
              <a:rPr lang="ru-RU" sz="2700" dirty="0"/>
              <a:t> </a:t>
            </a:r>
            <a:r>
              <a:rPr lang="ru-RU" sz="2700" dirty="0" err="1"/>
              <a:t>Критер</a:t>
            </a:r>
            <a:r>
              <a:rPr lang="uk-UA" sz="2700" dirty="0" err="1"/>
              <a:t>іальні</a:t>
            </a:r>
            <a:r>
              <a:rPr lang="uk-UA" sz="2700" dirty="0"/>
              <a:t> та порядкові правила. Правила на базі відношення </a:t>
            </a:r>
            <a:r>
              <a:rPr lang="uk-UA" sz="2700" dirty="0" err="1" smtClean="0"/>
              <a:t>парнодомінування</a:t>
            </a:r>
            <a:r>
              <a:rPr lang="uk-UA" sz="2700" dirty="0" smtClean="0"/>
              <a:t>.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Що таке правило прийняття рішення?</a:t>
            </a:r>
          </a:p>
          <a:p>
            <a:r>
              <a:rPr lang="uk-UA" dirty="0" smtClean="0"/>
              <a:t>Що таке взагалі рішення?</a:t>
            </a:r>
          </a:p>
          <a:p>
            <a:r>
              <a:rPr lang="uk-UA" dirty="0" smtClean="0"/>
              <a:t>Проблема вибору точки у просторі рішень.</a:t>
            </a:r>
          </a:p>
          <a:p>
            <a:r>
              <a:rPr lang="uk-UA" dirty="0" smtClean="0"/>
              <a:t>Як приймається рішення.</a:t>
            </a:r>
          </a:p>
          <a:p>
            <a:r>
              <a:rPr lang="uk-UA" dirty="0" smtClean="0"/>
              <a:t>Навіщо потрібна ОПР.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Лекція №1. </a:t>
            </a:r>
            <a:r>
              <a:rPr lang="uk-UA" sz="2700" dirty="0"/>
              <a:t>Механізми вибору та основні принципи прийняття фінансових рішень.</a:t>
            </a:r>
            <a:r>
              <a:rPr lang="ru-RU" sz="2700" dirty="0"/>
              <a:t> </a:t>
            </a:r>
            <a:r>
              <a:rPr lang="ru-RU" sz="2700" dirty="0" err="1"/>
              <a:t>Критер</a:t>
            </a:r>
            <a:r>
              <a:rPr lang="uk-UA" sz="2700" dirty="0" err="1"/>
              <a:t>іальні</a:t>
            </a:r>
            <a:r>
              <a:rPr lang="uk-UA" sz="2700" dirty="0"/>
              <a:t> та порядкові правила. Правила на базі відношення </a:t>
            </a:r>
            <a:r>
              <a:rPr lang="uk-UA" sz="2700" dirty="0" err="1"/>
              <a:t>парнодомінування</a:t>
            </a:r>
            <a:r>
              <a:rPr lang="uk-UA" sz="2700" dirty="0"/>
              <a:t>.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Функція вибору                                Однозначний і багатозначний вибір.</a:t>
            </a:r>
          </a:p>
          <a:p>
            <a:r>
              <a:rPr lang="uk-UA" dirty="0" smtClean="0"/>
              <a:t>Властивість спадковості: </a:t>
            </a:r>
            <a:r>
              <a:rPr lang="en-US" dirty="0" smtClean="0"/>
              <a:t>    </a:t>
            </a:r>
            <a:r>
              <a:rPr lang="en-US" sz="2400" dirty="0" smtClean="0"/>
              <a:t>H</a:t>
            </a:r>
            <a:endParaRPr lang="uk-UA" sz="2400" dirty="0" smtClean="0"/>
          </a:p>
          <a:p>
            <a:r>
              <a:rPr lang="uk-UA" dirty="0" smtClean="0"/>
              <a:t>Властивість згоди:           </a:t>
            </a:r>
            <a:r>
              <a:rPr lang="en-US" dirty="0" smtClean="0"/>
              <a:t>    </a:t>
            </a:r>
            <a:r>
              <a:rPr lang="uk-UA" sz="2400" dirty="0" smtClean="0"/>
              <a:t>С</a:t>
            </a:r>
            <a:endParaRPr lang="en-US" sz="2400" dirty="0" smtClean="0"/>
          </a:p>
          <a:p>
            <a:r>
              <a:rPr lang="uk-UA" dirty="0" smtClean="0"/>
              <a:t>Властивість відкидання: </a:t>
            </a:r>
            <a:r>
              <a:rPr lang="en-US" dirty="0" smtClean="0"/>
              <a:t>     </a:t>
            </a:r>
            <a:r>
              <a:rPr lang="en-US" sz="2400" dirty="0" smtClean="0"/>
              <a:t>O</a:t>
            </a:r>
            <a:endParaRPr lang="uk-UA" sz="2400" dirty="0" smtClean="0"/>
          </a:p>
          <a:p>
            <a:pPr marL="0" indent="0">
              <a:buNone/>
            </a:pPr>
            <a:r>
              <a:rPr lang="uk-UA" sz="1600" i="1" dirty="0"/>
              <a:t>(незалежність від сторонніх альтернатив)</a:t>
            </a:r>
          </a:p>
          <a:p>
            <a:r>
              <a:rPr lang="uk-UA" dirty="0" smtClean="0"/>
              <a:t>Властивість константності: </a:t>
            </a:r>
            <a:r>
              <a:rPr lang="en-US" dirty="0" smtClean="0"/>
              <a:t> </a:t>
            </a:r>
            <a:r>
              <a:rPr lang="en-US" sz="2400" dirty="0" smtClean="0"/>
              <a:t>K     </a:t>
            </a:r>
            <a:endParaRPr lang="uk-UA" sz="2400" dirty="0" smtClean="0"/>
          </a:p>
          <a:p>
            <a:endParaRPr lang="uk-UA" sz="2400" dirty="0"/>
          </a:p>
          <a:p>
            <a:endParaRPr lang="en-US" sz="2400" dirty="0"/>
          </a:p>
          <a:p>
            <a:pPr marL="0" indent="0">
              <a:buNone/>
            </a:pPr>
            <a:endParaRPr lang="uk-UA" sz="1600" i="1" dirty="0"/>
          </a:p>
          <a:p>
            <a:pPr marL="0" indent="0">
              <a:buNone/>
            </a:pPr>
            <a:endParaRPr lang="uk-UA" sz="1600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243357"/>
              </p:ext>
            </p:extLst>
          </p:nvPr>
        </p:nvGraphicFramePr>
        <p:xfrm>
          <a:off x="3348038" y="2181225"/>
          <a:ext cx="14811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914400" imgH="253800" progId="Equation.DSMT4">
                  <p:embed/>
                </p:oleObj>
              </mc:Choice>
              <mc:Fallback>
                <p:oleObj name="Equation" r:id="rId3" imgW="914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8038" y="2181225"/>
                        <a:ext cx="1481137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492067"/>
              </p:ext>
            </p:extLst>
          </p:nvPr>
        </p:nvGraphicFramePr>
        <p:xfrm>
          <a:off x="4650740" y="2637631"/>
          <a:ext cx="376396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" imgW="2323800" imgH="253800" progId="Equation.DSMT4">
                  <p:embed/>
                </p:oleObj>
              </mc:Choice>
              <mc:Fallback>
                <p:oleObj name="Equation" r:id="rId5" imgW="232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0740" y="2637631"/>
                        <a:ext cx="3763962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30082"/>
              </p:ext>
            </p:extLst>
          </p:nvPr>
        </p:nvGraphicFramePr>
        <p:xfrm>
          <a:off x="4650740" y="3073402"/>
          <a:ext cx="477043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7" imgW="2946240" imgH="253800" progId="Equation.DSMT4">
                  <p:embed/>
                </p:oleObj>
              </mc:Choice>
              <mc:Fallback>
                <p:oleObj name="Equation" r:id="rId7" imgW="2946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0740" y="3073402"/>
                        <a:ext cx="4770438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325474"/>
              </p:ext>
            </p:extLst>
          </p:nvPr>
        </p:nvGraphicFramePr>
        <p:xfrm>
          <a:off x="4695952" y="3551238"/>
          <a:ext cx="427831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9" imgW="2641320" imgH="253800" progId="Equation.DSMT4">
                  <p:embed/>
                </p:oleObj>
              </mc:Choice>
              <mc:Fallback>
                <p:oleObj name="Equation" r:id="rId9" imgW="2641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95952" y="3551238"/>
                        <a:ext cx="4278313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480668"/>
              </p:ext>
            </p:extLst>
          </p:nvPr>
        </p:nvGraphicFramePr>
        <p:xfrm>
          <a:off x="1107902" y="4894072"/>
          <a:ext cx="8166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1" imgW="5041800" imgH="253800" progId="Equation.DSMT4">
                  <p:embed/>
                </p:oleObj>
              </mc:Choice>
              <mc:Fallback>
                <p:oleObj name="Equation" r:id="rId11" imgW="5041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07902" y="4894072"/>
                        <a:ext cx="81661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264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Лекція №1. </a:t>
            </a:r>
            <a:r>
              <a:rPr lang="uk-UA" sz="2200" dirty="0"/>
              <a:t>Механізми вибору та основні принципи прийняття фінансових рішень.</a:t>
            </a:r>
            <a:r>
              <a:rPr lang="ru-RU" sz="2200" dirty="0"/>
              <a:t> </a:t>
            </a:r>
            <a:r>
              <a:rPr lang="ru-RU" sz="2200" dirty="0" err="1"/>
              <a:t>Критер</a:t>
            </a:r>
            <a:r>
              <a:rPr lang="uk-UA" sz="2200" dirty="0" err="1"/>
              <a:t>іальні</a:t>
            </a:r>
            <a:r>
              <a:rPr lang="uk-UA" sz="2200" dirty="0"/>
              <a:t> та порядкові правила. Правила на базі відношення </a:t>
            </a:r>
            <a:r>
              <a:rPr lang="uk-UA" sz="2200" dirty="0" err="1"/>
              <a:t>парнодомінування</a:t>
            </a:r>
            <a:r>
              <a:rPr lang="uk-UA" sz="2200" dirty="0"/>
              <a:t>.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4001"/>
            <a:ext cx="8596668" cy="4520535"/>
          </a:xfrm>
        </p:spPr>
        <p:txBody>
          <a:bodyPr/>
          <a:lstStyle/>
          <a:p>
            <a:r>
              <a:rPr lang="uk-UA" dirty="0" smtClean="0"/>
              <a:t>1. Скалярний оптимізаційний механізм.</a:t>
            </a:r>
          </a:p>
          <a:p>
            <a:endParaRPr lang="uk-UA" dirty="0" smtClean="0"/>
          </a:p>
          <a:p>
            <a:r>
              <a:rPr lang="uk-UA" dirty="0" smtClean="0"/>
              <a:t>Умовно-екстремальний механізм </a:t>
            </a:r>
          </a:p>
          <a:p>
            <a:endParaRPr lang="uk-UA" dirty="0"/>
          </a:p>
          <a:p>
            <a:r>
              <a:rPr lang="uk-UA" dirty="0" smtClean="0"/>
              <a:t>2. Порядковий механізм</a:t>
            </a:r>
          </a:p>
          <a:p>
            <a:endParaRPr lang="uk-UA" dirty="0"/>
          </a:p>
          <a:p>
            <a:r>
              <a:rPr lang="uk-UA" dirty="0" smtClean="0"/>
              <a:t>3. Механізм </a:t>
            </a:r>
            <a:r>
              <a:rPr lang="uk-UA" dirty="0" err="1" smtClean="0"/>
              <a:t>Парето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4. </a:t>
            </a:r>
            <a:r>
              <a:rPr lang="uk-UA" dirty="0" err="1" smtClean="0"/>
              <a:t>Парнодомінантний</a:t>
            </a:r>
            <a:r>
              <a:rPr lang="uk-UA" dirty="0" smtClean="0"/>
              <a:t> механізм (Правила голосування)</a:t>
            </a: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082080"/>
              </p:ext>
            </p:extLst>
          </p:nvPr>
        </p:nvGraphicFramePr>
        <p:xfrm>
          <a:off x="1313244" y="2526348"/>
          <a:ext cx="454501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2806560" imgH="253800" progId="Equation.DSMT4">
                  <p:embed/>
                </p:oleObj>
              </mc:Choice>
              <mc:Fallback>
                <p:oleObj name="Equation" r:id="rId3" imgW="2806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3244" y="2526348"/>
                        <a:ext cx="4545012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253933"/>
              </p:ext>
            </p:extLst>
          </p:nvPr>
        </p:nvGraphicFramePr>
        <p:xfrm>
          <a:off x="1313244" y="3303269"/>
          <a:ext cx="74660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5" imgW="4609800" imgH="279360" progId="Equation.DSMT4">
                  <p:embed/>
                </p:oleObj>
              </mc:Choice>
              <mc:Fallback>
                <p:oleObj name="Equation" r:id="rId5" imgW="4609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3244" y="3303269"/>
                        <a:ext cx="7466013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056067"/>
              </p:ext>
            </p:extLst>
          </p:nvPr>
        </p:nvGraphicFramePr>
        <p:xfrm>
          <a:off x="1313244" y="4121466"/>
          <a:ext cx="41338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7" imgW="2552400" imgH="253800" progId="Equation.DSMT4">
                  <p:embed/>
                </p:oleObj>
              </mc:Choice>
              <mc:Fallback>
                <p:oleObj name="Equation" r:id="rId7" imgW="2552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3244" y="4121466"/>
                        <a:ext cx="413385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884379"/>
              </p:ext>
            </p:extLst>
          </p:nvPr>
        </p:nvGraphicFramePr>
        <p:xfrm>
          <a:off x="1428687" y="4988624"/>
          <a:ext cx="645795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9" imgW="3987720" imgH="583920" progId="Equation.DSMT4">
                  <p:embed/>
                </p:oleObj>
              </mc:Choice>
              <mc:Fallback>
                <p:oleObj name="Equation" r:id="rId9" imgW="39877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28687" y="4988624"/>
                        <a:ext cx="6457950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86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Умови </a:t>
            </a:r>
            <a:r>
              <a:rPr lang="en-US" dirty="0" smtClean="0"/>
              <a:t>H,C,O – </a:t>
            </a:r>
            <a:r>
              <a:rPr lang="uk-UA" dirty="0" smtClean="0"/>
              <a:t>незалежні!</a:t>
            </a:r>
          </a:p>
          <a:p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Приклад. Нехай X – скінчена множина. Аксіома НСА =&gt; оптимізаційне (або порядкове) правило вибору.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Лекція №1. </a:t>
            </a:r>
            <a:r>
              <a:rPr lang="uk-UA" sz="2700" dirty="0"/>
              <a:t>Механізми вибору та основні принципи прийняття фінансових рішень.</a:t>
            </a:r>
            <a:r>
              <a:rPr lang="ru-RU" sz="2700" dirty="0"/>
              <a:t> </a:t>
            </a:r>
            <a:r>
              <a:rPr lang="ru-RU" sz="2700" dirty="0" err="1"/>
              <a:t>Критер</a:t>
            </a:r>
            <a:r>
              <a:rPr lang="uk-UA" sz="2700" dirty="0" err="1"/>
              <a:t>іальні</a:t>
            </a:r>
            <a:r>
              <a:rPr lang="uk-UA" sz="2700" dirty="0"/>
              <a:t> та порядкові правила. Правила на базі відношення </a:t>
            </a:r>
            <a:r>
              <a:rPr lang="uk-UA" sz="2700" dirty="0" err="1" smtClean="0"/>
              <a:t>парнодомінування</a:t>
            </a:r>
            <a:r>
              <a:rPr lang="uk-UA" sz="2700" dirty="0" smtClean="0"/>
              <a:t>.</a:t>
            </a:r>
            <a:endParaRPr lang="ru-RU" sz="2700" dirty="0"/>
          </a:p>
        </p:txBody>
      </p:sp>
      <p:sp>
        <p:nvSpPr>
          <p:cNvPr id="5" name="Овал 4"/>
          <p:cNvSpPr/>
          <p:nvPr/>
        </p:nvSpPr>
        <p:spPr>
          <a:xfrm>
            <a:off x="5184648" y="2816352"/>
            <a:ext cx="2029968" cy="1810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35624" y="2029968"/>
            <a:ext cx="1847088" cy="1691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20256" y="2985516"/>
            <a:ext cx="1784412" cy="16139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640512" y="3503488"/>
            <a:ext cx="41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933344" y="2381734"/>
            <a:ext cx="41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512462" y="3721608"/>
            <a:ext cx="41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37580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218</Words>
  <Application>Microsoft Office PowerPoint</Application>
  <PresentationFormat>Широкоэкранный</PresentationFormat>
  <Paragraphs>41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MathType 6.0 Equation</vt:lpstr>
      <vt:lpstr>Системи та методи прийняття фінансових рішень</vt:lpstr>
      <vt:lpstr>Лекція №1. Механізми вибору та основні принципи прийняття фінансових рішень. Критеріальні та порядкові правила. Правила на базі відношення парнодомінування.</vt:lpstr>
      <vt:lpstr>Лекція №1. Механізми вибору та основні принципи прийняття фінансових рішень. Критеріальні та порядкові правила. Правила на базі відношення парнодомінування.</vt:lpstr>
      <vt:lpstr>Лекція №1. Механізми вибору та основні принципи прийняття фінансових рішень. Критеріальні та порядкові правила. Правила на базі відношення парнодомінування.</vt:lpstr>
      <vt:lpstr>Лекція №1. Механізми вибору та основні принципи прийняття фінансових рішень. Критеріальні та порядкові правила. Правила на базі відношення парнодомінування.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прийняття фінансових рішень</dc:title>
  <dc:creator>Kozin</dc:creator>
  <cp:lastModifiedBy>Kozin</cp:lastModifiedBy>
  <cp:revision>8</cp:revision>
  <dcterms:created xsi:type="dcterms:W3CDTF">2019-09-01T16:40:51Z</dcterms:created>
  <dcterms:modified xsi:type="dcterms:W3CDTF">2019-09-01T19:04:42Z</dcterms:modified>
</cp:coreProperties>
</file>