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  <p:sldId id="263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EAEF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7" d="100"/>
          <a:sy n="77" d="100"/>
        </p:scale>
        <p:origin x="96" y="2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442A9-B967-4C5A-B1B1-DD5E9073D34F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F65C3-89EC-46B0-90F8-06EAE98DAC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4450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442A9-B967-4C5A-B1B1-DD5E9073D34F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F65C3-89EC-46B0-90F8-06EAE98DAC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1708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442A9-B967-4C5A-B1B1-DD5E9073D34F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F65C3-89EC-46B0-90F8-06EAE98DAC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4165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442A9-B967-4C5A-B1B1-DD5E9073D34F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F65C3-89EC-46B0-90F8-06EAE98DAC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926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442A9-B967-4C5A-B1B1-DD5E9073D34F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F65C3-89EC-46B0-90F8-06EAE98DAC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6768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442A9-B967-4C5A-B1B1-DD5E9073D34F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F65C3-89EC-46B0-90F8-06EAE98DAC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4433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442A9-B967-4C5A-B1B1-DD5E9073D34F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F65C3-89EC-46B0-90F8-06EAE98DAC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7338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442A9-B967-4C5A-B1B1-DD5E9073D34F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F65C3-89EC-46B0-90F8-06EAE98DAC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9307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442A9-B967-4C5A-B1B1-DD5E9073D34F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F65C3-89EC-46B0-90F8-06EAE98DAC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168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442A9-B967-4C5A-B1B1-DD5E9073D34F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F65C3-89EC-46B0-90F8-06EAE98DAC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2342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442A9-B967-4C5A-B1B1-DD5E9073D34F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F65C3-89EC-46B0-90F8-06EAE98DAC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3533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6442A9-B967-4C5A-B1B1-DD5E9073D34F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EF65C3-89EC-46B0-90F8-06EAE98DAC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4832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915886" y="0"/>
            <a:ext cx="787778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Побудова гетеропереходу</a:t>
            </a:r>
            <a:endParaRPr lang="ru-RU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3760314"/>
              </p:ext>
            </p:extLst>
          </p:nvPr>
        </p:nvGraphicFramePr>
        <p:xfrm>
          <a:off x="251521" y="980730"/>
          <a:ext cx="8892479" cy="5400597"/>
        </p:xfrm>
        <a:graphic>
          <a:graphicData uri="http://schemas.openxmlformats.org/drawingml/2006/table">
            <a:tbl>
              <a:tblPr firstRow="1" firstCol="1" bandRow="1"/>
              <a:tblGrid>
                <a:gridCol w="3989723">
                  <a:extLst>
                    <a:ext uri="{9D8B030D-6E8A-4147-A177-3AD203B41FA5}">
                      <a16:colId xmlns:a16="http://schemas.microsoft.com/office/drawing/2014/main" val="1745409654"/>
                    </a:ext>
                  </a:extLst>
                </a:gridCol>
                <a:gridCol w="1558928">
                  <a:extLst>
                    <a:ext uri="{9D8B030D-6E8A-4147-A177-3AD203B41FA5}">
                      <a16:colId xmlns:a16="http://schemas.microsoft.com/office/drawing/2014/main" val="1418841840"/>
                    </a:ext>
                  </a:extLst>
                </a:gridCol>
                <a:gridCol w="1558928">
                  <a:extLst>
                    <a:ext uri="{9D8B030D-6E8A-4147-A177-3AD203B41FA5}">
                      <a16:colId xmlns:a16="http://schemas.microsoft.com/office/drawing/2014/main" val="1105242069"/>
                    </a:ext>
                  </a:extLst>
                </a:gridCol>
                <a:gridCol w="1784900">
                  <a:extLst>
                    <a:ext uri="{9D8B030D-6E8A-4147-A177-3AD203B41FA5}">
                      <a16:colId xmlns:a16="http://schemas.microsoft.com/office/drawing/2014/main" val="3755365338"/>
                    </a:ext>
                  </a:extLst>
                </a:gridCol>
              </a:tblGrid>
              <a:tr h="98192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Параметри матеріалу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Позначення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Арсенід галію </a:t>
                      </a:r>
                      <a:r>
                        <a:rPr lang="en-US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p-GaAs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Арсенід </a:t>
                      </a:r>
                      <a:r>
                        <a:rPr lang="uk-UA" sz="1600" b="1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алюмінія</a:t>
                      </a:r>
                      <a:r>
                        <a:rPr lang="uk-UA" sz="1600" b="1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галію</a:t>
                      </a:r>
                      <a:r>
                        <a:rPr lang="en-US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n-</a:t>
                      </a:r>
                      <a:r>
                        <a:rPr lang="uk-UA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AlGaAs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19168523"/>
                  </a:ext>
                </a:extLst>
              </a:tr>
              <a:tr h="49096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Постійна </a:t>
                      </a:r>
                      <a:r>
                        <a:rPr lang="uk-UA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гратки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α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5,658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5,65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60392508"/>
                  </a:ext>
                </a:extLst>
              </a:tr>
              <a:tr h="98192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Коефіцієнт лінійного температур-ного розширення, 10</a:t>
                      </a:r>
                      <a:r>
                        <a:rPr lang="uk-UA" sz="1600" baseline="30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-6</a:t>
                      </a: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uk-UA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</a:t>
                      </a:r>
                      <a:r>
                        <a:rPr lang="uk-UA" sz="1600" baseline="30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ТКР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6,0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45039504"/>
                  </a:ext>
                </a:extLst>
              </a:tr>
              <a:tr h="49096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Ширина забороненої</a:t>
                      </a:r>
                      <a:r>
                        <a:rPr lang="uk-UA" sz="16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зони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Eg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1,4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1,8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7080512"/>
                  </a:ext>
                </a:extLst>
              </a:tr>
              <a:tr h="98192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Відстань від рівня Фермі до зони дозволених енергій, </a:t>
                      </a:r>
                      <a:r>
                        <a:rPr lang="uk-UA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еВ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</a:t>
                      </a:r>
                      <a:r>
                        <a:rPr lang="en-US" sz="1600" baseline="-25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,1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0,4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09751285"/>
                  </a:ext>
                </a:extLst>
              </a:tr>
              <a:tr h="98192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Відстань від рівня Фермі до середини забороненої зони, </a:t>
                      </a:r>
                      <a:r>
                        <a:rPr lang="uk-UA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еВ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φ</a:t>
                      </a:r>
                      <a:r>
                        <a:rPr lang="en-US" sz="1600" baseline="-25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0,21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0,8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2898376"/>
                  </a:ext>
                </a:extLst>
              </a:tr>
              <a:tr h="49096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Електронна спорідненість , </a:t>
                      </a:r>
                      <a:r>
                        <a:rPr lang="uk-UA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еВ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χ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4,07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3,74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22835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51433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www.ok-t.ru/studopediaru/baza16/3477564750500.files/image110.gif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tx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307" y="1049699"/>
            <a:ext cx="7391578" cy="770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184366" y="209006"/>
            <a:ext cx="48245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Розрив</a:t>
            </a:r>
            <a:r>
              <a:rPr lang="ru-RU" dirty="0" smtClean="0"/>
              <a:t> зон </a:t>
            </a:r>
            <a:r>
              <a:rPr lang="ru-RU" dirty="0" err="1" smtClean="0"/>
              <a:t>пров</a:t>
            </a:r>
            <a:r>
              <a:rPr lang="uk-UA" dirty="0" err="1" smtClean="0"/>
              <a:t>ідності</a:t>
            </a:r>
            <a:r>
              <a:rPr lang="ru-RU" dirty="0" smtClean="0"/>
              <a:t>:</a:t>
            </a:r>
            <a:endParaRPr lang="ru-RU" dirty="0"/>
          </a:p>
        </p:txBody>
      </p:sp>
      <p:pic>
        <p:nvPicPr>
          <p:cNvPr id="1030" name="Picture 6" descr="https://www.ok-t.ru/studopediaru/baza16/3477564750500.files/image112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307" y="3174592"/>
            <a:ext cx="10507478" cy="718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1184366" y="2369281"/>
            <a:ext cx="48245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Розрив</a:t>
            </a:r>
            <a:r>
              <a:rPr lang="ru-RU" dirty="0" smtClean="0"/>
              <a:t> </a:t>
            </a:r>
            <a:r>
              <a:rPr lang="ru-RU" dirty="0" err="1" smtClean="0"/>
              <a:t>зони</a:t>
            </a:r>
            <a:r>
              <a:rPr lang="ru-RU" dirty="0" smtClean="0"/>
              <a:t> валентно</a:t>
            </a:r>
            <a:r>
              <a:rPr lang="uk-UA" dirty="0" smtClean="0"/>
              <a:t>ї</a:t>
            </a:r>
            <a:r>
              <a:rPr lang="ru-RU" dirty="0" smtClean="0"/>
              <a:t>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86558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34194" y="243004"/>
            <a:ext cx="6548846" cy="6614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40129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7913" y="0"/>
            <a:ext cx="6189251" cy="6409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96242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8348" y="418011"/>
            <a:ext cx="6500435" cy="593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83196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9715" y="627017"/>
            <a:ext cx="7764983" cy="5930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80799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4629" y="192301"/>
            <a:ext cx="7586311" cy="6665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52193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6429" y="-157389"/>
            <a:ext cx="10515600" cy="1325563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0070C0"/>
                </a:solidFill>
                <a:latin typeface="+mn-lt"/>
              </a:rPr>
              <a:t>Данные по вариантам</a:t>
            </a:r>
            <a:endParaRPr lang="ru-RU" dirty="0">
              <a:solidFill>
                <a:srgbClr val="0070C0"/>
              </a:solidFill>
              <a:latin typeface="+mn-lt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4993257"/>
              </p:ext>
            </p:extLst>
          </p:nvPr>
        </p:nvGraphicFramePr>
        <p:xfrm>
          <a:off x="166981" y="796904"/>
          <a:ext cx="11329850" cy="58851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5586">
                  <a:extLst>
                    <a:ext uri="{9D8B030D-6E8A-4147-A177-3AD203B41FA5}">
                      <a16:colId xmlns:a16="http://schemas.microsoft.com/office/drawing/2014/main" val="2896817283"/>
                    </a:ext>
                  </a:extLst>
                </a:gridCol>
                <a:gridCol w="1079862">
                  <a:extLst>
                    <a:ext uri="{9D8B030D-6E8A-4147-A177-3AD203B41FA5}">
                      <a16:colId xmlns:a16="http://schemas.microsoft.com/office/drawing/2014/main" val="539458172"/>
                    </a:ext>
                  </a:extLst>
                </a:gridCol>
                <a:gridCol w="1105989">
                  <a:extLst>
                    <a:ext uri="{9D8B030D-6E8A-4147-A177-3AD203B41FA5}">
                      <a16:colId xmlns:a16="http://schemas.microsoft.com/office/drawing/2014/main" val="3060890069"/>
                    </a:ext>
                  </a:extLst>
                </a:gridCol>
                <a:gridCol w="1018903">
                  <a:extLst>
                    <a:ext uri="{9D8B030D-6E8A-4147-A177-3AD203B41FA5}">
                      <a16:colId xmlns:a16="http://schemas.microsoft.com/office/drawing/2014/main" val="536964119"/>
                    </a:ext>
                  </a:extLst>
                </a:gridCol>
                <a:gridCol w="1114697">
                  <a:extLst>
                    <a:ext uri="{9D8B030D-6E8A-4147-A177-3AD203B41FA5}">
                      <a16:colId xmlns:a16="http://schemas.microsoft.com/office/drawing/2014/main" val="3514113881"/>
                    </a:ext>
                  </a:extLst>
                </a:gridCol>
                <a:gridCol w="1114697">
                  <a:extLst>
                    <a:ext uri="{9D8B030D-6E8A-4147-A177-3AD203B41FA5}">
                      <a16:colId xmlns:a16="http://schemas.microsoft.com/office/drawing/2014/main" val="4094304073"/>
                    </a:ext>
                  </a:extLst>
                </a:gridCol>
                <a:gridCol w="1088572">
                  <a:extLst>
                    <a:ext uri="{9D8B030D-6E8A-4147-A177-3AD203B41FA5}">
                      <a16:colId xmlns:a16="http://schemas.microsoft.com/office/drawing/2014/main" val="1885841767"/>
                    </a:ext>
                  </a:extLst>
                </a:gridCol>
                <a:gridCol w="1053737">
                  <a:extLst>
                    <a:ext uri="{9D8B030D-6E8A-4147-A177-3AD203B41FA5}">
                      <a16:colId xmlns:a16="http://schemas.microsoft.com/office/drawing/2014/main" val="2082471308"/>
                    </a:ext>
                  </a:extLst>
                </a:gridCol>
                <a:gridCol w="992777">
                  <a:extLst>
                    <a:ext uri="{9D8B030D-6E8A-4147-A177-3AD203B41FA5}">
                      <a16:colId xmlns:a16="http://schemas.microsoft.com/office/drawing/2014/main" val="3872448220"/>
                    </a:ext>
                  </a:extLst>
                </a:gridCol>
                <a:gridCol w="1045030">
                  <a:extLst>
                    <a:ext uri="{9D8B030D-6E8A-4147-A177-3AD203B41FA5}">
                      <a16:colId xmlns:a16="http://schemas.microsoft.com/office/drawing/2014/main" val="2681994391"/>
                    </a:ext>
                  </a:extLst>
                </a:gridCol>
              </a:tblGrid>
              <a:tr h="448319">
                <a:tc>
                  <a:txBody>
                    <a:bodyPr/>
                    <a:lstStyle/>
                    <a:p>
                      <a:r>
                        <a:rPr lang="ru-RU" dirty="0" smtClean="0"/>
                        <a:t>№ вариант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013404"/>
                  </a:ext>
                </a:extLst>
              </a:tr>
              <a:tr h="448319">
                <a:tc>
                  <a:txBody>
                    <a:bodyPr/>
                    <a:lstStyle/>
                    <a:p>
                      <a:r>
                        <a:rPr lang="uk-UA" dirty="0" smtClean="0">
                          <a:solidFill>
                            <a:srgbClr val="EAEFF7"/>
                          </a:solidFill>
                        </a:rPr>
                        <a:t>Контакт:</a:t>
                      </a:r>
                      <a:r>
                        <a:rPr lang="en-US" baseline="0" dirty="0" smtClean="0">
                          <a:solidFill>
                            <a:srgbClr val="EAEFF7"/>
                          </a:solidFill>
                        </a:rPr>
                        <a:t>  </a:t>
                      </a:r>
                      <a:r>
                        <a:rPr lang="uk-UA" dirty="0" smtClean="0">
                          <a:solidFill>
                            <a:srgbClr val="EAEFF7"/>
                          </a:solidFill>
                        </a:rPr>
                        <a:t>1</a:t>
                      </a:r>
                      <a:r>
                        <a:rPr lang="uk-UA" baseline="0" dirty="0" smtClean="0">
                          <a:solidFill>
                            <a:srgbClr val="EAEFF7"/>
                          </a:solidFill>
                        </a:rPr>
                        <a:t> </a:t>
                      </a:r>
                      <a:r>
                        <a:rPr lang="uk-UA" baseline="0" dirty="0" smtClean="0">
                          <a:solidFill>
                            <a:srgbClr val="EAEFF7"/>
                          </a:solidFill>
                        </a:rPr>
                        <a:t>н/п</a:t>
                      </a:r>
                      <a:endParaRPr lang="ru-RU" dirty="0">
                        <a:solidFill>
                          <a:srgbClr val="EAEFF7"/>
                        </a:solidFill>
                      </a:endParaRPr>
                    </a:p>
                  </a:txBody>
                  <a:tcP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EAEFF7"/>
                          </a:solidFill>
                        </a:rPr>
                        <a:t>n-GaAs</a:t>
                      </a:r>
                      <a:endParaRPr lang="ru-RU" dirty="0">
                        <a:solidFill>
                          <a:srgbClr val="EAEFF7"/>
                        </a:solidFill>
                      </a:endParaRPr>
                    </a:p>
                  </a:txBody>
                  <a:tcP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EAEFF7"/>
                          </a:solidFill>
                        </a:rPr>
                        <a:t>p-GaAs</a:t>
                      </a:r>
                      <a:endParaRPr lang="ru-RU" dirty="0">
                        <a:solidFill>
                          <a:srgbClr val="EAEFF7"/>
                        </a:solidFill>
                      </a:endParaRPr>
                    </a:p>
                  </a:txBody>
                  <a:tcP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EAEFF7"/>
                          </a:solidFill>
                        </a:rPr>
                        <a:t>n-Si</a:t>
                      </a:r>
                      <a:endParaRPr lang="ru-RU" dirty="0">
                        <a:solidFill>
                          <a:srgbClr val="EAEFF7"/>
                        </a:solidFill>
                      </a:endParaRPr>
                    </a:p>
                  </a:txBody>
                  <a:tcP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EAEFF7"/>
                          </a:solidFill>
                        </a:rPr>
                        <a:t>p-</a:t>
                      </a:r>
                      <a:r>
                        <a:rPr lang="en-US" dirty="0" err="1" smtClean="0">
                          <a:solidFill>
                            <a:srgbClr val="EAEFF7"/>
                          </a:solidFill>
                        </a:rPr>
                        <a:t>InAs</a:t>
                      </a:r>
                      <a:endParaRPr lang="ru-RU" dirty="0">
                        <a:solidFill>
                          <a:srgbClr val="EAEFF7"/>
                        </a:solidFill>
                      </a:endParaRPr>
                    </a:p>
                  </a:txBody>
                  <a:tcP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EAEFF7"/>
                          </a:solidFill>
                        </a:rPr>
                        <a:t>p-Ge</a:t>
                      </a:r>
                      <a:endParaRPr lang="ru-RU" dirty="0">
                        <a:solidFill>
                          <a:srgbClr val="EAEFF7"/>
                        </a:solidFill>
                      </a:endParaRPr>
                    </a:p>
                  </a:txBody>
                  <a:tcP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EAEFF7"/>
                          </a:solidFill>
                        </a:rPr>
                        <a:t>n-Si</a:t>
                      </a:r>
                      <a:endParaRPr lang="ru-RU" dirty="0">
                        <a:solidFill>
                          <a:srgbClr val="EAEFF7"/>
                        </a:solidFill>
                      </a:endParaRPr>
                    </a:p>
                  </a:txBody>
                  <a:tcP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EAEFF7"/>
                          </a:solidFill>
                        </a:rPr>
                        <a:t>p-Ge</a:t>
                      </a:r>
                      <a:endParaRPr lang="ru-RU" dirty="0">
                        <a:solidFill>
                          <a:srgbClr val="EAEFF7"/>
                        </a:solidFill>
                      </a:endParaRPr>
                    </a:p>
                  </a:txBody>
                  <a:tcP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EAEFF7"/>
                          </a:solidFill>
                        </a:rPr>
                        <a:t>n-GaAs</a:t>
                      </a:r>
                      <a:endParaRPr lang="ru-RU" dirty="0">
                        <a:solidFill>
                          <a:srgbClr val="EAEFF7"/>
                        </a:solidFill>
                      </a:endParaRPr>
                    </a:p>
                  </a:txBody>
                  <a:tcP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EAEFF7"/>
                          </a:solidFill>
                        </a:rPr>
                        <a:t>p-GaAs</a:t>
                      </a:r>
                      <a:endParaRPr lang="ru-RU" dirty="0">
                        <a:solidFill>
                          <a:srgbClr val="EAEFF7"/>
                        </a:solidFill>
                      </a:endParaRPr>
                    </a:p>
                  </a:txBody>
                  <a:tcPr>
                    <a:solidFill>
                      <a:srgbClr val="FF33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7497313"/>
                  </a:ext>
                </a:extLst>
              </a:tr>
              <a:tr h="448319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</a:t>
                      </a:r>
                      <a:r>
                        <a:rPr lang="en-US" sz="1600" dirty="0" err="1" smtClean="0"/>
                        <a:t>d,a</a:t>
                      </a:r>
                      <a:r>
                        <a:rPr lang="en-US" sz="1600" dirty="0" smtClean="0"/>
                        <a:t>, cm</a:t>
                      </a:r>
                      <a:r>
                        <a:rPr lang="en-US" sz="1200" baseline="30000" dirty="0" smtClean="0"/>
                        <a:t>-3</a:t>
                      </a:r>
                      <a:endParaRPr lang="ru-RU" sz="16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r>
                        <a:rPr lang="en-US" sz="1800" baseline="30000" dirty="0" smtClean="0"/>
                        <a:t>10</a:t>
                      </a:r>
                      <a:endParaRPr lang="ru-RU" sz="18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·10</a:t>
                      </a:r>
                      <a:r>
                        <a:rPr lang="en-US" sz="1800" kern="1200" baseline="30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,1·10</a:t>
                      </a:r>
                      <a:r>
                        <a:rPr lang="en-US" sz="1800" kern="1200" baseline="30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1,1·10</a:t>
                      </a:r>
                      <a:r>
                        <a:rPr lang="uk-UA" sz="1800" kern="1200" baseline="30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,1·10</a:t>
                      </a:r>
                      <a:r>
                        <a:rPr lang="en-US" sz="1800" kern="1200" baseline="30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·10</a:t>
                      </a:r>
                      <a:r>
                        <a:rPr lang="en-US" sz="1800" kern="1200" baseline="30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4,3</a:t>
                      </a:r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·10</a:t>
                      </a:r>
                      <a:r>
                        <a:rPr lang="en-US" sz="1800" kern="1200" baseline="30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,1·10</a:t>
                      </a:r>
                      <a:r>
                        <a:rPr lang="en-US" sz="1800" kern="1200" baseline="30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1,1·10</a:t>
                      </a:r>
                      <a:r>
                        <a:rPr lang="en-US" sz="1800" kern="1200" baseline="30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8161059"/>
                  </a:ext>
                </a:extLst>
              </a:tr>
              <a:tr h="448319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Eg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eB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1,42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1,42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1,12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0,35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0,66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1,12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0,66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1,42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1,42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2394328"/>
                  </a:ext>
                </a:extLst>
              </a:tr>
              <a:tr h="448319">
                <a:tc>
                  <a:txBody>
                    <a:bodyPr/>
                    <a:lstStyle/>
                    <a:p>
                      <a:r>
                        <a:rPr lang="el-GR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Χ</a:t>
                      </a:r>
                      <a:r>
                        <a:rPr lang="en-US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</a:t>
                      </a:r>
                      <a:r>
                        <a:rPr lang="en-US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eB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4,07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4,07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4,05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4,95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4,05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4,07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4,07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1826189"/>
                  </a:ext>
                </a:extLst>
              </a:tr>
              <a:tr h="44831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</a:t>
                      </a:r>
                      <a:r>
                        <a:rPr lang="en-US" baseline="-25000" dirty="0" smtClean="0"/>
                        <a:t>i,</a:t>
                      </a:r>
                      <a:r>
                        <a:rPr lang="en-US" sz="1800" dirty="0" smtClean="0"/>
                        <a:t> cm</a:t>
                      </a:r>
                      <a:r>
                        <a:rPr lang="en-US" sz="1400" baseline="30000" dirty="0" smtClean="0"/>
                        <a:t>-3</a:t>
                      </a:r>
                      <a:endParaRPr lang="ru-RU" sz="1800" baseline="30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1,1·10</a:t>
                      </a:r>
                      <a:r>
                        <a:rPr lang="uk-UA" sz="1800" kern="1200" baseline="30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1,1·10</a:t>
                      </a:r>
                      <a:r>
                        <a:rPr lang="uk-UA" sz="1800" kern="1200" baseline="30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1,6·10</a:t>
                      </a:r>
                      <a:r>
                        <a:rPr lang="uk-UA" sz="1800" kern="1200" baseline="30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2·10</a:t>
                      </a:r>
                      <a:r>
                        <a:rPr lang="uk-UA" sz="1800" kern="1200" baseline="30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2,5·10</a:t>
                      </a:r>
                      <a:r>
                        <a:rPr lang="uk-UA" sz="1800" kern="1200" baseline="30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1,6·10</a:t>
                      </a:r>
                      <a:r>
                        <a:rPr lang="uk-UA" sz="1800" kern="1200" baseline="30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2,5·10</a:t>
                      </a:r>
                      <a:r>
                        <a:rPr lang="uk-UA" sz="1800" kern="1200" baseline="30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1,1·10</a:t>
                      </a:r>
                      <a:r>
                        <a:rPr lang="uk-UA" sz="1800" kern="1200" baseline="30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1,1·10</a:t>
                      </a:r>
                      <a:r>
                        <a:rPr lang="uk-UA" sz="1800" kern="1200" baseline="30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6143390"/>
                  </a:ext>
                </a:extLst>
              </a:tr>
              <a:tr h="448319">
                <a:tc>
                  <a:txBody>
                    <a:bodyPr/>
                    <a:lstStyle/>
                    <a:p>
                      <a:r>
                        <a:rPr lang="en-US" dirty="0" smtClean="0"/>
                        <a:t>a, nm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0,5653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0,5653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0,5431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0,6058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0,5658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0,5431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0,5658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0,5653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0,5653</a:t>
                      </a:r>
                      <a:endParaRPr lang="ru-RU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9282528"/>
                  </a:ext>
                </a:extLst>
              </a:tr>
              <a:tr h="487776">
                <a:tc>
                  <a:txBody>
                    <a:bodyPr/>
                    <a:lstStyle/>
                    <a:p>
                      <a:r>
                        <a:rPr lang="uk-UA" dirty="0" smtClean="0">
                          <a:solidFill>
                            <a:schemeClr val="bg1"/>
                          </a:solidFill>
                        </a:rPr>
                        <a:t>Контакт: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 2</a:t>
                      </a:r>
                      <a:r>
                        <a:rPr lang="uk-UA" baseline="0" dirty="0" smtClean="0">
                          <a:solidFill>
                            <a:schemeClr val="bg1"/>
                          </a:solidFill>
                        </a:rPr>
                        <a:t> н/п</a:t>
                      </a:r>
                      <a:endParaRPr lang="ru-RU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P-</a:t>
                      </a:r>
                      <a:r>
                        <a:rPr lang="en-US" dirty="0" err="1" smtClean="0">
                          <a:solidFill>
                            <a:schemeClr val="bg1"/>
                          </a:solidFill>
                        </a:rPr>
                        <a:t>AlAs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n-</a:t>
                      </a:r>
                      <a:r>
                        <a:rPr lang="en-US" dirty="0" err="1" smtClean="0">
                          <a:solidFill>
                            <a:schemeClr val="bg1"/>
                          </a:solidFill>
                        </a:rPr>
                        <a:t>InP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p-Ge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n-</a:t>
                      </a:r>
                      <a:r>
                        <a:rPr lang="en-US" dirty="0" err="1" smtClean="0">
                          <a:solidFill>
                            <a:schemeClr val="bg1"/>
                          </a:solidFill>
                        </a:rPr>
                        <a:t>GaSb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n-GaAs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p-</a:t>
                      </a:r>
                      <a:r>
                        <a:rPr lang="en-US" dirty="0" err="1" smtClean="0">
                          <a:solidFill>
                            <a:schemeClr val="bg1"/>
                          </a:solidFill>
                        </a:rPr>
                        <a:t>GaP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n-</a:t>
                      </a:r>
                      <a:r>
                        <a:rPr lang="en-US" dirty="0" err="1" smtClean="0">
                          <a:solidFill>
                            <a:schemeClr val="bg1"/>
                          </a:solidFill>
                        </a:rPr>
                        <a:t>AlAs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p-</a:t>
                      </a:r>
                      <a:r>
                        <a:rPr lang="en-US" dirty="0" err="1" smtClean="0">
                          <a:solidFill>
                            <a:schemeClr val="bg1"/>
                          </a:solidFill>
                        </a:rPr>
                        <a:t>GaP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n-</a:t>
                      </a:r>
                      <a:r>
                        <a:rPr lang="en-US" dirty="0" err="1" smtClean="0">
                          <a:solidFill>
                            <a:schemeClr val="bg1"/>
                          </a:solidFill>
                        </a:rPr>
                        <a:t>AlAs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33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5030509"/>
                  </a:ext>
                </a:extLst>
              </a:tr>
              <a:tr h="46590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</a:t>
                      </a:r>
                      <a:r>
                        <a:rPr lang="en-US" baseline="-25000" dirty="0" smtClean="0"/>
                        <a:t>i,</a:t>
                      </a:r>
                      <a:r>
                        <a:rPr lang="en-US" sz="1800" dirty="0" smtClean="0"/>
                        <a:t> cm</a:t>
                      </a:r>
                      <a:r>
                        <a:rPr lang="en-US" sz="1400" baseline="30000" dirty="0" smtClean="0"/>
                        <a:t>-3 </a:t>
                      </a:r>
                      <a:endParaRPr lang="ru-RU" sz="1800" baseline="30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~</a:t>
                      </a:r>
                      <a:r>
                        <a:rPr lang="en-US" dirty="0" smtClean="0"/>
                        <a:t>10</a:t>
                      </a:r>
                      <a:r>
                        <a:rPr lang="uk-UA" sz="1800" baseline="30000" dirty="0" smtClean="0"/>
                        <a:t>5</a:t>
                      </a:r>
                      <a:endParaRPr lang="ru-RU" sz="1800" baseline="30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~</a:t>
                      </a:r>
                      <a:r>
                        <a:rPr lang="en-US" dirty="0" smtClean="0"/>
                        <a:t>10</a:t>
                      </a:r>
                      <a:r>
                        <a:rPr lang="uk-UA" sz="1800" baseline="30000" dirty="0" smtClean="0"/>
                        <a:t>9</a:t>
                      </a:r>
                      <a:endParaRPr lang="ru-RU" sz="1800" baseline="30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2,5·10</a:t>
                      </a:r>
                      <a:r>
                        <a:rPr lang="uk-UA" sz="1800" kern="1200" baseline="30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~</a:t>
                      </a:r>
                      <a:r>
                        <a:rPr lang="en-US" dirty="0" smtClean="0"/>
                        <a:t>10</a:t>
                      </a:r>
                      <a:r>
                        <a:rPr lang="en-US" sz="1800" baseline="30000" dirty="0" smtClean="0"/>
                        <a:t>12</a:t>
                      </a:r>
                      <a:endParaRPr lang="ru-RU" sz="1800" baseline="30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1,1·10</a:t>
                      </a:r>
                      <a:r>
                        <a:rPr lang="uk-UA" sz="1800" kern="1200" baseline="30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~</a:t>
                      </a:r>
                      <a:r>
                        <a:rPr lang="en-US" dirty="0" smtClean="0"/>
                        <a:t>10</a:t>
                      </a:r>
                      <a:r>
                        <a:rPr lang="uk-UA" sz="1800" baseline="30000" dirty="0" smtClean="0"/>
                        <a:t>4</a:t>
                      </a:r>
                      <a:endParaRPr lang="ru-RU" sz="1800" baseline="30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~</a:t>
                      </a:r>
                      <a:r>
                        <a:rPr lang="en-US" dirty="0" smtClean="0"/>
                        <a:t>10</a:t>
                      </a:r>
                      <a:r>
                        <a:rPr lang="uk-UA" sz="1800" baseline="30000" dirty="0" smtClean="0"/>
                        <a:t>5</a:t>
                      </a:r>
                      <a:endParaRPr lang="ru-RU" sz="1800" baseline="30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~</a:t>
                      </a:r>
                      <a:r>
                        <a:rPr lang="en-US" dirty="0" smtClean="0"/>
                        <a:t>10</a:t>
                      </a:r>
                      <a:r>
                        <a:rPr lang="uk-UA" sz="1800" baseline="30000" dirty="0" smtClean="0"/>
                        <a:t>4</a:t>
                      </a:r>
                      <a:endParaRPr lang="ru-RU" sz="1800" baseline="30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~</a:t>
                      </a:r>
                      <a:r>
                        <a:rPr lang="en-US" dirty="0" smtClean="0"/>
                        <a:t>10</a:t>
                      </a:r>
                      <a:r>
                        <a:rPr lang="uk-UA" sz="1800" baseline="30000" dirty="0" smtClean="0"/>
                        <a:t>5</a:t>
                      </a:r>
                      <a:endParaRPr lang="ru-RU" sz="1800" baseline="300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5394611"/>
                  </a:ext>
                </a:extLst>
              </a:tr>
              <a:tr h="448319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Eg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eB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2,15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1,34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0,66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0,75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1,42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2,27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2,15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2,27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2,15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5761896"/>
                  </a:ext>
                </a:extLst>
              </a:tr>
              <a:tr h="448319">
                <a:tc>
                  <a:txBody>
                    <a:bodyPr/>
                    <a:lstStyle/>
                    <a:p>
                      <a:r>
                        <a:rPr lang="el-GR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Χ</a:t>
                      </a:r>
                      <a:r>
                        <a:rPr lang="en-US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</a:t>
                      </a:r>
                      <a:r>
                        <a:rPr lang="en-US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eB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3,51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4,38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4,06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4,07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4,3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3,51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4,3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3,51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9278909"/>
                  </a:ext>
                </a:extLst>
              </a:tr>
              <a:tr h="44831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N</a:t>
                      </a:r>
                      <a:r>
                        <a:rPr lang="en-US" sz="1800" dirty="0" err="1" smtClean="0"/>
                        <a:t>d,a</a:t>
                      </a:r>
                      <a:r>
                        <a:rPr lang="en-US" sz="1800" dirty="0" smtClean="0"/>
                        <a:t>, cm</a:t>
                      </a:r>
                      <a:r>
                        <a:rPr lang="en-US" sz="1400" baseline="30000" dirty="0" smtClean="0"/>
                        <a:t>-3</a:t>
                      </a:r>
                      <a:endParaRPr lang="ru-RU" sz="1800" baseline="30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,2·10</a:t>
                      </a:r>
                      <a:r>
                        <a:rPr lang="en-US" sz="1800" kern="1200" baseline="30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uk-UA" sz="1800" kern="1200" baseline="30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7,2·10</a:t>
                      </a:r>
                      <a:r>
                        <a:rPr lang="en-US" sz="1800" kern="1200" baseline="30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uk-UA" sz="1800" kern="1200" baseline="30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,1·10</a:t>
                      </a:r>
                      <a:r>
                        <a:rPr lang="en-US" sz="1800" kern="1200" baseline="30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,1·10</a:t>
                      </a:r>
                      <a:r>
                        <a:rPr lang="en-US" sz="1800" kern="1200" baseline="30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5,3</a:t>
                      </a:r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·</a:t>
                      </a:r>
                      <a:r>
                        <a:rPr lang="en-US" dirty="0" smtClean="0"/>
                        <a:t>10</a:t>
                      </a:r>
                      <a:r>
                        <a:rPr lang="en-US" sz="1800" baseline="30000" dirty="0" smtClean="0"/>
                        <a:t>10</a:t>
                      </a:r>
                      <a:endParaRPr lang="ru-RU" sz="18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3,2·10</a:t>
                      </a:r>
                      <a:r>
                        <a:rPr lang="uk-UA" sz="1800" kern="1200" baseline="30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6,2·10</a:t>
                      </a:r>
                      <a:r>
                        <a:rPr lang="en-US" sz="1800" kern="1200" baseline="30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uk-UA" sz="1800" kern="1200" baseline="30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6,4·10</a:t>
                      </a:r>
                      <a:r>
                        <a:rPr lang="uk-UA" sz="1800" kern="1200" baseline="30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8,2·10</a:t>
                      </a:r>
                      <a:r>
                        <a:rPr lang="en-US" sz="1800" kern="1200" baseline="30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uk-UA" sz="1800" kern="1200" baseline="30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5011095"/>
                  </a:ext>
                </a:extLst>
              </a:tr>
              <a:tr h="448319">
                <a:tc>
                  <a:txBody>
                    <a:bodyPr/>
                    <a:lstStyle/>
                    <a:p>
                      <a:r>
                        <a:rPr lang="en-US" dirty="0" smtClean="0"/>
                        <a:t>a, nm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0,5660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0,5869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0,5658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0,6096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0,5653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0,5451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0,5660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0,5451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0,5660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22539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086851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394</TotalTime>
  <Words>275</Words>
  <Application>Microsoft Office PowerPoint</Application>
  <PresentationFormat>Широкоэкранный</PresentationFormat>
  <Paragraphs>162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Данные по вариантам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Алина</dc:creator>
  <cp:lastModifiedBy>Алина</cp:lastModifiedBy>
  <cp:revision>17</cp:revision>
  <dcterms:created xsi:type="dcterms:W3CDTF">2020-05-05T08:24:07Z</dcterms:created>
  <dcterms:modified xsi:type="dcterms:W3CDTF">2020-05-06T09:41:46Z</dcterms:modified>
</cp:coreProperties>
</file>