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Alexandria Medium" panose="020B0604020202020204" charset="-78"/>
      <p:regular r:id="rId14"/>
    </p:embeddedFont>
    <p:embeddedFont>
      <p:font typeface="Manrope" panose="020B0604020202020204" charset="0"/>
      <p:regular r:id="rId15"/>
    </p:embeddedFont>
  </p:embeddedFontLst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90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371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Innovative Approaches to Customer Engagement in Marketing</a:t>
            </a:r>
            <a:endParaRPr lang="en-US" sz="4450" b="1" dirty="0"/>
          </a:p>
        </p:txBody>
      </p:sp>
      <p:sp>
        <p:nvSpPr>
          <p:cNvPr id="4" name="Text 1"/>
          <p:cNvSpPr/>
          <p:nvPr/>
        </p:nvSpPr>
        <p:spPr>
          <a:xfrm>
            <a:off x="793790" y="48036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 transformative course designed for master's students ready to master the art and science of meaningful customer relationships in today's dynamic marketing landscape </a:t>
            </a:r>
            <a:r>
              <a:rPr lang="en-US" sz="1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  <a:sym typeface="Wingdings" panose="05000000000000000000" pitchFamily="2" charset="2"/>
              </a:rPr>
              <a:t></a:t>
            </a:r>
            <a:endParaRPr lang="uk-UA" sz="1750" dirty="0">
              <a:solidFill>
                <a:srgbClr val="5B6E8C"/>
              </a:solidFill>
              <a:latin typeface="Manrope" pitchFamily="34" charset="0"/>
              <a:ea typeface="Manrope" pitchFamily="34" charset="-122"/>
              <a:cs typeface="Manrope" pitchFamily="34" charset="-120"/>
              <a:sym typeface="Wingdings" panose="05000000000000000000" pitchFamily="2" charset="2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uk-UA" sz="1750" dirty="0">
              <a:solidFill>
                <a:srgbClr val="5B6E8C"/>
              </a:solidFill>
              <a:latin typeface="Manrope" pitchFamily="34" charset="0"/>
              <a:sym typeface="Wingdings" panose="05000000000000000000" pitchFamily="2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9EC7E-CF60-7FB2-70CE-33FB9BD61515}"/>
              </a:ext>
            </a:extLst>
          </p:cNvPr>
          <p:cNvSpPr txBox="1"/>
          <p:nvPr/>
        </p:nvSpPr>
        <p:spPr>
          <a:xfrm>
            <a:off x="701323" y="6827447"/>
            <a:ext cx="3788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B6E8C"/>
                </a:solidFill>
                <a:cs typeface="Alexandria Medium" pitchFamily="34" charset="-120"/>
              </a:rPr>
              <a:t>Yuliia </a:t>
            </a:r>
            <a:r>
              <a:rPr lang="en-US" sz="2000" b="1" dirty="0" err="1">
                <a:solidFill>
                  <a:srgbClr val="5B6E8C"/>
                </a:solidFill>
                <a:cs typeface="Alexandria Medium" pitchFamily="34" charset="-120"/>
              </a:rPr>
              <a:t>Kaliuzhna</a:t>
            </a:r>
            <a:endParaRPr lang="en-US" sz="2000" b="1" dirty="0">
              <a:solidFill>
                <a:srgbClr val="5B6E8C"/>
              </a:solidFill>
              <a:cs typeface="Alexandria Medium" pitchFamily="34" charset="-120"/>
            </a:endParaRPr>
          </a:p>
          <a:p>
            <a:r>
              <a:rPr lang="en-US" sz="2000" b="1" dirty="0">
                <a:solidFill>
                  <a:srgbClr val="5B6E8C"/>
                </a:solidFill>
                <a:cs typeface="Alexandria Medium" pitchFamily="34" charset="-120"/>
              </a:rPr>
              <a:t>kalyuzhnaya.ju@gmail.com</a:t>
            </a:r>
            <a:endParaRPr lang="ru-UA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61956"/>
            <a:ext cx="1064121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Case Studies on Innovative Brand Engagement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38256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Explore real-world examples of brands that revolutionised customer engagement and achieved remarkable results through innovation.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590330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Nike: Community-Driven Engagement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435078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Transformed from product seller to fitness partner through their app ecosystem, creating a global community of engaged athletes.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35893" y="3590330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Starbucks: Loyalty Reinvented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235893" y="4435078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Built one of the world's most successful loyalty programmes by seamlessly integrating rewards with mobile ordering and personalisation.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677995" y="3590330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Sephora: Personalisation at Scale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9677995" y="4435078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Combined data analytics with experiential retail to deliver highly personalised beauty recommendations and exclusive member experiences.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686764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Your Turn:</a:t>
            </a:r>
            <a:r>
              <a:rPr lang="en-US" sz="1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Throughout this course, you'll analyse these and other case studies to extract actionable insights you can apply to your own marketing strategies.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AF2665-F5CD-877B-E6D5-F348F1517160}"/>
              </a:ext>
            </a:extLst>
          </p:cNvPr>
          <p:cNvSpPr txBox="1"/>
          <p:nvPr/>
        </p:nvSpPr>
        <p:spPr>
          <a:xfrm>
            <a:off x="2363056" y="3336187"/>
            <a:ext cx="9585789" cy="12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50"/>
              </a:lnSpc>
            </a:pPr>
            <a:r>
              <a:rPr lang="en-US" sz="3200" dirty="0">
                <a:solidFill>
                  <a:srgbClr val="5B6E8C"/>
                </a:solidFill>
                <a:latin typeface="Manrope" pitchFamily="34" charset="0"/>
              </a:rPr>
              <a:t>See you in the course</a:t>
            </a:r>
            <a:r>
              <a:rPr lang="uk-UA" sz="3200" dirty="0">
                <a:solidFill>
                  <a:srgbClr val="5B6E8C"/>
                </a:solidFill>
                <a:latin typeface="Manrope" pitchFamily="34" charset="0"/>
              </a:rPr>
              <a:t>!</a:t>
            </a:r>
          </a:p>
          <a:p>
            <a:pPr algn="ctr">
              <a:lnSpc>
                <a:spcPts val="2850"/>
              </a:lnSpc>
            </a:pPr>
            <a:endParaRPr lang="uk-UA" sz="3200" dirty="0">
              <a:solidFill>
                <a:srgbClr val="5B6E8C"/>
              </a:solidFill>
              <a:latin typeface="Manrope" pitchFamily="34" charset="0"/>
            </a:endParaRPr>
          </a:p>
          <a:p>
            <a:pPr algn="ctr">
              <a:lnSpc>
                <a:spcPts val="2850"/>
              </a:lnSpc>
            </a:pPr>
            <a:r>
              <a:rPr lang="en-CA" sz="3200" dirty="0">
                <a:solidFill>
                  <a:srgbClr val="5B6E8C"/>
                </a:solidFill>
                <a:latin typeface="Manrope" pitchFamily="34" charset="0"/>
              </a:rPr>
              <a:t>Let’s learn together</a:t>
            </a:r>
            <a:r>
              <a:rPr lang="uk-UA" sz="32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uk-UA" sz="3200" dirty="0">
                <a:solidFill>
                  <a:srgbClr val="5B6E8C"/>
                </a:solidFill>
                <a:latin typeface="Manrope" pitchFamily="34" charset="0"/>
                <a:sym typeface="Wingdings" panose="05000000000000000000" pitchFamily="2" charset="2"/>
              </a:rPr>
              <a:t></a:t>
            </a:r>
            <a:endParaRPr lang="en-US" sz="3200" dirty="0">
              <a:solidFill>
                <a:srgbClr val="5B6E8C"/>
              </a:solidFill>
              <a:latin typeface="Manrop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007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65577"/>
            <a:ext cx="1255776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Course Overview: Your Journey to Marketing Excellence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47995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What You'll Master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380673"/>
            <a:ext cx="62447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This course explores cutting-edge approaches to customer engagement that transcend traditional marketing methods. You'll discover how to identify, attract, and retain customers through creative strategies powered by data insights and innovative thinking.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47995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Learning Approach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599521" y="5380673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Through real-world case studies, hands-on activities, and practical frameworks, you'll develop the essential skills needed to engage customers in meaningful ways that drive lasting brand loyalty and competitive advantage.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63911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Course Goal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784515"/>
            <a:ext cx="4196358" cy="3681055"/>
          </a:xfrm>
          <a:prstGeom prst="roundRect">
            <a:avLst>
              <a:gd name="adj" fmla="val 9243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4" y="3018949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5390" y="3205996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8224" y="3926205"/>
            <a:ext cx="2874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Strategic Innovation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8224" y="4416623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Develop innovative customer engagement strategies that create strong brand relationships in competitive markets.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2784515"/>
            <a:ext cx="4196358" cy="3681055"/>
          </a:xfrm>
          <a:prstGeom prst="roundRect">
            <a:avLst>
              <a:gd name="adj" fmla="val 9243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1396" y="3018949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562" y="3205996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51396" y="39262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Customer Loyalty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51396" y="4416623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Master techniques to increase customer loyalty through personalised, data-driven approaches that resonate with modern consumers.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9640133" y="2784515"/>
            <a:ext cx="4196358" cy="3681055"/>
          </a:xfrm>
          <a:prstGeom prst="roundRect">
            <a:avLst>
              <a:gd name="adj" fmla="val 9243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4568" y="3018949"/>
            <a:ext cx="680442" cy="680442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61734" y="3205996"/>
            <a:ext cx="306110" cy="30611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74568" y="3926205"/>
            <a:ext cx="29648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Practical Application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874568" y="4416623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Gain hands-on experience applying cutting-edge engagement tactics to real-world marketing challenges and opportunities.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56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0907" y="464344"/>
            <a:ext cx="7962186" cy="844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Foundations of Customer Engagement in Marketing</a:t>
            </a:r>
            <a:endParaRPr lang="en-US" sz="2650" dirty="0"/>
          </a:p>
        </p:txBody>
      </p:sp>
      <p:sp>
        <p:nvSpPr>
          <p:cNvPr id="4" name="Text 1"/>
          <p:cNvSpPr/>
          <p:nvPr/>
        </p:nvSpPr>
        <p:spPr>
          <a:xfrm>
            <a:off x="590907" y="1561743"/>
            <a:ext cx="168831" cy="210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3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07" y="1825704"/>
            <a:ext cx="7962186" cy="228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90907" y="1955840"/>
            <a:ext cx="3901916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Understanding Modern Engagement</a:t>
            </a:r>
            <a:endParaRPr lang="en-US" sz="1650" dirty="0"/>
          </a:p>
        </p:txBody>
      </p:sp>
      <p:sp>
        <p:nvSpPr>
          <p:cNvPr id="7" name="Text 3"/>
          <p:cNvSpPr/>
          <p:nvPr/>
        </p:nvSpPr>
        <p:spPr>
          <a:xfrm>
            <a:off x="590907" y="2320885"/>
            <a:ext cx="7962186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Explore the evolution from transactional to relationship-based marketing and why engagement matters more than ever.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90907" y="3156347"/>
            <a:ext cx="168831" cy="210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3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07" y="3400425"/>
            <a:ext cx="7962186" cy="228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0907" y="3550444"/>
            <a:ext cx="3831193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Psychology of Customer Connection</a:t>
            </a: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590907" y="3915489"/>
            <a:ext cx="7962186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Discover the emotional and rational drivers that influence customer behaviour and decision-making processes.</a:t>
            </a:r>
            <a:endParaRPr lang="en-US" sz="1300" dirty="0"/>
          </a:p>
        </p:txBody>
      </p:sp>
      <p:sp>
        <p:nvSpPr>
          <p:cNvPr id="12" name="Text 7"/>
          <p:cNvSpPr/>
          <p:nvPr/>
        </p:nvSpPr>
        <p:spPr>
          <a:xfrm>
            <a:off x="590907" y="4750951"/>
            <a:ext cx="168831" cy="210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3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07" y="4978122"/>
            <a:ext cx="7962186" cy="2286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90907" y="5145048"/>
            <a:ext cx="2730341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Engagement Frameworks</a:t>
            </a:r>
            <a:endParaRPr lang="en-US" sz="1650" dirty="0"/>
          </a:p>
        </p:txBody>
      </p:sp>
      <p:sp>
        <p:nvSpPr>
          <p:cNvPr id="15" name="Text 9"/>
          <p:cNvSpPr/>
          <p:nvPr/>
        </p:nvSpPr>
        <p:spPr>
          <a:xfrm>
            <a:off x="590907" y="5510093"/>
            <a:ext cx="7962186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Learn proven models and frameworks for building systematic approaches to customer interaction across all touchpoints.</a:t>
            </a:r>
            <a:endParaRPr lang="en-US" sz="1300" dirty="0"/>
          </a:p>
        </p:txBody>
      </p:sp>
      <p:sp>
        <p:nvSpPr>
          <p:cNvPr id="16" name="Text 10"/>
          <p:cNvSpPr/>
          <p:nvPr/>
        </p:nvSpPr>
        <p:spPr>
          <a:xfrm>
            <a:off x="590907" y="6345555"/>
            <a:ext cx="168831" cy="210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30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07" y="6555938"/>
            <a:ext cx="7962186" cy="2286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590907" y="6739652"/>
            <a:ext cx="3193256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Digital Transformation Impact</a:t>
            </a:r>
            <a:endParaRPr lang="en-US" sz="1650" dirty="0"/>
          </a:p>
        </p:txBody>
      </p:sp>
      <p:sp>
        <p:nvSpPr>
          <p:cNvPr id="19" name="Text 12"/>
          <p:cNvSpPr/>
          <p:nvPr/>
        </p:nvSpPr>
        <p:spPr>
          <a:xfrm>
            <a:off x="590907" y="7104698"/>
            <a:ext cx="7962186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Examine how technology has fundamentally changed customer expectations and created new engagement opportunities.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1479" y="315516"/>
            <a:ext cx="5631061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Interactive and Experiential Marketing Strategies</a:t>
            </a:r>
            <a:endParaRPr lang="en-US" b="1" dirty="0"/>
          </a:p>
        </p:txBody>
      </p:sp>
      <p:sp>
        <p:nvSpPr>
          <p:cNvPr id="3" name="Text 1"/>
          <p:cNvSpPr/>
          <p:nvPr/>
        </p:nvSpPr>
        <p:spPr>
          <a:xfrm>
            <a:off x="401479" y="877491"/>
            <a:ext cx="8184475" cy="367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Move beyond passive advertising to create immersive brand experiences that captivate and convert</a:t>
            </a:r>
            <a:endParaRPr lang="uk-UA" sz="1200" dirty="0">
              <a:solidFill>
                <a:srgbClr val="5B6E8C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 This module explores innovative tactics that turn customers into active participants in your brand story.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401479" y="1373743"/>
            <a:ext cx="7807573" cy="920948"/>
          </a:xfrm>
          <a:prstGeom prst="roundRect">
            <a:avLst>
              <a:gd name="adj" fmla="val 18688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5" name="Text 3"/>
          <p:cNvSpPr/>
          <p:nvPr/>
        </p:nvSpPr>
        <p:spPr>
          <a:xfrm>
            <a:off x="531376" y="1503640"/>
            <a:ext cx="2137529" cy="179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Immersive Brand Experiences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31376" y="1797606"/>
            <a:ext cx="7297532" cy="367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Design memorable interactions through pop-up events, virtual reality, and interactive installations that create lasting impressions.</a:t>
            </a:r>
            <a:endParaRPr lang="en-US" sz="1050" dirty="0"/>
          </a:p>
        </p:txBody>
      </p:sp>
      <p:sp>
        <p:nvSpPr>
          <p:cNvPr id="7" name="Shape 5"/>
          <p:cNvSpPr/>
          <p:nvPr/>
        </p:nvSpPr>
        <p:spPr>
          <a:xfrm>
            <a:off x="401479" y="3534191"/>
            <a:ext cx="7735654" cy="920948"/>
          </a:xfrm>
          <a:prstGeom prst="roundRect">
            <a:avLst>
              <a:gd name="adj" fmla="val 18688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8" name="Text 6"/>
          <p:cNvSpPr/>
          <p:nvPr/>
        </p:nvSpPr>
        <p:spPr>
          <a:xfrm>
            <a:off x="531376" y="3664088"/>
            <a:ext cx="1685330" cy="179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Gamification Strategies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31376" y="3958054"/>
            <a:ext cx="7297532" cy="367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Apply game mechanics to marketing campaigns to boost engagement, encourage participation, and drive desired behaviours.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401479" y="5694640"/>
            <a:ext cx="8184475" cy="920948"/>
          </a:xfrm>
          <a:prstGeom prst="roundRect">
            <a:avLst>
              <a:gd name="adj" fmla="val 23341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 sz="2000"/>
          </a:p>
        </p:txBody>
      </p:sp>
      <p:sp>
        <p:nvSpPr>
          <p:cNvPr id="11" name="Text 9"/>
          <p:cNvSpPr/>
          <p:nvPr/>
        </p:nvSpPr>
        <p:spPr>
          <a:xfrm>
            <a:off x="531376" y="5824537"/>
            <a:ext cx="1884521" cy="179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Social Media Engagement</a:t>
            </a: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531376" y="6118502"/>
            <a:ext cx="7924681" cy="183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Leverage user-generated content, live streaming, and interactive polls to build vibrant online</a:t>
            </a:r>
            <a:endParaRPr lang="uk-UA" sz="1200" dirty="0">
              <a:solidFill>
                <a:srgbClr val="5B6E8C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communities around your brand.</a:t>
            </a:r>
            <a:endParaRPr lang="en-US" sz="12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371" y="903327"/>
            <a:ext cx="5363051" cy="5363051"/>
          </a:xfrm>
          <a:prstGeom prst="rect">
            <a:avLst/>
          </a:prstGeom>
        </p:spPr>
      </p:pic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371" y="6395442"/>
            <a:ext cx="5363051" cy="53630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0294" y="530304"/>
            <a:ext cx="7796212" cy="962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Customer Journey Mapping and Analysis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160294" y="1781770"/>
            <a:ext cx="7796212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Master the art of understanding and optimising every step of your customer's experience with your brand.</a:t>
            </a:r>
            <a:endParaRPr lang="en-US" sz="15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294" y="2614374"/>
            <a:ext cx="962739" cy="141743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315557" y="2806898"/>
            <a:ext cx="2406968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Awareness Stage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7315557" y="3223260"/>
            <a:ext cx="6640949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Identify how customers first discover your brand and optimise initial touchpoints for maximum impact.</a:t>
            </a:r>
            <a:endParaRPr lang="en-US" sz="15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294" y="4031813"/>
            <a:ext cx="962739" cy="141743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315557" y="4224338"/>
            <a:ext cx="3089910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Consideration &amp; Purchase</a:t>
            </a: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7315557" y="4640699"/>
            <a:ext cx="6640949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Map decision-making processes and remove friction points that prevent conversion across channels.</a:t>
            </a:r>
            <a:endParaRPr lang="en-US" sz="15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294" y="5449252"/>
            <a:ext cx="962739" cy="141743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315557" y="5641777"/>
            <a:ext cx="2873812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Post-Purchase &amp; Loyalty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7315557" y="6058138"/>
            <a:ext cx="6640949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Design retention strategies that transform satisfied customers into passionate brand advocates.</a:t>
            </a:r>
            <a:endParaRPr lang="en-US" sz="1500" dirty="0"/>
          </a:p>
        </p:txBody>
      </p:sp>
      <p:sp>
        <p:nvSpPr>
          <p:cNvPr id="14" name="Text 8"/>
          <p:cNvSpPr/>
          <p:nvPr/>
        </p:nvSpPr>
        <p:spPr>
          <a:xfrm>
            <a:off x="6160294" y="7083266"/>
            <a:ext cx="7796212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Through detailed journey mapping exercises, you'll learn to identify pain points, moments of delight, and opportunities for meaningful engagement at every stage.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7225"/>
            <a:ext cx="1263443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Personalisation and Data-Driven Marketing Approaches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627828"/>
            <a:ext cx="680442" cy="6804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57720" y="2819162"/>
            <a:ext cx="36008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Customer Data Platforms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757720" y="3309580"/>
            <a:ext cx="541567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Harness unified customer data to create comprehensive profiles that enable truly personalised marketing at scale across all channels.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884" y="2627828"/>
            <a:ext cx="680442" cy="6804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420814" y="2819162"/>
            <a:ext cx="39201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AI-Powered Personalisation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8420814" y="3309580"/>
            <a:ext cx="541579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Deploy machine learning algorithms to predict customer preferences, recommend products, and deliver tailored content in real-time.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851916"/>
            <a:ext cx="680442" cy="68044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757720" y="5043249"/>
            <a:ext cx="37145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Dynamic Content Delivery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757720" y="5533668"/>
            <a:ext cx="541567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Create adaptive marketing messages that automatically adjust based on individual customer behaviour, preferences, and lifecycle stage.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56884" y="4851916"/>
            <a:ext cx="680442" cy="68044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420814" y="5043249"/>
            <a:ext cx="32387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Privacy-First Strategies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8420814" y="5533668"/>
            <a:ext cx="541579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Balance personalisation with privacy concerns, implementing ethical data practices that build trust whilst delivering relevant experiences.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357" y="764977"/>
            <a:ext cx="9629656" cy="540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Building Loyalty and Retention Programmes</a:t>
            </a:r>
            <a:endParaRPr lang="en-US" sz="3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57" y="1873806"/>
            <a:ext cx="4929426" cy="492942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22325" y="1825109"/>
            <a:ext cx="7658219" cy="692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Transform one-time buyers into lifetime customers through strategic loyalty initiatives that create genuine value.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22325" y="2760940"/>
            <a:ext cx="486847" cy="486847"/>
          </a:xfrm>
          <a:prstGeom prst="roundRect">
            <a:avLst>
              <a:gd name="adj" fmla="val 66676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6" name="Text 3"/>
          <p:cNvSpPr/>
          <p:nvPr/>
        </p:nvSpPr>
        <p:spPr>
          <a:xfrm>
            <a:off x="6925508" y="2835235"/>
            <a:ext cx="2990612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Reward Programme Design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925508" y="3727847"/>
            <a:ext cx="2990612" cy="1731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Create compelling incentive structures using points, tiers, and exclusive benefits that encourage repeat purchases and deeper engagement.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10186630" y="2760940"/>
            <a:ext cx="486847" cy="486847"/>
          </a:xfrm>
          <a:prstGeom prst="roundRect">
            <a:avLst>
              <a:gd name="adj" fmla="val 66676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9" name="Text 6"/>
          <p:cNvSpPr/>
          <p:nvPr/>
        </p:nvSpPr>
        <p:spPr>
          <a:xfrm>
            <a:off x="10889813" y="2835235"/>
            <a:ext cx="2833330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Community Building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10889813" y="3389709"/>
            <a:ext cx="2990731" cy="2077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Foster brand communities where customers connect with each other, creating emotional bonds that transcend transactional relationships.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222325" y="5899904"/>
            <a:ext cx="486847" cy="486847"/>
          </a:xfrm>
          <a:prstGeom prst="roundRect">
            <a:avLst>
              <a:gd name="adj" fmla="val 66676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2" name="Text 9"/>
          <p:cNvSpPr/>
          <p:nvPr/>
        </p:nvSpPr>
        <p:spPr>
          <a:xfrm>
            <a:off x="6925508" y="5974199"/>
            <a:ext cx="2705100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VIP Experiences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6925508" y="6528673"/>
            <a:ext cx="6955036" cy="692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Design exclusive access programmes and personalised touches that make valued customers feel truly special and appreciated.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3542" y="645081"/>
            <a:ext cx="9460468" cy="509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Measuring Engagement Effectiveness and ROI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713542" y="1562576"/>
            <a:ext cx="13203317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Learn to quantify the impact of your customer engagement strategies using sophisticated analytics and proven measurement frameworks.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344930" y="3147655"/>
            <a:ext cx="2968347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Engagement Multiplier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13542" y="3588544"/>
            <a:ext cx="4231243" cy="978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Average revenue increase from highly engaged customers compared to passive ones.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5907881" y="3147655"/>
            <a:ext cx="2814518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Lifetime Value Impact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5199578" y="3588544"/>
            <a:ext cx="4231243" cy="652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Additional customer lifetime value gained through effective engagement programmes.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0526911" y="3147655"/>
            <a:ext cx="2548652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Retention Rate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9685615" y="3588544"/>
            <a:ext cx="4231243" cy="978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Customer retention improvement when implementing personalised engagement strategies.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13542" y="5102304"/>
            <a:ext cx="4265176" cy="2482215"/>
          </a:xfrm>
          <a:prstGeom prst="roundRect">
            <a:avLst>
              <a:gd name="adj" fmla="val 44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42" y="5079444"/>
            <a:ext cx="4265176" cy="91440"/>
          </a:xfrm>
          <a:prstGeom prst="rect">
            <a:avLst/>
          </a:prstGeom>
        </p:spPr>
      </p:pic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258" y="4796552"/>
            <a:ext cx="611624" cy="611624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2723733" y="4949428"/>
            <a:ext cx="24467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1</a:t>
            </a:r>
            <a:endParaRPr lang="en-US" sz="1900" dirty="0"/>
          </a:p>
        </p:txBody>
      </p:sp>
      <p:sp>
        <p:nvSpPr>
          <p:cNvPr id="17" name="Text 13"/>
          <p:cNvSpPr/>
          <p:nvPr/>
        </p:nvSpPr>
        <p:spPr>
          <a:xfrm>
            <a:off x="940237" y="5612011"/>
            <a:ext cx="2548652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Define KPIs</a:t>
            </a:r>
            <a:endParaRPr lang="en-US" sz="2000" dirty="0"/>
          </a:p>
        </p:txBody>
      </p:sp>
      <p:sp>
        <p:nvSpPr>
          <p:cNvPr id="18" name="Text 14"/>
          <p:cNvSpPr/>
          <p:nvPr/>
        </p:nvSpPr>
        <p:spPr>
          <a:xfrm>
            <a:off x="940237" y="6052899"/>
            <a:ext cx="3811786" cy="1304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Establish clear metrics aligned with business objectives: engagement rate, customer lifetime value, Net Promoter Score, and conversion rates.</a:t>
            </a:r>
            <a:endParaRPr lang="en-US" sz="1600" dirty="0"/>
          </a:p>
        </p:txBody>
      </p:sp>
      <p:sp>
        <p:nvSpPr>
          <p:cNvPr id="19" name="Shape 15"/>
          <p:cNvSpPr/>
          <p:nvPr/>
        </p:nvSpPr>
        <p:spPr>
          <a:xfrm>
            <a:off x="5182553" y="5102304"/>
            <a:ext cx="4265176" cy="2482215"/>
          </a:xfrm>
          <a:prstGeom prst="roundRect">
            <a:avLst>
              <a:gd name="adj" fmla="val 44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553" y="5079444"/>
            <a:ext cx="4265176" cy="91440"/>
          </a:xfrm>
          <a:prstGeom prst="rect">
            <a:avLst/>
          </a:prstGeom>
        </p:spPr>
      </p:pic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269" y="4796552"/>
            <a:ext cx="611624" cy="611624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192744" y="4949428"/>
            <a:ext cx="24467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2</a:t>
            </a:r>
            <a:endParaRPr lang="en-US" sz="1900" dirty="0"/>
          </a:p>
        </p:txBody>
      </p:sp>
      <p:sp>
        <p:nvSpPr>
          <p:cNvPr id="23" name="Text 17"/>
          <p:cNvSpPr/>
          <p:nvPr/>
        </p:nvSpPr>
        <p:spPr>
          <a:xfrm>
            <a:off x="5409248" y="5612011"/>
            <a:ext cx="2548652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Track &amp; Analyse</a:t>
            </a:r>
            <a:endParaRPr lang="en-US" sz="2000" dirty="0"/>
          </a:p>
        </p:txBody>
      </p:sp>
      <p:sp>
        <p:nvSpPr>
          <p:cNvPr id="24" name="Text 18"/>
          <p:cNvSpPr/>
          <p:nvPr/>
        </p:nvSpPr>
        <p:spPr>
          <a:xfrm>
            <a:off x="5409248" y="6052899"/>
            <a:ext cx="3811786" cy="1304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Implement analytics tools to monitor customer behaviour across touchpoints and generate actionable insights from engagement data.</a:t>
            </a:r>
            <a:endParaRPr lang="en-US" sz="1600" dirty="0"/>
          </a:p>
        </p:txBody>
      </p:sp>
      <p:sp>
        <p:nvSpPr>
          <p:cNvPr id="25" name="Shape 19"/>
          <p:cNvSpPr/>
          <p:nvPr/>
        </p:nvSpPr>
        <p:spPr>
          <a:xfrm>
            <a:off x="9651563" y="5102304"/>
            <a:ext cx="4265176" cy="2482215"/>
          </a:xfrm>
          <a:prstGeom prst="roundRect">
            <a:avLst>
              <a:gd name="adj" fmla="val 44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563" y="5079444"/>
            <a:ext cx="4265176" cy="91440"/>
          </a:xfrm>
          <a:prstGeom prst="rect">
            <a:avLst/>
          </a:prstGeom>
        </p:spPr>
      </p:pic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8280" y="4796552"/>
            <a:ext cx="611624" cy="611624"/>
          </a:xfrm>
          <a:prstGeom prst="rect">
            <a:avLst/>
          </a:prstGeom>
        </p:spPr>
      </p:pic>
      <p:sp>
        <p:nvSpPr>
          <p:cNvPr id="28" name="Text 20"/>
          <p:cNvSpPr/>
          <p:nvPr/>
        </p:nvSpPr>
        <p:spPr>
          <a:xfrm>
            <a:off x="11661755" y="4949428"/>
            <a:ext cx="24467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3</a:t>
            </a:r>
            <a:endParaRPr lang="en-US" sz="1900" dirty="0"/>
          </a:p>
        </p:txBody>
      </p:sp>
      <p:sp>
        <p:nvSpPr>
          <p:cNvPr id="29" name="Text 21"/>
          <p:cNvSpPr/>
          <p:nvPr/>
        </p:nvSpPr>
        <p:spPr>
          <a:xfrm>
            <a:off x="9878258" y="5612011"/>
            <a:ext cx="2548652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Optimise &amp; Scale</a:t>
            </a:r>
            <a:endParaRPr lang="en-US" sz="2000" dirty="0"/>
          </a:p>
        </p:txBody>
      </p:sp>
      <p:sp>
        <p:nvSpPr>
          <p:cNvPr id="30" name="Text 22"/>
          <p:cNvSpPr/>
          <p:nvPr/>
        </p:nvSpPr>
        <p:spPr>
          <a:xfrm>
            <a:off x="9878258" y="6052899"/>
            <a:ext cx="3811786" cy="1304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Apply A/B testing and continuous improvement methodologies to refine strategies and maximise return on marketing investment.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893</Words>
  <Application>Microsoft Office PowerPoint</Application>
  <PresentationFormat>Произвольный</PresentationFormat>
  <Paragraphs>104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Manrope</vt:lpstr>
      <vt:lpstr>Arial</vt:lpstr>
      <vt:lpstr>Alexandria Medium</vt:lpstr>
      <vt:lpstr>Alexandria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-</cp:lastModifiedBy>
  <cp:revision>3</cp:revision>
  <dcterms:created xsi:type="dcterms:W3CDTF">2025-10-18T19:57:25Z</dcterms:created>
  <dcterms:modified xsi:type="dcterms:W3CDTF">2025-10-18T20:09:19Z</dcterms:modified>
</cp:coreProperties>
</file>