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76" r:id="rId2"/>
    <p:sldId id="256" r:id="rId3"/>
    <p:sldId id="265" r:id="rId4"/>
    <p:sldId id="277" r:id="rId5"/>
    <p:sldId id="264" r:id="rId6"/>
    <p:sldId id="260" r:id="rId7"/>
    <p:sldId id="278" r:id="rId8"/>
    <p:sldId id="279" r:id="rId9"/>
    <p:sldId id="280" r:id="rId10"/>
    <p:sldId id="282" r:id="rId11"/>
    <p:sldId id="283" r:id="rId12"/>
    <p:sldId id="269" r:id="rId13"/>
    <p:sldId id="266" r:id="rId14"/>
    <p:sldId id="267" r:id="rId15"/>
    <p:sldId id="270" r:id="rId16"/>
    <p:sldId id="271" r:id="rId17"/>
    <p:sldId id="272" r:id="rId18"/>
    <p:sldId id="273" r:id="rId19"/>
    <p:sldId id="27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2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655A-B10F-468C-8516-AF8594B3881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940F5-623D-4CF1-A4E2-0A0F71A19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9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З одного боку,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це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жарт, а з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іншого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— приклад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міжкультурної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плутанини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80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типи</a:t>
            </a:r>
            <a:r>
              <a:rPr lang="ru-RU" dirty="0" smtClean="0"/>
              <a:t> та </a:t>
            </a:r>
            <a:r>
              <a:rPr lang="ru-RU" dirty="0" err="1" smtClean="0"/>
              <a:t>рівні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, </a:t>
            </a:r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якими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розглядати</a:t>
            </a:r>
            <a:r>
              <a:rPr lang="ru-RU" dirty="0" smtClean="0"/>
              <a:t> як </a:t>
            </a:r>
            <a:r>
              <a:rPr lang="ru-RU" dirty="0" err="1" smtClean="0"/>
              <a:t>міжкультурне</a:t>
            </a:r>
            <a:r>
              <a:rPr lang="ru-RU" dirty="0" smtClean="0"/>
              <a:t>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культуру </a:t>
            </a:r>
            <a:r>
              <a:rPr lang="ru-RU" dirty="0" err="1" smtClean="0"/>
              <a:t>нації</a:t>
            </a:r>
            <a:r>
              <a:rPr lang="ru-RU" dirty="0" smtClean="0"/>
              <a:t>, субкультуру, контркультуру, а </a:t>
            </a:r>
            <a:r>
              <a:rPr lang="ru-RU" dirty="0" err="1" smtClean="0"/>
              <a:t>також</a:t>
            </a:r>
            <a:r>
              <a:rPr lang="ru-RU" dirty="0" smtClean="0"/>
              <a:t> про культуру </a:t>
            </a:r>
            <a:r>
              <a:rPr lang="ru-RU" dirty="0" err="1" smtClean="0"/>
              <a:t>окремої</a:t>
            </a:r>
            <a:r>
              <a:rPr lang="ru-RU" dirty="0" smtClean="0"/>
              <a:t> </a:t>
            </a:r>
            <a:r>
              <a:rPr lang="ru-RU" dirty="0" err="1" smtClean="0"/>
              <a:t>соціальної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Спілкування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представниками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спільнот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</a:t>
            </a:r>
            <a:r>
              <a:rPr lang="ru-RU" dirty="0" err="1" smtClean="0"/>
              <a:t>міжкультурну</a:t>
            </a:r>
            <a:r>
              <a:rPr lang="ru-RU" dirty="0" smtClean="0"/>
              <a:t> </a:t>
            </a:r>
            <a:r>
              <a:rPr lang="ru-RU" dirty="0" err="1" smtClean="0"/>
              <a:t>комунікацію</a:t>
            </a:r>
            <a:r>
              <a:rPr lang="ru-RU" dirty="0" smtClean="0"/>
              <a:t>. </a:t>
            </a: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66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Відомий</a:t>
            </a:r>
            <a:r>
              <a:rPr lang="ru-RU" dirty="0" smtClean="0"/>
              <a:t> факт </a:t>
            </a:r>
            <a:r>
              <a:rPr lang="ru-RU" dirty="0" err="1" smtClean="0"/>
              <a:t>віднесення</a:t>
            </a:r>
            <a:r>
              <a:rPr lang="ru-RU" dirty="0" smtClean="0"/>
              <a:t> </a:t>
            </a:r>
            <a:r>
              <a:rPr lang="ru-RU" dirty="0" err="1" smtClean="0"/>
              <a:t>корів</a:t>
            </a:r>
            <a:r>
              <a:rPr lang="ru-RU" dirty="0" smtClean="0"/>
              <a:t> до </a:t>
            </a:r>
            <a:r>
              <a:rPr lang="ru-RU" dirty="0" err="1" smtClean="0"/>
              <a:t>священних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в </a:t>
            </a:r>
            <a:r>
              <a:rPr lang="ru-RU" dirty="0" err="1" smtClean="0"/>
              <a:t>Індії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нашого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домашньої</a:t>
            </a:r>
            <a:r>
              <a:rPr lang="ru-RU" dirty="0" smtClean="0"/>
              <a:t> </a:t>
            </a:r>
            <a:r>
              <a:rPr lang="ru-RU" dirty="0" err="1" smtClean="0"/>
              <a:t>годувальниці</a:t>
            </a:r>
            <a:r>
              <a:rPr lang="ru-RU" dirty="0" smtClean="0"/>
              <a:t>. Але ж до </a:t>
            </a:r>
            <a:r>
              <a:rPr lang="ru-RU" dirty="0" err="1" smtClean="0"/>
              <a:t>недоторканних</a:t>
            </a:r>
            <a:r>
              <a:rPr lang="ru-RU" dirty="0" smtClean="0"/>
              <a:t> там належать </a:t>
            </a:r>
            <a:r>
              <a:rPr lang="ru-RU" dirty="0" err="1" smtClean="0"/>
              <a:t>також</a:t>
            </a:r>
            <a:r>
              <a:rPr lang="ru-RU" dirty="0" smtClean="0"/>
              <a:t> і </a:t>
            </a:r>
            <a:r>
              <a:rPr lang="ru-RU" dirty="0" err="1" smtClean="0"/>
              <a:t>мавпи</a:t>
            </a:r>
            <a:r>
              <a:rPr lang="ru-RU" dirty="0" smtClean="0"/>
              <a:t>!</a:t>
            </a:r>
          </a:p>
          <a:p>
            <a:r>
              <a:rPr lang="ru-RU" dirty="0" smtClean="0"/>
              <a:t> </a:t>
            </a:r>
            <a:r>
              <a:rPr lang="uk-UA" dirty="0" smtClean="0"/>
              <a:t>На розуміння культурологічних аспектів міжкультурної комунікації спрямовані</a:t>
            </a:r>
            <a:r>
              <a:rPr lang="uk-UA" baseline="0" dirty="0" smtClean="0"/>
              <a:t> такі складові програми, як «Звичаї, традиції, обряди народів </a:t>
            </a:r>
            <a:r>
              <a:rPr lang="uk-UA" baseline="0" dirty="0" err="1" smtClean="0"/>
              <a:t>Єіропи</a:t>
            </a:r>
            <a:r>
              <a:rPr lang="uk-UA" baseline="0" dirty="0" smtClean="0"/>
              <a:t>», «</a:t>
            </a:r>
            <a:r>
              <a:rPr lang="uk-UA" baseline="0" dirty="0" err="1" smtClean="0"/>
              <a:t>Постфольклор</a:t>
            </a:r>
            <a:r>
              <a:rPr lang="uk-UA" baseline="0" dirty="0" smtClean="0"/>
              <a:t>», «Інтегрований курс слов’янських літератур», </a:t>
            </a:r>
            <a:r>
              <a:rPr lang="uk-UA" baseline="0" dirty="0" err="1" smtClean="0"/>
              <a:t>Лінгвокультурологія</a:t>
            </a:r>
            <a:r>
              <a:rPr lang="uk-UA" baseline="0" dirty="0" smtClean="0"/>
              <a:t> тощо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60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Звичайно, лінгвістичний аспект перш за все – це знання мови і досконалий переклад, на</a:t>
            </a:r>
            <a:r>
              <a:rPr lang="uk-UA" baseline="0" dirty="0" smtClean="0"/>
              <a:t> що й орієнтоване вивчення польської сови, практикуми перекладу, інші дисципліни лінгвістичного </a:t>
            </a:r>
            <a:r>
              <a:rPr lang="uk-UA" baseline="0" dirty="0" err="1" smtClean="0"/>
              <a:t>уиклу</a:t>
            </a:r>
            <a:r>
              <a:rPr lang="uk-UA" baseline="0" dirty="0" smtClean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30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Одні</a:t>
            </a:r>
            <a:r>
              <a:rPr lang="ru-RU" dirty="0" smtClean="0"/>
              <a:t> й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жести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містити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різний</a:t>
            </a:r>
            <a:r>
              <a:rPr lang="ru-RU" dirty="0" smtClean="0"/>
              <a:t> </a:t>
            </a:r>
            <a:r>
              <a:rPr lang="ru-RU" dirty="0" err="1" smtClean="0"/>
              <a:t>етичний</a:t>
            </a:r>
            <a:r>
              <a:rPr lang="ru-RU" dirty="0" smtClean="0"/>
              <a:t> </a:t>
            </a:r>
            <a:r>
              <a:rPr lang="ru-RU" dirty="0" err="1" smtClean="0"/>
              <a:t>зміст</a:t>
            </a:r>
            <a:r>
              <a:rPr lang="ru-RU" dirty="0" smtClean="0"/>
              <a:t>. Так, великий </a:t>
            </a:r>
            <a:r>
              <a:rPr lang="ru-RU" dirty="0" err="1" smtClean="0"/>
              <a:t>палець</a:t>
            </a:r>
            <a:r>
              <a:rPr lang="ru-RU" dirty="0" smtClean="0"/>
              <a:t> руки, </a:t>
            </a:r>
            <a:r>
              <a:rPr lang="ru-RU" dirty="0" err="1" smtClean="0"/>
              <a:t>піднятий</a:t>
            </a:r>
            <a:r>
              <a:rPr lang="ru-RU" dirty="0" smtClean="0"/>
              <a:t> </a:t>
            </a:r>
            <a:r>
              <a:rPr lang="ru-RU" dirty="0" err="1" smtClean="0"/>
              <a:t>вгору</a:t>
            </a:r>
            <a:r>
              <a:rPr lang="ru-RU" dirty="0" smtClean="0"/>
              <a:t>, – </a:t>
            </a:r>
            <a:r>
              <a:rPr lang="ru-RU" dirty="0" err="1" smtClean="0"/>
              <a:t>це</a:t>
            </a:r>
            <a:r>
              <a:rPr lang="ru-RU" dirty="0" smtClean="0"/>
              <a:t> для нас, як і для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європейців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«</a:t>
            </a:r>
            <a:r>
              <a:rPr lang="ru-RU" dirty="0" err="1" smtClean="0"/>
              <a:t>дуже</a:t>
            </a:r>
            <a:r>
              <a:rPr lang="ru-RU" dirty="0" smtClean="0"/>
              <a:t> добре», «</a:t>
            </a:r>
            <a:r>
              <a:rPr lang="ru-RU" dirty="0" err="1" smtClean="0"/>
              <a:t>класно</a:t>
            </a:r>
            <a:r>
              <a:rPr lang="ru-RU" dirty="0" smtClean="0"/>
              <a:t>», «супер». В </a:t>
            </a:r>
            <a:r>
              <a:rPr lang="ru-RU" dirty="0" err="1" smtClean="0"/>
              <a:t>Америці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жесту </a:t>
            </a:r>
            <a:r>
              <a:rPr lang="ru-RU" dirty="0" err="1" smtClean="0"/>
              <a:t>зупиняють</a:t>
            </a:r>
            <a:r>
              <a:rPr lang="ru-RU" dirty="0" smtClean="0"/>
              <a:t> авто на </a:t>
            </a:r>
            <a:r>
              <a:rPr lang="ru-RU" dirty="0" err="1" smtClean="0"/>
              <a:t>дорозі</a:t>
            </a:r>
            <a:r>
              <a:rPr lang="ru-RU" dirty="0" smtClean="0"/>
              <a:t>, а от у </a:t>
            </a:r>
            <a:r>
              <a:rPr lang="ru-RU" dirty="0" err="1" smtClean="0"/>
              <a:t>Новій</a:t>
            </a:r>
            <a:r>
              <a:rPr lang="ru-RU" dirty="0" smtClean="0"/>
              <a:t> </a:t>
            </a:r>
            <a:r>
              <a:rPr lang="ru-RU" dirty="0" err="1" smtClean="0"/>
              <a:t>Зеландії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жест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тлумачитись</a:t>
            </a:r>
            <a:r>
              <a:rPr lang="ru-RU" dirty="0" smtClean="0"/>
              <a:t> як сексуальна образа. </a:t>
            </a:r>
          </a:p>
          <a:p>
            <a:r>
              <a:rPr lang="ru-RU" dirty="0" err="1" smtClean="0"/>
              <a:t>Цей</a:t>
            </a:r>
            <a:r>
              <a:rPr lang="ru-RU" dirty="0" smtClean="0"/>
              <a:t> жест </a:t>
            </a:r>
            <a:r>
              <a:rPr lang="ru-RU" dirty="0" err="1" smtClean="0"/>
              <a:t>має</a:t>
            </a:r>
            <a:r>
              <a:rPr lang="ru-RU" dirty="0" smtClean="0"/>
              <a:t> й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цифрові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: для </a:t>
            </a:r>
            <a:r>
              <a:rPr lang="ru-RU" dirty="0" err="1" smtClean="0"/>
              <a:t>італійців</a:t>
            </a:r>
            <a:r>
              <a:rPr lang="ru-RU" dirty="0" smtClean="0"/>
              <a:t> та </a:t>
            </a:r>
            <a:r>
              <a:rPr lang="ru-RU" dirty="0" err="1" smtClean="0"/>
              <a:t>французів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«один», для </a:t>
            </a:r>
            <a:r>
              <a:rPr lang="ru-RU" dirty="0" err="1" smtClean="0"/>
              <a:t>англійців</a:t>
            </a:r>
            <a:r>
              <a:rPr lang="ru-RU" dirty="0" smtClean="0"/>
              <a:t> і </a:t>
            </a:r>
            <a:r>
              <a:rPr lang="ru-RU" dirty="0" err="1" smtClean="0"/>
              <a:t>американців</a:t>
            </a:r>
            <a:r>
              <a:rPr lang="ru-RU" dirty="0" smtClean="0"/>
              <a:t> – «</a:t>
            </a:r>
            <a:r>
              <a:rPr lang="ru-RU" dirty="0" err="1" smtClean="0"/>
              <a:t>п’ять</a:t>
            </a:r>
            <a:r>
              <a:rPr lang="ru-RU" dirty="0" smtClean="0"/>
              <a:t>».</a:t>
            </a:r>
            <a:endParaRPr lang="en-US" dirty="0" smtClean="0"/>
          </a:p>
          <a:p>
            <a:r>
              <a:rPr lang="uk-UA" dirty="0" smtClean="0"/>
              <a:t>+ одяг. </a:t>
            </a:r>
            <a:r>
              <a:rPr lang="uk-UA" dirty="0" err="1" smtClean="0"/>
              <a:t>Надзвичайнна</a:t>
            </a:r>
            <a:r>
              <a:rPr lang="uk-UA" dirty="0" smtClean="0"/>
              <a:t> нарядність та яскравий щоденний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иаціяж</a:t>
            </a:r>
            <a:r>
              <a:rPr lang="uk-UA" baseline="0" dirty="0" smtClean="0"/>
              <a:t> наших жінок. </a:t>
            </a:r>
            <a:endParaRPr lang="uk-UA" dirty="0" smtClean="0"/>
          </a:p>
          <a:p>
            <a:r>
              <a:rPr lang="uk-UA" dirty="0" smtClean="0"/>
              <a:t>Культурологія.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err="1" smtClean="0"/>
              <a:t>Дуже</a:t>
            </a:r>
            <a:r>
              <a:rPr lang="ru-RU" dirty="0" smtClean="0"/>
              <a:t> правильна, </a:t>
            </a:r>
            <a:r>
              <a:rPr lang="ru-RU" dirty="0" err="1" smtClean="0"/>
              <a:t>книжна</a:t>
            </a:r>
            <a:r>
              <a:rPr lang="ru-RU" dirty="0" smtClean="0"/>
              <a:t> </a:t>
            </a:r>
            <a:r>
              <a:rPr lang="ru-RU" dirty="0" err="1" smtClean="0"/>
              <a:t>англійська</a:t>
            </a:r>
            <a:r>
              <a:rPr lang="ru-RU" dirty="0" smtClean="0"/>
              <a:t> з </a:t>
            </a:r>
            <a:r>
              <a:rPr lang="ru-RU" dirty="0" err="1" smtClean="0"/>
              <a:t>вуст</a:t>
            </a:r>
            <a:r>
              <a:rPr lang="ru-RU" dirty="0" smtClean="0"/>
              <a:t> </a:t>
            </a:r>
            <a:r>
              <a:rPr lang="ru-RU" dirty="0" err="1" smtClean="0"/>
              <a:t>студентів-іноземців</a:t>
            </a:r>
            <a:r>
              <a:rPr lang="ru-RU" dirty="0" smtClean="0"/>
              <a:t> </a:t>
            </a:r>
            <a:r>
              <a:rPr lang="ru-RU" dirty="0" err="1" smtClean="0"/>
              <a:t>інколи</a:t>
            </a:r>
            <a:r>
              <a:rPr lang="ru-RU" dirty="0" smtClean="0"/>
              <a:t> </a:t>
            </a:r>
            <a:r>
              <a:rPr lang="ru-RU" dirty="0" err="1" smtClean="0"/>
              <a:t>шокує</a:t>
            </a:r>
            <a:r>
              <a:rPr lang="ru-RU" dirty="0" smtClean="0"/>
              <a:t> </a:t>
            </a:r>
            <a:r>
              <a:rPr lang="ru-RU" dirty="0" err="1" smtClean="0"/>
              <a:t>американців</a:t>
            </a:r>
            <a:r>
              <a:rPr lang="ru-RU" dirty="0" smtClean="0"/>
              <a:t> у </a:t>
            </a:r>
            <a:r>
              <a:rPr lang="ru-RU" dirty="0" err="1" smtClean="0"/>
              <a:t>їхній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. У таких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них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почути</a:t>
            </a:r>
            <a:r>
              <a:rPr lang="ru-RU" dirty="0" smtClean="0"/>
              <a:t>: </a:t>
            </a:r>
            <a:r>
              <a:rPr lang="en-US" dirty="0" smtClean="0"/>
              <a:t>Don’t speak English to me – you sound like a guide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На подолання</a:t>
            </a:r>
            <a:r>
              <a:rPr lang="uk-UA" baseline="0" dirty="0" smtClean="0"/>
              <a:t> труднощів, пов’язаних з цим аспектом, орієнтована соціолінгвістика, </a:t>
            </a:r>
            <a:r>
              <a:rPr lang="uk-UA" baseline="0" dirty="0" err="1" smtClean="0"/>
              <a:t>мовна</a:t>
            </a:r>
            <a:r>
              <a:rPr lang="uk-UA" baseline="0" dirty="0" smtClean="0"/>
              <a:t> толерантність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18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І зв підготовку до труднощів,</a:t>
            </a:r>
            <a:r>
              <a:rPr lang="uk-UA" baseline="0" dirty="0" smtClean="0"/>
              <a:t> пов’язаних з психологічним аспектом відповідає психолінгвістика.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940F5-623D-4CF1-A4E2-0A0F71A190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25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6196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12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7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2822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364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4401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6668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747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77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391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945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5916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81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60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344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559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FD0DE-9A6C-48B3-8C11-C0E692613BBB}" type="datetimeFigureOut">
              <a:rPr lang="uk-UA" smtClean="0"/>
              <a:t>04.10.2023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245EB1-60F1-49D4-AE72-D68DF5080C2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279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Основи міжкультурно</a:t>
            </a:r>
            <a:r>
              <a:rPr lang="uk-UA" dirty="0"/>
              <a:t>ї</a:t>
            </a:r>
            <a:r>
              <a:rPr lang="uk-UA" dirty="0" smtClean="0"/>
              <a:t> комунікації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Лекція 1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5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Об’єкт міжкультурної комунікації 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172" y="2323752"/>
            <a:ext cx="92950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-  </a:t>
            </a:r>
            <a:r>
              <a:rPr lang="ru-RU" sz="2400" dirty="0" err="1"/>
              <a:t>спілкування</a:t>
            </a:r>
            <a:r>
              <a:rPr lang="ru-RU" sz="2400" dirty="0"/>
              <a:t> </a:t>
            </a:r>
            <a:r>
              <a:rPr lang="ru-RU" sz="2400" dirty="0" err="1"/>
              <a:t>представників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національних</a:t>
            </a:r>
            <a:r>
              <a:rPr lang="ru-RU" sz="2400" dirty="0"/>
              <a:t> </a:t>
            </a:r>
            <a:r>
              <a:rPr lang="ru-RU" sz="2400" dirty="0" smtClean="0"/>
              <a:t>і </a:t>
            </a:r>
            <a:r>
              <a:rPr lang="ru-RU" sz="2400" dirty="0" err="1" smtClean="0"/>
              <a:t>лінгвокультурних</a:t>
            </a:r>
            <a:r>
              <a:rPr lang="ru-RU" sz="2400" dirty="0" smtClean="0"/>
              <a:t> (</a:t>
            </a:r>
            <a:r>
              <a:rPr lang="ru-RU" sz="2400" dirty="0" err="1" smtClean="0"/>
              <a:t>соціокультурних</a:t>
            </a:r>
            <a:r>
              <a:rPr lang="ru-RU" sz="2400" dirty="0" smtClean="0"/>
              <a:t>?) </a:t>
            </a:r>
            <a:r>
              <a:rPr lang="ru-RU" sz="2400" dirty="0" err="1" smtClean="0"/>
              <a:t>спільнот</a:t>
            </a:r>
            <a:r>
              <a:rPr lang="ru-RU" sz="2400" dirty="0" smtClean="0"/>
              <a:t>;</a:t>
            </a:r>
          </a:p>
          <a:p>
            <a:endParaRPr lang="ru-RU" sz="2400" dirty="0" smtClean="0"/>
          </a:p>
          <a:p>
            <a:r>
              <a:rPr lang="ru-RU" sz="2400" dirty="0" smtClean="0"/>
              <a:t>- </a:t>
            </a:r>
            <a:r>
              <a:rPr lang="ru-RU" sz="2400" dirty="0" err="1" smtClean="0"/>
              <a:t>прийняті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спільнотах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стереотипи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норми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поведінки</a:t>
            </a:r>
            <a:r>
              <a:rPr lang="ru-RU" sz="2400" dirty="0" smtClean="0"/>
              <a:t>, </a:t>
            </a:r>
            <a:r>
              <a:rPr lang="ru-RU" sz="2400" dirty="0" err="1" smtClean="0"/>
              <a:t>спілкування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певні</a:t>
            </a:r>
            <a:r>
              <a:rPr lang="ru-RU" sz="2400" dirty="0" smtClean="0"/>
              <a:t> «</a:t>
            </a:r>
            <a:r>
              <a:rPr lang="ru-RU" sz="2400" dirty="0" err="1" smtClean="0"/>
              <a:t>культурні</a:t>
            </a:r>
            <a:r>
              <a:rPr lang="ru-RU" sz="2400" dirty="0" smtClean="0"/>
              <a:t> </a:t>
            </a:r>
            <a:r>
              <a:rPr lang="ru-RU" sz="2400" dirty="0" err="1" smtClean="0"/>
              <a:t>сценарії</a:t>
            </a:r>
            <a:r>
              <a:rPr lang="ru-RU" sz="2400" dirty="0" smtClean="0"/>
              <a:t>»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, </a:t>
            </a:r>
            <a:r>
              <a:rPr lang="ru-RU" sz="2400" dirty="0" err="1" smtClean="0"/>
              <a:t>усталені</a:t>
            </a:r>
            <a:r>
              <a:rPr lang="ru-RU" sz="2400" dirty="0" smtClean="0"/>
              <a:t> </a:t>
            </a:r>
            <a:r>
              <a:rPr lang="ru-RU" sz="2400" dirty="0" err="1" smtClean="0"/>
              <a:t>моделі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сприйняття</a:t>
            </a:r>
            <a:r>
              <a:rPr lang="ru-RU" sz="2400" dirty="0" smtClean="0"/>
              <a:t> та </a:t>
            </a:r>
            <a:r>
              <a:rPr lang="ru-RU" sz="2400" dirty="0" err="1" smtClean="0"/>
              <a:t>оцінювання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предметів</a:t>
            </a:r>
            <a:r>
              <a:rPr lang="ru-RU" sz="2400" dirty="0" smtClean="0"/>
              <a:t> та </a:t>
            </a:r>
            <a:r>
              <a:rPr lang="ru-RU" sz="2400" dirty="0" err="1" smtClean="0"/>
              <a:t>явищ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соціально</a:t>
            </a:r>
            <a:r>
              <a:rPr lang="ru-RU" sz="2400" dirty="0" smtClean="0"/>
              <a:t> </a:t>
            </a:r>
            <a:r>
              <a:rPr lang="ru-RU" sz="2400" dirty="0" err="1" smtClean="0"/>
              <a:t>унормовані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звички</a:t>
            </a:r>
            <a:r>
              <a:rPr lang="ru-RU" sz="2400" dirty="0" smtClean="0"/>
              <a:t>, </a:t>
            </a:r>
            <a:r>
              <a:rPr lang="ru-RU" sz="2400" dirty="0" err="1" smtClean="0"/>
              <a:t>традиції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ритуали</a:t>
            </a:r>
            <a:r>
              <a:rPr lang="ru-RU" sz="2400" dirty="0" smtClean="0"/>
              <a:t>, </a:t>
            </a:r>
            <a:r>
              <a:rPr lang="ru-RU" sz="2400" dirty="0" err="1" smtClean="0"/>
              <a:t>дозволи</a:t>
            </a:r>
            <a:r>
              <a:rPr lang="ru-RU" sz="2400" dirty="0" smtClean="0"/>
              <a:t> </a:t>
            </a:r>
            <a:r>
              <a:rPr lang="ru-RU" sz="2400" dirty="0" err="1" smtClean="0"/>
              <a:t>тощо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65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Міждисциплінарні зв’язки МКК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т</a:t>
            </a:r>
            <a:r>
              <a:rPr lang="ru-RU" b="1" dirty="0" err="1" smtClean="0">
                <a:solidFill>
                  <a:srgbClr val="C00000"/>
                </a:solidFill>
              </a:rPr>
              <a:t>еорії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комунікації</a:t>
            </a:r>
            <a:r>
              <a:rPr lang="ru-RU" dirty="0" smtClean="0"/>
              <a:t>: на </a:t>
            </a:r>
            <a:r>
              <a:rPr lang="ru-RU" dirty="0" err="1" smtClean="0"/>
              <a:t>перетині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наук </a:t>
            </a:r>
            <a:r>
              <a:rPr lang="ru-RU" dirty="0" err="1" smtClean="0"/>
              <a:t>розглядаються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людей у </a:t>
            </a:r>
            <a:r>
              <a:rPr lang="ru-RU" dirty="0" err="1" smtClean="0"/>
              <a:t>міжкультурному</a:t>
            </a:r>
            <a:r>
              <a:rPr lang="ru-RU" dirty="0" smtClean="0"/>
              <a:t> </a:t>
            </a:r>
            <a:r>
              <a:rPr lang="ru-RU" dirty="0" err="1" smtClean="0"/>
              <a:t>контексті</a:t>
            </a:r>
            <a:r>
              <a:rPr lang="ru-RU" dirty="0" smtClean="0"/>
              <a:t>;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лінгвістики</a:t>
            </a:r>
            <a:r>
              <a:rPr lang="ru-RU" dirty="0" smtClean="0"/>
              <a:t>: </a:t>
            </a:r>
            <a:r>
              <a:rPr lang="ru-RU" dirty="0" err="1" smtClean="0"/>
              <a:t>зв’язок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 та </a:t>
            </a:r>
            <a:r>
              <a:rPr lang="ru-RU" dirty="0" err="1" smtClean="0"/>
              <a:t>реальністю</a:t>
            </a:r>
            <a:r>
              <a:rPr lang="ru-RU" dirty="0" smtClean="0"/>
              <a:t>, роль </a:t>
            </a:r>
            <a:r>
              <a:rPr lang="ru-RU" dirty="0" err="1" smtClean="0"/>
              <a:t>мови</a:t>
            </a:r>
            <a:r>
              <a:rPr lang="ru-RU" dirty="0" smtClean="0"/>
              <a:t>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а</a:t>
            </a:r>
            <a:r>
              <a:rPr lang="ru-RU" b="1" dirty="0" err="1" smtClean="0">
                <a:solidFill>
                  <a:srgbClr val="C00000"/>
                </a:solidFill>
              </a:rPr>
              <a:t>нтропології</a:t>
            </a:r>
            <a:r>
              <a:rPr lang="ru-RU" dirty="0" smtClean="0"/>
              <a:t>: роль </a:t>
            </a:r>
            <a:r>
              <a:rPr lang="ru-RU" dirty="0" err="1" smtClean="0"/>
              <a:t>культури</a:t>
            </a:r>
            <a:r>
              <a:rPr lang="ru-RU" dirty="0" smtClean="0"/>
              <a:t> у </a:t>
            </a:r>
            <a:r>
              <a:rPr lang="ru-RU" dirty="0" err="1" smtClean="0"/>
              <a:t>комунікації</a:t>
            </a:r>
            <a:r>
              <a:rPr lang="ru-RU" dirty="0" smtClean="0"/>
              <a:t>, </a:t>
            </a:r>
            <a:r>
              <a:rPr lang="ru-RU" dirty="0" err="1" smtClean="0"/>
              <a:t>невербальні</a:t>
            </a:r>
            <a:r>
              <a:rPr lang="ru-RU" dirty="0" smtClean="0"/>
              <a:t> </a:t>
            </a:r>
            <a:r>
              <a:rPr lang="ru-RU" dirty="0" err="1" smtClean="0"/>
              <a:t>аспекти</a:t>
            </a:r>
            <a:r>
              <a:rPr lang="ru-RU" dirty="0" smtClean="0"/>
              <a:t> </a:t>
            </a:r>
            <a:r>
              <a:rPr lang="ru-RU" dirty="0" err="1" smtClean="0"/>
              <a:t>комунікації</a:t>
            </a:r>
            <a:r>
              <a:rPr lang="ru-RU" dirty="0" smtClean="0"/>
              <a:t>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п</a:t>
            </a:r>
            <a:r>
              <a:rPr lang="ru-RU" b="1" dirty="0" err="1" smtClean="0">
                <a:solidFill>
                  <a:srgbClr val="C00000"/>
                </a:solidFill>
              </a:rPr>
              <a:t>сихології</a:t>
            </a:r>
            <a:r>
              <a:rPr lang="ru-RU" dirty="0" smtClean="0"/>
              <a:t>: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стереотипів</a:t>
            </a:r>
            <a:r>
              <a:rPr lang="ru-RU" dirty="0" smtClean="0"/>
              <a:t> на </a:t>
            </a:r>
            <a:r>
              <a:rPr lang="ru-RU" dirty="0" err="1" smtClean="0"/>
              <a:t>мислення</a:t>
            </a:r>
            <a:r>
              <a:rPr lang="ru-RU" dirty="0" smtClean="0"/>
              <a:t> і (само)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комунікантів</a:t>
            </a:r>
            <a:r>
              <a:rPr lang="ru-RU" dirty="0" smtClean="0"/>
              <a:t>, </a:t>
            </a:r>
            <a:r>
              <a:rPr lang="ru-RU" dirty="0" err="1" smtClean="0"/>
              <a:t>особистісні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комунікантів</a:t>
            </a:r>
            <a:r>
              <a:rPr lang="ru-RU" dirty="0" smtClean="0"/>
              <a:t>;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с</a:t>
            </a:r>
            <a:r>
              <a:rPr lang="ru-RU" b="1" dirty="0" err="1" smtClean="0">
                <a:solidFill>
                  <a:srgbClr val="C00000"/>
                </a:solidFill>
              </a:rPr>
              <a:t>оціології</a:t>
            </a:r>
            <a:r>
              <a:rPr lang="ru-RU" dirty="0" smtClean="0"/>
              <a:t>: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соціального</a:t>
            </a:r>
            <a:r>
              <a:rPr lang="ru-RU" dirty="0" smtClean="0"/>
              <a:t> статусу </a:t>
            </a:r>
            <a:r>
              <a:rPr lang="ru-RU" dirty="0" err="1" smtClean="0"/>
              <a:t>комунікантів</a:t>
            </a:r>
            <a:r>
              <a:rPr lang="ru-RU" dirty="0" smtClean="0"/>
              <a:t>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 …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ru-RU" sz="2000" b="1" dirty="0" smtClean="0">
              <a:solidFill>
                <a:srgbClr val="00B0F0"/>
              </a:solidFill>
            </a:endParaRPr>
          </a:p>
          <a:p>
            <a:r>
              <a:rPr lang="ru-RU" sz="2000" b="1" dirty="0" err="1" smtClean="0">
                <a:solidFill>
                  <a:srgbClr val="00B0F0"/>
                </a:solidFill>
              </a:rPr>
              <a:t>Теорія</a:t>
            </a:r>
            <a:r>
              <a:rPr lang="ru-RU" sz="2000" b="1" dirty="0" smtClean="0">
                <a:solidFill>
                  <a:srgbClr val="00B0F0"/>
                </a:solidFill>
              </a:rPr>
              <a:t> МКК </a:t>
            </a:r>
          </a:p>
          <a:p>
            <a:r>
              <a:rPr lang="ru-RU" sz="2000" dirty="0" smtClean="0"/>
              <a:t>є </a:t>
            </a:r>
            <a:r>
              <a:rPr lang="ru-RU" sz="2000" dirty="0" err="1" smtClean="0"/>
              <a:t>міждисциплінарною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галуззю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досліджень</a:t>
            </a:r>
            <a:r>
              <a:rPr lang="ru-RU" sz="2000" dirty="0" smtClean="0"/>
              <a:t>. </a:t>
            </a:r>
          </a:p>
          <a:p>
            <a:r>
              <a:rPr lang="ru-RU" sz="2000" dirty="0" smtClean="0"/>
              <a:t>Вона </a:t>
            </a:r>
            <a:r>
              <a:rPr lang="ru-RU" sz="2000" dirty="0" err="1" smtClean="0"/>
              <a:t>неможлива</a:t>
            </a:r>
            <a:r>
              <a:rPr lang="ru-RU" sz="2000" dirty="0" smtClean="0"/>
              <a:t> без таких наук:</a:t>
            </a:r>
          </a:p>
          <a:p>
            <a:r>
              <a:rPr lang="ru-RU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78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Міждисциплінарний статус міжкультурної комунікації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86855"/>
            <a:ext cx="8596668" cy="425450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міжкультурної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як і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,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знаннями</a:t>
            </a:r>
            <a:r>
              <a:rPr lang="ru-RU" dirty="0"/>
              <a:t> і </a:t>
            </a:r>
            <a:r>
              <a:rPr lang="ru-RU" dirty="0" err="1"/>
              <a:t>навичками</a:t>
            </a:r>
            <a:r>
              <a:rPr lang="ru-RU" dirty="0"/>
              <a:t> з </a:t>
            </a:r>
            <a:endParaRPr lang="ru-RU" dirty="0" smtClean="0"/>
          </a:p>
          <a:p>
            <a:r>
              <a:rPr lang="ru-RU" dirty="0" err="1" smtClean="0"/>
              <a:t>мовознавства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психології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культурології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етнології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історії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соціології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інших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, – </a:t>
            </a:r>
            <a:r>
              <a:rPr lang="ru-RU" dirty="0" err="1">
                <a:solidFill>
                  <a:schemeClr val="accent4">
                    <a:lumMod val="75000"/>
                  </a:schemeClr>
                </a:solidFill>
              </a:rPr>
              <a:t>лінгвокраїнознавства</a:t>
            </a:r>
            <a:r>
              <a:rPr lang="ru-RU" dirty="0"/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етнолінгвістики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лінгвокультурології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когнітивної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лінгвістики</a:t>
            </a:r>
            <a:r>
              <a:rPr lang="ru-RU" dirty="0"/>
              <a:t>, </a:t>
            </a:r>
            <a:r>
              <a:rPr lang="ru-RU" dirty="0" err="1">
                <a:solidFill>
                  <a:srgbClr val="0070C0"/>
                </a:solidFill>
              </a:rPr>
              <a:t>соціолінгвістики</a:t>
            </a:r>
            <a:r>
              <a:rPr lang="ru-RU" dirty="0">
                <a:solidFill>
                  <a:srgbClr val="0070C0"/>
                </a:solidFill>
              </a:rPr>
              <a:t>,</a:t>
            </a:r>
            <a:r>
              <a:rPr lang="ru-RU" dirty="0"/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соціальної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психології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того, на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зосереджується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безпосереднім</a:t>
            </a:r>
            <a:r>
              <a:rPr lang="ru-RU" dirty="0"/>
              <a:t> предметом </a:t>
            </a:r>
            <a:r>
              <a:rPr lang="ru-RU" dirty="0" err="1" smtClean="0"/>
              <a:t>вивчення</a:t>
            </a:r>
            <a:r>
              <a:rPr lang="ru-RU" dirty="0" smtClean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виділяти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міжкультурної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5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86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err="1"/>
              <a:t>Аспекти</a:t>
            </a:r>
            <a:r>
              <a:rPr lang="ru-RU" b="1" dirty="0"/>
              <a:t> </a:t>
            </a:r>
            <a:r>
              <a:rPr lang="ru-RU" b="1" dirty="0" err="1"/>
              <a:t>міжкультурної</a:t>
            </a:r>
            <a:r>
              <a:rPr lang="ru-RU" b="1" dirty="0"/>
              <a:t> </a:t>
            </a:r>
            <a:r>
              <a:rPr lang="ru-RU" b="1" dirty="0" err="1"/>
              <a:t>комунікації</a:t>
            </a:r>
            <a:endParaRPr lang="en-US" b="1" dirty="0"/>
          </a:p>
        </p:txBody>
      </p:sp>
      <p:sp>
        <p:nvSpPr>
          <p:cNvPr id="5" name="Прямоугольник 4"/>
          <p:cNvSpPr/>
          <p:nvPr/>
        </p:nvSpPr>
        <p:spPr>
          <a:xfrm rot="10050554" flipH="1" flipV="1">
            <a:off x="564460" y="2740092"/>
            <a:ext cx="2213788" cy="12729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Культурологічний </a:t>
            </a:r>
            <a:endParaRPr lang="en-US"/>
          </a:p>
        </p:txBody>
      </p:sp>
      <p:sp>
        <p:nvSpPr>
          <p:cNvPr id="7" name="Шестиугольник 6"/>
          <p:cNvSpPr/>
          <p:nvPr/>
        </p:nvSpPr>
        <p:spPr>
          <a:xfrm>
            <a:off x="3179429" y="2038526"/>
            <a:ext cx="2021746" cy="176168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Лінгвістичний</a:t>
            </a:r>
            <a:endParaRPr lang="en-US"/>
          </a:p>
        </p:txBody>
      </p:sp>
      <p:sp>
        <p:nvSpPr>
          <p:cNvPr id="8" name="Прямоугольник с двумя усеченными соседними углами 7"/>
          <p:cNvSpPr/>
          <p:nvPr/>
        </p:nvSpPr>
        <p:spPr>
          <a:xfrm>
            <a:off x="5998127" y="2378279"/>
            <a:ext cx="1820411" cy="142193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Етичний</a:t>
            </a:r>
            <a:endParaRPr lang="en-US"/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263155" y="3376568"/>
            <a:ext cx="2239862" cy="116187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Соціально-комунікативний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1761688" y="4685254"/>
            <a:ext cx="3003259" cy="146807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Психологічний </a:t>
            </a:r>
            <a:endParaRPr lang="en-US"/>
          </a:p>
        </p:txBody>
      </p:sp>
      <p:sp>
        <p:nvSpPr>
          <p:cNvPr id="12" name="Параллелограмм 11"/>
          <p:cNvSpPr/>
          <p:nvPr/>
        </p:nvSpPr>
        <p:spPr>
          <a:xfrm>
            <a:off x="5960377" y="4689447"/>
            <a:ext cx="2176944" cy="1463878"/>
          </a:xfrm>
          <a:prstGeom prst="parallelogram">
            <a:avLst>
              <a:gd name="adj" fmla="val 25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Професійно-прикладний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2305"/>
          </a:xfrm>
        </p:spPr>
        <p:txBody>
          <a:bodyPr/>
          <a:lstStyle/>
          <a:p>
            <a:r>
              <a:rPr lang="uk-UA" dirty="0" smtClean="0"/>
              <a:t>Культурологічний аспект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9351"/>
            <a:ext cx="8596668" cy="4632012"/>
          </a:xfrm>
        </p:spPr>
        <p:txBody>
          <a:bodyPr>
            <a:noAutofit/>
          </a:bodyPr>
          <a:lstStyle/>
          <a:p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аспекту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сприймати</a:t>
            </a:r>
            <a:r>
              <a:rPr lang="ru-RU" dirty="0"/>
              <a:t> у широкому </a:t>
            </a:r>
            <a:r>
              <a:rPr lang="ru-RU" dirty="0" err="1"/>
              <a:t>сенсі</a:t>
            </a:r>
            <a:r>
              <a:rPr lang="ru-RU" dirty="0"/>
              <a:t>, як і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неосяжний</a:t>
            </a:r>
            <a:r>
              <a:rPr lang="ru-RU" dirty="0"/>
              <a:t> спектр </a:t>
            </a:r>
            <a:r>
              <a:rPr lang="ru-RU" dirty="0" err="1"/>
              <a:t>людських</a:t>
            </a:r>
            <a:r>
              <a:rPr lang="ru-RU" dirty="0"/>
              <a:t> </a:t>
            </a:r>
            <a:r>
              <a:rPr lang="ru-RU" dirty="0" err="1"/>
              <a:t>надбань</a:t>
            </a:r>
            <a:r>
              <a:rPr lang="ru-RU" dirty="0"/>
              <a:t> в </a:t>
            </a:r>
            <a:r>
              <a:rPr lang="ru-RU" dirty="0" err="1"/>
              <a:t>історичному</a:t>
            </a:r>
            <a:r>
              <a:rPr lang="ru-RU" dirty="0"/>
              <a:t> </a:t>
            </a:r>
            <a:r>
              <a:rPr lang="ru-RU" dirty="0" err="1"/>
              <a:t>розвиткові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фольклорно-</a:t>
            </a:r>
            <a:r>
              <a:rPr lang="ru-RU" dirty="0" err="1"/>
              <a:t>міфологічних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і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звичаїв</a:t>
            </a:r>
            <a:r>
              <a:rPr lang="ru-RU" dirty="0"/>
              <a:t> до </a:t>
            </a:r>
            <a:r>
              <a:rPr lang="ru-RU" dirty="0" err="1"/>
              <a:t>витворів</a:t>
            </a:r>
            <a:r>
              <a:rPr lang="ru-RU" dirty="0"/>
              <a:t> </a:t>
            </a:r>
            <a:r>
              <a:rPr lang="ru-RU" dirty="0" err="1"/>
              <a:t>мистецтва</a:t>
            </a:r>
            <a:r>
              <a:rPr lang="ru-RU" dirty="0"/>
              <a:t> і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От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як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жартівливо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цього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приводу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пише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Л. Костенко у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своєму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</a:rPr>
              <a:t>романі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«Записки </a:t>
            </a:r>
            <a:r>
              <a:rPr lang="ru-RU" dirty="0" err="1">
                <a:solidFill>
                  <a:srgbClr val="0070C0"/>
                </a:solidFill>
              </a:rPr>
              <a:t>українського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самашедшего</a:t>
            </a:r>
            <a:r>
              <a:rPr lang="ru-RU" dirty="0" smtClean="0"/>
              <a:t>»: «</a:t>
            </a:r>
            <a:r>
              <a:rPr lang="ru-RU" b="1" dirty="0">
                <a:solidFill>
                  <a:srgbClr val="00B050"/>
                </a:solidFill>
              </a:rPr>
              <a:t>У </a:t>
            </a:r>
            <a:r>
              <a:rPr lang="ru-RU" b="1" dirty="0" err="1">
                <a:solidFill>
                  <a:srgbClr val="00B050"/>
                </a:solidFill>
              </a:rPr>
              <a:t>столиці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Індії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Делі</a:t>
            </a:r>
            <a:r>
              <a:rPr lang="ru-RU" b="1" dirty="0">
                <a:solidFill>
                  <a:srgbClr val="00B050"/>
                </a:solidFill>
              </a:rPr>
              <a:t> в </a:t>
            </a:r>
            <a:r>
              <a:rPr lang="ru-RU" b="1" dirty="0" err="1">
                <a:solidFill>
                  <a:srgbClr val="00B050"/>
                </a:solidFill>
              </a:rPr>
              <a:t>урядових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приміщеннях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завелися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мавпи</a:t>
            </a:r>
            <a:r>
              <a:rPr lang="ru-RU" b="1" dirty="0">
                <a:solidFill>
                  <a:srgbClr val="00B050"/>
                </a:solidFill>
              </a:rPr>
              <a:t>. </a:t>
            </a:r>
            <a:r>
              <a:rPr lang="ru-RU" b="1" dirty="0" err="1">
                <a:solidFill>
                  <a:srgbClr val="00B050"/>
                </a:solidFill>
              </a:rPr>
              <a:t>Політичне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життя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паралізоване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мавпи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бігають</a:t>
            </a:r>
            <a:r>
              <a:rPr lang="ru-RU" b="1" dirty="0">
                <a:solidFill>
                  <a:srgbClr val="00B050"/>
                </a:solidFill>
              </a:rPr>
              <a:t> коридорами </a:t>
            </a:r>
            <a:r>
              <a:rPr lang="ru-RU" b="1" dirty="0" err="1">
                <a:solidFill>
                  <a:srgbClr val="00B050"/>
                </a:solidFill>
              </a:rPr>
              <a:t>влади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засідають</a:t>
            </a:r>
            <a:r>
              <a:rPr lang="ru-RU" b="1" dirty="0">
                <a:solidFill>
                  <a:srgbClr val="00B050"/>
                </a:solidFill>
              </a:rPr>
              <a:t> у </a:t>
            </a:r>
            <a:r>
              <a:rPr lang="ru-RU" b="1" dirty="0" err="1">
                <a:solidFill>
                  <a:srgbClr val="00B050"/>
                </a:solidFill>
              </a:rPr>
              <a:t>кабінетах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корчать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усім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гримаси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стрибають</a:t>
            </a:r>
            <a:r>
              <a:rPr lang="ru-RU" b="1" dirty="0">
                <a:solidFill>
                  <a:srgbClr val="00B050"/>
                </a:solidFill>
              </a:rPr>
              <a:t> по столах, </a:t>
            </a:r>
            <a:r>
              <a:rPr lang="ru-RU" b="1" dirty="0" err="1">
                <a:solidFill>
                  <a:srgbClr val="00B050"/>
                </a:solidFill>
              </a:rPr>
              <a:t>шматують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папери</a:t>
            </a:r>
            <a:r>
              <a:rPr lang="ru-RU" b="1" dirty="0">
                <a:solidFill>
                  <a:srgbClr val="00B050"/>
                </a:solidFill>
              </a:rPr>
              <a:t> і </a:t>
            </a:r>
            <a:r>
              <a:rPr lang="ru-RU" b="1" dirty="0" err="1">
                <a:solidFill>
                  <a:srgbClr val="00B050"/>
                </a:solidFill>
              </a:rPr>
              <a:t>дощенту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з’їдають</a:t>
            </a:r>
            <a:r>
              <a:rPr lang="ru-RU" b="1" dirty="0">
                <a:solidFill>
                  <a:srgbClr val="00B050"/>
                </a:solidFill>
              </a:rPr>
              <a:t> усе в буфетах. А </a:t>
            </a:r>
            <a:r>
              <a:rPr lang="ru-RU" b="1" dirty="0" err="1">
                <a:solidFill>
                  <a:srgbClr val="00B050"/>
                </a:solidFill>
              </a:rPr>
              <a:t>припинити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це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неможливо</a:t>
            </a:r>
            <a:r>
              <a:rPr lang="ru-RU" b="1" dirty="0">
                <a:solidFill>
                  <a:srgbClr val="00B050"/>
                </a:solidFill>
              </a:rPr>
              <a:t>, </a:t>
            </a:r>
            <a:r>
              <a:rPr lang="ru-RU" b="1" dirty="0" err="1">
                <a:solidFill>
                  <a:srgbClr val="00B050"/>
                </a:solidFill>
              </a:rPr>
              <a:t>бо</a:t>
            </a:r>
            <a:r>
              <a:rPr lang="ru-RU" b="1" dirty="0">
                <a:solidFill>
                  <a:srgbClr val="00B050"/>
                </a:solidFill>
              </a:rPr>
              <a:t> у них там </a:t>
            </a:r>
            <a:r>
              <a:rPr lang="ru-RU" b="1" dirty="0" err="1">
                <a:solidFill>
                  <a:srgbClr val="00B050"/>
                </a:solidFill>
              </a:rPr>
              <a:t>ці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тварини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недоторканні</a:t>
            </a:r>
            <a:r>
              <a:rPr lang="ru-RU" dirty="0"/>
              <a:t>».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бувають</a:t>
            </a:r>
            <a:r>
              <a:rPr lang="ru-RU" dirty="0"/>
              <a:t> </a:t>
            </a:r>
            <a:r>
              <a:rPr lang="ru-RU" dirty="0" err="1"/>
              <a:t>непохитні</a:t>
            </a:r>
            <a:r>
              <a:rPr lang="ru-RU" dirty="0" smtClean="0"/>
              <a:t>.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https</a:t>
            </a:r>
            <a:r>
              <a:rPr lang="en-US" dirty="0"/>
              <a:t>://2plus2.ua/dzhedai-voiny-dorog/novyny/nyu-deli-atakuvali-bandi-golodnih-i-nahabnih-makak</a:t>
            </a:r>
          </a:p>
        </p:txBody>
      </p:sp>
    </p:spTree>
    <p:extLst>
      <p:ext uri="{BB962C8B-B14F-4D97-AF65-F5344CB8AC3E}">
        <p14:creationId xmlns:p14="http://schemas.microsoft.com/office/powerpoint/2010/main" val="26935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704674"/>
            <a:ext cx="6629477" cy="1484853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Лінгвістичний</a:t>
            </a:r>
            <a:r>
              <a:rPr lang="ru-RU" dirty="0"/>
              <a:t> аспект </a:t>
            </a:r>
            <a:r>
              <a:rPr lang="ru-RU" sz="2000" dirty="0" err="1" smtClean="0">
                <a:solidFill>
                  <a:srgbClr val="FF0000"/>
                </a:solidFill>
              </a:rPr>
              <a:t>вивчає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мовні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відмінності</a:t>
            </a:r>
            <a:r>
              <a:rPr lang="ru-RU" sz="2000" dirty="0">
                <a:solidFill>
                  <a:srgbClr val="FF0000"/>
                </a:solidFill>
              </a:rPr>
              <a:t>, </a:t>
            </a:r>
            <a:r>
              <a:rPr lang="ru-RU" sz="2000" dirty="0" err="1">
                <a:solidFill>
                  <a:srgbClr val="FF0000"/>
                </a:solidFill>
              </a:rPr>
              <a:t>які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можуть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суттєво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впливати</a:t>
            </a:r>
            <a:r>
              <a:rPr lang="ru-RU" sz="2000" dirty="0">
                <a:solidFill>
                  <a:srgbClr val="FF0000"/>
                </a:solidFill>
              </a:rPr>
              <a:t> на </a:t>
            </a:r>
            <a:r>
              <a:rPr lang="ru-RU" sz="2000" dirty="0" err="1">
                <a:solidFill>
                  <a:srgbClr val="FF0000"/>
                </a:solidFill>
              </a:rPr>
              <a:t>комунікацію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між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носіями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різних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 err="1">
                <a:solidFill>
                  <a:srgbClr val="FF0000"/>
                </a:solidFill>
              </a:rPr>
              <a:t>мов</a:t>
            </a:r>
            <a:r>
              <a:rPr lang="ru-RU" sz="2000" dirty="0">
                <a:solidFill>
                  <a:srgbClr val="FF0000"/>
                </a:solidFill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43948" y="2281806"/>
            <a:ext cx="101003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Серед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європейських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мов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багато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спільнокореневих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слів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значення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яких</a:t>
            </a:r>
            <a:r>
              <a:rPr lang="ru-RU" dirty="0">
                <a:solidFill>
                  <a:srgbClr val="FF0000"/>
                </a:solidFill>
              </a:rPr>
              <a:t> не </a:t>
            </a:r>
            <a:r>
              <a:rPr lang="ru-RU" dirty="0" err="1">
                <a:solidFill>
                  <a:srgbClr val="FF0000"/>
                </a:solidFill>
              </a:rPr>
              <a:t>збігаються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 нас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ректор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керівник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навчального</a:t>
            </a:r>
            <a:r>
              <a:rPr lang="ru-RU" dirty="0"/>
              <a:t> закладу, а в </a:t>
            </a:r>
            <a:r>
              <a:rPr lang="ru-RU" dirty="0" err="1"/>
              <a:t>англійській</a:t>
            </a:r>
            <a:r>
              <a:rPr lang="ru-RU" dirty="0"/>
              <a:t>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rector </a:t>
            </a:r>
            <a:r>
              <a:rPr lang="en-US" dirty="0"/>
              <a:t>– </a:t>
            </a:r>
            <a:r>
              <a:rPr lang="ru-RU" dirty="0" err="1"/>
              <a:t>це</a:t>
            </a:r>
            <a:r>
              <a:rPr lang="ru-RU" dirty="0"/>
              <a:t> глава </a:t>
            </a:r>
            <a:r>
              <a:rPr lang="ru-RU" dirty="0" err="1"/>
              <a:t>духовної</a:t>
            </a:r>
            <a:r>
              <a:rPr lang="ru-RU" dirty="0"/>
              <a:t> </a:t>
            </a:r>
            <a:r>
              <a:rPr lang="ru-RU" dirty="0" err="1"/>
              <a:t>семінарії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парафіяльний</a:t>
            </a:r>
            <a:r>
              <a:rPr lang="ru-RU" dirty="0"/>
              <a:t> </a:t>
            </a:r>
            <a:r>
              <a:rPr lang="ru-RU" dirty="0" err="1"/>
              <a:t>священик</a:t>
            </a:r>
            <a:r>
              <a:rPr lang="ru-RU" dirty="0"/>
              <a:t>, пастор. </a:t>
            </a:r>
            <a:r>
              <a:rPr lang="ru-RU" dirty="0" err="1" smtClean="0"/>
              <a:t>Колектив</a:t>
            </a:r>
            <a:r>
              <a:rPr lang="ru-RU" dirty="0" smtClean="0"/>
              <a:t> </a:t>
            </a:r>
            <a:r>
              <a:rPr lang="ru-RU" dirty="0" err="1"/>
              <a:t>викладачів</a:t>
            </a:r>
            <a:r>
              <a:rPr lang="ru-RU" dirty="0"/>
              <a:t> в </a:t>
            </a:r>
            <a:r>
              <a:rPr lang="ru-RU" dirty="0" err="1"/>
              <a:t>університетах</a:t>
            </a:r>
            <a:r>
              <a:rPr lang="ru-RU" dirty="0"/>
              <a:t> США та </a:t>
            </a:r>
            <a:r>
              <a:rPr lang="ru-RU" dirty="0" err="1"/>
              <a:t>Європи</a:t>
            </a:r>
            <a:r>
              <a:rPr lang="ru-RU" dirty="0"/>
              <a:t> </a:t>
            </a:r>
            <a:r>
              <a:rPr lang="ru-RU" dirty="0" err="1"/>
              <a:t>називається</a:t>
            </a:r>
            <a:r>
              <a:rPr lang="ru-RU" dirty="0"/>
              <a:t> словом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faculty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плутати</a:t>
            </a:r>
            <a:r>
              <a:rPr lang="ru-RU" dirty="0"/>
              <a:t> з нашим </a:t>
            </a:r>
            <a:r>
              <a:rPr lang="ru-RU" dirty="0" err="1"/>
              <a:t>поняттям</a:t>
            </a:r>
            <a:r>
              <a:rPr lang="ru-RU" dirty="0"/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факультет</a:t>
            </a:r>
            <a:r>
              <a:rPr lang="ru-RU" dirty="0"/>
              <a:t>, яке там </a:t>
            </a:r>
            <a:r>
              <a:rPr lang="ru-RU" dirty="0" err="1"/>
              <a:t>передається</a:t>
            </a:r>
            <a:r>
              <a:rPr lang="ru-RU" dirty="0"/>
              <a:t> як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</a:rPr>
              <a:t>коледж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/>
              <a:t>(</a:t>
            </a:r>
            <a:r>
              <a:rPr lang="en-US" dirty="0"/>
              <a:t>college),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школа</a:t>
            </a:r>
            <a:r>
              <a:rPr lang="ru-RU" dirty="0"/>
              <a:t> (</a:t>
            </a:r>
            <a:r>
              <a:rPr lang="en-US" dirty="0"/>
              <a:t>school)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департамент </a:t>
            </a:r>
            <a:r>
              <a:rPr lang="ru-RU" dirty="0"/>
              <a:t>(</a:t>
            </a:r>
            <a:r>
              <a:rPr lang="en-US" dirty="0"/>
              <a:t>department).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department</a:t>
            </a:r>
            <a:r>
              <a:rPr lang="en-US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університетська</a:t>
            </a:r>
            <a:r>
              <a:rPr lang="ru-RU" dirty="0"/>
              <a:t> кафедра. А словом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коледж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dirty="0" smtClean="0"/>
              <a:t>часто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вищий</a:t>
            </a:r>
            <a:r>
              <a:rPr lang="ru-RU" dirty="0"/>
              <a:t> </a:t>
            </a:r>
            <a:r>
              <a:rPr lang="ru-RU" dirty="0" err="1"/>
              <a:t>навчальний</a:t>
            </a:r>
            <a:r>
              <a:rPr lang="ru-RU" dirty="0"/>
              <a:t> заклад, </a:t>
            </a:r>
            <a:r>
              <a:rPr lang="ru-RU" dirty="0" err="1" smtClean="0"/>
              <a:t>університет</a:t>
            </a:r>
            <a:r>
              <a:rPr lang="ru-RU" dirty="0"/>
              <a:t>. У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коледж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 smtClean="0"/>
              <a:t>довузівської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</a:rPr>
              <a:t>Професором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називати</a:t>
            </a:r>
            <a:r>
              <a:rPr lang="ru-RU" dirty="0"/>
              <a:t> просто </a:t>
            </a:r>
            <a:r>
              <a:rPr lang="ru-RU" dirty="0" err="1"/>
              <a:t>викладача</a:t>
            </a:r>
            <a:r>
              <a:rPr lang="ru-RU" dirty="0"/>
              <a:t> </a:t>
            </a:r>
            <a:r>
              <a:rPr lang="ru-RU" dirty="0" err="1"/>
              <a:t>університету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як у нас –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посада на </a:t>
            </a:r>
            <a:r>
              <a:rPr lang="ru-RU" dirty="0" err="1"/>
              <a:t>кафедрі</a:t>
            </a:r>
            <a:r>
              <a:rPr lang="ru-RU" dirty="0"/>
              <a:t>, 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найвище</a:t>
            </a:r>
            <a:r>
              <a:rPr lang="ru-RU" dirty="0"/>
              <a:t> </a:t>
            </a:r>
            <a:r>
              <a:rPr lang="ru-RU" dirty="0" err="1"/>
              <a:t>вчене</a:t>
            </a:r>
            <a:r>
              <a:rPr lang="ru-RU" dirty="0"/>
              <a:t> </a:t>
            </a:r>
            <a:r>
              <a:rPr lang="ru-RU" dirty="0" err="1"/>
              <a:t>звання</a:t>
            </a:r>
            <a:r>
              <a:rPr lang="ru-RU" dirty="0"/>
              <a:t>. </a:t>
            </a:r>
            <a:r>
              <a:rPr lang="ru-RU" dirty="0" err="1"/>
              <a:t>Польське</a:t>
            </a:r>
            <a:r>
              <a:rPr lang="ru-RU" dirty="0"/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professor</a:t>
            </a:r>
            <a:r>
              <a:rPr lang="en-US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звичайний</a:t>
            </a:r>
            <a:r>
              <a:rPr lang="ru-RU" dirty="0"/>
              <a:t> </a:t>
            </a:r>
            <a:r>
              <a:rPr lang="ru-RU" dirty="0" err="1"/>
              <a:t>шкільний</a:t>
            </a:r>
            <a:r>
              <a:rPr lang="ru-RU" dirty="0"/>
              <a:t> учитель. </a:t>
            </a:r>
            <a:r>
              <a:rPr lang="ru-RU" dirty="0" err="1"/>
              <a:t>Французьке</a:t>
            </a:r>
            <a:r>
              <a:rPr lang="ru-RU" dirty="0"/>
              <a:t> та </a:t>
            </a:r>
            <a:r>
              <a:rPr lang="ru-RU" dirty="0" err="1"/>
              <a:t>іспанське</a:t>
            </a:r>
            <a:r>
              <a:rPr lang="ru-RU" dirty="0"/>
              <a:t>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semester - </a:t>
            </a:r>
            <a:r>
              <a:rPr lang="ru-RU" dirty="0" err="1" smtClean="0"/>
              <a:t>стипенді</a:t>
            </a:r>
            <a:r>
              <a:rPr lang="uk-UA" dirty="0"/>
              <a:t>я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півроку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6811" y="29013"/>
            <a:ext cx="4511196" cy="28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Етичний</a:t>
            </a:r>
            <a:r>
              <a:rPr lang="ru-RU" dirty="0"/>
              <a:t> аспект - </a:t>
            </a:r>
            <a:r>
              <a:rPr lang="ru-RU" sz="2000" dirty="0" err="1"/>
              <a:t>спрямований</a:t>
            </a:r>
            <a:r>
              <a:rPr lang="ru-RU" sz="2000" dirty="0"/>
              <a:t> на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відмінностей</a:t>
            </a:r>
            <a:r>
              <a:rPr lang="ru-RU" sz="2000" dirty="0"/>
              <a:t> </a:t>
            </a:r>
            <a:r>
              <a:rPr lang="ru-RU" sz="2000" dirty="0" err="1"/>
              <a:t>етичних</a:t>
            </a:r>
            <a:r>
              <a:rPr lang="ru-RU" sz="2000" dirty="0"/>
              <a:t> норм,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притаманні</a:t>
            </a:r>
            <a:r>
              <a:rPr lang="ru-RU" sz="2000" dirty="0"/>
              <a:t> </a:t>
            </a:r>
            <a:r>
              <a:rPr lang="ru-RU" sz="2000" dirty="0" err="1"/>
              <a:t>різним</a:t>
            </a:r>
            <a:r>
              <a:rPr lang="ru-RU" sz="2000" dirty="0"/>
              <a:t> </a:t>
            </a:r>
            <a:r>
              <a:rPr lang="ru-RU" sz="2000" dirty="0" err="1"/>
              <a:t>країнам</a:t>
            </a:r>
            <a:r>
              <a:rPr lang="ru-RU" sz="2000" dirty="0"/>
              <a:t> і </a:t>
            </a:r>
            <a:r>
              <a:rPr lang="ru-RU" sz="2000" dirty="0" err="1"/>
              <a:t>націям</a:t>
            </a:r>
            <a:r>
              <a:rPr lang="ru-RU" sz="2000" dirty="0"/>
              <a:t>. До </a:t>
            </a:r>
            <a:r>
              <a:rPr lang="ru-RU" sz="2000" dirty="0" err="1"/>
              <a:t>етичних</a:t>
            </a:r>
            <a:r>
              <a:rPr lang="ru-RU" sz="2000" dirty="0"/>
              <a:t> норм належать, </a:t>
            </a:r>
            <a:r>
              <a:rPr lang="ru-RU" sz="2000" dirty="0" err="1"/>
              <a:t>зокрема</a:t>
            </a:r>
            <a:r>
              <a:rPr lang="ru-RU" sz="2000" dirty="0"/>
              <a:t>, </a:t>
            </a:r>
            <a:r>
              <a:rPr lang="ru-RU" sz="2000" dirty="0" err="1"/>
              <a:t>прийняті</a:t>
            </a:r>
            <a:r>
              <a:rPr lang="ru-RU" sz="2000" dirty="0"/>
              <a:t> у </a:t>
            </a:r>
            <a:r>
              <a:rPr lang="ru-RU" sz="2000" dirty="0" err="1"/>
              <a:t>суспільстві</a:t>
            </a:r>
            <a:r>
              <a:rPr lang="ru-RU" sz="2000" dirty="0"/>
              <a:t> </a:t>
            </a:r>
            <a:r>
              <a:rPr lang="ru-RU" sz="2000" dirty="0" err="1"/>
              <a:t>норми</a:t>
            </a:r>
            <a:r>
              <a:rPr lang="ru-RU" sz="2000" dirty="0"/>
              <a:t> </a:t>
            </a:r>
            <a:r>
              <a:rPr lang="ru-RU" sz="2000" dirty="0" err="1"/>
              <a:t>моралі</a:t>
            </a:r>
            <a:r>
              <a:rPr lang="ru-RU" sz="2000" dirty="0"/>
              <a:t>, </a:t>
            </a:r>
            <a:r>
              <a:rPr lang="ru-RU" sz="2000" dirty="0" err="1"/>
              <a:t>поведінки</a:t>
            </a:r>
            <a:r>
              <a:rPr lang="ru-RU" sz="2000" dirty="0"/>
              <a:t>, </a:t>
            </a:r>
            <a:r>
              <a:rPr lang="ru-RU" sz="2000" dirty="0" err="1"/>
              <a:t>міжособистісного</a:t>
            </a:r>
            <a:r>
              <a:rPr lang="ru-RU" sz="2000" dirty="0"/>
              <a:t> </a:t>
            </a:r>
            <a:r>
              <a:rPr lang="ru-RU" sz="2000" dirty="0" err="1"/>
              <a:t>спілкування</a:t>
            </a:r>
            <a:r>
              <a:rPr lang="ru-RU" sz="2000" dirty="0"/>
              <a:t>, </a:t>
            </a:r>
            <a:r>
              <a:rPr lang="ru-RU" sz="2000" dirty="0" err="1"/>
              <a:t>мовленнєвого</a:t>
            </a:r>
            <a:r>
              <a:rPr lang="ru-RU" sz="2000" dirty="0"/>
              <a:t> </a:t>
            </a:r>
            <a:r>
              <a:rPr lang="ru-RU" sz="2000" dirty="0" err="1"/>
              <a:t>етикету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  <a:endParaRPr lang="en-US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78173" y="2206305"/>
            <a:ext cx="86658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Труднощі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при </a:t>
            </a:r>
            <a:r>
              <a:rPr lang="ru-RU" dirty="0" err="1"/>
              <a:t>звертаннях</a:t>
            </a:r>
            <a:r>
              <a:rPr lang="ru-RU" dirty="0"/>
              <a:t>, коли не </a:t>
            </a:r>
            <a:r>
              <a:rPr lang="ru-RU" dirty="0" err="1"/>
              <a:t>знаєш</a:t>
            </a:r>
            <a:r>
              <a:rPr lang="ru-RU" dirty="0"/>
              <a:t>, кого і коли треба </a:t>
            </a:r>
            <a:r>
              <a:rPr lang="ru-RU" dirty="0" err="1"/>
              <a:t>чи</a:t>
            </a:r>
            <a:r>
              <a:rPr lang="ru-RU" dirty="0"/>
              <a:t> не треба </a:t>
            </a:r>
            <a:r>
              <a:rPr lang="ru-RU" dirty="0" err="1"/>
              <a:t>називати</a:t>
            </a:r>
            <a:r>
              <a:rPr lang="ru-RU" dirty="0"/>
              <a:t> сером, </a:t>
            </a:r>
            <a:r>
              <a:rPr lang="ru-RU" dirty="0" err="1"/>
              <a:t>міс</a:t>
            </a:r>
            <a:r>
              <a:rPr lang="ru-RU" dirty="0"/>
              <a:t>, </a:t>
            </a:r>
            <a:r>
              <a:rPr lang="ru-RU" dirty="0" err="1"/>
              <a:t>місіс</a:t>
            </a:r>
            <a:r>
              <a:rPr lang="ru-RU" dirty="0"/>
              <a:t>, мадам</a:t>
            </a:r>
            <a:r>
              <a:rPr lang="ru-RU" dirty="0" smtClean="0"/>
              <a:t>…</a:t>
            </a:r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Польщі</a:t>
            </a:r>
            <a:r>
              <a:rPr lang="ru-RU" dirty="0"/>
              <a:t> </a:t>
            </a:r>
            <a:r>
              <a:rPr lang="ru-RU" dirty="0" smtClean="0"/>
              <a:t>не </a:t>
            </a:r>
            <a:r>
              <a:rPr lang="ru-RU" dirty="0" err="1" smtClean="0"/>
              <a:t>слід</a:t>
            </a:r>
            <a:r>
              <a:rPr lang="ru-RU" dirty="0" smtClean="0"/>
              <a:t>  </a:t>
            </a:r>
            <a:r>
              <a:rPr lang="ru-RU" dirty="0" err="1"/>
              <a:t>говорити</a:t>
            </a:r>
            <a:r>
              <a:rPr lang="ru-RU" dirty="0"/>
              <a:t> «</a:t>
            </a:r>
            <a:r>
              <a:rPr lang="ru-RU" dirty="0" err="1"/>
              <a:t>дякую</a:t>
            </a:r>
            <a:r>
              <a:rPr lang="ru-RU" dirty="0"/>
              <a:t>»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smtClean="0"/>
              <a:t>: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розтлумачено</a:t>
            </a:r>
            <a:r>
              <a:rPr lang="ru-RU" dirty="0"/>
              <a:t> як </a:t>
            </a:r>
            <a:r>
              <a:rPr lang="ru-RU" dirty="0" err="1"/>
              <a:t>відмова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 smtClean="0"/>
              <a:t>решти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Особливо </a:t>
            </a:r>
            <a:r>
              <a:rPr lang="ru-RU" dirty="0" err="1"/>
              <a:t>обережно</a:t>
            </a:r>
            <a:r>
              <a:rPr lang="ru-RU" dirty="0"/>
              <a:t> треба </a:t>
            </a:r>
            <a:r>
              <a:rPr lang="ru-RU" dirty="0" err="1"/>
              <a:t>стежити</a:t>
            </a:r>
            <a:r>
              <a:rPr lang="ru-RU" dirty="0"/>
              <a:t> за </a:t>
            </a:r>
            <a:r>
              <a:rPr lang="ru-RU" dirty="0" err="1" smtClean="0"/>
              <a:t>жестикуляцією</a:t>
            </a:r>
            <a:r>
              <a:rPr lang="ru-RU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Соціальний</a:t>
            </a:r>
            <a:r>
              <a:rPr lang="ru-RU" dirty="0" smtClean="0"/>
              <a:t> (</a:t>
            </a:r>
            <a:r>
              <a:rPr lang="ru-RU" dirty="0" err="1" smtClean="0"/>
              <a:t>соціально-комунікативний</a:t>
            </a:r>
            <a:r>
              <a:rPr lang="ru-RU" dirty="0" smtClean="0"/>
              <a:t> </a:t>
            </a:r>
            <a:r>
              <a:rPr lang="ru-RU" dirty="0"/>
              <a:t>аспект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894" y="1677799"/>
            <a:ext cx="657696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вивчає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</a:t>
            </a:r>
            <a:r>
              <a:rPr lang="ru-RU" dirty="0" err="1"/>
              <a:t>суспільством</a:t>
            </a:r>
            <a:r>
              <a:rPr lang="ru-RU" dirty="0"/>
              <a:t> (</a:t>
            </a:r>
            <a:r>
              <a:rPr lang="ru-RU" dirty="0" err="1"/>
              <a:t>соціумом</a:t>
            </a:r>
            <a:r>
              <a:rPr lang="ru-RU" dirty="0"/>
              <a:t>) </a:t>
            </a:r>
            <a:r>
              <a:rPr lang="ru-RU" dirty="0" err="1"/>
              <a:t>моделі</a:t>
            </a:r>
            <a:r>
              <a:rPr lang="ru-RU" dirty="0"/>
              <a:t>, </a:t>
            </a:r>
            <a:r>
              <a:rPr lang="ru-RU" dirty="0" err="1"/>
              <a:t>норми</a:t>
            </a:r>
            <a:r>
              <a:rPr lang="ru-RU" dirty="0"/>
              <a:t> і правила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встановлення</a:t>
            </a:r>
            <a:r>
              <a:rPr lang="ru-RU" dirty="0"/>
              <a:t>, </a:t>
            </a:r>
            <a:r>
              <a:rPr lang="ru-RU" dirty="0" err="1"/>
              <a:t>підтримання</a:t>
            </a:r>
            <a:r>
              <a:rPr lang="ru-RU" dirty="0"/>
              <a:t> </a:t>
            </a:r>
            <a:r>
              <a:rPr lang="ru-RU" dirty="0" err="1"/>
              <a:t>контактів</a:t>
            </a:r>
            <a:r>
              <a:rPr lang="ru-RU" dirty="0"/>
              <a:t> у </a:t>
            </a:r>
            <a:r>
              <a:rPr lang="ru-RU" dirty="0" err="1"/>
              <a:t>цілому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прошарок</a:t>
            </a:r>
            <a:r>
              <a:rPr lang="ru-RU" dirty="0"/>
              <a:t> у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прийняті</a:t>
            </a:r>
            <a:r>
              <a:rPr lang="ru-RU" dirty="0"/>
              <a:t> правила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і </a:t>
            </a:r>
            <a:r>
              <a:rPr lang="ru-RU" dirty="0" err="1"/>
              <a:t>спілкування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скеровуються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чинниками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err="1"/>
              <a:t>Молодіжні</a:t>
            </a:r>
            <a:r>
              <a:rPr lang="ru-RU" dirty="0"/>
              <a:t> </a:t>
            </a:r>
            <a:r>
              <a:rPr lang="ru-RU" dirty="0" err="1"/>
              <a:t>соціуми</a:t>
            </a:r>
            <a:r>
              <a:rPr lang="ru-RU" dirty="0"/>
              <a:t> практично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«</a:t>
            </a:r>
            <a:r>
              <a:rPr lang="ru-RU" dirty="0" err="1"/>
              <a:t>відділяють</a:t>
            </a:r>
            <a:r>
              <a:rPr lang="ru-RU" dirty="0"/>
              <a:t>» себе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/>
              <a:t>зовнішністю</a:t>
            </a:r>
            <a:r>
              <a:rPr lang="ru-RU" dirty="0"/>
              <a:t>, </a:t>
            </a:r>
            <a:r>
              <a:rPr lang="ru-RU" dirty="0" err="1"/>
              <a:t>одягом</a:t>
            </a:r>
            <a:r>
              <a:rPr lang="ru-RU" dirty="0"/>
              <a:t>, </a:t>
            </a:r>
            <a:r>
              <a:rPr lang="ru-RU" dirty="0" err="1"/>
              <a:t>розкутістю</a:t>
            </a:r>
            <a:r>
              <a:rPr lang="ru-RU" dirty="0"/>
              <a:t> в </a:t>
            </a:r>
            <a:r>
              <a:rPr lang="ru-RU" dirty="0" err="1"/>
              <a:t>поведінці</a:t>
            </a:r>
            <a:r>
              <a:rPr lang="ru-RU" dirty="0"/>
              <a:t> </a:t>
            </a:r>
            <a:r>
              <a:rPr lang="ru-RU" dirty="0" smtClean="0"/>
              <a:t>... </a:t>
            </a:r>
            <a:endParaRPr lang="en-US" dirty="0"/>
          </a:p>
        </p:txBody>
      </p:sp>
      <p:pic>
        <p:nvPicPr>
          <p:cNvPr id="2050" name="Picture 2" descr="Проект «Молодіжні субкультури і Я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684" y="3138408"/>
            <a:ext cx="4870481" cy="323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34" y="4666485"/>
            <a:ext cx="2676525" cy="1704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0208" y="124961"/>
            <a:ext cx="4121791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Психологічний</a:t>
            </a:r>
            <a:r>
              <a:rPr lang="ru-RU" dirty="0"/>
              <a:t> аспект </a:t>
            </a:r>
            <a:r>
              <a:rPr lang="ru-RU" sz="2200" dirty="0" err="1"/>
              <a:t>спрямований</a:t>
            </a:r>
            <a:r>
              <a:rPr lang="ru-RU" sz="2200" dirty="0"/>
              <a:t> на </a:t>
            </a:r>
            <a:r>
              <a:rPr lang="ru-RU" sz="2200" dirty="0" err="1"/>
              <a:t>вивчення</a:t>
            </a:r>
            <a:r>
              <a:rPr lang="ru-RU" sz="2200" dirty="0"/>
              <a:t> </a:t>
            </a:r>
            <a:r>
              <a:rPr lang="ru-RU" sz="2200" dirty="0" err="1"/>
              <a:t>психологічної</a:t>
            </a:r>
            <a:r>
              <a:rPr lang="ru-RU" sz="2200" dirty="0"/>
              <a:t> </a:t>
            </a:r>
            <a:r>
              <a:rPr lang="ru-RU" sz="2200" dirty="0" err="1"/>
              <a:t>реакції</a:t>
            </a:r>
            <a:r>
              <a:rPr lang="ru-RU" sz="2200" dirty="0"/>
              <a:t> людей в </a:t>
            </a:r>
            <a:r>
              <a:rPr lang="ru-RU" sz="2200" dirty="0" err="1"/>
              <a:t>умовах</a:t>
            </a:r>
            <a:r>
              <a:rPr lang="ru-RU" sz="2200" dirty="0"/>
              <a:t> </a:t>
            </a:r>
            <a:r>
              <a:rPr lang="ru-RU" sz="2200" dirty="0" err="1"/>
              <a:t>спілкування</a:t>
            </a:r>
            <a:r>
              <a:rPr lang="ru-RU" sz="2200" dirty="0"/>
              <a:t> з </a:t>
            </a:r>
            <a:r>
              <a:rPr lang="ru-RU" sz="2200" dirty="0" err="1"/>
              <a:t>представниками</a:t>
            </a:r>
            <a:r>
              <a:rPr lang="ru-RU" sz="2200" dirty="0"/>
              <a:t> </a:t>
            </a:r>
            <a:r>
              <a:rPr lang="ru-RU" sz="2200" dirty="0" err="1"/>
              <a:t>інших</a:t>
            </a:r>
            <a:r>
              <a:rPr lang="ru-RU" sz="2200" dirty="0"/>
              <a:t> держав і </a:t>
            </a:r>
            <a:r>
              <a:rPr lang="ru-RU" sz="2200" dirty="0" err="1"/>
              <a:t>етносів</a:t>
            </a:r>
            <a:r>
              <a:rPr lang="ru-RU" sz="2200" dirty="0"/>
              <a:t>. </a:t>
            </a:r>
            <a:endParaRPr lang="en-US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239861"/>
            <a:ext cx="84666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</a:t>
            </a:r>
            <a:r>
              <a:rPr lang="ru-RU" dirty="0" err="1"/>
              <a:t>західноєвропейській</a:t>
            </a:r>
            <a:r>
              <a:rPr lang="ru-RU" dirty="0"/>
              <a:t> </a:t>
            </a:r>
            <a:r>
              <a:rPr lang="ru-RU" dirty="0" err="1"/>
              <a:t>психології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неввічливим</a:t>
            </a:r>
            <a:r>
              <a:rPr lang="ru-RU" dirty="0"/>
              <a:t> </a:t>
            </a:r>
            <a:r>
              <a:rPr lang="ru-RU" dirty="0" err="1"/>
              <a:t>мовчання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в </a:t>
            </a:r>
            <a:r>
              <a:rPr lang="ru-RU" dirty="0" err="1"/>
              <a:t>оточенні</a:t>
            </a:r>
            <a:r>
              <a:rPr lang="ru-RU" dirty="0"/>
              <a:t> </a:t>
            </a:r>
            <a:r>
              <a:rPr lang="ru-RU" dirty="0" err="1"/>
              <a:t>незнайомих</a:t>
            </a:r>
            <a:r>
              <a:rPr lang="ru-RU" dirty="0"/>
              <a:t>. </a:t>
            </a:r>
            <a:r>
              <a:rPr lang="ru-RU" dirty="0" err="1" smtClean="0"/>
              <a:t>Щоби</a:t>
            </a:r>
            <a:r>
              <a:rPr lang="ru-RU" dirty="0" smtClean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незручного</a:t>
            </a:r>
            <a:r>
              <a:rPr lang="ru-RU" dirty="0"/>
              <a:t> </a:t>
            </a:r>
            <a:r>
              <a:rPr lang="ru-RU" dirty="0" err="1" smtClean="0"/>
              <a:t>мовчання</a:t>
            </a:r>
            <a:r>
              <a:rPr lang="ru-RU" dirty="0" smtClean="0"/>
              <a:t>,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розмови</a:t>
            </a:r>
            <a:r>
              <a:rPr lang="ru-RU" dirty="0" smtClean="0"/>
              <a:t> </a:t>
            </a:r>
            <a:r>
              <a:rPr lang="ru-RU" dirty="0" err="1"/>
              <a:t>ні</a:t>
            </a:r>
            <a:r>
              <a:rPr lang="ru-RU" dirty="0"/>
              <a:t> про </a:t>
            </a:r>
            <a:r>
              <a:rPr lang="ru-RU" dirty="0" err="1"/>
              <a:t>що</a:t>
            </a:r>
            <a:r>
              <a:rPr lang="ru-RU" dirty="0"/>
              <a:t> («про погоду</a:t>
            </a:r>
            <a:r>
              <a:rPr lang="ru-RU" dirty="0" smtClean="0"/>
              <a:t>»). </a:t>
            </a:r>
            <a:r>
              <a:rPr lang="ru-RU" dirty="0" err="1"/>
              <a:t>Натомість</a:t>
            </a:r>
            <a:r>
              <a:rPr lang="ru-RU" dirty="0"/>
              <a:t>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північних</a:t>
            </a:r>
            <a:r>
              <a:rPr lang="ru-RU" dirty="0"/>
              <a:t> культурах </a:t>
            </a:r>
            <a:r>
              <a:rPr lang="ru-RU" dirty="0" err="1"/>
              <a:t>розмова</a:t>
            </a:r>
            <a:r>
              <a:rPr lang="ru-RU" dirty="0"/>
              <a:t> з </a:t>
            </a:r>
            <a:r>
              <a:rPr lang="ru-RU" dirty="0" err="1"/>
              <a:t>незнайомцем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небезпечною</a:t>
            </a:r>
            <a:r>
              <a:rPr lang="ru-RU" dirty="0"/>
              <a:t>, тому вони </a:t>
            </a:r>
            <a:r>
              <a:rPr lang="ru-RU" dirty="0" err="1"/>
              <a:t>витримують</a:t>
            </a:r>
            <a:r>
              <a:rPr lang="ru-RU" dirty="0"/>
              <a:t> час </a:t>
            </a:r>
            <a:r>
              <a:rPr lang="ru-RU" dirty="0" err="1"/>
              <a:t>мовчання</a:t>
            </a:r>
            <a:r>
              <a:rPr lang="ru-RU" dirty="0"/>
              <a:t>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починають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з </a:t>
            </a:r>
            <a:r>
              <a:rPr lang="ru-RU" dirty="0" err="1"/>
              <a:t>небагатьох</a:t>
            </a:r>
            <a:r>
              <a:rPr lang="ru-RU" dirty="0"/>
              <a:t> фраз. </a:t>
            </a:r>
            <a:r>
              <a:rPr lang="ru-RU" dirty="0" err="1" smtClean="0"/>
              <a:t>Східні</a:t>
            </a:r>
            <a:r>
              <a:rPr lang="ru-RU" dirty="0" smtClean="0"/>
              <a:t> </a:t>
            </a:r>
            <a:r>
              <a:rPr lang="ru-RU" dirty="0"/>
              <a:t>люди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рідко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</a:t>
            </a:r>
            <a:r>
              <a:rPr lang="ru-RU" dirty="0" err="1"/>
              <a:t>лідерство</a:t>
            </a:r>
            <a:r>
              <a:rPr lang="ru-RU" dirty="0"/>
              <a:t> </a:t>
            </a:r>
            <a:r>
              <a:rPr lang="ru-RU" dirty="0" err="1"/>
              <a:t>бесіди</a:t>
            </a:r>
            <a:r>
              <a:rPr lang="ru-RU" dirty="0"/>
              <a:t> в </a:t>
            </a:r>
            <a:r>
              <a:rPr lang="ru-RU" dirty="0" err="1"/>
              <a:t>свої</a:t>
            </a:r>
            <a:r>
              <a:rPr lang="ru-RU" dirty="0"/>
              <a:t> руки, вони </a:t>
            </a:r>
            <a:r>
              <a:rPr lang="ru-RU" dirty="0" err="1"/>
              <a:t>віддають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мовчанню</a:t>
            </a:r>
            <a:r>
              <a:rPr lang="ru-RU" dirty="0"/>
              <a:t> і </a:t>
            </a:r>
            <a:r>
              <a:rPr lang="ru-RU" dirty="0" err="1"/>
              <a:t>слуханню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2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Професійно-прикладний</a:t>
            </a:r>
            <a:r>
              <a:rPr lang="ru-RU" dirty="0"/>
              <a:t> аспект </a:t>
            </a:r>
            <a:r>
              <a:rPr lang="ru-RU" sz="2200" dirty="0" err="1"/>
              <a:t>спрямований</a:t>
            </a:r>
            <a:r>
              <a:rPr lang="ru-RU" sz="2200" dirty="0"/>
              <a:t> на </a:t>
            </a:r>
            <a:r>
              <a:rPr lang="ru-RU" sz="2200" dirty="0" err="1"/>
              <a:t>безпосередні</a:t>
            </a:r>
            <a:r>
              <a:rPr lang="ru-RU" sz="2200" dirty="0"/>
              <a:t> </a:t>
            </a:r>
            <a:r>
              <a:rPr lang="ru-RU" sz="2200" dirty="0" err="1"/>
              <a:t>сфери</a:t>
            </a:r>
            <a:r>
              <a:rPr lang="ru-RU" sz="2200" dirty="0"/>
              <a:t> </a:t>
            </a:r>
            <a:r>
              <a:rPr lang="ru-RU" sz="2200" dirty="0" err="1"/>
              <a:t>застосування</a:t>
            </a:r>
            <a:r>
              <a:rPr lang="ru-RU" sz="2200" dirty="0"/>
              <a:t> </a:t>
            </a:r>
            <a:r>
              <a:rPr lang="ru-RU" sz="2200" dirty="0" err="1"/>
              <a:t>знань</a:t>
            </a:r>
            <a:r>
              <a:rPr lang="ru-RU" sz="2200" dirty="0"/>
              <a:t> </a:t>
            </a:r>
            <a:r>
              <a:rPr lang="ru-RU" sz="2200" dirty="0" err="1"/>
              <a:t>із</a:t>
            </a:r>
            <a:r>
              <a:rPr lang="ru-RU" sz="2200" dirty="0"/>
              <a:t> </a:t>
            </a:r>
            <a:r>
              <a:rPr lang="ru-RU" sz="2200" dirty="0" err="1"/>
              <a:t>міжкультурної</a:t>
            </a:r>
            <a:r>
              <a:rPr lang="ru-RU" sz="2200" dirty="0"/>
              <a:t> </a:t>
            </a:r>
            <a:r>
              <a:rPr lang="ru-RU" sz="2200" dirty="0" err="1" smtClean="0"/>
              <a:t>комунікації</a:t>
            </a:r>
            <a:r>
              <a:rPr lang="ru-RU" sz="2200" dirty="0"/>
              <a:t>.</a:t>
            </a:r>
            <a:endParaRPr lang="en-US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1997839"/>
            <a:ext cx="98424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Останні</a:t>
            </a:r>
            <a:r>
              <a:rPr lang="ru-RU" dirty="0"/>
              <a:t> </a:t>
            </a:r>
            <a:r>
              <a:rPr lang="ru-RU" dirty="0" smtClean="0"/>
              <a:t>роки активно </a:t>
            </a:r>
            <a:r>
              <a:rPr lang="ru-RU" dirty="0" err="1"/>
              <a:t>розвивається</a:t>
            </a:r>
            <a:r>
              <a:rPr lang="ru-RU" dirty="0"/>
              <a:t> </a:t>
            </a:r>
            <a:r>
              <a:rPr lang="ru-RU" dirty="0" err="1"/>
              <a:t>міжкультурний</a:t>
            </a:r>
            <a:r>
              <a:rPr lang="ru-RU" dirty="0"/>
              <a:t> менеджмент, </a:t>
            </a:r>
            <a:r>
              <a:rPr lang="ru-RU" dirty="0" err="1"/>
              <a:t>який</a:t>
            </a:r>
            <a:r>
              <a:rPr lang="ru-RU" dirty="0"/>
              <a:t> ставить за мету </a:t>
            </a:r>
            <a:r>
              <a:rPr lang="ru-RU" dirty="0" err="1"/>
              <a:t>навчити</a:t>
            </a:r>
            <a:r>
              <a:rPr lang="ru-RU" dirty="0"/>
              <a:t> основам </a:t>
            </a:r>
            <a:r>
              <a:rPr lang="ru-RU" dirty="0" err="1"/>
              <a:t>міжкультурної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полікультурних</a:t>
            </a:r>
            <a:r>
              <a:rPr lang="ru-RU" dirty="0"/>
              <a:t> </a:t>
            </a:r>
            <a:r>
              <a:rPr lang="ru-RU" dirty="0" err="1"/>
              <a:t>колективах</a:t>
            </a:r>
            <a:r>
              <a:rPr lang="ru-RU" dirty="0"/>
              <a:t>.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дослідженнями</a:t>
            </a:r>
            <a:r>
              <a:rPr lang="ru-RU" dirty="0"/>
              <a:t> </a:t>
            </a:r>
            <a:r>
              <a:rPr lang="ru-RU" dirty="0" err="1"/>
              <a:t>німецьких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10 до 20% </a:t>
            </a:r>
            <a:r>
              <a:rPr lang="ru-RU" dirty="0" err="1"/>
              <a:t>співробітників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направляються</a:t>
            </a:r>
            <a:r>
              <a:rPr lang="ru-RU" dirty="0"/>
              <a:t> за кордон, не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адаптуватися</a:t>
            </a:r>
            <a:r>
              <a:rPr lang="ru-RU" dirty="0"/>
              <a:t> до </a:t>
            </a:r>
            <a:r>
              <a:rPr lang="ru-RU" dirty="0" err="1"/>
              <a:t>іноземного</a:t>
            </a:r>
            <a:r>
              <a:rPr lang="ru-RU" dirty="0"/>
              <a:t> культурного </a:t>
            </a:r>
            <a:r>
              <a:rPr lang="ru-RU" dirty="0" err="1"/>
              <a:t>середовища</a:t>
            </a:r>
            <a:r>
              <a:rPr lang="ru-RU" dirty="0"/>
              <a:t>, до </a:t>
            </a:r>
            <a:r>
              <a:rPr lang="ru-RU" dirty="0" err="1"/>
              <a:t>інших</a:t>
            </a:r>
            <a:r>
              <a:rPr lang="ru-RU" dirty="0"/>
              <a:t> правил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/>
              <a:t>спілкування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і </a:t>
            </a:r>
            <a:r>
              <a:rPr lang="ru-RU" dirty="0" err="1"/>
              <a:t>повертаються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3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9775632" cy="119875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Міжкультурна комунікація як наука та навчальна дисципліна</a:t>
            </a:r>
            <a:r>
              <a:rPr lang="uk-UA" sz="3200" dirty="0" smtClean="0">
                <a:solidFill>
                  <a:srgbClr val="CC0099"/>
                </a:solidFill>
              </a:rPr>
              <a:t/>
            </a:r>
            <a:br>
              <a:rPr lang="uk-UA" sz="3200" dirty="0" smtClean="0">
                <a:solidFill>
                  <a:srgbClr val="CC0099"/>
                </a:solidFill>
              </a:rPr>
            </a:br>
            <a:r>
              <a:rPr lang="uk-UA" sz="3200" b="1" dirty="0">
                <a:solidFill>
                  <a:srgbClr val="CC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957" y="2781912"/>
            <a:ext cx="2476500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795" y="2820012"/>
            <a:ext cx="2533650" cy="1809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91" y="3039429"/>
            <a:ext cx="2080470" cy="288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2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Міжкультурна</a:t>
            </a:r>
            <a:r>
              <a:rPr lang="ru-RU" dirty="0"/>
              <a:t> </a:t>
            </a:r>
            <a:r>
              <a:rPr lang="ru-RU" dirty="0" err="1"/>
              <a:t>комунікація</a:t>
            </a:r>
            <a:r>
              <a:rPr lang="ru-RU" dirty="0"/>
              <a:t> – вид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найголовніші</a:t>
            </a:r>
            <a:r>
              <a:rPr lang="ru-RU" dirty="0"/>
              <a:t> </a:t>
            </a:r>
            <a:r>
              <a:rPr lang="ru-RU" dirty="0" err="1"/>
              <a:t>передумови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:</a:t>
            </a:r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77334" y="2225040"/>
            <a:ext cx="9736666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захист власної культури і мови як умова збереження власної ідентичності;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дистанція, відмова від порушень фізичних та ментальних меж іншої особи, народу;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толерантність як визнання іншого погляду;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Blip>
                <a:blip r:embed="rId2"/>
              </a:buBlip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внутрішня настанова на плюралізм як спроба поглянути з іншої перспективи на «своє», рідне;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Blip>
                <a:blip r:embed="rId2"/>
              </a:buBlip>
            </a:pP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увага до чужого погляду на «своє».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40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62" y="133717"/>
            <a:ext cx="4183746" cy="45557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10800000" flipV="1">
            <a:off x="503338" y="5029315"/>
            <a:ext cx="10947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жовтні</a:t>
            </a:r>
            <a:r>
              <a:rPr lang="ru-RU" dirty="0"/>
              <a:t> 2019 року </a:t>
            </a:r>
            <a:r>
              <a:rPr lang="ru-RU" dirty="0" err="1"/>
              <a:t>українські</a:t>
            </a:r>
            <a:r>
              <a:rPr lang="ru-RU" dirty="0"/>
              <a:t> ЗМІ </a:t>
            </a:r>
            <a:r>
              <a:rPr lang="ru-RU" dirty="0" err="1"/>
              <a:t>критикували</a:t>
            </a:r>
            <a:r>
              <a:rPr lang="ru-RU" dirty="0"/>
              <a:t> </a:t>
            </a:r>
            <a:r>
              <a:rPr lang="ru-RU" dirty="0" err="1"/>
              <a:t>сукню</a:t>
            </a:r>
            <a:r>
              <a:rPr lang="ru-RU" dirty="0"/>
              <a:t>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Олена</a:t>
            </a:r>
            <a:r>
              <a:rPr lang="ru-RU" dirty="0"/>
              <a:t> </a:t>
            </a:r>
            <a:r>
              <a:rPr lang="ru-RU" dirty="0" err="1"/>
              <a:t>Зеленська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на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інтронізації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Нарухіто</a:t>
            </a:r>
            <a:r>
              <a:rPr lang="ru-RU" dirty="0"/>
              <a:t>, </a:t>
            </a:r>
            <a:r>
              <a:rPr lang="ru-RU" dirty="0" err="1"/>
              <a:t>звинувативши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порушенні</a:t>
            </a:r>
            <a:r>
              <a:rPr lang="ru-RU" dirty="0"/>
              <a:t> дипломатичного протоколу.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чого</a:t>
            </a:r>
            <a:r>
              <a:rPr lang="ru-RU" dirty="0"/>
              <a:t> Посольство </a:t>
            </a:r>
            <a:r>
              <a:rPr lang="ru-RU" dirty="0" err="1"/>
              <a:t>Японії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подякувало</a:t>
            </a:r>
            <a:r>
              <a:rPr lang="ru-RU" dirty="0"/>
              <a:t> Президенту </a:t>
            </a:r>
            <a:r>
              <a:rPr lang="ru-RU" dirty="0" err="1"/>
              <a:t>Володимиру</a:t>
            </a:r>
            <a:r>
              <a:rPr lang="ru-RU" dirty="0"/>
              <a:t> </a:t>
            </a:r>
            <a:r>
              <a:rPr lang="ru-RU" dirty="0" err="1"/>
              <a:t>Зеленському</a:t>
            </a:r>
            <a:r>
              <a:rPr lang="ru-RU" dirty="0"/>
              <a:t> і </a:t>
            </a:r>
            <a:r>
              <a:rPr lang="ru-RU" dirty="0" err="1"/>
              <a:t>першій</a:t>
            </a:r>
            <a:r>
              <a:rPr lang="ru-RU" dirty="0"/>
              <a:t> </a:t>
            </a:r>
            <a:r>
              <a:rPr lang="ru-RU" dirty="0" err="1"/>
              <a:t>леді</a:t>
            </a:r>
            <a:r>
              <a:rPr lang="ru-RU" dirty="0"/>
              <a:t> </a:t>
            </a:r>
            <a:r>
              <a:rPr lang="ru-RU" dirty="0" err="1"/>
              <a:t>Олені</a:t>
            </a:r>
            <a:r>
              <a:rPr lang="ru-RU" dirty="0"/>
              <a:t> </a:t>
            </a:r>
            <a:r>
              <a:rPr lang="ru-RU" dirty="0" err="1"/>
              <a:t>Зеленській</a:t>
            </a:r>
            <a:r>
              <a:rPr lang="ru-RU" dirty="0"/>
              <a:t> за участь у </a:t>
            </a:r>
            <a:r>
              <a:rPr lang="ru-RU" dirty="0" err="1"/>
              <a:t>церемонії</a:t>
            </a:r>
            <a:r>
              <a:rPr lang="ru-RU" dirty="0"/>
              <a:t> </a:t>
            </a:r>
            <a:r>
              <a:rPr lang="ru-RU" dirty="0" err="1"/>
              <a:t>інтронізації</a:t>
            </a:r>
            <a:r>
              <a:rPr lang="ru-RU" dirty="0"/>
              <a:t> і </a:t>
            </a:r>
            <a:r>
              <a:rPr lang="ru-RU" dirty="0" err="1"/>
              <a:t>окремо</a:t>
            </a:r>
            <a:r>
              <a:rPr lang="ru-RU" dirty="0"/>
              <a:t> </a:t>
            </a:r>
            <a:r>
              <a:rPr lang="ru-RU" dirty="0" err="1"/>
              <a:t>відзначило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</a:t>
            </a:r>
            <a:r>
              <a:rPr lang="ru-RU" dirty="0" err="1"/>
              <a:t>подружжя</a:t>
            </a:r>
            <a:r>
              <a:rPr lang="ru-RU" dirty="0"/>
              <a:t>, </a:t>
            </a:r>
            <a:r>
              <a:rPr lang="ru-RU" dirty="0" err="1"/>
              <a:t>підкресливши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одяг</a:t>
            </a:r>
            <a:r>
              <a:rPr lang="ru-RU" dirty="0"/>
              <a:t> добре </a:t>
            </a:r>
            <a:r>
              <a:rPr lang="ru-RU" dirty="0" err="1"/>
              <a:t>гармоніював</a:t>
            </a:r>
            <a:r>
              <a:rPr lang="ru-RU" dirty="0"/>
              <a:t> з благородною атмосферою і справив на </a:t>
            </a:r>
            <a:r>
              <a:rPr lang="ru-RU" dirty="0" err="1"/>
              <a:t>японське</a:t>
            </a:r>
            <a:r>
              <a:rPr lang="ru-RU" dirty="0"/>
              <a:t> </a:t>
            </a:r>
            <a:r>
              <a:rPr lang="ru-RU" dirty="0" err="1"/>
              <a:t>суспільство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про </a:t>
            </a:r>
            <a:r>
              <a:rPr lang="ru-RU" dirty="0" err="1"/>
              <a:t>подружжя</a:t>
            </a:r>
            <a:r>
              <a:rPr lang="ru-RU" dirty="0"/>
              <a:t> та </a:t>
            </a:r>
            <a:r>
              <a:rPr lang="ru-RU" dirty="0" err="1"/>
              <a:t>Україну</a:t>
            </a:r>
            <a:r>
              <a:rPr lang="ru-RU" dirty="0"/>
              <a:t> як </a:t>
            </a:r>
            <a:r>
              <a:rPr lang="ru-RU" dirty="0" err="1"/>
              <a:t>країну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0055" y="411061"/>
            <a:ext cx="6300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 </a:t>
            </a:r>
            <a:r>
              <a:rPr lang="ru-RU" dirty="0"/>
              <a:t>2019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 smtClean="0"/>
              <a:t>Олена</a:t>
            </a:r>
            <a:r>
              <a:rPr lang="ru-RU" dirty="0" smtClean="0"/>
              <a:t> </a:t>
            </a:r>
            <a:r>
              <a:rPr lang="ru-RU" dirty="0" err="1" smtClean="0"/>
              <a:t>Зеленська</a:t>
            </a:r>
            <a:r>
              <a:rPr lang="ru-RU" dirty="0" smtClean="0"/>
              <a:t> на </a:t>
            </a:r>
            <a:r>
              <a:rPr lang="ru-RU" dirty="0" err="1"/>
              <a:t>церемонію</a:t>
            </a:r>
            <a:r>
              <a:rPr lang="ru-RU" dirty="0"/>
              <a:t> </a:t>
            </a:r>
            <a:r>
              <a:rPr lang="ru-RU" dirty="0" err="1"/>
              <a:t>інтронізації</a:t>
            </a:r>
            <a:r>
              <a:rPr lang="ru-RU" dirty="0"/>
              <a:t> </a:t>
            </a:r>
            <a:r>
              <a:rPr lang="ru-RU" dirty="0" err="1"/>
              <a:t>імператора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 </a:t>
            </a:r>
            <a:r>
              <a:rPr lang="ru-RU" dirty="0" err="1"/>
              <a:t>Нарухіто</a:t>
            </a:r>
            <a:r>
              <a:rPr lang="ru-RU" dirty="0"/>
              <a:t> </a:t>
            </a:r>
            <a:r>
              <a:rPr lang="ru-RU" dirty="0" err="1"/>
              <a:t>вдягла</a:t>
            </a:r>
            <a:r>
              <a:rPr lang="ru-RU" dirty="0"/>
              <a:t> </a:t>
            </a:r>
            <a:r>
              <a:rPr lang="ru-RU" dirty="0" err="1"/>
              <a:t>жовто-лимонну</a:t>
            </a:r>
            <a:r>
              <a:rPr lang="ru-RU" dirty="0"/>
              <a:t> </a:t>
            </a:r>
            <a:r>
              <a:rPr lang="ru-RU" dirty="0" err="1"/>
              <a:t>сукню</a:t>
            </a:r>
            <a:r>
              <a:rPr lang="ru-RU" dirty="0"/>
              <a:t> дизайнера </a:t>
            </a:r>
            <a:r>
              <a:rPr lang="ru-RU" dirty="0" err="1"/>
              <a:t>Івана</a:t>
            </a:r>
            <a:r>
              <a:rPr lang="ru-RU" dirty="0"/>
              <a:t> Фролова.</a:t>
            </a:r>
            <a:endParaRPr lang="en-US" dirty="0"/>
          </a:p>
        </p:txBody>
      </p:sp>
      <p:pic>
        <p:nvPicPr>
          <p:cNvPr id="1026" name="Picture 2" descr="https://static.ukrinform.com/photos/2021_03/1615461991-2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960" y="1334391"/>
            <a:ext cx="59055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6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1. Визначення, предмет, об’єкт, мета та завдання міжкультурної комунікації.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2. Формування міжкультурної комунікації як науки та навчальної дисципліни.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3. Міждисциплінарний статус міжкультурної комунікації.</a:t>
            </a:r>
          </a:p>
          <a:p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</a:rPr>
              <a:t>4. Основні аспекти міжкультурної комунікації.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906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7" cy="2262145"/>
          </a:xfrm>
        </p:spPr>
        <p:txBody>
          <a:bodyPr>
            <a:normAutofit fontScale="90000"/>
          </a:bodyPr>
          <a:lstStyle/>
          <a:p>
            <a:r>
              <a:rPr lang="ru-RU" dirty="0"/>
              <a:t>ЕРІН МЕЄР- консультантка з </a:t>
            </a:r>
            <a:r>
              <a:rPr lang="ru-RU" dirty="0" err="1"/>
              <a:t>міжкультурної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професорка</a:t>
            </a:r>
            <a:r>
              <a:rPr lang="ru-RU" dirty="0"/>
              <a:t> в </a:t>
            </a:r>
            <a:r>
              <a:rPr lang="ru-RU" dirty="0" err="1"/>
              <a:t>міжнародній</a:t>
            </a:r>
            <a:r>
              <a:rPr lang="ru-RU" dirty="0"/>
              <a:t> </a:t>
            </a:r>
            <a:r>
              <a:rPr lang="ru-RU" dirty="0" err="1"/>
              <a:t>бізнес-школі</a:t>
            </a:r>
            <a:r>
              <a:rPr lang="ru-RU" dirty="0"/>
              <a:t> </a:t>
            </a:r>
            <a:r>
              <a:rPr lang="en-US" dirty="0"/>
              <a:t>INSEAD.</a:t>
            </a:r>
            <a:r>
              <a:rPr lang="ru-RU" dirty="0" smtClean="0"/>
              <a:t>У </a:t>
            </a:r>
            <a:r>
              <a:rPr lang="ru-RU" dirty="0"/>
              <a:t>2019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увійшла</a:t>
            </a:r>
            <a:r>
              <a:rPr lang="ru-RU" dirty="0"/>
              <a:t> до списку 50 </a:t>
            </a:r>
            <a:r>
              <a:rPr lang="ru-RU" dirty="0" err="1"/>
              <a:t>найвпливовіших</a:t>
            </a:r>
            <a:r>
              <a:rPr lang="ru-RU" dirty="0"/>
              <a:t> </a:t>
            </a:r>
            <a:r>
              <a:rPr lang="ru-RU" dirty="0" err="1"/>
              <a:t>бізнес-авторів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/>
              <a:t>рейтингом </a:t>
            </a:r>
            <a:r>
              <a:rPr lang="ru-RU" dirty="0" err="1" smtClean="0"/>
              <a:t>Thinkers</a:t>
            </a:r>
            <a:r>
              <a:rPr lang="ru-RU" dirty="0" smtClean="0"/>
              <a:t> 50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94495" y="514924"/>
            <a:ext cx="6568580" cy="5526437"/>
          </a:xfrm>
        </p:spPr>
        <p:txBody>
          <a:bodyPr>
            <a:normAutofit/>
          </a:bodyPr>
          <a:lstStyle/>
          <a:p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подумав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британець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: «ДУРНЯ ЯКАСЬ».</a:t>
            </a:r>
          </a:p>
          <a:p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він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сказав: «ОРИГІНАЛЬНО».</a:t>
            </a:r>
          </a:p>
          <a:p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почув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4">
                    <a:lumMod val="75000"/>
                  </a:schemeClr>
                </a:solidFill>
              </a:rPr>
              <a:t>нідерландець</a:t>
            </a:r>
            <a:r>
              <a:rPr lang="ru-RU" sz="2000" b="1" dirty="0">
                <a:solidFill>
                  <a:schemeClr val="accent4">
                    <a:lumMod val="75000"/>
                  </a:schemeClr>
                </a:solidFill>
              </a:rPr>
              <a:t>: «ЙОМУ ПОДОБАЄТЬСЯ МОЯ ІДЕЯ!».</a:t>
            </a:r>
          </a:p>
          <a:p>
            <a:r>
              <a:rPr lang="uk-UA" sz="2000" dirty="0" smtClean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жаль, </a:t>
            </a:r>
            <a:r>
              <a:rPr lang="ru-RU" sz="2000" dirty="0" err="1"/>
              <a:t>схожі</a:t>
            </a:r>
            <a:r>
              <a:rPr lang="ru-RU" sz="2000" dirty="0"/>
              <a:t> </a:t>
            </a:r>
            <a:r>
              <a:rPr lang="ru-RU" sz="2000" dirty="0" err="1"/>
              <a:t>непорозуміння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перерости</a:t>
            </a:r>
            <a:r>
              <a:rPr lang="ru-RU" sz="2000" dirty="0"/>
              <a:t> у сварки й </a:t>
            </a:r>
            <a:r>
              <a:rPr lang="ru-RU" sz="2000" dirty="0" err="1"/>
              <a:t>розривання</a:t>
            </a:r>
            <a:r>
              <a:rPr lang="ru-RU" sz="2000" dirty="0"/>
              <a:t> </a:t>
            </a:r>
            <a:r>
              <a:rPr lang="ru-RU" sz="2000" dirty="0" err="1"/>
              <a:t>ділових</a:t>
            </a:r>
            <a:r>
              <a:rPr lang="ru-RU" sz="2000" dirty="0"/>
              <a:t> </a:t>
            </a:r>
            <a:r>
              <a:rPr lang="ru-RU" sz="2000" dirty="0" err="1"/>
              <a:t>угод</a:t>
            </a:r>
            <a:r>
              <a:rPr lang="ru-RU" sz="2000" dirty="0"/>
              <a:t>. </a:t>
            </a:r>
            <a:r>
              <a:rPr lang="ru-RU" sz="2000" dirty="0" smtClean="0"/>
              <a:t>То </a:t>
            </a:r>
            <a:r>
              <a:rPr lang="ru-RU" sz="2000" dirty="0"/>
              <a:t>як же </a:t>
            </a:r>
            <a:r>
              <a:rPr lang="ru-RU" sz="2000" dirty="0" err="1"/>
              <a:t>цього</a:t>
            </a:r>
            <a:r>
              <a:rPr lang="ru-RU" sz="2000" dirty="0"/>
              <a:t> </a:t>
            </a:r>
            <a:r>
              <a:rPr lang="ru-RU" sz="2000" dirty="0" err="1"/>
              <a:t>уникнути</a:t>
            </a:r>
            <a:r>
              <a:rPr lang="ru-RU" sz="2000" dirty="0"/>
              <a:t> й </a:t>
            </a:r>
            <a:r>
              <a:rPr lang="ru-RU" sz="2000" dirty="0" err="1"/>
              <a:t>побудувати</a:t>
            </a:r>
            <a:r>
              <a:rPr lang="ru-RU" sz="2000" dirty="0"/>
              <a:t> </a:t>
            </a:r>
            <a:r>
              <a:rPr lang="ru-RU" sz="2000" dirty="0" err="1"/>
              <a:t>злагоджену</a:t>
            </a:r>
            <a:r>
              <a:rPr lang="ru-RU" sz="2000" dirty="0"/>
              <a:t> роботу,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працюєте</a:t>
            </a:r>
            <a:r>
              <a:rPr lang="ru-RU" sz="2000" dirty="0"/>
              <a:t> з </a:t>
            </a:r>
            <a:r>
              <a:rPr lang="ru-RU" sz="2000" dirty="0" err="1"/>
              <a:t>іноземцями</a:t>
            </a:r>
            <a:r>
              <a:rPr lang="ru-RU" sz="2000" dirty="0"/>
              <a:t>? Як </a:t>
            </a:r>
            <a:r>
              <a:rPr lang="ru-RU" sz="2000" dirty="0" err="1"/>
              <a:t>спрямувати</a:t>
            </a:r>
            <a:r>
              <a:rPr lang="ru-RU" sz="2000" dirty="0"/>
              <a:t> прямоту </a:t>
            </a:r>
            <a:r>
              <a:rPr lang="ru-RU" sz="2000" dirty="0" err="1"/>
              <a:t>французів</a:t>
            </a:r>
            <a:r>
              <a:rPr lang="ru-RU" sz="2000" dirty="0"/>
              <a:t>, </a:t>
            </a:r>
            <a:r>
              <a:rPr lang="ru-RU" sz="2000" dirty="0" err="1"/>
              <a:t>пунктуальність</a:t>
            </a:r>
            <a:r>
              <a:rPr lang="ru-RU" sz="2000" dirty="0"/>
              <a:t> </a:t>
            </a:r>
            <a:r>
              <a:rPr lang="ru-RU" sz="2000" dirty="0" err="1"/>
              <a:t>німців</a:t>
            </a:r>
            <a:r>
              <a:rPr lang="ru-RU" sz="2000" dirty="0"/>
              <a:t>, </a:t>
            </a:r>
            <a:r>
              <a:rPr lang="ru-RU" sz="2000" dirty="0" err="1"/>
              <a:t>відкритість</a:t>
            </a:r>
            <a:r>
              <a:rPr lang="ru-RU" sz="2000" dirty="0"/>
              <a:t> </a:t>
            </a:r>
            <a:r>
              <a:rPr lang="ru-RU" sz="2000" dirty="0" err="1"/>
              <a:t>американців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мовчазність</a:t>
            </a:r>
            <a:r>
              <a:rPr lang="ru-RU" sz="2000" dirty="0"/>
              <a:t> </a:t>
            </a:r>
            <a:r>
              <a:rPr lang="ru-RU" sz="2000" dirty="0" err="1"/>
              <a:t>китайців</a:t>
            </a:r>
            <a:r>
              <a:rPr lang="ru-RU" sz="2000" dirty="0"/>
              <a:t> на </a:t>
            </a:r>
            <a:r>
              <a:rPr lang="ru-RU" sz="2000" dirty="0" err="1" smtClean="0"/>
              <a:t>загальну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користь</a:t>
            </a:r>
            <a:r>
              <a:rPr lang="ru-RU" sz="2000" dirty="0" smtClean="0"/>
              <a:t> й </a:t>
            </a:r>
            <a:r>
              <a:rPr lang="ru-RU" sz="2000" dirty="0" err="1"/>
              <a:t>допомогти</a:t>
            </a:r>
            <a:r>
              <a:rPr lang="ru-RU" sz="2000" dirty="0"/>
              <a:t> </a:t>
            </a:r>
            <a:r>
              <a:rPr lang="ru-RU" sz="2000" dirty="0" err="1"/>
              <a:t>їм</a:t>
            </a:r>
            <a:r>
              <a:rPr lang="ru-RU" sz="2000" dirty="0"/>
              <a:t> </a:t>
            </a:r>
            <a:r>
              <a:rPr lang="ru-RU" sz="2000" dirty="0" err="1"/>
              <a:t>порозумітися</a:t>
            </a:r>
            <a:r>
              <a:rPr lang="ru-RU" sz="2000" dirty="0"/>
              <a:t>?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sz="2000" dirty="0" err="1" smtClean="0"/>
              <a:t>Саме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цієї</a:t>
            </a:r>
            <a:r>
              <a:rPr lang="ru-RU" sz="2000" dirty="0" smtClean="0"/>
              <a:t> </a:t>
            </a:r>
            <a:r>
              <a:rPr lang="ru-RU" sz="2000" dirty="0" err="1" smtClean="0"/>
              <a:t>глобальної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проблеми</a:t>
            </a:r>
            <a:r>
              <a:rPr lang="ru-RU" sz="2000" dirty="0" smtClean="0"/>
              <a:t> і </a:t>
            </a:r>
            <a:r>
              <a:rPr lang="ru-RU" sz="2000" dirty="0" err="1" smtClean="0"/>
              <a:t>орієнтована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міжкультурна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комунікація</a:t>
            </a:r>
            <a:r>
              <a:rPr lang="ru-RU" sz="2000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691156"/>
            <a:ext cx="3854528" cy="1670362"/>
          </a:xfrm>
        </p:spPr>
        <p:txBody>
          <a:bodyPr/>
          <a:lstStyle/>
          <a:p>
            <a:r>
              <a:rPr lang="ru-RU" dirty="0" smtClean="0"/>
              <a:t>Книжку «</a:t>
            </a:r>
            <a:r>
              <a:rPr lang="ru-RU" sz="2000" dirty="0" smtClean="0"/>
              <a:t>КУЛЬТУРНА </a:t>
            </a:r>
            <a:r>
              <a:rPr lang="ru-RU" sz="2000" dirty="0"/>
              <a:t>КАРТА, БАР’ЄРИ МІЖКУЛЬТУРНОГО СПІЛКУВАННЯ В </a:t>
            </a:r>
            <a:r>
              <a:rPr lang="ru-RU" sz="2000" dirty="0" smtClean="0"/>
              <a:t>БІЗНЕСІ</a:t>
            </a:r>
            <a:r>
              <a:rPr lang="ru-RU" dirty="0" smtClean="0"/>
              <a:t>» </a:t>
            </a:r>
            <a:r>
              <a:rPr lang="ru-RU" dirty="0" err="1" smtClean="0"/>
              <a:t>починаєть</a:t>
            </a:r>
            <a:r>
              <a:rPr lang="ru-RU" dirty="0" smtClean="0"/>
              <a:t> з анекдоту»: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0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374" y="85175"/>
            <a:ext cx="46277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uk-UA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9726" y="570451"/>
            <a:ext cx="531862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</a:rPr>
              <a:t>Міжкультурна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</a:rPr>
              <a:t>комунікація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/>
              <a:t>- </a:t>
            </a:r>
            <a:r>
              <a:rPr lang="ru-RU" sz="2400" b="1" dirty="0" err="1" smtClean="0"/>
              <a:t>процес</a:t>
            </a:r>
            <a:r>
              <a:rPr lang="ru-RU" sz="2400" b="1" dirty="0" smtClean="0"/>
              <a:t> </a:t>
            </a:r>
            <a:r>
              <a:rPr lang="ru-RU" sz="2400" b="1" dirty="0" err="1"/>
              <a:t>взаємного</a:t>
            </a:r>
            <a:r>
              <a:rPr lang="ru-RU" sz="2400" b="1" dirty="0"/>
              <a:t> </a:t>
            </a:r>
            <a:r>
              <a:rPr lang="ru-RU" sz="2400" b="1" dirty="0" err="1"/>
              <a:t>зв'язку</a:t>
            </a:r>
            <a:r>
              <a:rPr lang="ru-RU" sz="2400" b="1" dirty="0"/>
              <a:t> і </a:t>
            </a:r>
            <a:r>
              <a:rPr lang="ru-RU" sz="2400" b="1" dirty="0" err="1"/>
              <a:t>взаємодії</a:t>
            </a:r>
            <a:r>
              <a:rPr lang="ru-RU" sz="2400" b="1" dirty="0"/>
              <a:t> </a:t>
            </a:r>
            <a:r>
              <a:rPr lang="ru-RU" sz="2400" b="1" dirty="0" err="1"/>
              <a:t>представників</a:t>
            </a:r>
            <a:r>
              <a:rPr lang="ru-RU" sz="2400" b="1" dirty="0"/>
              <a:t> </a:t>
            </a:r>
            <a:r>
              <a:rPr lang="ru-RU" sz="2400" b="1" dirty="0" err="1"/>
              <a:t>різних</a:t>
            </a:r>
            <a:r>
              <a:rPr lang="ru-RU" sz="2400" b="1" dirty="0"/>
              <a:t> культур. </a:t>
            </a:r>
            <a:r>
              <a:rPr lang="ru-RU" sz="2400" b="1" u="sng" dirty="0" err="1"/>
              <a:t>Це</a:t>
            </a:r>
            <a:r>
              <a:rPr lang="ru-RU" sz="2400" b="1" u="sng" dirty="0"/>
              <a:t> </a:t>
            </a:r>
            <a:r>
              <a:rPr lang="ru-RU" sz="2400" b="1" u="sng" dirty="0" err="1"/>
              <a:t>специфічна</a:t>
            </a:r>
            <a:r>
              <a:rPr lang="ru-RU" sz="2400" b="1" u="sng" dirty="0"/>
              <a:t> </a:t>
            </a:r>
            <a:r>
              <a:rPr lang="ru-RU" sz="2400" b="1" u="sng" dirty="0" err="1"/>
              <a:t>суб'єкт-суб'єктна</a:t>
            </a:r>
            <a:r>
              <a:rPr lang="ru-RU" sz="2400" b="1" u="sng" dirty="0"/>
              <a:t> </a:t>
            </a:r>
            <a:r>
              <a:rPr lang="ru-RU" sz="2400" b="1" u="sng" dirty="0" err="1"/>
              <a:t>взаємодія</a:t>
            </a:r>
            <a:r>
              <a:rPr lang="ru-RU" sz="2400" b="1" u="sng" dirty="0"/>
              <a:t>, у </a:t>
            </a:r>
            <a:r>
              <a:rPr lang="ru-RU" sz="2400" b="1" u="sng" dirty="0" err="1"/>
              <a:t>якій</a:t>
            </a:r>
            <a:r>
              <a:rPr lang="ru-RU" sz="2400" b="1" u="sng" dirty="0"/>
              <a:t> </a:t>
            </a:r>
            <a:r>
              <a:rPr lang="ru-RU" sz="2400" b="1" u="sng" dirty="0" err="1"/>
              <a:t>відбувається</a:t>
            </a:r>
            <a:r>
              <a:rPr lang="ru-RU" sz="2400" b="1" u="sng" dirty="0"/>
              <a:t> </a:t>
            </a:r>
            <a:r>
              <a:rPr lang="ru-RU" sz="2400" b="1" u="sng" dirty="0" err="1"/>
              <a:t>обмін</a:t>
            </a:r>
            <a:r>
              <a:rPr lang="ru-RU" sz="2400" b="1" u="sng" dirty="0"/>
              <a:t> </a:t>
            </a:r>
            <a:r>
              <a:rPr lang="ru-RU" sz="2400" b="1" u="sng" dirty="0" err="1"/>
              <a:t>інформацією</a:t>
            </a:r>
            <a:r>
              <a:rPr lang="ru-RU" sz="2400" b="1" u="sng" dirty="0"/>
              <a:t>, </a:t>
            </a:r>
            <a:r>
              <a:rPr lang="ru-RU" sz="2400" b="1" u="sng" dirty="0" err="1"/>
              <a:t>досвідом</a:t>
            </a:r>
            <a:r>
              <a:rPr lang="ru-RU" sz="2400" b="1" u="sng" dirty="0"/>
              <a:t>, </a:t>
            </a:r>
            <a:r>
              <a:rPr lang="ru-RU" sz="2400" b="1" u="sng" dirty="0" err="1"/>
              <a:t>уміннями</a:t>
            </a:r>
            <a:r>
              <a:rPr lang="ru-RU" sz="2400" b="1" u="sng" dirty="0"/>
              <a:t> і </a:t>
            </a:r>
            <a:r>
              <a:rPr lang="ru-RU" sz="2400" b="1" u="sng" dirty="0" err="1"/>
              <a:t>навичками</a:t>
            </a:r>
            <a:r>
              <a:rPr lang="ru-RU" sz="2400" b="1" u="sng" dirty="0"/>
              <a:t> </a:t>
            </a:r>
            <a:r>
              <a:rPr lang="ru-RU" sz="2400" b="1" u="sng" dirty="0" err="1"/>
              <a:t>носіїв</a:t>
            </a:r>
            <a:r>
              <a:rPr lang="ru-RU" sz="2400" b="1" u="sng" dirty="0"/>
              <a:t> </a:t>
            </a:r>
            <a:r>
              <a:rPr lang="ru-RU" sz="2400" b="1" u="sng" dirty="0" err="1"/>
              <a:t>різних</a:t>
            </a:r>
            <a:r>
              <a:rPr lang="ru-RU" sz="2400" b="1" u="sng" dirty="0"/>
              <a:t> </a:t>
            </a:r>
            <a:r>
              <a:rPr lang="ru-RU" sz="2400" b="1" u="sng" dirty="0" err="1"/>
              <a:t>типів</a:t>
            </a:r>
            <a:r>
              <a:rPr lang="ru-RU" sz="2400" b="1" u="sng" dirty="0"/>
              <a:t> культур</a:t>
            </a:r>
            <a:r>
              <a:rPr lang="ru-RU" sz="2400" b="1" dirty="0" smtClean="0"/>
              <a:t>.</a:t>
            </a:r>
          </a:p>
          <a:p>
            <a:endParaRPr lang="ru-RU" b="1" dirty="0" smtClean="0"/>
          </a:p>
          <a:p>
            <a:endParaRPr lang="en-US" dirty="0"/>
          </a:p>
          <a:p>
            <a:r>
              <a:rPr lang="ru-RU" sz="2400" dirty="0" err="1" smtClean="0"/>
              <a:t>Відомий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німецький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філософ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Карл Теодор Ясперс </a:t>
            </a:r>
            <a:r>
              <a:rPr lang="ru-RU" sz="2400" dirty="0" err="1" smtClean="0"/>
              <a:t>визначав</a:t>
            </a:r>
            <a:r>
              <a:rPr lang="ru-RU" sz="2400" dirty="0" smtClean="0"/>
              <a:t> </a:t>
            </a:r>
            <a:r>
              <a:rPr lang="ru-RU" sz="2400" dirty="0" err="1" smtClean="0"/>
              <a:t>комунікацію</a:t>
            </a:r>
            <a:r>
              <a:rPr lang="ru-RU" sz="2400" dirty="0" smtClean="0"/>
              <a:t> як </a:t>
            </a:r>
            <a:r>
              <a:rPr lang="ru-RU" sz="2400" dirty="0" err="1" smtClean="0"/>
              <a:t>взаємозалежність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протилежну</a:t>
            </a:r>
            <a:r>
              <a:rPr lang="ru-RU" sz="2400" dirty="0" smtClean="0"/>
              <a:t> договору,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повинна </a:t>
            </a:r>
            <a:r>
              <a:rPr lang="ru-RU" sz="2400" dirty="0" err="1" smtClean="0"/>
              <a:t>ґрунтуватися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усвідомленій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спільності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("контакт - </a:t>
            </a:r>
            <a:r>
              <a:rPr lang="ru-RU" sz="2400" b="1" dirty="0" err="1" smtClean="0">
                <a:solidFill>
                  <a:srgbClr val="C00000"/>
                </a:solidFill>
              </a:rPr>
              <a:t>замість</a:t>
            </a:r>
            <a:r>
              <a:rPr lang="ru-RU" sz="2400" b="1" dirty="0" smtClean="0">
                <a:solidFill>
                  <a:srgbClr val="C00000"/>
                </a:solidFill>
              </a:rPr>
              <a:t> контракту").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249" y="570451"/>
            <a:ext cx="5362963" cy="30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3854528" cy="216747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Типи та рівні суб’єктів культури,  спілкування між якими можна розглядати як міжкультурне</a:t>
            </a:r>
            <a:endParaRPr lang="en-US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Культура нації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Субкультура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Контркультура</a:t>
            </a:r>
          </a:p>
          <a:p>
            <a:pPr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7030A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7030A0"/>
                </a:solidFill>
              </a:rPr>
              <a:t>Культура окремих соціальних груп</a:t>
            </a:r>
          </a:p>
          <a:p>
            <a:pPr>
              <a:buFont typeface="Wingdings" panose="05000000000000000000" pitchFamily="2" charset="2"/>
              <a:buChar char="v"/>
            </a:pPr>
            <a:endParaRPr lang="uk-UA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3362959"/>
            <a:ext cx="3854528" cy="267840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Спілкування між представниками цих спільнот містять елементи, що можуть розглядатися як міжкультурна комунікація.</a:t>
            </a:r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8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Міжкультурна комунікація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Вузьке значення терміну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Пряме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опосередковане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спілкування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представників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різних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культур.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Широке значення терміну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sz="2400" b="1" dirty="0">
                <a:solidFill>
                  <a:schemeClr val="accent2">
                    <a:lumMod val="50000"/>
                  </a:schemeClr>
                </a:solidFill>
              </a:rPr>
              <a:t>+ спілкування людини і Бога, людини і природи, діалог особи і суспільства, взаєморозуміння – нерозуміння різних соціокультурних страт, різних вікових та гендерних груп тощо.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284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 smtClean="0"/>
              <a:t>Завдання міжкультурної комунікації</a:t>
            </a:r>
            <a:endParaRPr lang="en-US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sz="2800" dirty="0"/>
              <a:t>- формування міжкультурної компетентності, необхідних знань про різні народи та культури з метою уникнення міжетнічних і міжкультурних конфліктів та встановлення комфортних умов спілкування в різних сферах та життєвих ситуаціях.</a:t>
            </a:r>
          </a:p>
          <a:p>
            <a:pPr algn="just"/>
            <a:endParaRPr lang="en-US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765" y="2885440"/>
            <a:ext cx="3860941" cy="221913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76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704</TotalTime>
  <Words>1712</Words>
  <Application>Microsoft Office PowerPoint</Application>
  <PresentationFormat>Широкоэкранный</PresentationFormat>
  <Paragraphs>125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Основи міжкультурної комунікації </vt:lpstr>
      <vt:lpstr>  Міжкультурна комунікація як наука та навчальна дисципліна  </vt:lpstr>
      <vt:lpstr>Презентация PowerPoint</vt:lpstr>
      <vt:lpstr>план</vt:lpstr>
      <vt:lpstr>ЕРІН МЕЄР- консультантка з міжкультурної комунікації, професорка в міжнародній бізнес-школі INSEAD.У 2019 році увійшла до списку 50 найвпливовіших бізнес-авторів  за рейтингом Thinkers 50.</vt:lpstr>
      <vt:lpstr>Презентация PowerPoint</vt:lpstr>
      <vt:lpstr>Типи та рівні суб’єктів культури,  спілкування між якими можна розглядати як міжкультурне</vt:lpstr>
      <vt:lpstr>Міжкультурна комунікація</vt:lpstr>
      <vt:lpstr>Завдання міжкультурної комунікації</vt:lpstr>
      <vt:lpstr>Об’єкт міжкультурної комунікації </vt:lpstr>
      <vt:lpstr>Міждисциплінарні зв’язки МКК</vt:lpstr>
      <vt:lpstr>Міждисциплінарний статус міжкультурної комунікації </vt:lpstr>
      <vt:lpstr>Аспекти міжкультурної комунікації</vt:lpstr>
      <vt:lpstr>Культурологічний аспект</vt:lpstr>
      <vt:lpstr>Лінгвістичний аспект вивчає мовні відмінності, які можуть суттєво впливати на комунікацію між носіями різних мов.  </vt:lpstr>
      <vt:lpstr>Етичний аспект - спрямований на розуміння відмінностей етичних норм, які притаманні різним країнам і націям. До етичних норм належать, зокрема, прийняті у суспільстві норми моралі, поведінки, міжособистісного спілкування, мовленнєвого етикету тощо.</vt:lpstr>
      <vt:lpstr>Соціальний (соціально-комунікативний аспект</vt:lpstr>
      <vt:lpstr>Психологічний аспект спрямований на вивчення психологічної реакції людей в умовах спілкування з представниками інших держав і етносів. </vt:lpstr>
      <vt:lpstr>Професійно-прикладний аспект спрямований на безпосередні сфери застосування знань із міжкультурної комунікації.</vt:lpstr>
      <vt:lpstr>Міжкультурна комунікація – вид культурної комунікації, найголовніші передумови якої: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Освітня програма  «ПОЛЬСЬКИЙ ПЕРЕКЛАД ТА МІЖКУЛЬТУРАН КОМУНІКАЦІЯ»</dc:title>
  <dc:creator>Иван</dc:creator>
  <cp:lastModifiedBy>Ирина</cp:lastModifiedBy>
  <cp:revision>55</cp:revision>
  <dcterms:created xsi:type="dcterms:W3CDTF">2023-02-27T19:59:49Z</dcterms:created>
  <dcterms:modified xsi:type="dcterms:W3CDTF">2023-10-04T16:54:22Z</dcterms:modified>
</cp:coreProperties>
</file>