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58" r:id="rId5"/>
    <p:sldId id="263" r:id="rId6"/>
    <p:sldId id="264" r:id="rId7"/>
    <p:sldId id="265" r:id="rId8"/>
    <p:sldId id="266" r:id="rId9"/>
    <p:sldId id="267" r:id="rId10"/>
    <p:sldId id="268" r:id="rId11"/>
    <p:sldId id="269" r:id="rId12"/>
    <p:sldId id="271" r:id="rId13"/>
    <p:sldId id="272" r:id="rId14"/>
    <p:sldId id="274" r:id="rId15"/>
    <p:sldId id="260"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p:scale>
          <a:sx n="78" d="100"/>
          <a:sy n="78" d="100"/>
        </p:scale>
        <p:origin x="-758" y="-29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2087871-E1A7-4B3B-A09F-7A2CD672E08F}" type="datetimeFigureOut">
              <a:rPr lang="ru-RU" smtClean="0"/>
              <a:t>19.01.2025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ABCD45-B1F0-46B4-B56F-33FFC9369EAB}" type="slidenum">
              <a:rPr lang="ru-RU" smtClean="0"/>
              <a:t>‹#›</a:t>
            </a:fld>
            <a:endParaRPr lang="ru-RU"/>
          </a:p>
        </p:txBody>
      </p:sp>
    </p:spTree>
    <p:extLst>
      <p:ext uri="{BB962C8B-B14F-4D97-AF65-F5344CB8AC3E}">
        <p14:creationId xmlns:p14="http://schemas.microsoft.com/office/powerpoint/2010/main" val="1029062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087871-E1A7-4B3B-A09F-7A2CD672E08F}" type="datetimeFigureOut">
              <a:rPr lang="ru-RU" smtClean="0"/>
              <a:t>19.01.2025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ABCD45-B1F0-46B4-B56F-33FFC9369EAB}" type="slidenum">
              <a:rPr lang="ru-RU" smtClean="0"/>
              <a:t>‹#›</a:t>
            </a:fld>
            <a:endParaRPr lang="ru-RU"/>
          </a:p>
        </p:txBody>
      </p:sp>
    </p:spTree>
    <p:extLst>
      <p:ext uri="{BB962C8B-B14F-4D97-AF65-F5344CB8AC3E}">
        <p14:creationId xmlns:p14="http://schemas.microsoft.com/office/powerpoint/2010/main" val="325405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087871-E1A7-4B3B-A09F-7A2CD672E08F}" type="datetimeFigureOut">
              <a:rPr lang="ru-RU" smtClean="0"/>
              <a:t>19.01.2025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ABCD45-B1F0-46B4-B56F-33FFC9369EAB}" type="slidenum">
              <a:rPr lang="ru-RU" smtClean="0"/>
              <a:t>‹#›</a:t>
            </a:fld>
            <a:endParaRPr lang="ru-RU"/>
          </a:p>
        </p:txBody>
      </p:sp>
    </p:spTree>
    <p:extLst>
      <p:ext uri="{BB962C8B-B14F-4D97-AF65-F5344CB8AC3E}">
        <p14:creationId xmlns:p14="http://schemas.microsoft.com/office/powerpoint/2010/main" val="3550621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087871-E1A7-4B3B-A09F-7A2CD672E08F}" type="datetimeFigureOut">
              <a:rPr lang="ru-RU" smtClean="0"/>
              <a:t>19.01.2025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ABCD45-B1F0-46B4-B56F-33FFC9369EAB}" type="slidenum">
              <a:rPr lang="ru-RU" smtClean="0"/>
              <a:t>‹#›</a:t>
            </a:fld>
            <a:endParaRPr lang="ru-RU"/>
          </a:p>
        </p:txBody>
      </p:sp>
    </p:spTree>
    <p:extLst>
      <p:ext uri="{BB962C8B-B14F-4D97-AF65-F5344CB8AC3E}">
        <p14:creationId xmlns:p14="http://schemas.microsoft.com/office/powerpoint/2010/main" val="1941591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2087871-E1A7-4B3B-A09F-7A2CD672E08F}" type="datetimeFigureOut">
              <a:rPr lang="ru-RU" smtClean="0"/>
              <a:t>19.01.2025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DABCD45-B1F0-46B4-B56F-33FFC9369EAB}" type="slidenum">
              <a:rPr lang="ru-RU" smtClean="0"/>
              <a:t>‹#›</a:t>
            </a:fld>
            <a:endParaRPr lang="ru-RU"/>
          </a:p>
        </p:txBody>
      </p:sp>
    </p:spTree>
    <p:extLst>
      <p:ext uri="{BB962C8B-B14F-4D97-AF65-F5344CB8AC3E}">
        <p14:creationId xmlns:p14="http://schemas.microsoft.com/office/powerpoint/2010/main" val="3379466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2087871-E1A7-4B3B-A09F-7A2CD672E08F}" type="datetimeFigureOut">
              <a:rPr lang="ru-RU" smtClean="0"/>
              <a:t>19.01.2025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DABCD45-B1F0-46B4-B56F-33FFC9369EAB}" type="slidenum">
              <a:rPr lang="ru-RU" smtClean="0"/>
              <a:t>‹#›</a:t>
            </a:fld>
            <a:endParaRPr lang="ru-RU"/>
          </a:p>
        </p:txBody>
      </p:sp>
    </p:spTree>
    <p:extLst>
      <p:ext uri="{BB962C8B-B14F-4D97-AF65-F5344CB8AC3E}">
        <p14:creationId xmlns:p14="http://schemas.microsoft.com/office/powerpoint/2010/main" val="3507765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2087871-E1A7-4B3B-A09F-7A2CD672E08F}" type="datetimeFigureOut">
              <a:rPr lang="ru-RU" smtClean="0"/>
              <a:t>19.01.2025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DABCD45-B1F0-46B4-B56F-33FFC9369EAB}" type="slidenum">
              <a:rPr lang="ru-RU" smtClean="0"/>
              <a:t>‹#›</a:t>
            </a:fld>
            <a:endParaRPr lang="ru-RU"/>
          </a:p>
        </p:txBody>
      </p:sp>
    </p:spTree>
    <p:extLst>
      <p:ext uri="{BB962C8B-B14F-4D97-AF65-F5344CB8AC3E}">
        <p14:creationId xmlns:p14="http://schemas.microsoft.com/office/powerpoint/2010/main" val="3452222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2087871-E1A7-4B3B-A09F-7A2CD672E08F}" type="datetimeFigureOut">
              <a:rPr lang="ru-RU" smtClean="0"/>
              <a:t>19.01.2025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DABCD45-B1F0-46B4-B56F-33FFC9369EAB}" type="slidenum">
              <a:rPr lang="ru-RU" smtClean="0"/>
              <a:t>‹#›</a:t>
            </a:fld>
            <a:endParaRPr lang="ru-RU"/>
          </a:p>
        </p:txBody>
      </p:sp>
    </p:spTree>
    <p:extLst>
      <p:ext uri="{BB962C8B-B14F-4D97-AF65-F5344CB8AC3E}">
        <p14:creationId xmlns:p14="http://schemas.microsoft.com/office/powerpoint/2010/main" val="1272910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2087871-E1A7-4B3B-A09F-7A2CD672E08F}" type="datetimeFigureOut">
              <a:rPr lang="ru-RU" smtClean="0"/>
              <a:t>19.01.2025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DABCD45-B1F0-46B4-B56F-33FFC9369EAB}" type="slidenum">
              <a:rPr lang="ru-RU" smtClean="0"/>
              <a:t>‹#›</a:t>
            </a:fld>
            <a:endParaRPr lang="ru-RU"/>
          </a:p>
        </p:txBody>
      </p:sp>
    </p:spTree>
    <p:extLst>
      <p:ext uri="{BB962C8B-B14F-4D97-AF65-F5344CB8AC3E}">
        <p14:creationId xmlns:p14="http://schemas.microsoft.com/office/powerpoint/2010/main" val="3055081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2087871-E1A7-4B3B-A09F-7A2CD672E08F}" type="datetimeFigureOut">
              <a:rPr lang="ru-RU" smtClean="0"/>
              <a:t>19.01.2025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DABCD45-B1F0-46B4-B56F-33FFC9369EAB}" type="slidenum">
              <a:rPr lang="ru-RU" smtClean="0"/>
              <a:t>‹#›</a:t>
            </a:fld>
            <a:endParaRPr lang="ru-RU"/>
          </a:p>
        </p:txBody>
      </p:sp>
    </p:spTree>
    <p:extLst>
      <p:ext uri="{BB962C8B-B14F-4D97-AF65-F5344CB8AC3E}">
        <p14:creationId xmlns:p14="http://schemas.microsoft.com/office/powerpoint/2010/main" val="708293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2087871-E1A7-4B3B-A09F-7A2CD672E08F}" type="datetimeFigureOut">
              <a:rPr lang="ru-RU" smtClean="0"/>
              <a:t>19.01.2025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DABCD45-B1F0-46B4-B56F-33FFC9369EAB}" type="slidenum">
              <a:rPr lang="ru-RU" smtClean="0"/>
              <a:t>‹#›</a:t>
            </a:fld>
            <a:endParaRPr lang="ru-RU"/>
          </a:p>
        </p:txBody>
      </p:sp>
    </p:spTree>
    <p:extLst>
      <p:ext uri="{BB962C8B-B14F-4D97-AF65-F5344CB8AC3E}">
        <p14:creationId xmlns:p14="http://schemas.microsoft.com/office/powerpoint/2010/main" val="1635205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087871-E1A7-4B3B-A09F-7A2CD672E08F}" type="datetimeFigureOut">
              <a:rPr lang="ru-RU" smtClean="0"/>
              <a:t>19.01.2025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BCD45-B1F0-46B4-B56F-33FFC9369EAB}" type="slidenum">
              <a:rPr lang="ru-RU" smtClean="0"/>
              <a:t>‹#›</a:t>
            </a:fld>
            <a:endParaRPr lang="ru-RU"/>
          </a:p>
        </p:txBody>
      </p:sp>
    </p:spTree>
    <p:extLst>
      <p:ext uri="{BB962C8B-B14F-4D97-AF65-F5344CB8AC3E}">
        <p14:creationId xmlns:p14="http://schemas.microsoft.com/office/powerpoint/2010/main" val="2782594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2" name="Заголовок 1"/>
          <p:cNvSpPr>
            <a:spLocks noGrp="1"/>
          </p:cNvSpPr>
          <p:nvPr>
            <p:ph type="ctrTitle" idx="4294967295"/>
          </p:nvPr>
        </p:nvSpPr>
        <p:spPr>
          <a:xfrm>
            <a:off x="2280621" y="225573"/>
            <a:ext cx="7108308" cy="2011441"/>
          </a:xfrm>
        </p:spPr>
        <p:txBody>
          <a:bodyPr>
            <a:normAutofit/>
          </a:bodyPr>
          <a:lstStyle/>
          <a:p>
            <a:pPr algn="ctr"/>
            <a:r>
              <a:rPr lang="uk-UA" sz="3600" b="1" smtClean="0">
                <a:latin typeface="Arial" pitchFamily="34" charset="0"/>
                <a:cs typeface="Arial" pitchFamily="34" charset="0"/>
              </a:rPr>
              <a:t>Тема </a:t>
            </a:r>
            <a:r>
              <a:rPr lang="uk-UA" sz="3600" b="1" smtClean="0">
                <a:latin typeface="Arial" pitchFamily="34" charset="0"/>
                <a:cs typeface="Arial" pitchFamily="34" charset="0"/>
              </a:rPr>
              <a:t>4</a:t>
            </a:r>
            <a:r>
              <a:rPr lang="uk-UA" sz="3600" dirty="0" smtClean="0">
                <a:latin typeface="Arial" pitchFamily="34" charset="0"/>
                <a:cs typeface="Arial" pitchFamily="34" charset="0"/>
              </a:rPr>
              <a:t/>
            </a:r>
            <a:br>
              <a:rPr lang="uk-UA" sz="3600" dirty="0" smtClean="0">
                <a:latin typeface="Arial" pitchFamily="34" charset="0"/>
                <a:cs typeface="Arial" pitchFamily="34" charset="0"/>
              </a:rPr>
            </a:br>
            <a:r>
              <a:rPr lang="uk-UA" sz="3600" b="1" dirty="0">
                <a:latin typeface="Arial" pitchFamily="34" charset="0"/>
                <a:cs typeface="Arial" pitchFamily="34" charset="0"/>
              </a:rPr>
              <a:t>Іміджева модель професійної діяльності </a:t>
            </a:r>
            <a:r>
              <a:rPr lang="uk-UA" sz="3600" b="1" dirty="0" smtClean="0">
                <a:latin typeface="Arial" pitchFamily="34" charset="0"/>
                <a:cs typeface="Arial" pitchFamily="34" charset="0"/>
              </a:rPr>
              <a:t>педагога</a:t>
            </a:r>
            <a:endParaRPr lang="uk-UA" sz="3600" b="1" dirty="0">
              <a:solidFill>
                <a:srgbClr val="FF0000"/>
              </a:solidFill>
              <a:latin typeface="Arial" pitchFamily="34" charset="0"/>
              <a:cs typeface="Arial" pitchFamily="34" charset="0"/>
            </a:endParaRPr>
          </a:p>
        </p:txBody>
      </p:sp>
      <p:sp>
        <p:nvSpPr>
          <p:cNvPr id="7" name="Текст 6"/>
          <p:cNvSpPr>
            <a:spLocks noGrp="1"/>
          </p:cNvSpPr>
          <p:nvPr>
            <p:ph type="subTitle" idx="4294967295"/>
          </p:nvPr>
        </p:nvSpPr>
        <p:spPr>
          <a:xfrm>
            <a:off x="727365" y="2237013"/>
            <a:ext cx="9144000" cy="4017849"/>
          </a:xfrm>
        </p:spPr>
        <p:txBody>
          <a:bodyPr>
            <a:normAutofit/>
          </a:bodyPr>
          <a:lstStyle/>
          <a:p>
            <a:pPr>
              <a:buFont typeface="Wingdings" panose="05000000000000000000" pitchFamily="2" charset="2"/>
              <a:buChar char="v"/>
            </a:pPr>
            <a:endParaRPr lang="uk-UA" dirty="0" smtClean="0"/>
          </a:p>
          <a:p>
            <a:pPr marL="0" indent="0">
              <a:buNone/>
            </a:pPr>
            <a:r>
              <a:rPr lang="uk-UA" dirty="0">
                <a:latin typeface="Arial" pitchFamily="34" charset="0"/>
                <a:cs typeface="Arial" pitchFamily="34" charset="0"/>
              </a:rPr>
              <a:t>1. Гуманістична спрямованість системи освіти та роль </a:t>
            </a:r>
            <a:r>
              <a:rPr lang="uk-UA" dirty="0" smtClean="0">
                <a:latin typeface="Arial" pitchFamily="34" charset="0"/>
                <a:cs typeface="Arial" pitchFamily="34" charset="0"/>
              </a:rPr>
              <a:t>педагога </a:t>
            </a:r>
            <a:r>
              <a:rPr lang="uk-UA" dirty="0">
                <a:latin typeface="Arial" pitchFamily="34" charset="0"/>
                <a:cs typeface="Arial" pitchFamily="34" charset="0"/>
              </a:rPr>
              <a:t>в освітньому </a:t>
            </a:r>
            <a:r>
              <a:rPr lang="uk-UA" dirty="0" smtClean="0">
                <a:latin typeface="Arial" pitchFamily="34" charset="0"/>
                <a:cs typeface="Arial" pitchFamily="34" charset="0"/>
              </a:rPr>
              <a:t>процесі</a:t>
            </a:r>
          </a:p>
          <a:p>
            <a:pPr marL="0" indent="0">
              <a:buNone/>
            </a:pPr>
            <a:endParaRPr lang="ru-RU" b="1" dirty="0">
              <a:latin typeface="Arial" pitchFamily="34" charset="0"/>
              <a:cs typeface="Arial" pitchFamily="34" charset="0"/>
            </a:endParaRPr>
          </a:p>
          <a:p>
            <a:pPr marL="0" indent="0">
              <a:buNone/>
            </a:pPr>
            <a:r>
              <a:rPr lang="uk-UA" dirty="0">
                <a:latin typeface="Arial" pitchFamily="34" charset="0"/>
                <a:cs typeface="Arial" pitchFamily="34" charset="0"/>
              </a:rPr>
              <a:t>2. </a:t>
            </a:r>
            <a:r>
              <a:rPr lang="uk-UA" dirty="0" smtClean="0">
                <a:latin typeface="Arial" pitchFamily="34" charset="0"/>
                <a:cs typeface="Arial" pitchFamily="34" charset="0"/>
              </a:rPr>
              <a:t>Професійна </a:t>
            </a:r>
            <a:r>
              <a:rPr lang="uk-UA" dirty="0">
                <a:latin typeface="Arial" pitchFamily="34" charset="0"/>
                <a:cs typeface="Arial" pitchFamily="34" charset="0"/>
              </a:rPr>
              <a:t>культура </a:t>
            </a:r>
            <a:r>
              <a:rPr lang="uk-UA" dirty="0" smtClean="0">
                <a:latin typeface="Arial" pitchFamily="34" charset="0"/>
                <a:cs typeface="Arial" pitchFamily="34" charset="0"/>
              </a:rPr>
              <a:t>педагога. </a:t>
            </a:r>
            <a:r>
              <a:rPr lang="uk-UA" dirty="0">
                <a:latin typeface="Arial" pitchFamily="34" charset="0"/>
                <a:cs typeface="Arial" pitchFamily="34" charset="0"/>
              </a:rPr>
              <a:t>Педагогічна творчість – основа ділового іміджу сучасного</a:t>
            </a:r>
            <a:r>
              <a:rPr lang="uk-UA" b="1" dirty="0">
                <a:latin typeface="Arial" pitchFamily="34" charset="0"/>
                <a:cs typeface="Arial" pitchFamily="34" charset="0"/>
              </a:rPr>
              <a:t> </a:t>
            </a:r>
            <a:r>
              <a:rPr lang="uk-UA" dirty="0" smtClean="0">
                <a:latin typeface="Arial" pitchFamily="34" charset="0"/>
                <a:cs typeface="Arial" pitchFamily="34" charset="0"/>
              </a:rPr>
              <a:t>освітянина</a:t>
            </a:r>
            <a:endParaRPr lang="ru-RU" b="1" dirty="0">
              <a:latin typeface="Arial" pitchFamily="34" charset="0"/>
              <a:cs typeface="Arial" pitchFamily="34" charset="0"/>
            </a:endParaRPr>
          </a:p>
          <a:p>
            <a:pPr marL="0" indent="0">
              <a:buNone/>
            </a:pPr>
            <a:endParaRPr lang="uk-UA" dirty="0"/>
          </a:p>
        </p:txBody>
      </p:sp>
    </p:spTree>
    <p:extLst>
      <p:ext uri="{BB962C8B-B14F-4D97-AF65-F5344CB8AC3E}">
        <p14:creationId xmlns:p14="http://schemas.microsoft.com/office/powerpoint/2010/main" val="3559659565"/>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78136"/>
            <a:ext cx="1847850" cy="2051277"/>
          </a:xfrm>
          <a:prstGeom prst="rect">
            <a:avLst/>
          </a:prstGeom>
          <a:ln>
            <a:noFill/>
          </a:ln>
          <a:effectLst>
            <a:softEdge rad="112500"/>
          </a:effectLst>
        </p:spPr>
      </p:pic>
      <p:sp>
        <p:nvSpPr>
          <p:cNvPr id="2" name="Заголовок 1"/>
          <p:cNvSpPr>
            <a:spLocks noGrp="1"/>
          </p:cNvSpPr>
          <p:nvPr>
            <p:ph type="title" idx="4294967295"/>
          </p:nvPr>
        </p:nvSpPr>
        <p:spPr>
          <a:xfrm>
            <a:off x="923925" y="636815"/>
            <a:ext cx="11268075" cy="5127172"/>
          </a:xfrm>
        </p:spPr>
        <p:txBody>
          <a:bodyPr>
            <a:normAutofit fontScale="90000"/>
          </a:bodyPr>
          <a:lstStyle/>
          <a:p>
            <a:pPr algn="ctr"/>
            <a:r>
              <a:rPr lang="uk-UA" sz="3100" b="1" u="sng" dirty="0">
                <a:latin typeface="Arial" pitchFamily="34" charset="0"/>
                <a:cs typeface="Arial" pitchFamily="34" charset="0"/>
              </a:rPr>
              <a:t>Нова школа працюватиме на засадах “педагогіки партнерства</a:t>
            </a:r>
            <a:r>
              <a:rPr lang="uk-UA" sz="3100" b="1" u="sng" dirty="0" smtClean="0">
                <a:latin typeface="Arial" pitchFamily="34" charset="0"/>
                <a:cs typeface="Arial" pitchFamily="34" charset="0"/>
              </a:rPr>
              <a:t>”</a:t>
            </a:r>
            <a:br>
              <a:rPr lang="uk-UA" sz="3100" b="1" u="sng" dirty="0" smtClean="0">
                <a:latin typeface="Arial" pitchFamily="34" charset="0"/>
                <a:cs typeface="Arial" pitchFamily="34" charset="0"/>
              </a:rPr>
            </a:br>
            <a:r>
              <a:rPr lang="ru-RU" sz="3100" dirty="0">
                <a:latin typeface="Arial" pitchFamily="34" charset="0"/>
                <a:cs typeface="Arial" pitchFamily="34" charset="0"/>
              </a:rPr>
              <a:t/>
            </a:r>
            <a:br>
              <a:rPr lang="ru-RU" sz="3100" dirty="0">
                <a:latin typeface="Arial" pitchFamily="34" charset="0"/>
                <a:cs typeface="Arial" pitchFamily="34" charset="0"/>
              </a:rPr>
            </a:br>
            <a:r>
              <a:rPr lang="uk-UA" sz="2700" dirty="0">
                <a:latin typeface="Arial" pitchFamily="34" charset="0"/>
                <a:cs typeface="Arial" pitchFamily="34" charset="0"/>
              </a:rPr>
              <a:t>В основі </a:t>
            </a:r>
            <a:r>
              <a:rPr lang="uk-UA" sz="2700" b="1" dirty="0">
                <a:latin typeface="Arial" pitchFamily="34" charset="0"/>
                <a:cs typeface="Arial" pitchFamily="34" charset="0"/>
              </a:rPr>
              <a:t>педагогіки партнерства </a:t>
            </a:r>
            <a:r>
              <a:rPr lang="uk-UA" sz="2700" dirty="0">
                <a:latin typeface="Arial" pitchFamily="34" charset="0"/>
                <a:cs typeface="Arial" pitchFamily="34" charset="0"/>
              </a:rPr>
              <a:t>– спілкування, взаємодія та співпраця між учителем, учнем і батьками. Учні, батьки та вчителі, об’єднані спільними цілями та прагненнями, є добровільними та зацікавленими однодумцями, рівноправними учасниками освітнього процесу, відповідальними за результат</a:t>
            </a:r>
            <a:r>
              <a:rPr lang="uk-UA" sz="2700" dirty="0" smtClean="0">
                <a:latin typeface="Arial" pitchFamily="34" charset="0"/>
                <a:cs typeface="Arial" pitchFamily="34" charset="0"/>
              </a:rPr>
              <a:t>.</a:t>
            </a:r>
            <a:br>
              <a:rPr lang="uk-UA" sz="2700" dirty="0" smtClean="0">
                <a:latin typeface="Arial" pitchFamily="34" charset="0"/>
                <a:cs typeface="Arial" pitchFamily="34" charset="0"/>
              </a:rPr>
            </a:br>
            <a:r>
              <a:rPr lang="uk-UA" sz="2700" dirty="0" smtClean="0">
                <a:latin typeface="Arial" pitchFamily="34" charset="0"/>
                <a:cs typeface="Arial" pitchFamily="34" charset="0"/>
              </a:rPr>
              <a:t/>
            </a:r>
            <a:br>
              <a:rPr lang="uk-UA" sz="2700" dirty="0" smtClean="0">
                <a:latin typeface="Arial" pitchFamily="34" charset="0"/>
                <a:cs typeface="Arial" pitchFamily="34" charset="0"/>
              </a:rPr>
            </a:br>
            <a:r>
              <a:rPr lang="uk-UA" sz="2700" dirty="0" smtClean="0">
                <a:latin typeface="Arial" pitchFamily="34" charset="0"/>
                <a:cs typeface="Arial" pitchFamily="34" charset="0"/>
              </a:rPr>
              <a:t>Школа </a:t>
            </a:r>
            <a:r>
              <a:rPr lang="uk-UA" sz="2700" dirty="0">
                <a:latin typeface="Arial" pitchFamily="34" charset="0"/>
                <a:cs typeface="Arial" pitchFamily="34" charset="0"/>
              </a:rPr>
              <a:t>має ініціювати нову, глибшу </a:t>
            </a:r>
            <a:r>
              <a:rPr lang="uk-UA" sz="2700" dirty="0" err="1">
                <a:latin typeface="Arial" pitchFamily="34" charset="0"/>
                <a:cs typeface="Arial" pitchFamily="34" charset="0"/>
              </a:rPr>
              <a:t>залученість</a:t>
            </a:r>
            <a:r>
              <a:rPr lang="uk-UA" sz="2700" dirty="0">
                <a:latin typeface="Arial" pitchFamily="34" charset="0"/>
                <a:cs typeface="Arial" pitchFamily="34" charset="0"/>
              </a:rPr>
              <a:t> родини до побудови освітньо-професійної траєкторії дитини. Нова школа допомагатиме батькам здобувати спеціальні знання про стадії розвитку дитини, ефективні способи виховання в дитині сильних сторін характеру і чеснот залежно від її індивідуальних особливостей.</a:t>
            </a:r>
            <a:r>
              <a:rPr lang="ru-RU" sz="2700" dirty="0">
                <a:latin typeface="Arial" pitchFamily="34" charset="0"/>
                <a:cs typeface="Arial" pitchFamily="34" charset="0"/>
              </a:rPr>
              <a:t/>
            </a:r>
            <a:br>
              <a:rPr lang="ru-RU" sz="2700" dirty="0">
                <a:latin typeface="Arial" pitchFamily="34" charset="0"/>
                <a:cs typeface="Arial" pitchFamily="34" charset="0"/>
              </a:rPr>
            </a:br>
            <a:r>
              <a:rPr lang="uk-UA" sz="2700" dirty="0">
                <a:latin typeface="Arial" pitchFamily="34" charset="0"/>
                <a:cs typeface="Arial" pitchFamily="34" charset="0"/>
              </a:rPr>
              <a:t>Діалог і багатостороння комунікація між учнями, учителями та батьками змінить односторонню авторитарну комунікацію “вчитель” – “учень”.</a:t>
            </a:r>
            <a:r>
              <a:rPr lang="ru-RU" sz="2700" dirty="0">
                <a:latin typeface="Arial" pitchFamily="34" charset="0"/>
                <a:cs typeface="Arial" pitchFamily="34" charset="0"/>
              </a:rPr>
              <a:t/>
            </a:r>
            <a:br>
              <a:rPr lang="ru-RU" sz="2700" dirty="0">
                <a:latin typeface="Arial" pitchFamily="34" charset="0"/>
                <a:cs typeface="Arial" pitchFamily="34" charset="0"/>
              </a:rPr>
            </a:br>
            <a:r>
              <a:rPr lang="ru-RU" sz="2800" dirty="0"/>
              <a:t/>
            </a:r>
            <a:br>
              <a:rPr lang="ru-RU" sz="2800" dirty="0"/>
            </a:br>
            <a:r>
              <a:rPr lang="uk-UA" sz="2800" dirty="0"/>
              <a:t> </a:t>
            </a:r>
            <a:r>
              <a:rPr lang="ru-RU" sz="2800" dirty="0"/>
              <a:t/>
            </a:r>
            <a:br>
              <a:rPr lang="ru-RU" sz="2800" dirty="0"/>
            </a:br>
            <a:endParaRPr lang="ru-RU" sz="2800" b="1" dirty="0">
              <a:solidFill>
                <a:srgbClr val="C00000"/>
              </a:solidFill>
              <a:latin typeface="Arial" pitchFamily="34" charset="0"/>
              <a:cs typeface="Arial" pitchFamily="34" charset="0"/>
            </a:endParaRP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8292" y="4923745"/>
            <a:ext cx="2466975" cy="1847850"/>
          </a:xfrm>
          <a:prstGeom prst="ellipse">
            <a:avLst/>
          </a:prstGeom>
          <a:ln>
            <a:noFill/>
          </a:ln>
          <a:effectLst>
            <a:softEdge rad="112500"/>
          </a:effectLst>
        </p:spPr>
      </p:pic>
    </p:spTree>
    <p:extLst>
      <p:ext uri="{BB962C8B-B14F-4D97-AF65-F5344CB8AC3E}">
        <p14:creationId xmlns:p14="http://schemas.microsoft.com/office/powerpoint/2010/main" val="1988027532"/>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78136"/>
            <a:ext cx="1847850" cy="2051277"/>
          </a:xfrm>
          <a:prstGeom prst="rect">
            <a:avLst/>
          </a:prstGeom>
          <a:ln>
            <a:noFill/>
          </a:ln>
          <a:effectLst>
            <a:softEdge rad="112500"/>
          </a:effectLst>
        </p:spPr>
      </p:pic>
      <p:sp>
        <p:nvSpPr>
          <p:cNvPr id="2" name="Заголовок 1"/>
          <p:cNvSpPr>
            <a:spLocks noGrp="1"/>
          </p:cNvSpPr>
          <p:nvPr>
            <p:ph type="title" idx="4294967295"/>
          </p:nvPr>
        </p:nvSpPr>
        <p:spPr>
          <a:xfrm>
            <a:off x="923925" y="636815"/>
            <a:ext cx="11268075" cy="5127172"/>
          </a:xfrm>
        </p:spPr>
        <p:txBody>
          <a:bodyPr>
            <a:normAutofit fontScale="90000"/>
          </a:bodyPr>
          <a:lstStyle/>
          <a:p>
            <a:pPr algn="ctr"/>
            <a:r>
              <a:rPr lang="uk-UA" sz="3200" dirty="0" smtClean="0">
                <a:latin typeface="Arial" pitchFamily="34" charset="0"/>
                <a:cs typeface="Arial" pitchFamily="34" charset="0"/>
              </a:rPr>
              <a:t/>
            </a:r>
            <a:br>
              <a:rPr lang="uk-UA" sz="3200" dirty="0" smtClean="0">
                <a:latin typeface="Arial" pitchFamily="34" charset="0"/>
                <a:cs typeface="Arial" pitchFamily="34" charset="0"/>
              </a:rPr>
            </a:br>
            <a:r>
              <a:rPr lang="uk-UA" sz="3200" dirty="0">
                <a:latin typeface="Arial" pitchFamily="34" charset="0"/>
                <a:cs typeface="Arial" pitchFamily="34" charset="0"/>
              </a:rPr>
              <a:t/>
            </a:r>
            <a:br>
              <a:rPr lang="uk-UA" sz="3200" dirty="0">
                <a:latin typeface="Arial" pitchFamily="34" charset="0"/>
                <a:cs typeface="Arial" pitchFamily="34" charset="0"/>
              </a:rPr>
            </a:br>
            <a:r>
              <a:rPr lang="uk-UA" sz="3200" dirty="0" smtClean="0">
                <a:latin typeface="Arial" pitchFamily="34" charset="0"/>
                <a:cs typeface="Arial" pitchFamily="34" charset="0"/>
              </a:rPr>
              <a:t>Основні </a:t>
            </a:r>
            <a:r>
              <a:rPr lang="uk-UA" sz="3200" dirty="0">
                <a:latin typeface="Arial" pitchFamily="34" charset="0"/>
                <a:cs typeface="Arial" pitchFamily="34" charset="0"/>
              </a:rPr>
              <a:t>принципи цього підходу:</a:t>
            </a:r>
            <a:r>
              <a:rPr lang="ru-RU" sz="3200" dirty="0">
                <a:latin typeface="Arial" pitchFamily="34" charset="0"/>
                <a:cs typeface="Arial" pitchFamily="34" charset="0"/>
              </a:rPr>
              <a:t/>
            </a:r>
            <a:br>
              <a:rPr lang="ru-RU" sz="3200" dirty="0">
                <a:latin typeface="Arial" pitchFamily="34" charset="0"/>
                <a:cs typeface="Arial" pitchFamily="34" charset="0"/>
              </a:rPr>
            </a:br>
            <a:r>
              <a:rPr lang="uk-UA" sz="3200" i="1" dirty="0" smtClean="0">
                <a:latin typeface="Arial" pitchFamily="34" charset="0"/>
                <a:cs typeface="Arial" pitchFamily="34" charset="0"/>
              </a:rPr>
              <a:t>повага </a:t>
            </a:r>
            <a:r>
              <a:rPr lang="uk-UA" sz="3200" i="1" dirty="0">
                <a:latin typeface="Arial" pitchFamily="34" charset="0"/>
                <a:cs typeface="Arial" pitchFamily="34" charset="0"/>
              </a:rPr>
              <a:t>до особистості;</a:t>
            </a:r>
            <a:r>
              <a:rPr lang="ru-RU" sz="3200" dirty="0">
                <a:latin typeface="Arial" pitchFamily="34" charset="0"/>
                <a:cs typeface="Arial" pitchFamily="34" charset="0"/>
              </a:rPr>
              <a:t/>
            </a:r>
            <a:br>
              <a:rPr lang="ru-RU" sz="3200" dirty="0">
                <a:latin typeface="Arial" pitchFamily="34" charset="0"/>
                <a:cs typeface="Arial" pitchFamily="34" charset="0"/>
              </a:rPr>
            </a:br>
            <a:r>
              <a:rPr lang="uk-UA" sz="3200" i="1" dirty="0">
                <a:latin typeface="Arial" pitchFamily="34" charset="0"/>
                <a:cs typeface="Arial" pitchFamily="34" charset="0"/>
              </a:rPr>
              <a:t>доброзичливість і позитивне ставлення;</a:t>
            </a:r>
            <a:r>
              <a:rPr lang="ru-RU" sz="3200" dirty="0">
                <a:latin typeface="Arial" pitchFamily="34" charset="0"/>
                <a:cs typeface="Arial" pitchFamily="34" charset="0"/>
              </a:rPr>
              <a:t/>
            </a:r>
            <a:br>
              <a:rPr lang="ru-RU" sz="3200" dirty="0">
                <a:latin typeface="Arial" pitchFamily="34" charset="0"/>
                <a:cs typeface="Arial" pitchFamily="34" charset="0"/>
              </a:rPr>
            </a:br>
            <a:r>
              <a:rPr lang="uk-UA" sz="3200" i="1" dirty="0">
                <a:latin typeface="Arial" pitchFamily="34" charset="0"/>
                <a:cs typeface="Arial" pitchFamily="34" charset="0"/>
              </a:rPr>
              <a:t>довіра у відносинах;</a:t>
            </a:r>
            <a:r>
              <a:rPr lang="ru-RU" sz="3200" dirty="0">
                <a:latin typeface="Arial" pitchFamily="34" charset="0"/>
                <a:cs typeface="Arial" pitchFamily="34" charset="0"/>
              </a:rPr>
              <a:t/>
            </a:r>
            <a:br>
              <a:rPr lang="ru-RU" sz="3200" dirty="0">
                <a:latin typeface="Arial" pitchFamily="34" charset="0"/>
                <a:cs typeface="Arial" pitchFamily="34" charset="0"/>
              </a:rPr>
            </a:br>
            <a:r>
              <a:rPr lang="uk-UA" sz="3200" i="1" dirty="0">
                <a:latin typeface="Arial" pitchFamily="34" charset="0"/>
                <a:cs typeface="Arial" pitchFamily="34" charset="0"/>
              </a:rPr>
              <a:t>діалог – взаємодія – взаємоповага;</a:t>
            </a:r>
            <a:r>
              <a:rPr lang="ru-RU" sz="3200" dirty="0">
                <a:latin typeface="Arial" pitchFamily="34" charset="0"/>
                <a:cs typeface="Arial" pitchFamily="34" charset="0"/>
              </a:rPr>
              <a:t/>
            </a:r>
            <a:br>
              <a:rPr lang="ru-RU" sz="3200" dirty="0">
                <a:latin typeface="Arial" pitchFamily="34" charset="0"/>
                <a:cs typeface="Arial" pitchFamily="34" charset="0"/>
              </a:rPr>
            </a:br>
            <a:r>
              <a:rPr lang="uk-UA" sz="3200" i="1" dirty="0">
                <a:latin typeface="Arial" pitchFamily="34" charset="0"/>
                <a:cs typeface="Arial" pitchFamily="34" charset="0"/>
              </a:rPr>
              <a:t>розподілене лідерство (</a:t>
            </a:r>
            <a:r>
              <a:rPr lang="uk-UA" sz="3200" i="1" dirty="0" err="1">
                <a:latin typeface="Arial" pitchFamily="34" charset="0"/>
                <a:cs typeface="Arial" pitchFamily="34" charset="0"/>
              </a:rPr>
              <a:t>проактивність</a:t>
            </a:r>
            <a:r>
              <a:rPr lang="uk-UA" sz="3200" i="1" dirty="0">
                <a:latin typeface="Arial" pitchFamily="34" charset="0"/>
                <a:cs typeface="Arial" pitchFamily="34" charset="0"/>
              </a:rPr>
              <a:t>, право вибору та відповідальність за нього, горизонтальність зв’язків);</a:t>
            </a:r>
            <a:r>
              <a:rPr lang="ru-RU" sz="3200" dirty="0">
                <a:latin typeface="Arial" pitchFamily="34" charset="0"/>
                <a:cs typeface="Arial" pitchFamily="34" charset="0"/>
              </a:rPr>
              <a:t/>
            </a:r>
            <a:br>
              <a:rPr lang="ru-RU" sz="3200" dirty="0">
                <a:latin typeface="Arial" pitchFamily="34" charset="0"/>
                <a:cs typeface="Arial" pitchFamily="34" charset="0"/>
              </a:rPr>
            </a:br>
            <a:r>
              <a:rPr lang="uk-UA" sz="3200" i="1" dirty="0">
                <a:latin typeface="Arial" pitchFamily="34" charset="0"/>
                <a:cs typeface="Arial" pitchFamily="34" charset="0"/>
              </a:rPr>
              <a:t>принципи соціального партнерства (рівність сторін, добровільність прийняття зобов’язань, обов’язковість виконання домовленостей</a:t>
            </a:r>
            <a:r>
              <a:rPr lang="uk-UA" sz="3200" i="1" dirty="0" smtClean="0">
                <a:latin typeface="Arial" pitchFamily="34" charset="0"/>
                <a:cs typeface="Arial" pitchFamily="34" charset="0"/>
              </a:rPr>
              <a:t>).</a:t>
            </a:r>
            <a:br>
              <a:rPr lang="uk-UA" sz="3200" i="1" dirty="0" smtClean="0">
                <a:latin typeface="Arial" pitchFamily="34" charset="0"/>
                <a:cs typeface="Arial" pitchFamily="34" charset="0"/>
              </a:rPr>
            </a:br>
            <a:r>
              <a:rPr lang="uk-UA" sz="2700" dirty="0" smtClean="0">
                <a:latin typeface="Arial" pitchFamily="34" charset="0"/>
                <a:cs typeface="Arial" pitchFamily="34" charset="0"/>
              </a:rPr>
              <a:t>Педагогіка </a:t>
            </a:r>
            <a:r>
              <a:rPr lang="uk-UA" sz="2700" dirty="0">
                <a:latin typeface="Arial" pitchFamily="34" charset="0"/>
                <a:cs typeface="Arial" pitchFamily="34" charset="0"/>
              </a:rPr>
              <a:t>партнерства і </a:t>
            </a:r>
            <a:r>
              <a:rPr lang="uk-UA" sz="2700" dirty="0" err="1">
                <a:latin typeface="Arial" pitchFamily="34" charset="0"/>
                <a:cs typeface="Arial" pitchFamily="34" charset="0"/>
              </a:rPr>
              <a:t>компетентнісний</a:t>
            </a:r>
            <a:r>
              <a:rPr lang="uk-UA" sz="2700" dirty="0">
                <a:latin typeface="Arial" pitchFamily="34" charset="0"/>
                <a:cs typeface="Arial" pitchFamily="34" charset="0"/>
              </a:rPr>
              <a:t> підхід потребують </a:t>
            </a:r>
            <a:r>
              <a:rPr lang="uk-UA" sz="2700" i="1" dirty="0">
                <a:latin typeface="Arial" pitchFamily="34" charset="0"/>
                <a:cs typeface="Arial" pitchFamily="34" charset="0"/>
              </a:rPr>
              <a:t>нового освітнього середовища</a:t>
            </a:r>
            <a:r>
              <a:rPr lang="uk-UA" sz="2700" dirty="0">
                <a:latin typeface="Arial" pitchFamily="34" charset="0"/>
                <a:cs typeface="Arial" pitchFamily="34" charset="0"/>
              </a:rPr>
              <a:t>. Таке середовище допомагає розкрити здібності кожної дитини.</a:t>
            </a:r>
            <a:r>
              <a:rPr lang="ru-RU" sz="2700" dirty="0">
                <a:latin typeface="Arial" pitchFamily="34" charset="0"/>
                <a:cs typeface="Arial" pitchFamily="34" charset="0"/>
              </a:rPr>
              <a:t/>
            </a:r>
            <a:br>
              <a:rPr lang="ru-RU" sz="2700" dirty="0">
                <a:latin typeface="Arial" pitchFamily="34" charset="0"/>
                <a:cs typeface="Arial" pitchFamily="34" charset="0"/>
              </a:rPr>
            </a:br>
            <a:r>
              <a:rPr lang="ru-RU" sz="2700" dirty="0">
                <a:latin typeface="Arial" pitchFamily="34" charset="0"/>
                <a:cs typeface="Arial" pitchFamily="34" charset="0"/>
              </a:rPr>
              <a:t/>
            </a:r>
            <a:br>
              <a:rPr lang="ru-RU" sz="2700" dirty="0">
                <a:latin typeface="Arial" pitchFamily="34" charset="0"/>
                <a:cs typeface="Arial" pitchFamily="34" charset="0"/>
              </a:rPr>
            </a:br>
            <a:r>
              <a:rPr lang="uk-UA" sz="2800" dirty="0"/>
              <a:t> </a:t>
            </a:r>
            <a:r>
              <a:rPr lang="ru-RU" sz="2800" dirty="0"/>
              <a:t/>
            </a:r>
            <a:br>
              <a:rPr lang="ru-RU" sz="2800" dirty="0"/>
            </a:br>
            <a:endParaRPr lang="ru-RU" sz="2800" b="1" dirty="0">
              <a:solidFill>
                <a:srgbClr val="C00000"/>
              </a:solidFill>
              <a:latin typeface="Arial" pitchFamily="34" charset="0"/>
              <a:cs typeface="Arial" pitchFamily="34" charset="0"/>
            </a:endParaRP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8292" y="4923745"/>
            <a:ext cx="2466975" cy="1847850"/>
          </a:xfrm>
          <a:prstGeom prst="ellipse">
            <a:avLst/>
          </a:prstGeom>
          <a:ln>
            <a:noFill/>
          </a:ln>
          <a:effectLst>
            <a:softEdge rad="112500"/>
          </a:effectLst>
        </p:spPr>
      </p:pic>
    </p:spTree>
    <p:extLst>
      <p:ext uri="{BB962C8B-B14F-4D97-AF65-F5344CB8AC3E}">
        <p14:creationId xmlns:p14="http://schemas.microsoft.com/office/powerpoint/2010/main" val="3790626741"/>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78136"/>
            <a:ext cx="1847850" cy="2051277"/>
          </a:xfrm>
          <a:prstGeom prst="rect">
            <a:avLst/>
          </a:prstGeom>
          <a:ln>
            <a:noFill/>
          </a:ln>
          <a:effectLst>
            <a:softEdge rad="112500"/>
          </a:effectLst>
        </p:spPr>
      </p:pic>
      <p:sp>
        <p:nvSpPr>
          <p:cNvPr id="2" name="Заголовок 1"/>
          <p:cNvSpPr>
            <a:spLocks noGrp="1"/>
          </p:cNvSpPr>
          <p:nvPr>
            <p:ph type="title" idx="4294967295"/>
          </p:nvPr>
        </p:nvSpPr>
        <p:spPr>
          <a:xfrm>
            <a:off x="923925" y="636815"/>
            <a:ext cx="11268075" cy="5127172"/>
          </a:xfrm>
        </p:spPr>
        <p:txBody>
          <a:bodyPr>
            <a:normAutofit fontScale="90000"/>
          </a:bodyPr>
          <a:lstStyle/>
          <a:p>
            <a:pPr algn="ctr"/>
            <a:r>
              <a:rPr lang="uk-UA" sz="3200" b="1" i="1" dirty="0">
                <a:latin typeface="Arial" pitchFamily="34" charset="0"/>
                <a:cs typeface="Arial" pitchFamily="34" charset="0"/>
              </a:rPr>
              <a:t>Імідж керівника в аспекті управлінської </a:t>
            </a:r>
            <a:r>
              <a:rPr lang="uk-UA" sz="3200" b="1" i="1" dirty="0" smtClean="0">
                <a:latin typeface="Arial" pitchFamily="34" charset="0"/>
                <a:cs typeface="Arial" pitchFamily="34" charset="0"/>
              </a:rPr>
              <a:t>діяльності</a:t>
            </a:r>
            <a:br>
              <a:rPr lang="uk-UA" sz="3200" b="1" i="1" dirty="0" smtClean="0">
                <a:latin typeface="Arial" pitchFamily="34" charset="0"/>
                <a:cs typeface="Arial" pitchFamily="34" charset="0"/>
              </a:rPr>
            </a:br>
            <a:r>
              <a:rPr lang="uk-UA" sz="3200" b="1" i="1" dirty="0" smtClean="0">
                <a:latin typeface="Arial" pitchFamily="34" charset="0"/>
                <a:cs typeface="Arial" pitchFamily="34" charset="0"/>
              </a:rPr>
              <a:t/>
            </a:r>
            <a:br>
              <a:rPr lang="uk-UA" sz="3200" b="1" i="1" dirty="0" smtClean="0">
                <a:latin typeface="Arial" pitchFamily="34" charset="0"/>
                <a:cs typeface="Arial" pitchFamily="34" charset="0"/>
              </a:rPr>
            </a:br>
            <a:r>
              <a:rPr lang="uk-UA" sz="3200" b="1" dirty="0" smtClean="0">
                <a:latin typeface="Arial" pitchFamily="34" charset="0"/>
                <a:cs typeface="Arial" pitchFamily="34" charset="0"/>
              </a:rPr>
              <a:t>Керівник </a:t>
            </a:r>
            <a:r>
              <a:rPr lang="uk-UA" sz="3200" b="1" i="1" dirty="0">
                <a:latin typeface="Arial" pitchFamily="34" charset="0"/>
                <a:cs typeface="Arial" pitchFamily="34" charset="0"/>
              </a:rPr>
              <a:t>нової генерації</a:t>
            </a:r>
            <a:r>
              <a:rPr lang="uk-UA" sz="3200" b="1" dirty="0" smtClean="0">
                <a:latin typeface="Arial" pitchFamily="34" charset="0"/>
                <a:cs typeface="Arial" pitchFamily="34" charset="0"/>
              </a:rPr>
              <a:t/>
            </a:r>
            <a:br>
              <a:rPr lang="uk-UA" sz="3200" b="1" dirty="0" smtClean="0">
                <a:latin typeface="Arial" pitchFamily="34" charset="0"/>
                <a:cs typeface="Arial" pitchFamily="34" charset="0"/>
              </a:rPr>
            </a:br>
            <a:r>
              <a:rPr lang="uk-UA" sz="3200" dirty="0" smtClean="0">
                <a:latin typeface="Arial" pitchFamily="34" charset="0"/>
                <a:cs typeface="Arial" pitchFamily="34" charset="0"/>
              </a:rPr>
              <a:t/>
            </a:r>
            <a:br>
              <a:rPr lang="uk-UA" sz="3200" dirty="0" smtClean="0">
                <a:latin typeface="Arial" pitchFamily="34" charset="0"/>
                <a:cs typeface="Arial" pitchFamily="34" charset="0"/>
              </a:rPr>
            </a:br>
            <a:r>
              <a:rPr lang="uk-UA" sz="3200" i="1" dirty="0" smtClean="0">
                <a:latin typeface="Arial" pitchFamily="34" charset="0"/>
                <a:cs typeface="Arial" pitchFamily="34" charset="0"/>
              </a:rPr>
              <a:t>Лідерська </a:t>
            </a:r>
            <a:r>
              <a:rPr lang="uk-UA" sz="3200" i="1" dirty="0">
                <a:latin typeface="Arial" pitchFamily="34" charset="0"/>
                <a:cs typeface="Arial" pitchFamily="34" charset="0"/>
              </a:rPr>
              <a:t>позиція</a:t>
            </a:r>
            <a:r>
              <a:rPr lang="uk-UA" sz="3200" dirty="0">
                <a:latin typeface="Arial" pitchFamily="34" charset="0"/>
                <a:cs typeface="Arial" pitchFamily="34" charset="0"/>
              </a:rPr>
              <a:t> </a:t>
            </a:r>
            <a:r>
              <a:rPr lang="uk-UA" sz="3200" dirty="0" smtClean="0">
                <a:latin typeface="Arial" pitchFamily="34" charset="0"/>
                <a:cs typeface="Arial" pitchFamily="34" charset="0"/>
              </a:rPr>
              <a:t>керівника</a:t>
            </a:r>
            <a:br>
              <a:rPr lang="uk-UA" sz="3200" dirty="0" smtClean="0">
                <a:latin typeface="Arial" pitchFamily="34" charset="0"/>
                <a:cs typeface="Arial" pitchFamily="34" charset="0"/>
              </a:rPr>
            </a:br>
            <a:r>
              <a:rPr lang="uk-UA" sz="3200" dirty="0" smtClean="0">
                <a:latin typeface="Arial" pitchFamily="34" charset="0"/>
                <a:cs typeface="Arial" pitchFamily="34" charset="0"/>
              </a:rPr>
              <a:t/>
            </a:r>
            <a:br>
              <a:rPr lang="uk-UA" sz="3200" dirty="0" smtClean="0">
                <a:latin typeface="Arial" pitchFamily="34" charset="0"/>
                <a:cs typeface="Arial" pitchFamily="34" charset="0"/>
              </a:rPr>
            </a:br>
            <a:r>
              <a:rPr lang="uk-UA" sz="3200" dirty="0" smtClean="0">
                <a:latin typeface="Arial" pitchFamily="34" charset="0"/>
                <a:cs typeface="Arial" pitchFamily="34" charset="0"/>
              </a:rPr>
              <a:t>Керівник-реформатор </a:t>
            </a:r>
            <a:r>
              <a:rPr lang="uk-UA" sz="3200" dirty="0">
                <a:latin typeface="Arial" pitchFamily="34" charset="0"/>
                <a:cs typeface="Arial" pitchFamily="34" charset="0"/>
              </a:rPr>
              <a:t>повинен мати риси неформального лідера, щоб спонукати людей до змін, оновлення, удосконалення, щоб за ним ішли послідовники. </a:t>
            </a:r>
            <a:r>
              <a:rPr lang="uk-UA" sz="3200" dirty="0" smtClean="0">
                <a:latin typeface="Arial" pitchFamily="34" charset="0"/>
                <a:cs typeface="Arial" pitchFamily="34" charset="0"/>
              </a:rPr>
              <a:t/>
            </a:r>
            <a:br>
              <a:rPr lang="uk-UA" sz="3200" dirty="0" smtClean="0">
                <a:latin typeface="Arial" pitchFamily="34" charset="0"/>
                <a:cs typeface="Arial" pitchFamily="34" charset="0"/>
              </a:rPr>
            </a:br>
            <a:r>
              <a:rPr lang="uk-UA" sz="3200" dirty="0">
                <a:latin typeface="Arial" pitchFamily="34" charset="0"/>
                <a:cs typeface="Arial" pitchFamily="34" charset="0"/>
              </a:rPr>
              <a:t/>
            </a:r>
            <a:br>
              <a:rPr lang="uk-UA" sz="3200" dirty="0">
                <a:latin typeface="Arial" pitchFamily="34" charset="0"/>
                <a:cs typeface="Arial" pitchFamily="34" charset="0"/>
              </a:rPr>
            </a:br>
            <a:r>
              <a:rPr lang="uk-UA" sz="3200" dirty="0" smtClean="0">
                <a:latin typeface="Arial" pitchFamily="34" charset="0"/>
                <a:cs typeface="Arial" pitchFamily="34" charset="0"/>
              </a:rPr>
              <a:t>Директор</a:t>
            </a:r>
            <a:r>
              <a:rPr lang="uk-UA" sz="3200" dirty="0">
                <a:latin typeface="Arial" pitchFamily="34" charset="0"/>
                <a:cs typeface="Arial" pitchFamily="34" charset="0"/>
              </a:rPr>
              <a:t>, який приваблює людей, який вміє згуртувати однодумців та повести за собою, який поважає колег, який зацікавлений в успіху кожного, – це і є </a:t>
            </a:r>
            <a:r>
              <a:rPr lang="uk-UA" sz="3200" u="sng" dirty="0">
                <a:latin typeface="Arial" pitchFamily="34" charset="0"/>
                <a:cs typeface="Arial" pitchFamily="34" charset="0"/>
              </a:rPr>
              <a:t>лідер</a:t>
            </a:r>
            <a:r>
              <a:rPr lang="uk-UA" sz="3200" dirty="0">
                <a:latin typeface="Arial" pitchFamily="34" charset="0"/>
                <a:cs typeface="Arial" pitchFamily="34" charset="0"/>
              </a:rPr>
              <a:t>.</a:t>
            </a:r>
            <a:br>
              <a:rPr lang="uk-UA" sz="3200" dirty="0">
                <a:latin typeface="Arial" pitchFamily="34" charset="0"/>
                <a:cs typeface="Arial" pitchFamily="34" charset="0"/>
              </a:rPr>
            </a:br>
            <a:r>
              <a:rPr lang="ru-RU" sz="2700" dirty="0">
                <a:latin typeface="Arial" pitchFamily="34" charset="0"/>
                <a:cs typeface="Arial" pitchFamily="34" charset="0"/>
              </a:rPr>
              <a:t/>
            </a:r>
            <a:br>
              <a:rPr lang="ru-RU" sz="2700" dirty="0">
                <a:latin typeface="Arial" pitchFamily="34" charset="0"/>
                <a:cs typeface="Arial" pitchFamily="34" charset="0"/>
              </a:rPr>
            </a:br>
            <a:r>
              <a:rPr lang="uk-UA" sz="2800" dirty="0"/>
              <a:t> </a:t>
            </a:r>
            <a:r>
              <a:rPr lang="ru-RU" sz="2800" dirty="0"/>
              <a:t/>
            </a:r>
            <a:br>
              <a:rPr lang="ru-RU" sz="2800" dirty="0"/>
            </a:br>
            <a:endParaRPr lang="ru-RU" sz="2800" b="1" dirty="0">
              <a:solidFill>
                <a:srgbClr val="C00000"/>
              </a:solidFill>
              <a:latin typeface="Arial" pitchFamily="34" charset="0"/>
              <a:cs typeface="Arial" pitchFamily="34" charset="0"/>
            </a:endParaRP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8292" y="4923745"/>
            <a:ext cx="2466975" cy="1847850"/>
          </a:xfrm>
          <a:prstGeom prst="ellipse">
            <a:avLst/>
          </a:prstGeom>
          <a:ln>
            <a:noFill/>
          </a:ln>
          <a:effectLst>
            <a:softEdge rad="112500"/>
          </a:effectLst>
        </p:spPr>
      </p:pic>
    </p:spTree>
    <p:extLst>
      <p:ext uri="{BB962C8B-B14F-4D97-AF65-F5344CB8AC3E}">
        <p14:creationId xmlns:p14="http://schemas.microsoft.com/office/powerpoint/2010/main" val="1246019318"/>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78136"/>
            <a:ext cx="1847850" cy="2051277"/>
          </a:xfrm>
          <a:prstGeom prst="rect">
            <a:avLst/>
          </a:prstGeom>
          <a:ln>
            <a:noFill/>
          </a:ln>
          <a:effectLst>
            <a:softEdge rad="112500"/>
          </a:effectLst>
        </p:spPr>
      </p:pic>
      <p:sp>
        <p:nvSpPr>
          <p:cNvPr id="2" name="Заголовок 1"/>
          <p:cNvSpPr>
            <a:spLocks noGrp="1"/>
          </p:cNvSpPr>
          <p:nvPr>
            <p:ph type="title" idx="4294967295"/>
          </p:nvPr>
        </p:nvSpPr>
        <p:spPr>
          <a:xfrm>
            <a:off x="923925" y="636815"/>
            <a:ext cx="11268075" cy="5127172"/>
          </a:xfrm>
        </p:spPr>
        <p:txBody>
          <a:bodyPr>
            <a:normAutofit/>
          </a:bodyPr>
          <a:lstStyle/>
          <a:p>
            <a:pPr algn="ctr"/>
            <a:r>
              <a:rPr lang="uk-UA" sz="3600" dirty="0">
                <a:latin typeface="Arial" pitchFamily="34" charset="0"/>
                <a:cs typeface="Arial" pitchFamily="34" charset="0"/>
              </a:rPr>
              <a:t>Сучасного керівника іноді називають </a:t>
            </a:r>
            <a:r>
              <a:rPr lang="uk-UA" sz="3600" b="1" dirty="0">
                <a:latin typeface="Arial" pitchFamily="34" charset="0"/>
                <a:cs typeface="Arial" pitchFamily="34" charset="0"/>
              </a:rPr>
              <a:t>«соціальним архітектором»</a:t>
            </a:r>
            <a:r>
              <a:rPr lang="uk-UA" sz="3600" dirty="0">
                <a:latin typeface="Arial" pitchFamily="34" charset="0"/>
                <a:cs typeface="Arial" pitchFamily="34" charset="0"/>
              </a:rPr>
              <a:t>, підкреслюючи його призначення – будівництво культури організації. </a:t>
            </a:r>
            <a:r>
              <a:rPr lang="uk-UA" sz="3600" dirty="0" smtClean="0">
                <a:latin typeface="Arial" pitchFamily="34" charset="0"/>
                <a:cs typeface="Arial" pitchFamily="34" charset="0"/>
              </a:rPr>
              <a:t/>
            </a:r>
            <a:br>
              <a:rPr lang="uk-UA" sz="3600" dirty="0" smtClean="0">
                <a:latin typeface="Arial" pitchFamily="34" charset="0"/>
                <a:cs typeface="Arial" pitchFamily="34" charset="0"/>
              </a:rPr>
            </a:br>
            <a:r>
              <a:rPr lang="uk-UA" sz="3600" dirty="0">
                <a:latin typeface="Arial" pitchFamily="34" charset="0"/>
                <a:cs typeface="Arial" pitchFamily="34" charset="0"/>
              </a:rPr>
              <a:t/>
            </a:r>
            <a:br>
              <a:rPr lang="uk-UA" sz="3600" dirty="0">
                <a:latin typeface="Arial" pitchFamily="34" charset="0"/>
                <a:cs typeface="Arial" pitchFamily="34" charset="0"/>
              </a:rPr>
            </a:br>
            <a:r>
              <a:rPr lang="uk-UA" sz="3600" dirty="0" smtClean="0">
                <a:latin typeface="Arial" pitchFamily="34" charset="0"/>
                <a:cs typeface="Arial" pitchFamily="34" charset="0"/>
              </a:rPr>
              <a:t>Відтак </a:t>
            </a:r>
            <a:r>
              <a:rPr lang="uk-UA" sz="3600" dirty="0">
                <a:latin typeface="Arial" pitchFamily="34" charset="0"/>
                <a:cs typeface="Arial" pitchFamily="34" charset="0"/>
              </a:rPr>
              <a:t>його основними інструментами управління будуть культурно-етичні, а не адміністративно-командні методи керівництва. Для порівняння ці методи представлено у табл. 1.</a:t>
            </a:r>
            <a:r>
              <a:rPr lang="ru-RU" sz="3600" dirty="0">
                <a:latin typeface="Arial" pitchFamily="34" charset="0"/>
                <a:cs typeface="Arial" pitchFamily="34" charset="0"/>
              </a:rPr>
              <a:t/>
            </a:r>
            <a:br>
              <a:rPr lang="ru-RU" sz="3600" dirty="0">
                <a:latin typeface="Arial" pitchFamily="34" charset="0"/>
                <a:cs typeface="Arial" pitchFamily="34" charset="0"/>
              </a:rPr>
            </a:br>
            <a:r>
              <a:rPr lang="uk-UA" sz="2800" dirty="0"/>
              <a:t> </a:t>
            </a:r>
            <a:r>
              <a:rPr lang="ru-RU" sz="2800" dirty="0"/>
              <a:t/>
            </a:r>
            <a:br>
              <a:rPr lang="ru-RU" sz="2800" dirty="0"/>
            </a:br>
            <a:endParaRPr lang="ru-RU" sz="2800" b="1" dirty="0">
              <a:solidFill>
                <a:srgbClr val="C00000"/>
              </a:solidFill>
              <a:latin typeface="Arial" pitchFamily="34" charset="0"/>
              <a:cs typeface="Arial" pitchFamily="34" charset="0"/>
            </a:endParaRP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8292" y="4923745"/>
            <a:ext cx="2466975" cy="1847850"/>
          </a:xfrm>
          <a:prstGeom prst="ellipse">
            <a:avLst/>
          </a:prstGeom>
          <a:ln>
            <a:noFill/>
          </a:ln>
          <a:effectLst>
            <a:softEdge rad="112500"/>
          </a:effectLst>
        </p:spPr>
      </p:pic>
    </p:spTree>
    <p:extLst>
      <p:ext uri="{BB962C8B-B14F-4D97-AF65-F5344CB8AC3E}">
        <p14:creationId xmlns:p14="http://schemas.microsoft.com/office/powerpoint/2010/main" val="2171034407"/>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78136"/>
            <a:ext cx="1847850" cy="2051277"/>
          </a:xfrm>
          <a:prstGeom prst="rect">
            <a:avLst/>
          </a:prstGeom>
          <a:ln>
            <a:noFill/>
          </a:ln>
          <a:effectLst>
            <a:softEdge rad="112500"/>
          </a:effectLst>
        </p:spPr>
      </p:pic>
      <p:sp>
        <p:nvSpPr>
          <p:cNvPr id="2" name="Заголовок 1"/>
          <p:cNvSpPr>
            <a:spLocks noGrp="1"/>
          </p:cNvSpPr>
          <p:nvPr>
            <p:ph type="title" idx="4294967295"/>
          </p:nvPr>
        </p:nvSpPr>
        <p:spPr>
          <a:xfrm>
            <a:off x="923925" y="636815"/>
            <a:ext cx="11268075" cy="5127172"/>
          </a:xfrm>
        </p:spPr>
        <p:txBody>
          <a:bodyPr>
            <a:normAutofit/>
          </a:bodyPr>
          <a:lstStyle/>
          <a:p>
            <a:pPr algn="ctr"/>
            <a:r>
              <a:rPr lang="ru-RU" sz="3600" dirty="0"/>
              <a:t/>
            </a:r>
            <a:br>
              <a:rPr lang="ru-RU" sz="3600" dirty="0"/>
            </a:br>
            <a:r>
              <a:rPr lang="uk-UA" sz="2800" dirty="0"/>
              <a:t> </a:t>
            </a:r>
            <a:r>
              <a:rPr lang="ru-RU" sz="2800" dirty="0"/>
              <a:t/>
            </a:r>
            <a:br>
              <a:rPr lang="ru-RU" sz="2800" dirty="0"/>
            </a:br>
            <a:endParaRPr lang="ru-RU" sz="2800" b="1" dirty="0">
              <a:solidFill>
                <a:srgbClr val="C00000"/>
              </a:solidFill>
              <a:latin typeface="Arial" pitchFamily="34" charset="0"/>
              <a:cs typeface="Arial" pitchFamily="34" charset="0"/>
            </a:endParaRP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8292" y="4923745"/>
            <a:ext cx="2466975" cy="1847850"/>
          </a:xfrm>
          <a:prstGeom prst="ellipse">
            <a:avLst/>
          </a:prstGeom>
          <a:ln>
            <a:noFill/>
          </a:ln>
          <a:effectLst>
            <a:softEdge rad="112500"/>
          </a:effectLst>
        </p:spPr>
      </p:pic>
      <p:graphicFrame>
        <p:nvGraphicFramePr>
          <p:cNvPr id="3" name="Таблица 2"/>
          <p:cNvGraphicFramePr>
            <a:graphicFrameLocks noGrp="1"/>
          </p:cNvGraphicFramePr>
          <p:nvPr>
            <p:extLst>
              <p:ext uri="{D42A27DB-BD31-4B8C-83A1-F6EECF244321}">
                <p14:modId xmlns:p14="http://schemas.microsoft.com/office/powerpoint/2010/main" val="2516530496"/>
              </p:ext>
            </p:extLst>
          </p:nvPr>
        </p:nvGraphicFramePr>
        <p:xfrm>
          <a:off x="1061357" y="685803"/>
          <a:ext cx="9397094" cy="5155722"/>
        </p:xfrm>
        <a:graphic>
          <a:graphicData uri="http://schemas.openxmlformats.org/drawingml/2006/table">
            <a:tbl>
              <a:tblPr firstRow="1" firstCol="1" lastRow="1" lastCol="1" bandRow="1" bandCol="1">
                <a:tableStyleId>{5C22544A-7EE6-4342-B048-85BDC9FD1C3A}</a:tableStyleId>
              </a:tblPr>
              <a:tblGrid>
                <a:gridCol w="5217088"/>
                <a:gridCol w="4180006"/>
              </a:tblGrid>
              <a:tr h="572858">
                <a:tc>
                  <a:txBody>
                    <a:bodyPr/>
                    <a:lstStyle/>
                    <a:p>
                      <a:pPr algn="ctr">
                        <a:lnSpc>
                          <a:spcPts val="1050"/>
                        </a:lnSpc>
                        <a:spcAft>
                          <a:spcPts val="0"/>
                        </a:spcAft>
                      </a:pPr>
                      <a:r>
                        <a:rPr lang="uk-UA" sz="1600" dirty="0">
                          <a:solidFill>
                            <a:schemeClr val="tx1"/>
                          </a:solidFill>
                          <a:effectLst/>
                          <a:latin typeface="Arial" pitchFamily="34" charset="0"/>
                          <a:cs typeface="Arial" pitchFamily="34" charset="0"/>
                        </a:rPr>
                        <a:t>Адміністративно-командні методи керівництва</a:t>
                      </a:r>
                      <a:endParaRPr lang="ru-RU" sz="1600" dirty="0">
                        <a:solidFill>
                          <a:schemeClr val="tx1"/>
                        </a:solidFill>
                        <a:effectLst/>
                        <a:latin typeface="Arial" pitchFamily="34" charset="0"/>
                        <a:ea typeface="Bookman Old Style"/>
                        <a:cs typeface="Arial" pitchFamily="34" charset="0"/>
                      </a:endParaRPr>
                    </a:p>
                  </a:txBody>
                  <a:tcPr marL="0" marR="0" marT="0" marB="0"/>
                </a:tc>
                <a:tc>
                  <a:txBody>
                    <a:bodyPr/>
                    <a:lstStyle/>
                    <a:p>
                      <a:pPr algn="ctr">
                        <a:lnSpc>
                          <a:spcPts val="1050"/>
                        </a:lnSpc>
                        <a:spcAft>
                          <a:spcPts val="0"/>
                        </a:spcAft>
                      </a:pPr>
                      <a:r>
                        <a:rPr lang="uk-UA" sz="1600">
                          <a:solidFill>
                            <a:schemeClr val="tx1"/>
                          </a:solidFill>
                          <a:effectLst/>
                          <a:latin typeface="Arial" pitchFamily="34" charset="0"/>
                          <a:cs typeface="Arial" pitchFamily="34" charset="0"/>
                        </a:rPr>
                        <a:t>Культурно-етичні методи керівництва</a:t>
                      </a:r>
                      <a:endParaRPr lang="ru-RU" sz="1600">
                        <a:solidFill>
                          <a:schemeClr val="tx1"/>
                        </a:solidFill>
                        <a:effectLst/>
                        <a:latin typeface="Arial" pitchFamily="34" charset="0"/>
                        <a:ea typeface="Bookman Old Style"/>
                        <a:cs typeface="Arial" pitchFamily="34" charset="0"/>
                      </a:endParaRPr>
                    </a:p>
                  </a:txBody>
                  <a:tcPr marL="0" marR="0" marT="0" marB="0"/>
                </a:tc>
              </a:tr>
              <a:tr h="572858">
                <a:tc>
                  <a:txBody>
                    <a:bodyPr/>
                    <a:lstStyle/>
                    <a:p>
                      <a:pPr algn="just">
                        <a:lnSpc>
                          <a:spcPts val="1050"/>
                        </a:lnSpc>
                        <a:spcAft>
                          <a:spcPts val="0"/>
                        </a:spcAft>
                      </a:pPr>
                      <a:r>
                        <a:rPr lang="uk-UA" sz="1600" dirty="0">
                          <a:solidFill>
                            <a:schemeClr val="tx1"/>
                          </a:solidFill>
                          <a:effectLst/>
                          <a:latin typeface="Arial" pitchFamily="34" charset="0"/>
                          <a:cs typeface="Arial" pitchFamily="34" charset="0"/>
                        </a:rPr>
                        <a:t>Наказовий стиль під час спілкування</a:t>
                      </a:r>
                      <a:endParaRPr lang="ru-RU" sz="1600" dirty="0">
                        <a:solidFill>
                          <a:schemeClr val="tx1"/>
                        </a:solidFill>
                        <a:effectLst/>
                        <a:latin typeface="Arial" pitchFamily="34" charset="0"/>
                        <a:ea typeface="Bookman Old Style"/>
                        <a:cs typeface="Arial" pitchFamily="34" charset="0"/>
                      </a:endParaRPr>
                    </a:p>
                  </a:txBody>
                  <a:tcPr marL="0" marR="0" marT="0" marB="0"/>
                </a:tc>
                <a:tc>
                  <a:txBody>
                    <a:bodyPr/>
                    <a:lstStyle/>
                    <a:p>
                      <a:pPr algn="just">
                        <a:lnSpc>
                          <a:spcPts val="1050"/>
                        </a:lnSpc>
                        <a:spcAft>
                          <a:spcPts val="0"/>
                        </a:spcAft>
                      </a:pPr>
                      <a:r>
                        <a:rPr lang="uk-UA" sz="1600">
                          <a:solidFill>
                            <a:schemeClr val="tx1"/>
                          </a:solidFill>
                          <a:effectLst/>
                          <a:latin typeface="Arial" pitchFamily="34" charset="0"/>
                          <a:cs typeface="Arial" pitchFamily="34" charset="0"/>
                        </a:rPr>
                        <a:t>Доброзичливий стиль спілкування</a:t>
                      </a:r>
                      <a:endParaRPr lang="ru-RU" sz="1600">
                        <a:solidFill>
                          <a:schemeClr val="tx1"/>
                        </a:solidFill>
                        <a:effectLst/>
                        <a:latin typeface="Arial" pitchFamily="34" charset="0"/>
                        <a:ea typeface="Bookman Old Style"/>
                        <a:cs typeface="Arial" pitchFamily="34" charset="0"/>
                      </a:endParaRPr>
                    </a:p>
                  </a:txBody>
                  <a:tcPr marL="0" marR="0" marT="0" marB="0"/>
                </a:tc>
              </a:tr>
              <a:tr h="572858">
                <a:tc>
                  <a:txBody>
                    <a:bodyPr/>
                    <a:lstStyle/>
                    <a:p>
                      <a:pPr algn="just">
                        <a:lnSpc>
                          <a:spcPts val="1050"/>
                        </a:lnSpc>
                        <a:spcAft>
                          <a:spcPts val="0"/>
                        </a:spcAft>
                      </a:pPr>
                      <a:r>
                        <a:rPr lang="uk-UA" sz="1600" dirty="0">
                          <a:solidFill>
                            <a:schemeClr val="tx1"/>
                          </a:solidFill>
                          <a:effectLst/>
                          <a:latin typeface="Arial" pitchFamily="34" charset="0"/>
                          <a:cs typeface="Arial" pitchFamily="34" charset="0"/>
                        </a:rPr>
                        <a:t>Одноосібне кабінетне управління</a:t>
                      </a:r>
                      <a:endParaRPr lang="ru-RU" sz="1600" dirty="0">
                        <a:solidFill>
                          <a:schemeClr val="tx1"/>
                        </a:solidFill>
                        <a:effectLst/>
                        <a:latin typeface="Arial" pitchFamily="34" charset="0"/>
                        <a:ea typeface="Bookman Old Style"/>
                        <a:cs typeface="Arial" pitchFamily="34" charset="0"/>
                      </a:endParaRPr>
                    </a:p>
                  </a:txBody>
                  <a:tcPr marL="0" marR="0" marT="0" marB="0"/>
                </a:tc>
                <a:tc>
                  <a:txBody>
                    <a:bodyPr/>
                    <a:lstStyle/>
                    <a:p>
                      <a:pPr algn="just">
                        <a:lnSpc>
                          <a:spcPts val="1050"/>
                        </a:lnSpc>
                        <a:spcAft>
                          <a:spcPts val="0"/>
                        </a:spcAft>
                      </a:pPr>
                      <a:r>
                        <a:rPr lang="uk-UA" sz="1600">
                          <a:solidFill>
                            <a:schemeClr val="tx1"/>
                          </a:solidFill>
                          <a:effectLst/>
                          <a:latin typeface="Arial" pitchFamily="34" charset="0"/>
                          <a:cs typeface="Arial" pitchFamily="34" charset="0"/>
                        </a:rPr>
                        <a:t>Робота разом з персоналом</a:t>
                      </a:r>
                      <a:endParaRPr lang="ru-RU" sz="1600">
                        <a:solidFill>
                          <a:schemeClr val="tx1"/>
                        </a:solidFill>
                        <a:effectLst/>
                        <a:latin typeface="Arial" pitchFamily="34" charset="0"/>
                        <a:ea typeface="Bookman Old Style"/>
                        <a:cs typeface="Arial" pitchFamily="34" charset="0"/>
                      </a:endParaRPr>
                    </a:p>
                  </a:txBody>
                  <a:tcPr marL="0" marR="0" marT="0" marB="0"/>
                </a:tc>
              </a:tr>
              <a:tr h="572858">
                <a:tc>
                  <a:txBody>
                    <a:bodyPr/>
                    <a:lstStyle/>
                    <a:p>
                      <a:pPr algn="just">
                        <a:lnSpc>
                          <a:spcPts val="1050"/>
                        </a:lnSpc>
                        <a:spcAft>
                          <a:spcPts val="0"/>
                        </a:spcAft>
                      </a:pPr>
                      <a:r>
                        <a:rPr lang="uk-UA" sz="1600" dirty="0">
                          <a:solidFill>
                            <a:schemeClr val="tx1"/>
                          </a:solidFill>
                          <a:effectLst/>
                          <a:latin typeface="Arial" pitchFamily="34" charset="0"/>
                          <a:cs typeface="Arial" pitchFamily="34" charset="0"/>
                        </a:rPr>
                        <a:t>Самостійне прийняття рішень</a:t>
                      </a:r>
                      <a:endParaRPr lang="ru-RU" sz="1600" dirty="0">
                        <a:solidFill>
                          <a:schemeClr val="tx1"/>
                        </a:solidFill>
                        <a:effectLst/>
                        <a:latin typeface="Arial" pitchFamily="34" charset="0"/>
                        <a:ea typeface="Bookman Old Style"/>
                        <a:cs typeface="Arial" pitchFamily="34" charset="0"/>
                      </a:endParaRPr>
                    </a:p>
                  </a:txBody>
                  <a:tcPr marL="0" marR="0" marT="0" marB="0"/>
                </a:tc>
                <a:tc>
                  <a:txBody>
                    <a:bodyPr/>
                    <a:lstStyle/>
                    <a:p>
                      <a:pPr algn="just">
                        <a:lnSpc>
                          <a:spcPts val="1050"/>
                        </a:lnSpc>
                        <a:spcAft>
                          <a:spcPts val="0"/>
                        </a:spcAft>
                        <a:tabLst>
                          <a:tab pos="1584960" algn="l"/>
                        </a:tabLst>
                      </a:pPr>
                      <a:r>
                        <a:rPr lang="uk-UA" sz="1600" dirty="0">
                          <a:solidFill>
                            <a:schemeClr val="tx1"/>
                          </a:solidFill>
                          <a:effectLst/>
                          <a:latin typeface="Arial" pitchFamily="34" charset="0"/>
                          <a:cs typeface="Arial" pitchFamily="34" charset="0"/>
                        </a:rPr>
                        <a:t>Обговорення</a:t>
                      </a:r>
                      <a:r>
                        <a:rPr lang="uk-UA" sz="1600" spc="235" dirty="0">
                          <a:solidFill>
                            <a:schemeClr val="tx1"/>
                          </a:solidFill>
                          <a:effectLst/>
                          <a:latin typeface="Arial" pitchFamily="34" charset="0"/>
                          <a:cs typeface="Arial" pitchFamily="34" charset="0"/>
                        </a:rPr>
                        <a:t> </a:t>
                      </a:r>
                      <a:r>
                        <a:rPr lang="uk-UA" sz="1600" dirty="0">
                          <a:solidFill>
                            <a:schemeClr val="tx1"/>
                          </a:solidFill>
                          <a:effectLst/>
                          <a:latin typeface="Arial" pitchFamily="34" charset="0"/>
                          <a:cs typeface="Arial" pitchFamily="34" charset="0"/>
                        </a:rPr>
                        <a:t>рішень	із</a:t>
                      </a:r>
                      <a:r>
                        <a:rPr lang="uk-UA" sz="1600" spc="250" dirty="0">
                          <a:solidFill>
                            <a:schemeClr val="tx1"/>
                          </a:solidFill>
                          <a:effectLst/>
                          <a:latin typeface="Arial" pitchFamily="34" charset="0"/>
                          <a:cs typeface="Arial" pitchFamily="34" charset="0"/>
                        </a:rPr>
                        <a:t> </a:t>
                      </a:r>
                      <a:r>
                        <a:rPr lang="uk-UA" sz="1600" dirty="0">
                          <a:solidFill>
                            <a:schemeClr val="tx1"/>
                          </a:solidFill>
                          <a:effectLst/>
                          <a:latin typeface="Arial" pitchFamily="34" charset="0"/>
                          <a:cs typeface="Arial" pitchFamily="34" charset="0"/>
                        </a:rPr>
                        <a:t>безпосередніми виконавцями</a:t>
                      </a:r>
                      <a:endParaRPr lang="ru-RU" sz="1600" dirty="0">
                        <a:solidFill>
                          <a:schemeClr val="tx1"/>
                        </a:solidFill>
                        <a:effectLst/>
                        <a:latin typeface="Arial" pitchFamily="34" charset="0"/>
                        <a:ea typeface="Bookman Old Style"/>
                        <a:cs typeface="Arial" pitchFamily="34" charset="0"/>
                      </a:endParaRPr>
                    </a:p>
                  </a:txBody>
                  <a:tcPr marL="0" marR="0" marT="0" marB="0"/>
                </a:tc>
              </a:tr>
              <a:tr h="572858">
                <a:tc>
                  <a:txBody>
                    <a:bodyPr/>
                    <a:lstStyle/>
                    <a:p>
                      <a:pPr algn="just">
                        <a:lnSpc>
                          <a:spcPts val="1050"/>
                        </a:lnSpc>
                        <a:spcAft>
                          <a:spcPts val="0"/>
                        </a:spcAft>
                        <a:tabLst>
                          <a:tab pos="726440" algn="l"/>
                          <a:tab pos="2153285" algn="l"/>
                        </a:tabLst>
                      </a:pPr>
                      <a:r>
                        <a:rPr lang="uk-UA" sz="1600" dirty="0">
                          <a:solidFill>
                            <a:schemeClr val="tx1"/>
                          </a:solidFill>
                          <a:effectLst/>
                          <a:latin typeface="Arial" pitchFamily="34" charset="0"/>
                          <a:cs typeface="Arial" pitchFamily="34" charset="0"/>
                        </a:rPr>
                        <a:t>Не припускається вільне висловлювання думок</a:t>
                      </a:r>
                      <a:endParaRPr lang="ru-RU" sz="1600" dirty="0">
                        <a:solidFill>
                          <a:schemeClr val="tx1"/>
                        </a:solidFill>
                        <a:effectLst/>
                        <a:latin typeface="Arial" pitchFamily="34" charset="0"/>
                        <a:ea typeface="Bookman Old Style"/>
                        <a:cs typeface="Arial" pitchFamily="34" charset="0"/>
                      </a:endParaRPr>
                    </a:p>
                  </a:txBody>
                  <a:tcPr marL="0" marR="0" marT="0" marB="0"/>
                </a:tc>
                <a:tc>
                  <a:txBody>
                    <a:bodyPr/>
                    <a:lstStyle/>
                    <a:p>
                      <a:pPr algn="just">
                        <a:lnSpc>
                          <a:spcPts val="1050"/>
                        </a:lnSpc>
                        <a:spcAft>
                          <a:spcPts val="0"/>
                        </a:spcAft>
                        <a:tabLst>
                          <a:tab pos="664845" algn="l"/>
                          <a:tab pos="962025" algn="l"/>
                          <a:tab pos="1507490" algn="l"/>
                          <a:tab pos="2089150" algn="l"/>
                        </a:tabLst>
                      </a:pPr>
                      <a:r>
                        <a:rPr lang="uk-UA" sz="1600" dirty="0">
                          <a:solidFill>
                            <a:schemeClr val="tx1"/>
                          </a:solidFill>
                          <a:effectLst/>
                          <a:latin typeface="Arial" pitchFamily="34" charset="0"/>
                          <a:cs typeface="Arial" pitchFamily="34" charset="0"/>
                        </a:rPr>
                        <a:t>Повага до думок інших, прихильне ставлення до конструктивної критики</a:t>
                      </a:r>
                      <a:endParaRPr lang="ru-RU" sz="1600" dirty="0">
                        <a:solidFill>
                          <a:schemeClr val="tx1"/>
                        </a:solidFill>
                        <a:effectLst/>
                        <a:latin typeface="Arial" pitchFamily="34" charset="0"/>
                        <a:ea typeface="Bookman Old Style"/>
                        <a:cs typeface="Arial" pitchFamily="34" charset="0"/>
                      </a:endParaRPr>
                    </a:p>
                  </a:txBody>
                  <a:tcPr marL="0" marR="0" marT="0" marB="0"/>
                </a:tc>
              </a:tr>
              <a:tr h="572858">
                <a:tc>
                  <a:txBody>
                    <a:bodyPr/>
                    <a:lstStyle/>
                    <a:p>
                      <a:pPr algn="just">
                        <a:lnSpc>
                          <a:spcPts val="1050"/>
                        </a:lnSpc>
                        <a:spcAft>
                          <a:spcPts val="0"/>
                        </a:spcAft>
                      </a:pPr>
                      <a:r>
                        <a:rPr lang="uk-UA" sz="1600">
                          <a:solidFill>
                            <a:schemeClr val="tx1"/>
                          </a:solidFill>
                          <a:effectLst/>
                          <a:latin typeface="Arial" pitchFamily="34" charset="0"/>
                          <a:cs typeface="Arial" pitchFamily="34" charset="0"/>
                        </a:rPr>
                        <a:t>Розпорядження, накази</a:t>
                      </a:r>
                      <a:endParaRPr lang="ru-RU" sz="1600">
                        <a:solidFill>
                          <a:schemeClr val="tx1"/>
                        </a:solidFill>
                        <a:effectLst/>
                        <a:latin typeface="Arial" pitchFamily="34" charset="0"/>
                        <a:ea typeface="Bookman Old Style"/>
                        <a:cs typeface="Arial" pitchFamily="34" charset="0"/>
                      </a:endParaRPr>
                    </a:p>
                  </a:txBody>
                  <a:tcPr marL="0" marR="0" marT="0" marB="0"/>
                </a:tc>
                <a:tc>
                  <a:txBody>
                    <a:bodyPr/>
                    <a:lstStyle/>
                    <a:p>
                      <a:pPr algn="just">
                        <a:lnSpc>
                          <a:spcPts val="1050"/>
                        </a:lnSpc>
                        <a:spcAft>
                          <a:spcPts val="0"/>
                        </a:spcAft>
                      </a:pPr>
                      <a:r>
                        <a:rPr lang="uk-UA" sz="1600" dirty="0">
                          <a:solidFill>
                            <a:schemeClr val="tx1"/>
                          </a:solidFill>
                          <a:effectLst/>
                          <a:latin typeface="Arial" pitchFamily="34" charset="0"/>
                          <a:cs typeface="Arial" pitchFamily="34" charset="0"/>
                        </a:rPr>
                        <a:t>Переконання, мотивація</a:t>
                      </a:r>
                      <a:endParaRPr lang="ru-RU" sz="1600" dirty="0">
                        <a:solidFill>
                          <a:schemeClr val="tx1"/>
                        </a:solidFill>
                        <a:effectLst/>
                        <a:latin typeface="Arial" pitchFamily="34" charset="0"/>
                        <a:ea typeface="Bookman Old Style"/>
                        <a:cs typeface="Arial" pitchFamily="34" charset="0"/>
                      </a:endParaRPr>
                    </a:p>
                  </a:txBody>
                  <a:tcPr marL="0" marR="0" marT="0" marB="0"/>
                </a:tc>
              </a:tr>
              <a:tr h="572858">
                <a:tc>
                  <a:txBody>
                    <a:bodyPr/>
                    <a:lstStyle/>
                    <a:p>
                      <a:pPr algn="just">
                        <a:lnSpc>
                          <a:spcPts val="1050"/>
                        </a:lnSpc>
                        <a:spcAft>
                          <a:spcPts val="0"/>
                        </a:spcAft>
                      </a:pPr>
                      <a:r>
                        <a:rPr lang="uk-UA" sz="1600">
                          <a:solidFill>
                            <a:schemeClr val="tx1"/>
                          </a:solidFill>
                          <a:effectLst/>
                          <a:latin typeface="Arial" pitchFamily="34" charset="0"/>
                          <a:cs typeface="Arial" pitchFamily="34" charset="0"/>
                        </a:rPr>
                        <a:t>Епізодичні доручення персоналу</a:t>
                      </a:r>
                      <a:endParaRPr lang="ru-RU" sz="1600">
                        <a:solidFill>
                          <a:schemeClr val="tx1"/>
                        </a:solidFill>
                        <a:effectLst/>
                        <a:latin typeface="Arial" pitchFamily="34" charset="0"/>
                        <a:ea typeface="Bookman Old Style"/>
                        <a:cs typeface="Arial" pitchFamily="34" charset="0"/>
                      </a:endParaRPr>
                    </a:p>
                  </a:txBody>
                  <a:tcPr marL="0" marR="0" marT="0" marB="0"/>
                </a:tc>
                <a:tc>
                  <a:txBody>
                    <a:bodyPr/>
                    <a:lstStyle/>
                    <a:p>
                      <a:pPr algn="just">
                        <a:lnSpc>
                          <a:spcPts val="1050"/>
                        </a:lnSpc>
                        <a:spcAft>
                          <a:spcPts val="0"/>
                        </a:spcAft>
                      </a:pPr>
                      <a:r>
                        <a:rPr lang="uk-UA" sz="1600" dirty="0">
                          <a:solidFill>
                            <a:schemeClr val="tx1"/>
                          </a:solidFill>
                          <a:effectLst/>
                          <a:latin typeface="Arial" pitchFamily="34" charset="0"/>
                          <a:cs typeface="Arial" pitchFamily="34" charset="0"/>
                        </a:rPr>
                        <a:t>Робота командою</a:t>
                      </a:r>
                      <a:endParaRPr lang="ru-RU" sz="1600" dirty="0">
                        <a:solidFill>
                          <a:schemeClr val="tx1"/>
                        </a:solidFill>
                        <a:effectLst/>
                        <a:latin typeface="Arial" pitchFamily="34" charset="0"/>
                        <a:ea typeface="Bookman Old Style"/>
                        <a:cs typeface="Arial" pitchFamily="34" charset="0"/>
                      </a:endParaRPr>
                    </a:p>
                  </a:txBody>
                  <a:tcPr marL="0" marR="0" marT="0" marB="0"/>
                </a:tc>
              </a:tr>
              <a:tr h="572858">
                <a:tc>
                  <a:txBody>
                    <a:bodyPr/>
                    <a:lstStyle/>
                    <a:p>
                      <a:pPr algn="just">
                        <a:lnSpc>
                          <a:spcPts val="1050"/>
                        </a:lnSpc>
                        <a:spcAft>
                          <a:spcPts val="0"/>
                        </a:spcAft>
                        <a:tabLst>
                          <a:tab pos="660400" algn="l"/>
                          <a:tab pos="1544955" algn="l"/>
                          <a:tab pos="2193925" algn="l"/>
                        </a:tabLst>
                      </a:pPr>
                      <a:r>
                        <a:rPr lang="uk-UA" sz="1600">
                          <a:solidFill>
                            <a:schemeClr val="tx1"/>
                          </a:solidFill>
                          <a:effectLst/>
                          <a:latin typeface="Arial" pitchFamily="34" charset="0"/>
                          <a:cs typeface="Arial" pitchFamily="34" charset="0"/>
                        </a:rPr>
                        <a:t>Режим інструкцій, правил, норм, стандартів</a:t>
                      </a:r>
                      <a:endParaRPr lang="ru-RU" sz="1600">
                        <a:solidFill>
                          <a:schemeClr val="tx1"/>
                        </a:solidFill>
                        <a:effectLst/>
                        <a:latin typeface="Arial" pitchFamily="34" charset="0"/>
                        <a:ea typeface="Bookman Old Style"/>
                        <a:cs typeface="Arial" pitchFamily="34" charset="0"/>
                      </a:endParaRPr>
                    </a:p>
                  </a:txBody>
                  <a:tcPr marL="0" marR="0" marT="0" marB="0"/>
                </a:tc>
                <a:tc>
                  <a:txBody>
                    <a:bodyPr/>
                    <a:lstStyle/>
                    <a:p>
                      <a:pPr algn="just">
                        <a:lnSpc>
                          <a:spcPts val="1050"/>
                        </a:lnSpc>
                        <a:spcAft>
                          <a:spcPts val="0"/>
                        </a:spcAft>
                      </a:pPr>
                      <a:r>
                        <a:rPr lang="uk-UA" sz="1600" dirty="0">
                          <a:solidFill>
                            <a:schemeClr val="tx1"/>
                          </a:solidFill>
                          <a:effectLst/>
                          <a:latin typeface="Arial" pitchFamily="34" charset="0"/>
                          <a:cs typeface="Arial" pitchFamily="34" charset="0"/>
                        </a:rPr>
                        <a:t>Відкритість для нових ідей, пошуку, творчості</a:t>
                      </a:r>
                      <a:endParaRPr lang="ru-RU" sz="1600" dirty="0">
                        <a:solidFill>
                          <a:schemeClr val="tx1"/>
                        </a:solidFill>
                        <a:effectLst/>
                        <a:latin typeface="Arial" pitchFamily="34" charset="0"/>
                        <a:ea typeface="Bookman Old Style"/>
                        <a:cs typeface="Arial" pitchFamily="34" charset="0"/>
                      </a:endParaRPr>
                    </a:p>
                  </a:txBody>
                  <a:tcPr marL="0" marR="0" marT="0" marB="0"/>
                </a:tc>
              </a:tr>
              <a:tr h="572858">
                <a:tc>
                  <a:txBody>
                    <a:bodyPr/>
                    <a:lstStyle/>
                    <a:p>
                      <a:pPr algn="just">
                        <a:lnSpc>
                          <a:spcPts val="1050"/>
                        </a:lnSpc>
                        <a:spcAft>
                          <a:spcPts val="0"/>
                        </a:spcAft>
                        <a:tabLst>
                          <a:tab pos="1801495" algn="l"/>
                        </a:tabLst>
                      </a:pPr>
                      <a:r>
                        <a:rPr lang="uk-UA" sz="1600">
                          <a:solidFill>
                            <a:schemeClr val="tx1"/>
                          </a:solidFill>
                          <a:effectLst/>
                          <a:latin typeface="Arial" pitchFamily="34" charset="0"/>
                          <a:cs typeface="Arial" pitchFamily="34" charset="0"/>
                        </a:rPr>
                        <a:t>Удосконалення формальної структури колективу</a:t>
                      </a:r>
                      <a:endParaRPr lang="ru-RU" sz="1600">
                        <a:solidFill>
                          <a:schemeClr val="tx1"/>
                        </a:solidFill>
                        <a:effectLst/>
                        <a:latin typeface="Arial" pitchFamily="34" charset="0"/>
                        <a:ea typeface="Bookman Old Style"/>
                        <a:cs typeface="Arial" pitchFamily="34" charset="0"/>
                      </a:endParaRPr>
                    </a:p>
                  </a:txBody>
                  <a:tcPr marL="0" marR="0" marT="0" marB="0"/>
                </a:tc>
                <a:tc>
                  <a:txBody>
                    <a:bodyPr/>
                    <a:lstStyle/>
                    <a:p>
                      <a:pPr algn="just">
                        <a:lnSpc>
                          <a:spcPts val="1050"/>
                        </a:lnSpc>
                        <a:spcAft>
                          <a:spcPts val="0"/>
                        </a:spcAft>
                        <a:tabLst>
                          <a:tab pos="934085" algn="l"/>
                          <a:tab pos="2120265" algn="l"/>
                        </a:tabLst>
                      </a:pPr>
                      <a:r>
                        <a:rPr lang="uk-UA" sz="1600" dirty="0">
                          <a:solidFill>
                            <a:schemeClr val="tx1"/>
                          </a:solidFill>
                          <a:effectLst/>
                          <a:latin typeface="Arial" pitchFamily="34" charset="0"/>
                          <a:cs typeface="Arial" pitchFamily="34" charset="0"/>
                        </a:rPr>
                        <a:t>Розвиток неформальної структури колективу</a:t>
                      </a:r>
                      <a:endParaRPr lang="ru-RU" sz="1600" dirty="0">
                        <a:solidFill>
                          <a:schemeClr val="tx1"/>
                        </a:solidFill>
                        <a:effectLst/>
                        <a:latin typeface="Arial" pitchFamily="34" charset="0"/>
                        <a:ea typeface="Bookman Old Style"/>
                        <a:cs typeface="Arial" pitchFamily="34" charset="0"/>
                      </a:endParaRPr>
                    </a:p>
                  </a:txBody>
                  <a:tcPr marL="0" marR="0" marT="0" marB="0"/>
                </a:tc>
              </a:tr>
            </a:tbl>
          </a:graphicData>
        </a:graphic>
      </p:graphicFrame>
    </p:spTree>
    <p:extLst>
      <p:ext uri="{BB962C8B-B14F-4D97-AF65-F5344CB8AC3E}">
        <p14:creationId xmlns:p14="http://schemas.microsoft.com/office/powerpoint/2010/main" val="2719592136"/>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87779" y="386640"/>
            <a:ext cx="11266714" cy="4977296"/>
          </a:xfrm>
        </p:spPr>
        <p:txBody>
          <a:bodyPr>
            <a:noAutofit/>
          </a:bodyPr>
          <a:lstStyle/>
          <a:p>
            <a:r>
              <a:rPr lang="uk-UA" sz="2800" dirty="0" smtClean="0">
                <a:latin typeface="Arial" pitchFamily="34" charset="0"/>
                <a:cs typeface="Arial" pitchFamily="34" charset="0"/>
              </a:rPr>
              <a:t>     Особливості </a:t>
            </a:r>
            <a:r>
              <a:rPr lang="uk-UA" sz="2800" dirty="0">
                <a:latin typeface="Arial" pitchFamily="34" charset="0"/>
                <a:cs typeface="Arial" pitchFamily="34" charset="0"/>
              </a:rPr>
              <a:t>сучасного керівника закладу освіти пов’язуються із демократичними способами організації стосунків в колективі, здатністю до оновлення власної діяльності та управлінням інноваційними процесами.</a:t>
            </a:r>
            <a:r>
              <a:rPr lang="ru-RU" sz="2800" dirty="0">
                <a:latin typeface="Arial" pitchFamily="34" charset="0"/>
                <a:cs typeface="Arial" pitchFamily="34" charset="0"/>
              </a:rPr>
              <a:t/>
            </a:r>
            <a:br>
              <a:rPr lang="ru-RU" sz="2800" dirty="0">
                <a:latin typeface="Arial" pitchFamily="34" charset="0"/>
                <a:cs typeface="Arial" pitchFamily="34" charset="0"/>
              </a:rPr>
            </a:br>
            <a:r>
              <a:rPr lang="ru-RU" sz="2800" dirty="0" smtClean="0">
                <a:latin typeface="Arial" pitchFamily="34" charset="0"/>
                <a:cs typeface="Arial" pitchFamily="34" charset="0"/>
              </a:rPr>
              <a:t>      </a:t>
            </a:r>
            <a:br>
              <a:rPr lang="ru-RU" sz="2800" dirty="0" smtClean="0">
                <a:latin typeface="Arial" pitchFamily="34" charset="0"/>
                <a:cs typeface="Arial" pitchFamily="34" charset="0"/>
              </a:rPr>
            </a:br>
            <a:r>
              <a:rPr lang="ru-RU" sz="2800" dirty="0">
                <a:latin typeface="Arial" pitchFamily="34" charset="0"/>
                <a:cs typeface="Arial" pitchFamily="34" charset="0"/>
              </a:rPr>
              <a:t> </a:t>
            </a:r>
            <a:r>
              <a:rPr lang="ru-RU" sz="2800" dirty="0" smtClean="0">
                <a:latin typeface="Arial" pitchFamily="34" charset="0"/>
                <a:cs typeface="Arial" pitchFamily="34" charset="0"/>
              </a:rPr>
              <a:t>  </a:t>
            </a:r>
            <a:r>
              <a:rPr lang="uk-UA" sz="2800" dirty="0" smtClean="0">
                <a:latin typeface="Arial" pitchFamily="34" charset="0"/>
                <a:cs typeface="Arial" pitchFamily="34" charset="0"/>
              </a:rPr>
              <a:t>Лідерство </a:t>
            </a:r>
            <a:r>
              <a:rPr lang="uk-UA" sz="2800" dirty="0">
                <a:latin typeface="Arial" pitchFamily="34" charset="0"/>
                <a:cs typeface="Arial" pitchFamily="34" charset="0"/>
              </a:rPr>
              <a:t>передбачає несиловий вплив на персонал; як правило, воно будується на стосунках «лідер-послідовники». Відомі психологічні теорії лідерства ґрунтуються на взаємозумовленості трьох чинників: </a:t>
            </a:r>
            <a:r>
              <a:rPr lang="uk-UA" sz="2800" i="1" dirty="0">
                <a:latin typeface="Arial" pitchFamily="34" charset="0"/>
                <a:cs typeface="Arial" pitchFamily="34" charset="0"/>
              </a:rPr>
              <a:t>лідерські якості, лідерська поведінка та ситуація лідерства</a:t>
            </a:r>
            <a:r>
              <a:rPr lang="uk-UA" sz="2800" dirty="0">
                <a:latin typeface="Arial" pitchFamily="34" charset="0"/>
                <a:cs typeface="Arial" pitchFamily="34" charset="0"/>
              </a:rPr>
              <a:t>.</a:t>
            </a:r>
            <a:r>
              <a:rPr lang="ru-RU" sz="2800" dirty="0">
                <a:latin typeface="Arial" pitchFamily="34" charset="0"/>
                <a:cs typeface="Arial" pitchFamily="34" charset="0"/>
              </a:rPr>
              <a:t/>
            </a:r>
            <a:br>
              <a:rPr lang="ru-RU" sz="2800" dirty="0">
                <a:latin typeface="Arial" pitchFamily="34" charset="0"/>
                <a:cs typeface="Arial" pitchFamily="34" charset="0"/>
              </a:rPr>
            </a:br>
            <a:endParaRPr lang="uk-UA" sz="2800" dirty="0">
              <a:solidFill>
                <a:schemeClr val="bg1"/>
              </a:solidFill>
              <a:latin typeface="Arial" pitchFamily="34" charset="0"/>
              <a:ea typeface="BatangChe" panose="02030609000101010101" pitchFamily="49" charset="-127"/>
              <a:cs typeface="Arial" pitchFamily="34" charset="0"/>
            </a:endParaRPr>
          </a:p>
        </p:txBody>
      </p:sp>
    </p:spTree>
    <p:extLst>
      <p:ext uri="{BB962C8B-B14F-4D97-AF65-F5344CB8AC3E}">
        <p14:creationId xmlns:p14="http://schemas.microsoft.com/office/powerpoint/2010/main" val="2134968764"/>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87779" y="386640"/>
            <a:ext cx="11266714" cy="4977296"/>
          </a:xfrm>
        </p:spPr>
        <p:txBody>
          <a:bodyPr>
            <a:noAutofit/>
          </a:bodyPr>
          <a:lstStyle/>
          <a:p>
            <a:pPr algn="ctr"/>
            <a:r>
              <a:rPr lang="uk-UA" sz="2800" dirty="0">
                <a:latin typeface="Arial" pitchFamily="34" charset="0"/>
                <a:cs typeface="Arial" pitchFamily="34" charset="0"/>
              </a:rPr>
              <a:t>Ситуаційна модель </a:t>
            </a:r>
            <a:r>
              <a:rPr lang="uk-UA" sz="2800" b="1" dirty="0" err="1">
                <a:latin typeface="Arial" pitchFamily="34" charset="0"/>
                <a:cs typeface="Arial" pitchFamily="34" charset="0"/>
              </a:rPr>
              <a:t>Стінсона-Джонсона</a:t>
            </a:r>
            <a:r>
              <a:rPr lang="uk-UA" sz="2800" b="1" dirty="0">
                <a:latin typeface="Arial" pitchFamily="34" charset="0"/>
                <a:cs typeface="Arial" pitchFamily="34" charset="0"/>
              </a:rPr>
              <a:t> </a:t>
            </a:r>
            <a:r>
              <a:rPr lang="uk-UA" sz="2800" dirty="0" smtClean="0">
                <a:latin typeface="Arial" pitchFamily="34" charset="0"/>
                <a:cs typeface="Arial" pitchFamily="34" charset="0"/>
              </a:rPr>
              <a:t>- </a:t>
            </a:r>
            <a:r>
              <a:rPr lang="uk-UA" sz="2800" dirty="0">
                <a:latin typeface="Arial" pitchFamily="34" charset="0"/>
                <a:cs typeface="Arial" pitchFamily="34" charset="0"/>
              </a:rPr>
              <a:t>в основі </a:t>
            </a:r>
            <a:r>
              <a:rPr lang="uk-UA" sz="2800" dirty="0" smtClean="0">
                <a:latin typeface="Arial" pitchFamily="34" charset="0"/>
                <a:cs typeface="Arial" pitchFamily="34" charset="0"/>
              </a:rPr>
              <a:t>ситуаційні </a:t>
            </a:r>
            <a:r>
              <a:rPr lang="uk-UA" sz="2800" dirty="0">
                <a:latin typeface="Arial" pitchFamily="34" charset="0"/>
                <a:cs typeface="Arial" pitchFamily="34" charset="0"/>
              </a:rPr>
              <a:t>фактори: </a:t>
            </a:r>
            <a:r>
              <a:rPr lang="uk-UA" sz="2800" dirty="0" smtClean="0">
                <a:latin typeface="Arial" pitchFamily="34" charset="0"/>
                <a:cs typeface="Arial" pitchFamily="34" charset="0"/>
              </a:rPr>
              <a:t/>
            </a:r>
            <a:br>
              <a:rPr lang="uk-UA" sz="2800" dirty="0" smtClean="0">
                <a:latin typeface="Arial" pitchFamily="34" charset="0"/>
                <a:cs typeface="Arial" pitchFamily="34" charset="0"/>
              </a:rPr>
            </a:br>
            <a:r>
              <a:rPr lang="uk-UA" sz="2800" dirty="0">
                <a:latin typeface="Arial" pitchFamily="34" charset="0"/>
                <a:cs typeface="Arial" pitchFamily="34" charset="0"/>
              </a:rPr>
              <a:t/>
            </a:r>
            <a:br>
              <a:rPr lang="uk-UA" sz="2800" dirty="0">
                <a:latin typeface="Arial" pitchFamily="34" charset="0"/>
                <a:cs typeface="Arial" pitchFamily="34" charset="0"/>
              </a:rPr>
            </a:br>
            <a:r>
              <a:rPr lang="uk-UA" sz="2800" dirty="0" smtClean="0">
                <a:latin typeface="Arial" pitchFamily="34" charset="0"/>
                <a:cs typeface="Arial" pitchFamily="34" charset="0"/>
              </a:rPr>
              <a:t>якості </a:t>
            </a:r>
            <a:r>
              <a:rPr lang="uk-UA" sz="2800" dirty="0">
                <a:latin typeface="Arial" pitchFamily="34" charset="0"/>
                <a:cs typeface="Arial" pitchFamily="34" charset="0"/>
              </a:rPr>
              <a:t>персоналу (потреба в досягненні результату, досвід, знання та ін.) та структурованість роботи (високий чи низький ступінь). </a:t>
            </a:r>
            <a:r>
              <a:rPr lang="uk-UA" sz="2800" dirty="0" smtClean="0">
                <a:latin typeface="Arial" pitchFamily="34" charset="0"/>
                <a:cs typeface="Arial" pitchFamily="34" charset="0"/>
              </a:rPr>
              <a:t/>
            </a:r>
            <a:br>
              <a:rPr lang="uk-UA" sz="2800" dirty="0" smtClean="0">
                <a:latin typeface="Arial" pitchFamily="34" charset="0"/>
                <a:cs typeface="Arial" pitchFamily="34" charset="0"/>
              </a:rPr>
            </a:br>
            <a:r>
              <a:rPr lang="uk-UA" sz="2800" dirty="0">
                <a:latin typeface="Arial" pitchFamily="34" charset="0"/>
                <a:cs typeface="Arial" pitchFamily="34" charset="0"/>
              </a:rPr>
              <a:t/>
            </a:r>
            <a:br>
              <a:rPr lang="uk-UA" sz="2800" dirty="0">
                <a:latin typeface="Arial" pitchFamily="34" charset="0"/>
                <a:cs typeface="Arial" pitchFamily="34" charset="0"/>
              </a:rPr>
            </a:br>
            <a:r>
              <a:rPr lang="uk-UA" sz="2800" dirty="0" smtClean="0">
                <a:latin typeface="Arial" pitchFamily="34" charset="0"/>
                <a:cs typeface="Arial" pitchFamily="34" charset="0"/>
              </a:rPr>
              <a:t>Різний </a:t>
            </a:r>
            <a:r>
              <a:rPr lang="uk-UA" sz="2800" dirty="0">
                <a:latin typeface="Arial" pitchFamily="34" charset="0"/>
                <a:cs typeface="Arial" pitchFamily="34" charset="0"/>
              </a:rPr>
              <a:t>ступінь інтересу до роботи та персоналу керівник проявляє в залежності від домінування цих ситуаційних факторів.</a:t>
            </a:r>
            <a:r>
              <a:rPr lang="ru-RU" sz="2800" dirty="0">
                <a:latin typeface="Arial" pitchFamily="34" charset="0"/>
                <a:cs typeface="Arial" pitchFamily="34" charset="0"/>
              </a:rPr>
              <a:t/>
            </a:r>
            <a:br>
              <a:rPr lang="ru-RU" sz="2800" dirty="0">
                <a:latin typeface="Arial" pitchFamily="34" charset="0"/>
                <a:cs typeface="Arial" pitchFamily="34" charset="0"/>
              </a:rPr>
            </a:br>
            <a:endParaRPr lang="uk-UA" sz="2800" dirty="0">
              <a:solidFill>
                <a:schemeClr val="bg1"/>
              </a:solidFill>
              <a:latin typeface="Arial" pitchFamily="34" charset="0"/>
              <a:ea typeface="BatangChe" panose="02030609000101010101" pitchFamily="49" charset="-127"/>
              <a:cs typeface="Arial" pitchFamily="34" charset="0"/>
            </a:endParaRPr>
          </a:p>
        </p:txBody>
      </p:sp>
    </p:spTree>
    <p:extLst>
      <p:ext uri="{BB962C8B-B14F-4D97-AF65-F5344CB8AC3E}">
        <p14:creationId xmlns:p14="http://schemas.microsoft.com/office/powerpoint/2010/main" val="1322237423"/>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87779" y="386640"/>
            <a:ext cx="11266714" cy="4977296"/>
          </a:xfrm>
        </p:spPr>
        <p:txBody>
          <a:bodyPr>
            <a:noAutofit/>
          </a:bodyPr>
          <a:lstStyle/>
          <a:p>
            <a:pPr algn="r"/>
            <a:r>
              <a:rPr lang="uk-UA" sz="2400" b="1" dirty="0" smtClean="0">
                <a:latin typeface="Arial" pitchFamily="34" charset="0"/>
                <a:cs typeface="Arial" pitchFamily="34" charset="0"/>
              </a:rPr>
              <a:t>Модель «Шлях-мета</a:t>
            </a:r>
            <a:r>
              <a:rPr lang="uk-UA" sz="2400" b="1" dirty="0">
                <a:latin typeface="Arial" pitchFamily="34" charset="0"/>
                <a:cs typeface="Arial" pitchFamily="34" charset="0"/>
              </a:rPr>
              <a:t>» </a:t>
            </a:r>
            <a:r>
              <a:rPr lang="uk-UA" sz="2400" b="1" dirty="0" err="1">
                <a:latin typeface="Arial" pitchFamily="34" charset="0"/>
                <a:cs typeface="Arial" pitchFamily="34" charset="0"/>
              </a:rPr>
              <a:t>Теренса</a:t>
            </a:r>
            <a:r>
              <a:rPr lang="uk-UA" sz="2400" b="1" dirty="0">
                <a:latin typeface="Arial" pitchFamily="34" charset="0"/>
                <a:cs typeface="Arial" pitchFamily="34" charset="0"/>
              </a:rPr>
              <a:t>, Мітчелла та </a:t>
            </a:r>
            <a:r>
              <a:rPr lang="uk-UA" sz="2400" b="1" dirty="0" smtClean="0">
                <a:latin typeface="Arial" pitchFamily="34" charset="0"/>
                <a:cs typeface="Arial" pitchFamily="34" charset="0"/>
              </a:rPr>
              <a:t>Хауса, </a:t>
            </a:r>
            <a:br>
              <a:rPr lang="uk-UA" sz="2400" b="1" dirty="0" smtClean="0">
                <a:latin typeface="Arial" pitchFamily="34" charset="0"/>
                <a:cs typeface="Arial" pitchFamily="34" charset="0"/>
              </a:rPr>
            </a:br>
            <a:r>
              <a:rPr lang="uk-UA" sz="2400" b="1" dirty="0" smtClean="0">
                <a:latin typeface="Arial" pitchFamily="34" charset="0"/>
                <a:cs typeface="Arial" pitchFamily="34" charset="0"/>
              </a:rPr>
              <a:t>які </a:t>
            </a:r>
            <a:r>
              <a:rPr lang="uk-UA" sz="2400" b="1" dirty="0">
                <a:latin typeface="Arial" pitchFamily="34" charset="0"/>
                <a:cs typeface="Arial" pitchFamily="34" charset="0"/>
              </a:rPr>
              <a:t>розвили теорію, як допомогти персоналу досягнути бажаної мети та </a:t>
            </a:r>
            <a:r>
              <a:rPr lang="uk-UA" sz="2400" b="1" dirty="0" smtClean="0">
                <a:latin typeface="Arial" pitchFamily="34" charset="0"/>
                <a:cs typeface="Arial" pitchFamily="34" charset="0"/>
              </a:rPr>
              <a:t>успіху</a:t>
            </a:r>
            <a:br>
              <a:rPr lang="uk-UA" sz="2400" b="1" dirty="0" smtClean="0">
                <a:latin typeface="Arial" pitchFamily="34" charset="0"/>
                <a:cs typeface="Arial" pitchFamily="34" charset="0"/>
              </a:rPr>
            </a:br>
            <a:r>
              <a:rPr lang="uk-UA" sz="2400" dirty="0" smtClean="0">
                <a:latin typeface="Arial" pitchFamily="34" charset="0"/>
                <a:cs typeface="Arial" pitchFamily="34" charset="0"/>
              </a:rPr>
              <a:t>Шлях </a:t>
            </a:r>
            <a:r>
              <a:rPr lang="uk-UA" sz="2400" dirty="0">
                <a:latin typeface="Arial" pitchFamily="34" charset="0"/>
                <a:cs typeface="Arial" pitchFamily="34" charset="0"/>
              </a:rPr>
              <a:t>– це стиль:</a:t>
            </a:r>
            <a:r>
              <a:rPr lang="ru-RU" sz="2400" dirty="0">
                <a:latin typeface="Arial" pitchFamily="34" charset="0"/>
                <a:cs typeface="Arial" pitchFamily="34" charset="0"/>
              </a:rPr>
              <a:t/>
            </a:r>
            <a:br>
              <a:rPr lang="ru-RU" sz="2400" dirty="0">
                <a:latin typeface="Arial" pitchFamily="34" charset="0"/>
                <a:cs typeface="Arial" pitchFamily="34" charset="0"/>
              </a:rPr>
            </a:br>
            <a:r>
              <a:rPr lang="uk-UA" sz="2400" dirty="0">
                <a:latin typeface="Arial" pitchFamily="34" charset="0"/>
                <a:cs typeface="Arial" pitchFamily="34" charset="0"/>
              </a:rPr>
              <a:t>1. </a:t>
            </a:r>
            <a:r>
              <a:rPr lang="uk-UA" sz="2400" u="sng" dirty="0">
                <a:latin typeface="Arial" pitchFamily="34" charset="0"/>
                <a:cs typeface="Arial" pitchFamily="34" charset="0"/>
              </a:rPr>
              <a:t>Директивний</a:t>
            </a:r>
            <a:r>
              <a:rPr lang="uk-UA" sz="2400" dirty="0">
                <a:latin typeface="Arial" pitchFamily="34" charset="0"/>
                <a:cs typeface="Arial" pitchFamily="34" charset="0"/>
              </a:rPr>
              <a:t> – пояснюється, що і як робити; визначається, що і коли очікується від людини; встановлюється шлях до винагороди.</a:t>
            </a:r>
            <a:r>
              <a:rPr lang="ru-RU" sz="2400" dirty="0">
                <a:latin typeface="Arial" pitchFamily="34" charset="0"/>
                <a:cs typeface="Arial" pitchFamily="34" charset="0"/>
              </a:rPr>
              <a:t/>
            </a:r>
            <a:br>
              <a:rPr lang="ru-RU" sz="2400" dirty="0">
                <a:latin typeface="Arial" pitchFamily="34" charset="0"/>
                <a:cs typeface="Arial" pitchFamily="34" charset="0"/>
              </a:rPr>
            </a:br>
            <a:r>
              <a:rPr lang="uk-UA" sz="2400" dirty="0">
                <a:latin typeface="Arial" pitchFamily="34" charset="0"/>
                <a:cs typeface="Arial" pitchFamily="34" charset="0"/>
              </a:rPr>
              <a:t>2. </a:t>
            </a:r>
            <a:r>
              <a:rPr lang="uk-UA" sz="2400" u="sng" dirty="0">
                <a:latin typeface="Arial" pitchFamily="34" charset="0"/>
                <a:cs typeface="Arial" pitchFamily="34" charset="0"/>
              </a:rPr>
              <a:t>Підтримуючий</a:t>
            </a:r>
            <a:r>
              <a:rPr lang="uk-UA" sz="2400" dirty="0">
                <a:latin typeface="Arial" pitchFamily="34" charset="0"/>
                <a:cs typeface="Arial" pitchFamily="34" charset="0"/>
              </a:rPr>
              <a:t> – партнерські стосунки, допомога та підтримка в роботі. </a:t>
            </a:r>
            <a:r>
              <a:rPr lang="ru-RU" sz="2400" dirty="0">
                <a:latin typeface="Arial" pitchFamily="34" charset="0"/>
                <a:cs typeface="Arial" pitchFamily="34" charset="0"/>
              </a:rPr>
              <a:t/>
            </a:r>
            <a:br>
              <a:rPr lang="ru-RU" sz="2400" dirty="0">
                <a:latin typeface="Arial" pitchFamily="34" charset="0"/>
                <a:cs typeface="Arial" pitchFamily="34" charset="0"/>
              </a:rPr>
            </a:br>
            <a:r>
              <a:rPr lang="uk-UA" sz="2400" dirty="0">
                <a:latin typeface="Arial" pitchFamily="34" charset="0"/>
                <a:cs typeface="Arial" pitchFamily="34" charset="0"/>
              </a:rPr>
              <a:t>3. </a:t>
            </a:r>
            <a:r>
              <a:rPr lang="uk-UA" sz="2400" u="sng" dirty="0">
                <a:latin typeface="Arial" pitchFamily="34" charset="0"/>
                <a:cs typeface="Arial" pitchFamily="34" charset="0"/>
              </a:rPr>
              <a:t>Орієнтований на досягнення </a:t>
            </a:r>
            <a:r>
              <a:rPr lang="uk-UA" sz="2400" dirty="0">
                <a:latin typeface="Arial" pitchFamily="34" charset="0"/>
                <a:cs typeface="Arial" pitchFamily="34" charset="0"/>
              </a:rPr>
              <a:t>– визначення напружених, але бажаних цілей; обґрунтування вигоди кожного від їх досягнення.</a:t>
            </a:r>
            <a:r>
              <a:rPr lang="ru-RU" sz="2400" dirty="0">
                <a:latin typeface="Arial" pitchFamily="34" charset="0"/>
                <a:cs typeface="Arial" pitchFamily="34" charset="0"/>
              </a:rPr>
              <a:t/>
            </a:r>
            <a:br>
              <a:rPr lang="ru-RU" sz="2400" dirty="0">
                <a:latin typeface="Arial" pitchFamily="34" charset="0"/>
                <a:cs typeface="Arial" pitchFamily="34" charset="0"/>
              </a:rPr>
            </a:br>
            <a:r>
              <a:rPr lang="uk-UA" sz="2400" dirty="0">
                <a:latin typeface="Arial" pitchFamily="34" charset="0"/>
                <a:cs typeface="Arial" pitchFamily="34" charset="0"/>
              </a:rPr>
              <a:t>4. </a:t>
            </a:r>
            <a:r>
              <a:rPr lang="uk-UA" sz="2400" u="sng" dirty="0" err="1">
                <a:latin typeface="Arial" pitchFamily="34" charset="0"/>
                <a:cs typeface="Arial" pitchFamily="34" charset="0"/>
              </a:rPr>
              <a:t>Радницький</a:t>
            </a:r>
            <a:r>
              <a:rPr lang="uk-UA" sz="2400" dirty="0">
                <a:latin typeface="Arial" pitchFamily="34" charset="0"/>
                <a:cs typeface="Arial" pitchFamily="34" charset="0"/>
              </a:rPr>
              <a:t> – рада з персоналом, залучення його до участі в управлінні.</a:t>
            </a:r>
            <a:r>
              <a:rPr lang="ru-RU" sz="2400" dirty="0">
                <a:latin typeface="Arial" pitchFamily="34" charset="0"/>
                <a:cs typeface="Arial" pitchFamily="34" charset="0"/>
              </a:rPr>
              <a:t/>
            </a:r>
            <a:br>
              <a:rPr lang="ru-RU" sz="2400" dirty="0">
                <a:latin typeface="Arial" pitchFamily="34" charset="0"/>
                <a:cs typeface="Arial" pitchFamily="34" charset="0"/>
              </a:rPr>
            </a:br>
            <a:endParaRPr lang="uk-UA" sz="2400" dirty="0">
              <a:solidFill>
                <a:schemeClr val="bg1"/>
              </a:solidFill>
              <a:latin typeface="Arial" pitchFamily="34" charset="0"/>
              <a:ea typeface="BatangChe" panose="02030609000101010101" pitchFamily="49" charset="-127"/>
              <a:cs typeface="Arial" pitchFamily="34" charset="0"/>
            </a:endParaRPr>
          </a:p>
        </p:txBody>
      </p:sp>
    </p:spTree>
    <p:extLst>
      <p:ext uri="{BB962C8B-B14F-4D97-AF65-F5344CB8AC3E}">
        <p14:creationId xmlns:p14="http://schemas.microsoft.com/office/powerpoint/2010/main" val="871732683"/>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87779" y="386640"/>
            <a:ext cx="11266714" cy="4977296"/>
          </a:xfrm>
        </p:spPr>
        <p:txBody>
          <a:bodyPr>
            <a:noAutofit/>
          </a:bodyPr>
          <a:lstStyle/>
          <a:p>
            <a:pPr algn="ctr"/>
            <a:r>
              <a:rPr lang="uk-UA" sz="2400" b="1" dirty="0" smtClean="0">
                <a:latin typeface="Arial" pitchFamily="34" charset="0"/>
                <a:cs typeface="Arial" pitchFamily="34" charset="0"/>
              </a:rPr>
              <a:t>ОЗНАКИ ОБРАЗУ ЛІДЕРА-РЕФОРМАТОРА</a:t>
            </a:r>
            <a:br>
              <a:rPr lang="uk-UA" sz="2400" b="1" dirty="0" smtClean="0">
                <a:latin typeface="Arial" pitchFamily="34" charset="0"/>
                <a:cs typeface="Arial" pitchFamily="34" charset="0"/>
              </a:rPr>
            </a:br>
            <a:r>
              <a:rPr lang="uk-UA" sz="2400" b="1" dirty="0" smtClean="0">
                <a:latin typeface="Arial" pitchFamily="34" charset="0"/>
                <a:cs typeface="Arial" pitchFamily="34" charset="0"/>
              </a:rPr>
              <a:t/>
            </a:r>
            <a:br>
              <a:rPr lang="uk-UA" sz="2400" b="1" dirty="0" smtClean="0">
                <a:latin typeface="Arial" pitchFamily="34" charset="0"/>
                <a:cs typeface="Arial" pitchFamily="34" charset="0"/>
              </a:rPr>
            </a:br>
            <a:r>
              <a:rPr lang="uk-UA" sz="2400" dirty="0" smtClean="0">
                <a:latin typeface="Arial" pitchFamily="34" charset="0"/>
                <a:cs typeface="Arial" pitchFamily="34" charset="0"/>
              </a:rPr>
              <a:t>уміння </a:t>
            </a:r>
            <a:r>
              <a:rPr lang="uk-UA" sz="2400" dirty="0">
                <a:latin typeface="Arial" pitchFamily="34" charset="0"/>
                <a:cs typeface="Arial" pitchFamily="34" charset="0"/>
              </a:rPr>
              <a:t>отримувати уроки від поведінки персоналу;</a:t>
            </a:r>
            <a:r>
              <a:rPr lang="ru-RU" sz="2400" dirty="0">
                <a:latin typeface="Arial" pitchFamily="34" charset="0"/>
                <a:cs typeface="Arial" pitchFamily="34" charset="0"/>
              </a:rPr>
              <a:t/>
            </a:r>
            <a:br>
              <a:rPr lang="ru-RU" sz="2400" dirty="0">
                <a:latin typeface="Arial" pitchFamily="34" charset="0"/>
                <a:cs typeface="Arial" pitchFamily="34" charset="0"/>
              </a:rPr>
            </a:br>
            <a:r>
              <a:rPr lang="uk-UA" sz="2400" dirty="0">
                <a:latin typeface="Arial" pitchFamily="34" charset="0"/>
                <a:cs typeface="Arial" pitchFamily="34" charset="0"/>
              </a:rPr>
              <a:t>вплив на людей логікою діяльності;</a:t>
            </a:r>
            <a:r>
              <a:rPr lang="ru-RU" sz="2400" dirty="0">
                <a:latin typeface="Arial" pitchFamily="34" charset="0"/>
                <a:cs typeface="Arial" pitchFamily="34" charset="0"/>
              </a:rPr>
              <a:t/>
            </a:r>
            <a:br>
              <a:rPr lang="ru-RU" sz="2400" dirty="0">
                <a:latin typeface="Arial" pitchFamily="34" charset="0"/>
                <a:cs typeface="Arial" pitchFamily="34" charset="0"/>
              </a:rPr>
            </a:br>
            <a:r>
              <a:rPr lang="uk-UA" sz="2400" dirty="0">
                <a:latin typeface="Arial" pitchFamily="34" charset="0"/>
                <a:cs typeface="Arial" pitchFamily="34" charset="0"/>
              </a:rPr>
              <a:t>харизматичний вплив;</a:t>
            </a:r>
            <a:r>
              <a:rPr lang="ru-RU" sz="2400" dirty="0">
                <a:latin typeface="Arial" pitchFamily="34" charset="0"/>
                <a:cs typeface="Arial" pitchFamily="34" charset="0"/>
              </a:rPr>
              <a:t/>
            </a:r>
            <a:br>
              <a:rPr lang="ru-RU" sz="2400" dirty="0">
                <a:latin typeface="Arial" pitchFamily="34" charset="0"/>
                <a:cs typeface="Arial" pitchFamily="34" charset="0"/>
              </a:rPr>
            </a:br>
            <a:r>
              <a:rPr lang="uk-UA" sz="2400" dirty="0">
                <a:latin typeface="Arial" pitchFamily="34" charset="0"/>
                <a:cs typeface="Arial" pitchFamily="34" charset="0"/>
              </a:rPr>
              <a:t>влада прикладу особистої поведінки та роботи;</a:t>
            </a:r>
            <a:r>
              <a:rPr lang="ru-RU" sz="2400" dirty="0">
                <a:latin typeface="Arial" pitchFamily="34" charset="0"/>
                <a:cs typeface="Arial" pitchFamily="34" charset="0"/>
              </a:rPr>
              <a:t/>
            </a:r>
            <a:br>
              <a:rPr lang="ru-RU" sz="2400" dirty="0">
                <a:latin typeface="Arial" pitchFamily="34" charset="0"/>
                <a:cs typeface="Arial" pitchFamily="34" charset="0"/>
              </a:rPr>
            </a:br>
            <a:r>
              <a:rPr lang="uk-UA" sz="2400" dirty="0">
                <a:latin typeface="Arial" pitchFamily="34" charset="0"/>
                <a:cs typeface="Arial" pitchFamily="34" charset="0"/>
              </a:rPr>
              <a:t>вміння залучати до </a:t>
            </a:r>
            <a:r>
              <a:rPr lang="uk-UA" sz="2400" dirty="0" err="1">
                <a:latin typeface="Arial" pitchFamily="34" charset="0"/>
                <a:cs typeface="Arial" pitchFamily="34" charset="0"/>
              </a:rPr>
              <a:t>співуправління</a:t>
            </a:r>
            <a:r>
              <a:rPr lang="uk-UA" sz="2400" dirty="0">
                <a:latin typeface="Arial" pitchFamily="34" charset="0"/>
                <a:cs typeface="Arial" pitchFamily="34" charset="0"/>
              </a:rPr>
              <a:t>;</a:t>
            </a:r>
            <a:r>
              <a:rPr lang="ru-RU" sz="2400" dirty="0">
                <a:latin typeface="Arial" pitchFamily="34" charset="0"/>
                <a:cs typeface="Arial" pitchFamily="34" charset="0"/>
              </a:rPr>
              <a:t/>
            </a:r>
            <a:br>
              <a:rPr lang="ru-RU" sz="2400" dirty="0">
                <a:latin typeface="Arial" pitchFamily="34" charset="0"/>
                <a:cs typeface="Arial" pitchFamily="34" charset="0"/>
              </a:rPr>
            </a:br>
            <a:r>
              <a:rPr lang="uk-UA" sz="2400" dirty="0">
                <a:latin typeface="Arial" pitchFamily="34" charset="0"/>
                <a:cs typeface="Arial" pitchFamily="34" charset="0"/>
              </a:rPr>
              <a:t>навіювання ентузіазму, творчого підходу;</a:t>
            </a:r>
            <a:r>
              <a:rPr lang="ru-RU" sz="2400" dirty="0">
                <a:latin typeface="Arial" pitchFamily="34" charset="0"/>
                <a:cs typeface="Arial" pitchFamily="34" charset="0"/>
              </a:rPr>
              <a:t/>
            </a:r>
            <a:br>
              <a:rPr lang="ru-RU" sz="2400" dirty="0">
                <a:latin typeface="Arial" pitchFamily="34" charset="0"/>
                <a:cs typeface="Arial" pitchFamily="34" charset="0"/>
              </a:rPr>
            </a:br>
            <a:r>
              <a:rPr lang="uk-UA" sz="2400" dirty="0">
                <a:latin typeface="Arial" pitchFamily="34" charset="0"/>
                <a:cs typeface="Arial" pitchFamily="34" charset="0"/>
              </a:rPr>
              <a:t>організація стосунків за принципом «поважаю-розраховую»;</a:t>
            </a:r>
            <a:r>
              <a:rPr lang="ru-RU" sz="2400" dirty="0">
                <a:latin typeface="Arial" pitchFamily="34" charset="0"/>
                <a:cs typeface="Arial" pitchFamily="34" charset="0"/>
              </a:rPr>
              <a:t/>
            </a:r>
            <a:br>
              <a:rPr lang="ru-RU" sz="2400" dirty="0">
                <a:latin typeface="Arial" pitchFamily="34" charset="0"/>
                <a:cs typeface="Arial" pitchFamily="34" charset="0"/>
              </a:rPr>
            </a:br>
            <a:r>
              <a:rPr lang="uk-UA" sz="2400" dirty="0">
                <a:latin typeface="Arial" pitchFamily="34" charset="0"/>
                <a:cs typeface="Arial" pitchFamily="34" charset="0"/>
              </a:rPr>
              <a:t>переслідування довгострокових цілей розвитку організації;</a:t>
            </a:r>
            <a:r>
              <a:rPr lang="ru-RU" sz="2400" dirty="0">
                <a:latin typeface="Arial" pitchFamily="34" charset="0"/>
                <a:cs typeface="Arial" pitchFamily="34" charset="0"/>
              </a:rPr>
              <a:t/>
            </a:r>
            <a:br>
              <a:rPr lang="ru-RU" sz="2400" dirty="0">
                <a:latin typeface="Arial" pitchFamily="34" charset="0"/>
                <a:cs typeface="Arial" pitchFamily="34" charset="0"/>
              </a:rPr>
            </a:br>
            <a:r>
              <a:rPr lang="uk-UA" sz="2400" dirty="0">
                <a:latin typeface="Arial" pitchFamily="34" charset="0"/>
                <a:cs typeface="Arial" pitchFamily="34" charset="0"/>
              </a:rPr>
              <a:t>уміння балансувати між особистою точкою зору та думкою колективу.</a:t>
            </a:r>
            <a:r>
              <a:rPr lang="ru-RU" sz="2400" dirty="0">
                <a:latin typeface="Arial" pitchFamily="34" charset="0"/>
                <a:cs typeface="Arial" pitchFamily="34" charset="0"/>
              </a:rPr>
              <a:t/>
            </a:r>
            <a:br>
              <a:rPr lang="ru-RU" sz="2400" dirty="0">
                <a:latin typeface="Arial" pitchFamily="34" charset="0"/>
                <a:cs typeface="Arial" pitchFamily="34" charset="0"/>
              </a:rPr>
            </a:br>
            <a:r>
              <a:rPr lang="ru-RU" sz="2400" dirty="0">
                <a:latin typeface="Arial" pitchFamily="34" charset="0"/>
                <a:cs typeface="Arial" pitchFamily="34" charset="0"/>
              </a:rPr>
              <a:t/>
            </a:r>
            <a:br>
              <a:rPr lang="ru-RU" sz="2400" dirty="0">
                <a:latin typeface="Arial" pitchFamily="34" charset="0"/>
                <a:cs typeface="Arial" pitchFamily="34" charset="0"/>
              </a:rPr>
            </a:br>
            <a:endParaRPr lang="uk-UA" sz="2400" dirty="0">
              <a:solidFill>
                <a:schemeClr val="bg1"/>
              </a:solidFill>
              <a:latin typeface="Arial" pitchFamily="34" charset="0"/>
              <a:ea typeface="BatangChe" panose="02030609000101010101" pitchFamily="49" charset="-127"/>
              <a:cs typeface="Arial" pitchFamily="34" charset="0"/>
            </a:endParaRPr>
          </a:p>
        </p:txBody>
      </p:sp>
    </p:spTree>
    <p:extLst>
      <p:ext uri="{BB962C8B-B14F-4D97-AF65-F5344CB8AC3E}">
        <p14:creationId xmlns:p14="http://schemas.microsoft.com/office/powerpoint/2010/main" val="1921537307"/>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a:bodyPr>
          <a:lstStyle/>
          <a:p>
            <a:pPr>
              <a:buFont typeface="Wingdings" panose="05000000000000000000" pitchFamily="2" charset="2"/>
              <a:buChar char="v"/>
            </a:pPr>
            <a:endParaRPr lang="uk-UA" dirty="0" smtClean="0"/>
          </a:p>
          <a:p>
            <a:pPr marL="0" indent="0">
              <a:buNone/>
            </a:pPr>
            <a:r>
              <a:rPr lang="uk-UA" dirty="0" smtClean="0">
                <a:latin typeface="Arial" pitchFamily="34" charset="0"/>
                <a:cs typeface="Arial" pitchFamily="34" charset="0"/>
              </a:rPr>
              <a:t>    За </a:t>
            </a:r>
            <a:r>
              <a:rPr lang="uk-UA" dirty="0">
                <a:latin typeface="Arial" pitchFamily="34" charset="0"/>
                <a:cs typeface="Arial" pitchFamily="34" charset="0"/>
              </a:rPr>
              <a:t>умов достатнього усвідомлення педагогом завдань і готовністю їх виконати, директор орієнтується на </a:t>
            </a:r>
            <a:r>
              <a:rPr lang="uk-UA" i="1" dirty="0" err="1">
                <a:latin typeface="Arial" pitchFamily="34" charset="0"/>
                <a:cs typeface="Arial" pitchFamily="34" charset="0"/>
              </a:rPr>
              <a:t>співуправління</a:t>
            </a:r>
            <a:r>
              <a:rPr lang="uk-UA" i="1" dirty="0">
                <a:latin typeface="Arial" pitchFamily="34" charset="0"/>
                <a:cs typeface="Arial" pitchFamily="34" charset="0"/>
              </a:rPr>
              <a:t>, діалогічну взаємодію, продуктивні стосунки</a:t>
            </a:r>
            <a:r>
              <a:rPr lang="uk-UA" dirty="0">
                <a:latin typeface="Arial" pitchFamily="34" charset="0"/>
                <a:cs typeface="Arial" pitchFamily="34" charset="0"/>
              </a:rPr>
              <a:t>.</a:t>
            </a:r>
            <a:r>
              <a:rPr lang="ru-RU" dirty="0">
                <a:latin typeface="Arial" pitchFamily="34" charset="0"/>
                <a:cs typeface="Arial" pitchFamily="34" charset="0"/>
              </a:rPr>
              <a:t/>
            </a:r>
            <a:br>
              <a:rPr lang="ru-RU" dirty="0">
                <a:latin typeface="Arial" pitchFamily="34" charset="0"/>
                <a:cs typeface="Arial" pitchFamily="34" charset="0"/>
              </a:rPr>
            </a:br>
            <a:r>
              <a:rPr lang="ru-RU" dirty="0" smtClean="0">
                <a:latin typeface="Arial" pitchFamily="34" charset="0"/>
                <a:cs typeface="Arial" pitchFamily="34" charset="0"/>
              </a:rPr>
              <a:t>  </a:t>
            </a:r>
          </a:p>
          <a:p>
            <a:pPr marL="0" indent="0">
              <a:buNone/>
            </a:pPr>
            <a:r>
              <a:rPr lang="ru-RU" dirty="0" smtClean="0">
                <a:latin typeface="Arial" pitchFamily="34" charset="0"/>
                <a:cs typeface="Arial" pitchFamily="34" charset="0"/>
              </a:rPr>
              <a:t>     </a:t>
            </a:r>
            <a:r>
              <a:rPr lang="uk-UA" dirty="0" smtClean="0">
                <a:latin typeface="Arial" pitchFamily="34" charset="0"/>
                <a:cs typeface="Arial" pitchFamily="34" charset="0"/>
              </a:rPr>
              <a:t>Мінімальне </a:t>
            </a:r>
            <a:r>
              <a:rPr lang="uk-UA" dirty="0">
                <a:latin typeface="Arial" pitchFamily="34" charset="0"/>
                <a:cs typeface="Arial" pitchFamily="34" charset="0"/>
              </a:rPr>
              <a:t>втручання керівника в роботу педагога, реалізація моделі управління за результатами будуть ефективними, коли педагог </a:t>
            </a:r>
            <a:r>
              <a:rPr lang="uk-UA" i="1" dirty="0">
                <a:latin typeface="Arial" pitchFamily="34" charset="0"/>
                <a:cs typeface="Arial" pitchFamily="34" charset="0"/>
              </a:rPr>
              <a:t>має високий ступінь мотивації до виконання роботи, якщо його ціннісні орієнтації та особисті інтереси співпадають або хоча б не суперечать із керівними.</a:t>
            </a:r>
            <a:r>
              <a:rPr lang="ru-RU" dirty="0">
                <a:latin typeface="Arial" pitchFamily="34" charset="0"/>
                <a:cs typeface="Arial" pitchFamily="34" charset="0"/>
              </a:rPr>
              <a:t/>
            </a:r>
            <a:br>
              <a:rPr lang="ru-RU" dirty="0">
                <a:latin typeface="Arial" pitchFamily="34" charset="0"/>
                <a:cs typeface="Arial" pitchFamily="34" charset="0"/>
              </a:rPr>
            </a:br>
            <a:endParaRPr lang="uk-UA" dirty="0"/>
          </a:p>
        </p:txBody>
      </p:sp>
    </p:spTree>
    <p:extLst>
      <p:ext uri="{BB962C8B-B14F-4D97-AF65-F5344CB8AC3E}">
        <p14:creationId xmlns:p14="http://schemas.microsoft.com/office/powerpoint/2010/main" val="2977320466"/>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2" name="Заголовок 1"/>
          <p:cNvSpPr>
            <a:spLocks noGrp="1"/>
          </p:cNvSpPr>
          <p:nvPr>
            <p:ph type="ctrTitle" idx="4294967295"/>
          </p:nvPr>
        </p:nvSpPr>
        <p:spPr>
          <a:xfrm>
            <a:off x="2280621" y="225573"/>
            <a:ext cx="7108308" cy="2011441"/>
          </a:xfrm>
        </p:spPr>
        <p:txBody>
          <a:bodyPr>
            <a:normAutofit/>
          </a:bodyPr>
          <a:lstStyle/>
          <a:p>
            <a:pPr algn="ctr"/>
            <a:r>
              <a:rPr lang="uk-UA" sz="2000" dirty="0" smtClean="0">
                <a:latin typeface="Arial" pitchFamily="34" charset="0"/>
                <a:cs typeface="Arial" pitchFamily="34" charset="0"/>
              </a:rPr>
              <a:t>Найголовнішою умовою </a:t>
            </a:r>
            <a:r>
              <a:rPr lang="uk-UA" sz="2000" dirty="0">
                <a:latin typeface="Arial" pitchFamily="34" charset="0"/>
                <a:cs typeface="Arial" pitchFamily="34" charset="0"/>
              </a:rPr>
              <a:t>освітнього процесу є його </a:t>
            </a:r>
            <a:r>
              <a:rPr lang="uk-UA" sz="2000" b="1" u="sng" dirty="0">
                <a:latin typeface="Arial" pitchFamily="34" charset="0"/>
                <a:cs typeface="Arial" pitchFamily="34" charset="0"/>
              </a:rPr>
              <a:t>особистісна зорієнтованість</a:t>
            </a:r>
            <a:r>
              <a:rPr lang="uk-UA" sz="2000" dirty="0">
                <a:latin typeface="Arial" pitchFamily="34" charset="0"/>
                <a:cs typeface="Arial" pitchFamily="34" charset="0"/>
              </a:rPr>
              <a:t>, спрямована на те, щоб кожний вихованець став </a:t>
            </a:r>
            <a:r>
              <a:rPr lang="uk-UA" sz="2000" u="sng" dirty="0">
                <a:latin typeface="Arial" pitchFamily="34" charset="0"/>
                <a:cs typeface="Arial" pitchFamily="34" charset="0"/>
              </a:rPr>
              <a:t>повноцінним, самодостатнім, творчим суб’єктом діяльності, пізнання, спілкування, вільною і самодіяльною особистістю</a:t>
            </a:r>
            <a:r>
              <a:rPr lang="uk-UA" sz="2000" dirty="0">
                <a:latin typeface="Arial" pitchFamily="34" charset="0"/>
                <a:cs typeface="Arial" pitchFamily="34" charset="0"/>
              </a:rPr>
              <a:t>.</a:t>
            </a:r>
            <a:endParaRPr lang="uk-UA" sz="2000" b="1" dirty="0">
              <a:solidFill>
                <a:srgbClr val="FF0000"/>
              </a:solidFill>
              <a:latin typeface="Arial" pitchFamily="34" charset="0"/>
              <a:cs typeface="Arial" pitchFamily="34" charset="0"/>
            </a:endParaRPr>
          </a:p>
        </p:txBody>
      </p:sp>
      <p:sp>
        <p:nvSpPr>
          <p:cNvPr id="7" name="Текст 6"/>
          <p:cNvSpPr>
            <a:spLocks noGrp="1"/>
          </p:cNvSpPr>
          <p:nvPr>
            <p:ph type="subTitle" idx="4294967295"/>
          </p:nvPr>
        </p:nvSpPr>
        <p:spPr>
          <a:xfrm>
            <a:off x="727365" y="2237013"/>
            <a:ext cx="9144000" cy="4017849"/>
          </a:xfrm>
        </p:spPr>
        <p:txBody>
          <a:bodyPr>
            <a:normAutofit/>
          </a:bodyPr>
          <a:lstStyle/>
          <a:p>
            <a:pPr>
              <a:buFont typeface="Wingdings" panose="05000000000000000000" pitchFamily="2" charset="2"/>
              <a:buChar char="v"/>
            </a:pPr>
            <a:endParaRPr lang="uk-UA" dirty="0" smtClean="0"/>
          </a:p>
          <a:p>
            <a:pPr marL="0" indent="0">
              <a:buNone/>
            </a:pPr>
            <a:r>
              <a:rPr lang="uk-UA" dirty="0" smtClean="0">
                <a:latin typeface="Arial" pitchFamily="34" charset="0"/>
                <a:cs typeface="Arial" pitchFamily="34" charset="0"/>
              </a:rPr>
              <a:t>     Саме </a:t>
            </a:r>
            <a:r>
              <a:rPr lang="uk-UA" dirty="0">
                <a:latin typeface="Arial" pitchFamily="34" charset="0"/>
                <a:cs typeface="Arial" pitchFamily="34" charset="0"/>
              </a:rPr>
              <a:t>в цьому і полягає </a:t>
            </a:r>
            <a:r>
              <a:rPr lang="uk-UA" i="1" dirty="0">
                <a:latin typeface="Arial" pitchFamily="34" charset="0"/>
                <a:cs typeface="Arial" pitchFamily="34" charset="0"/>
              </a:rPr>
              <a:t>гуманістична спрямованість освітнього процесу</a:t>
            </a:r>
            <a:r>
              <a:rPr lang="uk-UA" dirty="0">
                <a:latin typeface="Arial" pitchFamily="34" charset="0"/>
                <a:cs typeface="Arial" pitchFamily="34" charset="0"/>
              </a:rPr>
              <a:t>, центром і метою якого є особистість вихованця. </a:t>
            </a:r>
            <a:endParaRPr lang="uk-UA" dirty="0" smtClean="0">
              <a:latin typeface="Arial" pitchFamily="34" charset="0"/>
              <a:cs typeface="Arial" pitchFamily="34" charset="0"/>
            </a:endParaRPr>
          </a:p>
          <a:p>
            <a:pPr marL="0" indent="0">
              <a:buNone/>
            </a:pPr>
            <a:r>
              <a:rPr lang="uk-UA" dirty="0">
                <a:latin typeface="Arial" pitchFamily="34" charset="0"/>
                <a:cs typeface="Arial" pitchFamily="34" charset="0"/>
              </a:rPr>
              <a:t> </a:t>
            </a:r>
            <a:r>
              <a:rPr lang="uk-UA" dirty="0" smtClean="0">
                <a:latin typeface="Arial" pitchFamily="34" charset="0"/>
                <a:cs typeface="Arial" pitchFamily="34" charset="0"/>
              </a:rPr>
              <a:t>   Ступінь </a:t>
            </a:r>
            <a:r>
              <a:rPr lang="uk-UA" dirty="0">
                <a:latin typeface="Arial" pitchFamily="34" charset="0"/>
                <a:cs typeface="Arial" pitchFamily="34" charset="0"/>
              </a:rPr>
              <a:t>гуманізації цього процесу залежить від того, наскільки він створює передумови для самореалізації особистості, розкриття її природних задатків, прагнення до свободи, відповідальності, творчості.</a:t>
            </a:r>
          </a:p>
        </p:txBody>
      </p:sp>
    </p:spTree>
    <p:extLst>
      <p:ext uri="{BB962C8B-B14F-4D97-AF65-F5344CB8AC3E}">
        <p14:creationId xmlns:p14="http://schemas.microsoft.com/office/powerpoint/2010/main" val="3236763268"/>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a:bodyPr>
          <a:lstStyle/>
          <a:p>
            <a:pPr marL="0" indent="0" algn="ctr">
              <a:buNone/>
            </a:pPr>
            <a:r>
              <a:rPr lang="uk-UA" sz="2400" b="1" dirty="0">
                <a:latin typeface="Arial" pitchFamily="34" charset="0"/>
                <a:cs typeface="Arial" pitchFamily="34" charset="0"/>
              </a:rPr>
              <a:t>Керівник нової генерації відрізняється, перш за все, новим управлінським мисленням, яке характеризують:</a:t>
            </a:r>
            <a:endParaRPr lang="ru-RU" sz="2400" b="1" dirty="0">
              <a:latin typeface="Arial" pitchFamily="34" charset="0"/>
              <a:cs typeface="Arial" pitchFamily="34" charset="0"/>
            </a:endParaRPr>
          </a:p>
          <a:p>
            <a:pPr lvl="0"/>
            <a:r>
              <a:rPr lang="uk-UA" sz="2400" dirty="0">
                <a:latin typeface="Arial" pitchFamily="34" charset="0"/>
                <a:cs typeface="Arial" pitchFamily="34" charset="0"/>
              </a:rPr>
              <a:t>рух від технологізації процесів до гуманізації стосунків;</a:t>
            </a:r>
            <a:endParaRPr lang="ru-RU" sz="2400" dirty="0">
              <a:latin typeface="Arial" pitchFamily="34" charset="0"/>
              <a:cs typeface="Arial" pitchFamily="34" charset="0"/>
            </a:endParaRPr>
          </a:p>
          <a:p>
            <a:pPr lvl="0"/>
            <a:r>
              <a:rPr lang="uk-UA" sz="2400" dirty="0">
                <a:latin typeface="Arial" pitchFamily="34" charset="0"/>
                <a:cs typeface="Arial" pitchFamily="34" charset="0"/>
              </a:rPr>
              <a:t>повага до людини, </a:t>
            </a:r>
            <a:r>
              <a:rPr lang="uk-UA" sz="2400" dirty="0" err="1">
                <a:latin typeface="Arial" pitchFamily="34" charset="0"/>
                <a:cs typeface="Arial" pitchFamily="34" charset="0"/>
              </a:rPr>
              <a:t>людиноцентристські</a:t>
            </a:r>
            <a:r>
              <a:rPr lang="uk-UA" sz="2400" dirty="0">
                <a:latin typeface="Arial" pitchFamily="34" charset="0"/>
                <a:cs typeface="Arial" pitchFamily="34" charset="0"/>
              </a:rPr>
              <a:t> погляди;</a:t>
            </a:r>
            <a:endParaRPr lang="ru-RU" sz="2400" dirty="0">
              <a:latin typeface="Arial" pitchFamily="34" charset="0"/>
              <a:cs typeface="Arial" pitchFamily="34" charset="0"/>
            </a:endParaRPr>
          </a:p>
          <a:p>
            <a:pPr lvl="0"/>
            <a:r>
              <a:rPr lang="uk-UA" sz="2400" dirty="0">
                <a:latin typeface="Arial" pitchFamily="34" charset="0"/>
                <a:cs typeface="Arial" pitchFamily="34" charset="0"/>
              </a:rPr>
              <a:t>формування корпоративної культури, команди однодумців;</a:t>
            </a:r>
            <a:endParaRPr lang="ru-RU" sz="2400" dirty="0">
              <a:latin typeface="Arial" pitchFamily="34" charset="0"/>
              <a:cs typeface="Arial" pitchFamily="34" charset="0"/>
            </a:endParaRPr>
          </a:p>
          <a:p>
            <a:pPr lvl="0"/>
            <a:r>
              <a:rPr lang="uk-UA" sz="2400" dirty="0">
                <a:latin typeface="Arial" pitchFamily="34" charset="0"/>
                <a:cs typeface="Arial" pitchFamily="34" charset="0"/>
              </a:rPr>
              <a:t>демократизація стосунків за рахунок децентралізації управління та підсилення ролі горизонтальних зв’язків;</a:t>
            </a:r>
            <a:endParaRPr lang="ru-RU" sz="2400" dirty="0">
              <a:latin typeface="Arial" pitchFamily="34" charset="0"/>
              <a:cs typeface="Arial" pitchFamily="34" charset="0"/>
            </a:endParaRPr>
          </a:p>
          <a:p>
            <a:pPr lvl="0"/>
            <a:r>
              <a:rPr lang="uk-UA" sz="2400" dirty="0">
                <a:latin typeface="Arial" pitchFamily="34" charset="0"/>
                <a:cs typeface="Arial" pitchFamily="34" charset="0"/>
              </a:rPr>
              <a:t>цілеспрямування діяльності; узгодження цілей організації, керівництва та персоналу;</a:t>
            </a:r>
            <a:endParaRPr lang="ru-RU" sz="2400" dirty="0">
              <a:latin typeface="Arial" pitchFamily="34" charset="0"/>
              <a:cs typeface="Arial" pitchFamily="34" charset="0"/>
            </a:endParaRPr>
          </a:p>
          <a:p>
            <a:pPr lvl="0"/>
            <a:r>
              <a:rPr lang="uk-UA" sz="2400" dirty="0">
                <a:latin typeface="Arial" pitchFamily="34" charset="0"/>
                <a:cs typeface="Arial" pitchFamily="34" charset="0"/>
              </a:rPr>
              <a:t>увага до управління розвитком та якістю;</a:t>
            </a:r>
            <a:endParaRPr lang="ru-RU" sz="2400" dirty="0">
              <a:latin typeface="Arial" pitchFamily="34" charset="0"/>
              <a:cs typeface="Arial" pitchFamily="34" charset="0"/>
            </a:endParaRPr>
          </a:p>
          <a:p>
            <a:pPr lvl="0"/>
            <a:r>
              <a:rPr lang="uk-UA" sz="2400" dirty="0">
                <a:latin typeface="Arial" pitchFamily="34" charset="0"/>
                <a:cs typeface="Arial" pitchFamily="34" charset="0"/>
              </a:rPr>
              <a:t>підсилення ролі взаємоконтролю та самоконтролю;</a:t>
            </a:r>
            <a:endParaRPr lang="ru-RU" sz="2400" dirty="0">
              <a:latin typeface="Arial" pitchFamily="34" charset="0"/>
              <a:cs typeface="Arial" pitchFamily="34" charset="0"/>
            </a:endParaRPr>
          </a:p>
          <a:p>
            <a:pPr lvl="0"/>
            <a:r>
              <a:rPr lang="uk-UA" sz="2400" dirty="0">
                <a:latin typeface="Arial" pitchFamily="34" charset="0"/>
                <a:cs typeface="Arial" pitchFamily="34" charset="0"/>
              </a:rPr>
              <a:t>формування культури організації.</a:t>
            </a:r>
            <a:endParaRPr lang="ru-RU" sz="2400" dirty="0">
              <a:latin typeface="Arial" pitchFamily="34" charset="0"/>
              <a:cs typeface="Arial" pitchFamily="34" charset="0"/>
            </a:endParaRPr>
          </a:p>
          <a:p>
            <a:pPr>
              <a:buFont typeface="Wingdings" panose="05000000000000000000" pitchFamily="2" charset="2"/>
              <a:buChar char="v"/>
            </a:pPr>
            <a:endParaRPr lang="uk-UA" dirty="0" smtClean="0"/>
          </a:p>
        </p:txBody>
      </p:sp>
    </p:spTree>
    <p:extLst>
      <p:ext uri="{BB962C8B-B14F-4D97-AF65-F5344CB8AC3E}">
        <p14:creationId xmlns:p14="http://schemas.microsoft.com/office/powerpoint/2010/main" val="3774641964"/>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fontScale="92500" lnSpcReduction="10000"/>
          </a:bodyPr>
          <a:lstStyle/>
          <a:p>
            <a:pPr marL="0" indent="0" algn="ctr">
              <a:buNone/>
            </a:pPr>
            <a:r>
              <a:rPr lang="uk-UA" sz="2600" b="1" dirty="0">
                <a:latin typeface="Arial" pitchFamily="34" charset="0"/>
                <a:cs typeface="Arial" pitchFamily="34" charset="0"/>
              </a:rPr>
              <a:t>Керівник-лідер залучає педагогів до співробітництва, а це означає, що:</a:t>
            </a:r>
            <a:endParaRPr lang="ru-RU" sz="2600" b="1" dirty="0">
              <a:latin typeface="Arial" pitchFamily="34" charset="0"/>
              <a:cs typeface="Arial" pitchFamily="34" charset="0"/>
            </a:endParaRPr>
          </a:p>
          <a:p>
            <a:pPr lvl="0"/>
            <a:r>
              <a:rPr lang="uk-UA" sz="2600" dirty="0">
                <a:latin typeface="Arial" pitchFamily="34" charset="0"/>
                <a:cs typeface="Arial" pitchFamily="34" charset="0"/>
              </a:rPr>
              <a:t>Вся робота в закладі освіти повинна розглядатись як спільна для керівника і педагогів.</a:t>
            </a:r>
            <a:endParaRPr lang="ru-RU" sz="2600" dirty="0">
              <a:latin typeface="Arial" pitchFamily="34" charset="0"/>
              <a:cs typeface="Arial" pitchFamily="34" charset="0"/>
            </a:endParaRPr>
          </a:p>
          <a:p>
            <a:pPr lvl="0"/>
            <a:r>
              <a:rPr lang="uk-UA" sz="2600" dirty="0">
                <a:latin typeface="Arial" pitchFamily="34" charset="0"/>
                <a:cs typeface="Arial" pitchFamily="34" charset="0"/>
              </a:rPr>
              <a:t>Керівник повинен делегувати повноваження, права, відповідальність своїм колегам-педагогам.</a:t>
            </a:r>
            <a:endParaRPr lang="ru-RU" sz="2600" dirty="0">
              <a:latin typeface="Arial" pitchFamily="34" charset="0"/>
              <a:cs typeface="Arial" pitchFamily="34" charset="0"/>
            </a:endParaRPr>
          </a:p>
          <a:p>
            <a:pPr lvl="0"/>
            <a:r>
              <a:rPr lang="uk-UA" sz="2600" dirty="0">
                <a:latin typeface="Arial" pitchFamily="34" charset="0"/>
                <a:cs typeface="Arial" pitchFamily="34" charset="0"/>
              </a:rPr>
              <a:t>Управління повинно бути </a:t>
            </a:r>
            <a:r>
              <a:rPr lang="uk-UA" sz="2600" dirty="0" err="1">
                <a:latin typeface="Arial" pitchFamily="34" charset="0"/>
                <a:cs typeface="Arial" pitchFamily="34" charset="0"/>
              </a:rPr>
              <a:t>партисипативним</a:t>
            </a:r>
            <a:r>
              <a:rPr lang="uk-UA" sz="2600" dirty="0">
                <a:latin typeface="Arial" pitchFamily="34" charset="0"/>
                <a:cs typeface="Arial" pitchFamily="34" charset="0"/>
              </a:rPr>
              <a:t>, тобто передбачати колегіальність у обговоренні, прийнятті та реалізації важливих рішень.</a:t>
            </a:r>
            <a:endParaRPr lang="ru-RU" sz="2600" dirty="0">
              <a:latin typeface="Arial" pitchFamily="34" charset="0"/>
              <a:cs typeface="Arial" pitchFamily="34" charset="0"/>
            </a:endParaRPr>
          </a:p>
          <a:p>
            <a:pPr lvl="0"/>
            <a:r>
              <a:rPr lang="uk-UA" sz="2600" dirty="0">
                <a:latin typeface="Arial" pitchFamily="34" charset="0"/>
                <a:cs typeface="Arial" pitchFamily="34" charset="0"/>
              </a:rPr>
              <a:t>Керівник повинен бути відкритим до нових ідей, пропозицій, альтернативних рішень.</a:t>
            </a:r>
            <a:endParaRPr lang="ru-RU" sz="2600" dirty="0">
              <a:latin typeface="Arial" pitchFamily="34" charset="0"/>
              <a:cs typeface="Arial" pitchFamily="34" charset="0"/>
            </a:endParaRPr>
          </a:p>
          <a:p>
            <a:pPr lvl="0"/>
            <a:r>
              <a:rPr lang="uk-UA" sz="2600" dirty="0">
                <a:latin typeface="Arial" pitchFamily="34" charset="0"/>
                <a:cs typeface="Arial" pitchFamily="34" charset="0"/>
              </a:rPr>
              <a:t>Керівник повинен вміло організувати систему стимулювання.</a:t>
            </a:r>
            <a:endParaRPr lang="ru-RU" sz="2600" dirty="0">
              <a:latin typeface="Arial" pitchFamily="34" charset="0"/>
              <a:cs typeface="Arial" pitchFamily="34" charset="0"/>
            </a:endParaRPr>
          </a:p>
          <a:p>
            <a:pPr lvl="0"/>
            <a:r>
              <a:rPr lang="uk-UA" sz="2600" dirty="0">
                <a:latin typeface="Arial" pitchFamily="34" charset="0"/>
                <a:cs typeface="Arial" pitchFamily="34" charset="0"/>
              </a:rPr>
              <a:t>Керівнику належить навчитись здійснювати управління в умовах підвищеної ділової активності колективу та професійного зростання окремих педагогів.</a:t>
            </a:r>
            <a:endParaRPr lang="ru-RU" sz="2600" dirty="0">
              <a:latin typeface="Arial" pitchFamily="34" charset="0"/>
              <a:cs typeface="Arial" pitchFamily="34" charset="0"/>
            </a:endParaRPr>
          </a:p>
          <a:p>
            <a:pPr>
              <a:buFont typeface="Wingdings" panose="05000000000000000000" pitchFamily="2" charset="2"/>
              <a:buChar char="v"/>
            </a:pPr>
            <a:endParaRPr lang="uk-UA" dirty="0" smtClean="0"/>
          </a:p>
        </p:txBody>
      </p:sp>
    </p:spTree>
    <p:extLst>
      <p:ext uri="{BB962C8B-B14F-4D97-AF65-F5344CB8AC3E}">
        <p14:creationId xmlns:p14="http://schemas.microsoft.com/office/powerpoint/2010/main" val="1423510882"/>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lnSpcReduction="10000"/>
          </a:bodyPr>
          <a:lstStyle/>
          <a:p>
            <a:pPr marL="0" indent="0" algn="r">
              <a:buNone/>
            </a:pPr>
            <a:endParaRPr lang="uk-UA" dirty="0" smtClean="0"/>
          </a:p>
          <a:p>
            <a:pPr marL="0" indent="0" algn="ctr">
              <a:buNone/>
            </a:pPr>
            <a:r>
              <a:rPr lang="uk-UA" b="1" dirty="0" smtClean="0"/>
              <a:t>Управлінська </a:t>
            </a:r>
            <a:r>
              <a:rPr lang="uk-UA" b="1" dirty="0"/>
              <a:t>діяльність керівника </a:t>
            </a:r>
            <a:r>
              <a:rPr lang="uk-UA" dirty="0"/>
              <a:t>сучасного закладу освіти надзвичайно складна. Вона ґрунтується на комплексі характеристик керівника, поєднує </a:t>
            </a:r>
            <a:r>
              <a:rPr lang="uk-UA" i="1" dirty="0"/>
              <a:t>високий професіоналізм та творчість</a:t>
            </a:r>
            <a:r>
              <a:rPr lang="uk-UA" dirty="0" smtClean="0"/>
              <a:t>.</a:t>
            </a:r>
          </a:p>
          <a:p>
            <a:pPr marL="0" indent="0" algn="ctr">
              <a:buNone/>
            </a:pPr>
            <a:r>
              <a:rPr lang="uk-UA" b="1" i="1" dirty="0" smtClean="0"/>
              <a:t>Важливі риси </a:t>
            </a:r>
            <a:r>
              <a:rPr lang="uk-UA" b="1" i="1" dirty="0"/>
              <a:t>успішного </a:t>
            </a:r>
            <a:r>
              <a:rPr lang="uk-UA" b="1" i="1" dirty="0" smtClean="0"/>
              <a:t>керівника</a:t>
            </a:r>
            <a:r>
              <a:rPr lang="uk-UA" b="1" dirty="0" smtClean="0"/>
              <a:t>:</a:t>
            </a:r>
            <a:endParaRPr lang="ru-RU" b="1" dirty="0"/>
          </a:p>
          <a:p>
            <a:pPr lvl="0"/>
            <a:r>
              <a:rPr lang="uk-UA" dirty="0"/>
              <a:t>інтелектуальні можливості вище середнього, але не на рівні обдарованості та геніальності;</a:t>
            </a:r>
            <a:endParaRPr lang="ru-RU" dirty="0"/>
          </a:p>
          <a:p>
            <a:pPr lvl="0"/>
            <a:r>
              <a:rPr lang="uk-UA" dirty="0"/>
              <a:t>ініціатива, яка пов’язана із здатністю до аналізу та конструктивної діяльності, енергією, життєстійкістю;</a:t>
            </a:r>
            <a:endParaRPr lang="ru-RU" dirty="0"/>
          </a:p>
          <a:p>
            <a:pPr lvl="0"/>
            <a:r>
              <a:rPr lang="uk-UA" dirty="0"/>
              <a:t>впевненість, що спирається на здатність вірити в себе і свою діяльність, усвідомлення свого місця, бажання досягти цілей;</a:t>
            </a:r>
            <a:endParaRPr lang="ru-RU" dirty="0"/>
          </a:p>
          <a:p>
            <a:pPr marL="0" indent="0" algn="ctr">
              <a:buNone/>
            </a:pPr>
            <a:endParaRPr lang="ru-RU" dirty="0"/>
          </a:p>
          <a:p>
            <a:pPr marL="0" indent="0" algn="r">
              <a:buNone/>
            </a:pPr>
            <a:endParaRPr lang="uk-UA" dirty="0" smtClean="0"/>
          </a:p>
          <a:p>
            <a:pPr marL="0" indent="0" algn="r">
              <a:buNone/>
            </a:pPr>
            <a:endParaRPr lang="uk-UA" dirty="0"/>
          </a:p>
          <a:p>
            <a:pPr>
              <a:buFont typeface="Wingdings" panose="05000000000000000000" pitchFamily="2" charset="2"/>
              <a:buChar char="v"/>
            </a:pPr>
            <a:endParaRPr lang="uk-UA" dirty="0" smtClean="0"/>
          </a:p>
        </p:txBody>
      </p:sp>
    </p:spTree>
    <p:extLst>
      <p:ext uri="{BB962C8B-B14F-4D97-AF65-F5344CB8AC3E}">
        <p14:creationId xmlns:p14="http://schemas.microsoft.com/office/powerpoint/2010/main" val="3302137683"/>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a:bodyPr>
          <a:lstStyle/>
          <a:p>
            <a:pPr marL="0" indent="0" algn="r">
              <a:buNone/>
            </a:pPr>
            <a:endParaRPr lang="uk-UA" dirty="0" smtClean="0"/>
          </a:p>
          <a:p>
            <a:pPr lvl="0"/>
            <a:r>
              <a:rPr lang="uk-UA" dirty="0">
                <a:latin typeface="Arial" pitchFamily="34" charset="0"/>
                <a:cs typeface="Arial" pitchFamily="34" charset="0"/>
              </a:rPr>
              <a:t>здатність подивитись на ситуацію з висоти “птичого польоту”, що дає можливість панорамного бачення подій та процесів;</a:t>
            </a:r>
            <a:endParaRPr lang="ru-RU" dirty="0">
              <a:latin typeface="Arial" pitchFamily="34" charset="0"/>
              <a:cs typeface="Arial" pitchFamily="34" charset="0"/>
            </a:endParaRPr>
          </a:p>
          <a:p>
            <a:pPr lvl="0"/>
            <a:r>
              <a:rPr lang="uk-UA" dirty="0">
                <a:latin typeface="Arial" pitchFamily="34" charset="0"/>
                <a:cs typeface="Arial" pitchFamily="34" charset="0"/>
              </a:rPr>
              <a:t>фізичне та психічне здоров’я, яке створює запас енергії, необхідної для складної роботи;</a:t>
            </a:r>
            <a:endParaRPr lang="ru-RU" dirty="0">
              <a:latin typeface="Arial" pitchFamily="34" charset="0"/>
              <a:cs typeface="Arial" pitchFamily="34" charset="0"/>
            </a:endParaRPr>
          </a:p>
          <a:p>
            <a:pPr lvl="0"/>
            <a:r>
              <a:rPr lang="uk-UA" dirty="0">
                <a:latin typeface="Arial" pitchFamily="34" charset="0"/>
                <a:cs typeface="Arial" pitchFamily="34" charset="0"/>
              </a:rPr>
              <a:t>усвідомлення мети уможливлює постійний аналіз власної діяльності та мотивацію підлеглих;</a:t>
            </a:r>
            <a:endParaRPr lang="ru-RU" dirty="0">
              <a:latin typeface="Arial" pitchFamily="34" charset="0"/>
              <a:cs typeface="Arial" pitchFamily="34" charset="0"/>
            </a:endParaRPr>
          </a:p>
          <a:p>
            <a:pPr lvl="0"/>
            <a:r>
              <a:rPr lang="uk-UA" dirty="0">
                <a:latin typeface="Arial" pitchFamily="34" charset="0"/>
                <a:cs typeface="Arial" pitchFamily="34" charset="0"/>
              </a:rPr>
              <a:t>тактовність, толерантність керівника викликають з боку підлеглих повагу, яка потрібна, щоб вести за собою;</a:t>
            </a:r>
            <a:endParaRPr lang="ru-RU" dirty="0">
              <a:latin typeface="Arial" pitchFamily="34" charset="0"/>
              <a:cs typeface="Arial" pitchFamily="34" charset="0"/>
            </a:endParaRPr>
          </a:p>
          <a:p>
            <a:pPr marL="0" indent="0" algn="ctr">
              <a:buNone/>
            </a:pPr>
            <a:endParaRPr lang="ru-RU" dirty="0"/>
          </a:p>
          <a:p>
            <a:pPr marL="0" indent="0" algn="r">
              <a:buNone/>
            </a:pPr>
            <a:endParaRPr lang="uk-UA" dirty="0" smtClean="0"/>
          </a:p>
          <a:p>
            <a:pPr marL="0" indent="0" algn="r">
              <a:buNone/>
            </a:pPr>
            <a:endParaRPr lang="uk-UA" dirty="0"/>
          </a:p>
          <a:p>
            <a:pPr>
              <a:buFont typeface="Wingdings" panose="05000000000000000000" pitchFamily="2" charset="2"/>
              <a:buChar char="v"/>
            </a:pPr>
            <a:endParaRPr lang="uk-UA" dirty="0" smtClean="0"/>
          </a:p>
        </p:txBody>
      </p:sp>
    </p:spTree>
    <p:extLst>
      <p:ext uri="{BB962C8B-B14F-4D97-AF65-F5344CB8AC3E}">
        <p14:creationId xmlns:p14="http://schemas.microsoft.com/office/powerpoint/2010/main" val="2952565879"/>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a:bodyPr>
          <a:lstStyle/>
          <a:p>
            <a:pPr marL="0" indent="0" algn="r">
              <a:buNone/>
            </a:pPr>
            <a:endParaRPr lang="uk-UA" dirty="0" smtClean="0"/>
          </a:p>
          <a:p>
            <a:pPr lvl="0"/>
            <a:r>
              <a:rPr lang="uk-UA" sz="2400" dirty="0">
                <a:latin typeface="Arial" pitchFamily="34" charset="0"/>
                <a:cs typeface="Arial" pitchFamily="34" charset="0"/>
              </a:rPr>
              <a:t>порядність необхідна, щоб завоювати довіру;</a:t>
            </a:r>
            <a:endParaRPr lang="ru-RU" sz="2400" dirty="0">
              <a:latin typeface="Arial" pitchFamily="34" charset="0"/>
              <a:cs typeface="Arial" pitchFamily="34" charset="0"/>
            </a:endParaRPr>
          </a:p>
          <a:p>
            <a:pPr lvl="0"/>
            <a:r>
              <a:rPr lang="uk-UA" sz="2400" dirty="0">
                <a:latin typeface="Arial" pitchFamily="34" charset="0"/>
                <a:cs typeface="Arial" pitchFamily="34" charset="0"/>
              </a:rPr>
              <a:t>бажання успіху, установка на лідерство створюють позитивні умови для кар’єри;</a:t>
            </a:r>
            <a:endParaRPr lang="ru-RU" sz="2400" dirty="0">
              <a:latin typeface="Arial" pitchFamily="34" charset="0"/>
              <a:cs typeface="Arial" pitchFamily="34" charset="0"/>
            </a:endParaRPr>
          </a:p>
          <a:p>
            <a:pPr lvl="0"/>
            <a:r>
              <a:rPr lang="uk-UA" sz="2400" dirty="0">
                <a:latin typeface="Arial" pitchFamily="34" charset="0"/>
                <a:cs typeface="Arial" pitchFamily="34" charset="0"/>
              </a:rPr>
              <a:t>уміння брати на себе відповідальність за прийняття рішень, виконання важливих завдань;</a:t>
            </a:r>
            <a:endParaRPr lang="ru-RU" sz="2400" dirty="0">
              <a:latin typeface="Arial" pitchFamily="34" charset="0"/>
              <a:cs typeface="Arial" pitchFamily="34" charset="0"/>
            </a:endParaRPr>
          </a:p>
          <a:p>
            <a:pPr lvl="0"/>
            <a:r>
              <a:rPr lang="uk-UA" sz="2400" dirty="0">
                <a:latin typeface="Arial" pitchFamily="34" charset="0"/>
                <a:cs typeface="Arial" pitchFamily="34" charset="0"/>
              </a:rPr>
              <a:t>здатність співпрацювати з широким колом людей;</a:t>
            </a:r>
            <a:endParaRPr lang="ru-RU" sz="2400" dirty="0">
              <a:latin typeface="Arial" pitchFamily="34" charset="0"/>
              <a:cs typeface="Arial" pitchFamily="34" charset="0"/>
            </a:endParaRPr>
          </a:p>
          <a:p>
            <a:pPr lvl="0"/>
            <a:r>
              <a:rPr lang="uk-UA" sz="2400" dirty="0">
                <a:latin typeface="Arial" pitchFamily="34" charset="0"/>
                <a:cs typeface="Arial" pitchFamily="34" charset="0"/>
              </a:rPr>
              <a:t>емоційна зрілість дозволяє управляти своїми почуттями, станами;</a:t>
            </a:r>
            <a:endParaRPr lang="ru-RU" sz="2400" dirty="0">
              <a:latin typeface="Arial" pitchFamily="34" charset="0"/>
              <a:cs typeface="Arial" pitchFamily="34" charset="0"/>
            </a:endParaRPr>
          </a:p>
          <a:p>
            <a:pPr lvl="0"/>
            <a:r>
              <a:rPr lang="uk-UA" sz="2400" dirty="0">
                <a:latin typeface="Arial" pitchFamily="34" charset="0"/>
                <a:cs typeface="Arial" pitchFamily="34" charset="0"/>
              </a:rPr>
              <a:t>установка на успіх створює передумови успішної діяльності та результатів;</a:t>
            </a:r>
            <a:endParaRPr lang="ru-RU" sz="2400" dirty="0">
              <a:latin typeface="Arial" pitchFamily="34" charset="0"/>
              <a:cs typeface="Arial" pitchFamily="34" charset="0"/>
            </a:endParaRPr>
          </a:p>
          <a:p>
            <a:pPr lvl="0"/>
            <a:r>
              <a:rPr lang="uk-UA" sz="2400" dirty="0">
                <a:latin typeface="Arial" pitchFamily="34" charset="0"/>
                <a:cs typeface="Arial" pitchFamily="34" charset="0"/>
              </a:rPr>
              <a:t>здатність до здорових, тверезих суджень.</a:t>
            </a:r>
            <a:endParaRPr lang="ru-RU" sz="2400" dirty="0">
              <a:latin typeface="Arial" pitchFamily="34" charset="0"/>
              <a:cs typeface="Arial" pitchFamily="34" charset="0"/>
            </a:endParaRPr>
          </a:p>
          <a:p>
            <a:pPr marL="0" indent="0" algn="ctr">
              <a:buNone/>
            </a:pPr>
            <a:endParaRPr lang="ru-RU" dirty="0"/>
          </a:p>
          <a:p>
            <a:pPr marL="0" indent="0" algn="r">
              <a:buNone/>
            </a:pPr>
            <a:endParaRPr lang="uk-UA" dirty="0" smtClean="0"/>
          </a:p>
          <a:p>
            <a:pPr marL="0" indent="0" algn="r">
              <a:buNone/>
            </a:pPr>
            <a:endParaRPr lang="uk-UA" dirty="0"/>
          </a:p>
          <a:p>
            <a:pPr>
              <a:buFont typeface="Wingdings" panose="05000000000000000000" pitchFamily="2" charset="2"/>
              <a:buChar char="v"/>
            </a:pPr>
            <a:endParaRPr lang="uk-UA" dirty="0" smtClean="0"/>
          </a:p>
        </p:txBody>
      </p:sp>
    </p:spTree>
    <p:extLst>
      <p:ext uri="{BB962C8B-B14F-4D97-AF65-F5344CB8AC3E}">
        <p14:creationId xmlns:p14="http://schemas.microsoft.com/office/powerpoint/2010/main" val="2846453975"/>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a:bodyPr>
          <a:lstStyle/>
          <a:p>
            <a:pPr marL="0" indent="0" algn="r">
              <a:buNone/>
            </a:pPr>
            <a:endParaRPr lang="uk-UA" dirty="0" smtClean="0"/>
          </a:p>
          <a:p>
            <a:pPr marL="0" indent="0" algn="ctr">
              <a:buNone/>
            </a:pPr>
            <a:r>
              <a:rPr lang="uk-UA" b="1" i="1" dirty="0" smtClean="0"/>
              <a:t>Специфічні особливості</a:t>
            </a:r>
            <a:r>
              <a:rPr lang="uk-UA" b="1" dirty="0" smtClean="0"/>
              <a:t> </a:t>
            </a:r>
            <a:r>
              <a:rPr lang="uk-UA" b="1" dirty="0"/>
              <a:t>управлінської діяльності </a:t>
            </a:r>
            <a:r>
              <a:rPr lang="uk-UA" b="1" dirty="0" smtClean="0"/>
              <a:t>керівника</a:t>
            </a:r>
          </a:p>
          <a:p>
            <a:pPr marL="0" indent="0" algn="ctr">
              <a:buNone/>
            </a:pPr>
            <a:endParaRPr lang="ru-RU" dirty="0"/>
          </a:p>
          <a:p>
            <a:pPr lvl="0"/>
            <a:r>
              <a:rPr lang="uk-UA" dirty="0"/>
              <a:t>Підвищена відповідальність за свої дії, за діяльність педагогів, за стан освітнього процесу в цілому, за техніку безпеки, за прийняття рішень тощо.</a:t>
            </a:r>
            <a:endParaRPr lang="ru-RU" dirty="0"/>
          </a:p>
          <a:p>
            <a:pPr lvl="0"/>
            <a:r>
              <a:rPr lang="uk-UA" dirty="0"/>
              <a:t>Велика кількість напрямів та видів діяльності та неможливість оволодіти всіма досконало (педагогіка, психологія, управління, економіка тощо).</a:t>
            </a:r>
            <a:endParaRPr lang="ru-RU" dirty="0"/>
          </a:p>
          <a:p>
            <a:pPr lvl="0"/>
            <a:r>
              <a:rPr lang="uk-UA" dirty="0"/>
              <a:t>Домінування комунікативної функції з огляду на те, що управління закладом освіти здійснюється через взаємодію з іншими учасниками освітнього процесу.</a:t>
            </a:r>
            <a:endParaRPr lang="ru-RU" dirty="0"/>
          </a:p>
          <a:p>
            <a:pPr marL="0" indent="0" algn="ctr">
              <a:buNone/>
            </a:pPr>
            <a:endParaRPr lang="ru-RU" dirty="0"/>
          </a:p>
          <a:p>
            <a:pPr marL="0" indent="0" algn="r">
              <a:buNone/>
            </a:pPr>
            <a:endParaRPr lang="uk-UA" dirty="0" smtClean="0"/>
          </a:p>
          <a:p>
            <a:pPr marL="0" indent="0" algn="r">
              <a:buNone/>
            </a:pPr>
            <a:endParaRPr lang="uk-UA" dirty="0"/>
          </a:p>
          <a:p>
            <a:pPr>
              <a:buFont typeface="Wingdings" panose="05000000000000000000" pitchFamily="2" charset="2"/>
              <a:buChar char="v"/>
            </a:pPr>
            <a:endParaRPr lang="uk-UA" dirty="0" smtClean="0"/>
          </a:p>
        </p:txBody>
      </p:sp>
    </p:spTree>
    <p:extLst>
      <p:ext uri="{BB962C8B-B14F-4D97-AF65-F5344CB8AC3E}">
        <p14:creationId xmlns:p14="http://schemas.microsoft.com/office/powerpoint/2010/main" val="416776919"/>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a:bodyPr>
          <a:lstStyle/>
          <a:p>
            <a:pPr marL="0" indent="0" algn="r">
              <a:buNone/>
            </a:pPr>
            <a:endParaRPr lang="uk-UA" dirty="0" smtClean="0"/>
          </a:p>
          <a:p>
            <a:pPr marL="0" indent="0" algn="ctr">
              <a:buNone/>
            </a:pPr>
            <a:r>
              <a:rPr lang="uk-UA" b="1" i="1" dirty="0" smtClean="0"/>
              <a:t>Специфічні особливості</a:t>
            </a:r>
            <a:r>
              <a:rPr lang="uk-UA" b="1" dirty="0" smtClean="0"/>
              <a:t> </a:t>
            </a:r>
            <a:r>
              <a:rPr lang="uk-UA" b="1" dirty="0"/>
              <a:t>управлінської діяльності </a:t>
            </a:r>
            <a:r>
              <a:rPr lang="uk-UA" b="1" dirty="0" smtClean="0"/>
              <a:t>керівника</a:t>
            </a:r>
          </a:p>
          <a:p>
            <a:pPr marL="0" indent="0" algn="ctr">
              <a:buNone/>
            </a:pPr>
            <a:endParaRPr lang="ru-RU" dirty="0"/>
          </a:p>
          <a:p>
            <a:pPr lvl="0"/>
            <a:r>
              <a:rPr lang="uk-UA" dirty="0"/>
              <a:t>Різний рівень зацікавленості керівника, педагогів, учнів, батьків у результатах діяльності; різні мотиви діяльності; різні ступені зрілості учасників освітнього процесу.</a:t>
            </a:r>
            <a:endParaRPr lang="ru-RU" dirty="0"/>
          </a:p>
          <a:p>
            <a:pPr lvl="0"/>
            <a:r>
              <a:rPr lang="uk-UA" dirty="0"/>
              <a:t>Творчий характер управлінської діяльності, зумовлений ситуаціями, які вносять елементи новизни у звичну діяльність керівника.</a:t>
            </a:r>
            <a:endParaRPr lang="ru-RU" dirty="0"/>
          </a:p>
          <a:p>
            <a:pPr lvl="0"/>
            <a:r>
              <a:rPr lang="uk-UA" dirty="0"/>
              <a:t>Висока нервово-психічна напруга, постійний стан неспокою, що є наслідком персональної відповідальності за все, що відбувається в закладі освіти.</a:t>
            </a:r>
            <a:endParaRPr lang="ru-RU" dirty="0"/>
          </a:p>
          <a:p>
            <a:pPr marL="0" indent="0" algn="ctr">
              <a:buNone/>
            </a:pPr>
            <a:endParaRPr lang="ru-RU" dirty="0"/>
          </a:p>
          <a:p>
            <a:pPr marL="0" indent="0" algn="r">
              <a:buNone/>
            </a:pPr>
            <a:endParaRPr lang="uk-UA" dirty="0" smtClean="0"/>
          </a:p>
          <a:p>
            <a:pPr marL="0" indent="0" algn="r">
              <a:buNone/>
            </a:pPr>
            <a:endParaRPr lang="uk-UA" dirty="0"/>
          </a:p>
          <a:p>
            <a:pPr>
              <a:buFont typeface="Wingdings" panose="05000000000000000000" pitchFamily="2" charset="2"/>
              <a:buChar char="v"/>
            </a:pPr>
            <a:endParaRPr lang="uk-UA" dirty="0" smtClean="0"/>
          </a:p>
        </p:txBody>
      </p:sp>
    </p:spTree>
    <p:extLst>
      <p:ext uri="{BB962C8B-B14F-4D97-AF65-F5344CB8AC3E}">
        <p14:creationId xmlns:p14="http://schemas.microsoft.com/office/powerpoint/2010/main" val="1773028364"/>
      </p:ext>
    </p:extLst>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a:bodyPr>
          <a:lstStyle/>
          <a:p>
            <a:pPr marL="0" indent="0" algn="r">
              <a:buNone/>
            </a:pPr>
            <a:endParaRPr lang="uk-UA" dirty="0" smtClean="0"/>
          </a:p>
          <a:p>
            <a:pPr marL="0" indent="0">
              <a:buNone/>
            </a:pPr>
            <a:r>
              <a:rPr lang="uk-UA" dirty="0" smtClean="0"/>
              <a:t>    Відтак </a:t>
            </a:r>
            <a:r>
              <a:rPr lang="uk-UA" dirty="0"/>
              <a:t>дуже велику увагу належить приділяти подоланню негативних якостей, які за </a:t>
            </a:r>
            <a:r>
              <a:rPr lang="uk-UA" dirty="0" smtClean="0"/>
              <a:t>вищеозначених </a:t>
            </a:r>
            <a:r>
              <a:rPr lang="uk-UA" dirty="0"/>
              <a:t>умов, можуть призвести до кризи особистості директора та низького рівня ефективності управлінської діяльності.</a:t>
            </a:r>
            <a:endParaRPr lang="ru-RU" dirty="0"/>
          </a:p>
          <a:p>
            <a:pPr marL="0" indent="0">
              <a:buNone/>
            </a:pPr>
            <a:endParaRPr lang="uk-UA" dirty="0" smtClean="0"/>
          </a:p>
          <a:p>
            <a:pPr marL="0" indent="0">
              <a:buNone/>
            </a:pPr>
            <a:r>
              <a:rPr lang="uk-UA" dirty="0" smtClean="0"/>
              <a:t>    Такими </a:t>
            </a:r>
            <a:r>
              <a:rPr lang="uk-UA" i="1" dirty="0"/>
              <a:t>негативними якостями</a:t>
            </a:r>
            <a:r>
              <a:rPr lang="uk-UA" dirty="0"/>
              <a:t> керівника є: пасивність; нерішучість; невігластво; поспішність; невихованість; неврівноваженість; невміння визначати пріоритети; перебільшення свого «я», підвищена чутливість та тривожність.</a:t>
            </a:r>
            <a:endParaRPr lang="ru-RU" dirty="0"/>
          </a:p>
          <a:p>
            <a:pPr marL="0" indent="0" algn="ctr">
              <a:buNone/>
            </a:pPr>
            <a:endParaRPr lang="ru-RU" dirty="0"/>
          </a:p>
          <a:p>
            <a:pPr marL="0" indent="0" algn="r">
              <a:buNone/>
            </a:pPr>
            <a:endParaRPr lang="uk-UA" dirty="0" smtClean="0"/>
          </a:p>
          <a:p>
            <a:pPr marL="0" indent="0" algn="r">
              <a:buNone/>
            </a:pPr>
            <a:endParaRPr lang="uk-UA" dirty="0"/>
          </a:p>
          <a:p>
            <a:pPr>
              <a:buFont typeface="Wingdings" panose="05000000000000000000" pitchFamily="2" charset="2"/>
              <a:buChar char="v"/>
            </a:pPr>
            <a:endParaRPr lang="uk-UA" dirty="0" smtClean="0"/>
          </a:p>
        </p:txBody>
      </p:sp>
    </p:spTree>
    <p:extLst>
      <p:ext uri="{BB962C8B-B14F-4D97-AF65-F5344CB8AC3E}">
        <p14:creationId xmlns:p14="http://schemas.microsoft.com/office/powerpoint/2010/main" val="346548518"/>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a:bodyPr>
          <a:lstStyle/>
          <a:p>
            <a:pPr marL="0" indent="0" algn="r">
              <a:buNone/>
            </a:pPr>
            <a:endParaRPr lang="uk-UA" dirty="0" smtClean="0"/>
          </a:p>
          <a:p>
            <a:pPr marL="0" indent="0">
              <a:buNone/>
            </a:pPr>
            <a:r>
              <a:rPr lang="uk-UA" dirty="0" smtClean="0">
                <a:latin typeface="Arial" pitchFamily="34" charset="0"/>
                <a:cs typeface="Arial" pitchFamily="34" charset="0"/>
              </a:rPr>
              <a:t>    </a:t>
            </a:r>
            <a:r>
              <a:rPr lang="uk-UA" dirty="0">
                <a:latin typeface="Arial" pitchFamily="34" charset="0"/>
                <a:cs typeface="Arial" pitchFamily="34" charset="0"/>
              </a:rPr>
              <a:t>Від професійної позиції керівника, його особистісних якостей, ціннісних орієнтацій залежить характер взаємовідносин в колективі, атмосфера в закладі освіти. </a:t>
            </a:r>
            <a:endParaRPr lang="uk-UA" dirty="0" smtClean="0">
              <a:latin typeface="Arial" pitchFamily="34" charset="0"/>
              <a:cs typeface="Arial" pitchFamily="34" charset="0"/>
            </a:endParaRPr>
          </a:p>
          <a:p>
            <a:pPr marL="0" indent="0">
              <a:buNone/>
            </a:pPr>
            <a:r>
              <a:rPr lang="uk-UA" dirty="0" smtClean="0">
                <a:latin typeface="Arial" pitchFamily="34" charset="0"/>
                <a:cs typeface="Arial" pitchFamily="34" charset="0"/>
              </a:rPr>
              <a:t>    </a:t>
            </a:r>
            <a:r>
              <a:rPr lang="uk-UA" u="sng" dirty="0" smtClean="0">
                <a:latin typeface="Arial" pitchFamily="34" charset="0"/>
                <a:cs typeface="Arial" pitchFamily="34" charset="0"/>
              </a:rPr>
              <a:t>Імідж </a:t>
            </a:r>
            <a:r>
              <a:rPr lang="uk-UA" u="sng" dirty="0">
                <a:latin typeface="Arial" pitchFamily="34" charset="0"/>
                <a:cs typeface="Arial" pitchFamily="34" charset="0"/>
              </a:rPr>
              <a:t>керівника </a:t>
            </a:r>
            <a:r>
              <a:rPr lang="uk-UA" dirty="0">
                <a:latin typeface="Arial" pitchFamily="34" charset="0"/>
                <a:cs typeface="Arial" pitchFamily="34" charset="0"/>
              </a:rPr>
              <a:t>стає наразі необхідним атрибутом соціально-професійних відносин, так як відображає значущі з позиції масової свідомості особливості особистості, професійної діяльності, спілкування, поведінки та його зовнішнього образу. </a:t>
            </a:r>
            <a:endParaRPr lang="uk-UA" dirty="0" smtClean="0">
              <a:latin typeface="Arial" pitchFamily="34" charset="0"/>
              <a:cs typeface="Arial" pitchFamily="34" charset="0"/>
            </a:endParaRPr>
          </a:p>
          <a:p>
            <a:pPr marL="0" indent="0">
              <a:buNone/>
            </a:pPr>
            <a:r>
              <a:rPr lang="uk-UA" dirty="0" smtClean="0">
                <a:latin typeface="Arial" pitchFamily="34" charset="0"/>
                <a:cs typeface="Arial" pitchFamily="34" charset="0"/>
              </a:rPr>
              <a:t>   Існують </a:t>
            </a:r>
            <a:r>
              <a:rPr lang="uk-UA" dirty="0">
                <a:latin typeface="Arial" pitchFamily="34" charset="0"/>
                <a:cs typeface="Arial" pitchFamily="34" charset="0"/>
              </a:rPr>
              <a:t>об’єктивні потреби закладу освіти в особистості керівника, орієнтованого на </a:t>
            </a:r>
            <a:r>
              <a:rPr lang="uk-UA" i="1" dirty="0">
                <a:latin typeface="Arial" pitchFamily="34" charset="0"/>
                <a:cs typeface="Arial" pitchFamily="34" charset="0"/>
              </a:rPr>
              <a:t>професіоналізм, успішність, позитивний імідж</a:t>
            </a:r>
            <a:r>
              <a:rPr lang="uk-UA" dirty="0">
                <a:latin typeface="Arial" pitchFamily="34" charset="0"/>
                <a:cs typeface="Arial" pitchFamily="34" charset="0"/>
              </a:rPr>
              <a:t>.</a:t>
            </a:r>
            <a:endParaRPr lang="ru-RU" dirty="0">
              <a:latin typeface="Arial" pitchFamily="34" charset="0"/>
              <a:cs typeface="Arial" pitchFamily="34" charset="0"/>
            </a:endParaRPr>
          </a:p>
          <a:p>
            <a:pPr marL="0" indent="0">
              <a:buNone/>
            </a:pPr>
            <a:endParaRPr lang="ru-RU" dirty="0"/>
          </a:p>
          <a:p>
            <a:pPr marL="0" indent="0" algn="r">
              <a:buNone/>
            </a:pPr>
            <a:endParaRPr lang="uk-UA" dirty="0" smtClean="0"/>
          </a:p>
          <a:p>
            <a:pPr marL="0" indent="0" algn="r">
              <a:buNone/>
            </a:pPr>
            <a:endParaRPr lang="uk-UA" dirty="0"/>
          </a:p>
          <a:p>
            <a:pPr>
              <a:buFont typeface="Wingdings" panose="05000000000000000000" pitchFamily="2" charset="2"/>
              <a:buChar char="v"/>
            </a:pPr>
            <a:endParaRPr lang="uk-UA" dirty="0" smtClean="0"/>
          </a:p>
        </p:txBody>
      </p:sp>
    </p:spTree>
    <p:extLst>
      <p:ext uri="{BB962C8B-B14F-4D97-AF65-F5344CB8AC3E}">
        <p14:creationId xmlns:p14="http://schemas.microsoft.com/office/powerpoint/2010/main" val="2443361559"/>
      </p:ext>
    </p:extLst>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a:bodyPr>
          <a:lstStyle/>
          <a:p>
            <a:pPr marL="0" indent="0" algn="r">
              <a:buNone/>
            </a:pPr>
            <a:endParaRPr lang="uk-UA" dirty="0" smtClean="0"/>
          </a:p>
          <a:p>
            <a:pPr marL="0" indent="0" algn="ctr">
              <a:buNone/>
            </a:pPr>
            <a:r>
              <a:rPr lang="uk-UA" b="1" dirty="0"/>
              <a:t>2. </a:t>
            </a:r>
            <a:r>
              <a:rPr lang="uk-UA" b="1" dirty="0" smtClean="0"/>
              <a:t>Професійна </a:t>
            </a:r>
            <a:r>
              <a:rPr lang="uk-UA" b="1" dirty="0"/>
              <a:t>культура керівника закладу освіти. Педагогічна творчість – основа ділового іміджу сучасного </a:t>
            </a:r>
            <a:r>
              <a:rPr lang="uk-UA" b="1" dirty="0" smtClean="0"/>
              <a:t>освітянина</a:t>
            </a:r>
          </a:p>
          <a:p>
            <a:pPr marL="0" indent="0" algn="ctr">
              <a:buNone/>
            </a:pPr>
            <a:endParaRPr lang="uk-UA" b="1" dirty="0"/>
          </a:p>
          <a:p>
            <a:pPr marL="0" indent="0" algn="ctr">
              <a:buNone/>
            </a:pPr>
            <a:r>
              <a:rPr lang="uk-UA" b="1" dirty="0" smtClean="0"/>
              <a:t>Управлінська культура </a:t>
            </a:r>
            <a:r>
              <a:rPr lang="uk-UA" b="1" dirty="0"/>
              <a:t>керівника закладу </a:t>
            </a:r>
            <a:r>
              <a:rPr lang="uk-UA" b="1" dirty="0" smtClean="0"/>
              <a:t>освіти </a:t>
            </a:r>
            <a:r>
              <a:rPr lang="uk-UA" dirty="0" smtClean="0"/>
              <a:t>–  </a:t>
            </a:r>
            <a:r>
              <a:rPr lang="uk-UA" dirty="0"/>
              <a:t>системне особистісне новоутворення та утворення у структурі професіоналізму керівника; по-друге, досліджувати її зміст і умови формування в контексті професійного становлення особистості майбутнього керівника; по-третє, передбачити </a:t>
            </a:r>
            <a:r>
              <a:rPr lang="uk-UA" dirty="0" err="1"/>
              <a:t>задіяння</a:t>
            </a:r>
            <a:r>
              <a:rPr lang="uk-UA" dirty="0"/>
              <a:t> у цьому процесі педагогічних методик і технологій.</a:t>
            </a:r>
            <a:endParaRPr lang="ru-RU" dirty="0"/>
          </a:p>
          <a:p>
            <a:pPr marL="0" indent="0" algn="ctr">
              <a:buNone/>
            </a:pPr>
            <a:endParaRPr lang="uk-UA" b="1" dirty="0" smtClean="0"/>
          </a:p>
          <a:p>
            <a:pPr marL="0" indent="0">
              <a:buNone/>
            </a:pPr>
            <a:endParaRPr lang="ru-RU" dirty="0"/>
          </a:p>
          <a:p>
            <a:pPr marL="0" indent="0" algn="r">
              <a:buNone/>
            </a:pPr>
            <a:endParaRPr lang="uk-UA" dirty="0" smtClean="0"/>
          </a:p>
          <a:p>
            <a:pPr marL="0" indent="0" algn="r">
              <a:buNone/>
            </a:pPr>
            <a:endParaRPr lang="uk-UA" dirty="0"/>
          </a:p>
          <a:p>
            <a:pPr>
              <a:buFont typeface="Wingdings" panose="05000000000000000000" pitchFamily="2" charset="2"/>
              <a:buChar char="v"/>
            </a:pPr>
            <a:endParaRPr lang="uk-UA" dirty="0" smtClean="0"/>
          </a:p>
        </p:txBody>
      </p:sp>
    </p:spTree>
    <p:extLst>
      <p:ext uri="{BB962C8B-B14F-4D97-AF65-F5344CB8AC3E}">
        <p14:creationId xmlns:p14="http://schemas.microsoft.com/office/powerpoint/2010/main" val="318228387"/>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2" name="Заголовок 1"/>
          <p:cNvSpPr>
            <a:spLocks noGrp="1"/>
          </p:cNvSpPr>
          <p:nvPr>
            <p:ph type="ctrTitle" idx="4294967295"/>
          </p:nvPr>
        </p:nvSpPr>
        <p:spPr>
          <a:xfrm>
            <a:off x="2280621" y="225573"/>
            <a:ext cx="7108308" cy="2011441"/>
          </a:xfrm>
        </p:spPr>
        <p:txBody>
          <a:bodyPr>
            <a:normAutofit/>
          </a:bodyPr>
          <a:lstStyle/>
          <a:p>
            <a:pPr algn="ctr"/>
            <a:r>
              <a:rPr lang="uk-UA" sz="2800" dirty="0" smtClean="0">
                <a:latin typeface="Arial" pitchFamily="34" charset="0"/>
                <a:cs typeface="Arial" pitchFamily="34" charset="0"/>
              </a:rPr>
              <a:t>Американський </a:t>
            </a:r>
            <a:r>
              <a:rPr lang="uk-UA" sz="2800" dirty="0">
                <a:latin typeface="Arial" pitchFamily="34" charset="0"/>
                <a:cs typeface="Arial" pitchFamily="34" charset="0"/>
              </a:rPr>
              <a:t>психолог </a:t>
            </a:r>
            <a:r>
              <a:rPr lang="uk-UA" sz="2800" dirty="0" smtClean="0">
                <a:latin typeface="Arial" pitchFamily="34" charset="0"/>
                <a:cs typeface="Arial" pitchFamily="34" charset="0"/>
              </a:rPr>
              <a:t/>
            </a:r>
            <a:br>
              <a:rPr lang="uk-UA" sz="2800" dirty="0" smtClean="0">
                <a:latin typeface="Arial" pitchFamily="34" charset="0"/>
                <a:cs typeface="Arial" pitchFamily="34" charset="0"/>
              </a:rPr>
            </a:br>
            <a:r>
              <a:rPr lang="uk-UA" sz="2800" b="1" dirty="0" smtClean="0">
                <a:latin typeface="Arial" pitchFamily="34" charset="0"/>
                <a:cs typeface="Arial" pitchFamily="34" charset="0"/>
              </a:rPr>
              <a:t>Карл </a:t>
            </a:r>
            <a:r>
              <a:rPr lang="uk-UA" sz="2800" b="1" dirty="0" err="1">
                <a:latin typeface="Arial" pitchFamily="34" charset="0"/>
                <a:cs typeface="Arial" pitchFamily="34" charset="0"/>
              </a:rPr>
              <a:t>Роджерс</a:t>
            </a:r>
            <a:r>
              <a:rPr lang="uk-UA" sz="2800" b="1" dirty="0">
                <a:latin typeface="Arial" pitchFamily="34" charset="0"/>
                <a:cs typeface="Arial" pitchFamily="34" charset="0"/>
              </a:rPr>
              <a:t> (1902-1987</a:t>
            </a:r>
            <a:r>
              <a:rPr lang="uk-UA" sz="2800" b="1" dirty="0" smtClean="0">
                <a:latin typeface="Arial" pitchFamily="34" charset="0"/>
                <a:cs typeface="Arial" pitchFamily="34" charset="0"/>
              </a:rPr>
              <a:t>)</a:t>
            </a:r>
            <a:br>
              <a:rPr lang="uk-UA" sz="2800" b="1" dirty="0" smtClean="0">
                <a:latin typeface="Arial" pitchFamily="34" charset="0"/>
                <a:cs typeface="Arial" pitchFamily="34" charset="0"/>
              </a:rPr>
            </a:br>
            <a:r>
              <a:rPr lang="uk-UA" sz="2800" dirty="0" smtClean="0">
                <a:latin typeface="Arial" pitchFamily="34" charset="0"/>
                <a:cs typeface="Arial" pitchFamily="34" charset="0"/>
              </a:rPr>
              <a:t>Книга </a:t>
            </a:r>
            <a:r>
              <a:rPr lang="uk-UA" sz="2800" dirty="0">
                <a:latin typeface="Arial" pitchFamily="34" charset="0"/>
                <a:cs typeface="Arial" pitchFamily="34" charset="0"/>
              </a:rPr>
              <a:t>«Свобода навчатися» </a:t>
            </a:r>
            <a:endParaRPr lang="uk-UA" sz="2800" b="1" dirty="0">
              <a:solidFill>
                <a:srgbClr val="FF0000"/>
              </a:solidFill>
              <a:latin typeface="Arial" pitchFamily="34" charset="0"/>
              <a:cs typeface="Arial" pitchFamily="34" charset="0"/>
            </a:endParaRPr>
          </a:p>
        </p:txBody>
      </p:sp>
      <p:sp>
        <p:nvSpPr>
          <p:cNvPr id="7" name="Текст 6"/>
          <p:cNvSpPr>
            <a:spLocks noGrp="1"/>
          </p:cNvSpPr>
          <p:nvPr>
            <p:ph type="subTitle" idx="4294967295"/>
          </p:nvPr>
        </p:nvSpPr>
        <p:spPr>
          <a:xfrm>
            <a:off x="727365" y="2016579"/>
            <a:ext cx="9144000" cy="4238283"/>
          </a:xfrm>
        </p:spPr>
        <p:txBody>
          <a:bodyPr>
            <a:normAutofit fontScale="92500" lnSpcReduction="10000"/>
          </a:bodyPr>
          <a:lstStyle/>
          <a:p>
            <a:pPr>
              <a:buFont typeface="Wingdings" pitchFamily="2" charset="2"/>
              <a:buChar char="v"/>
            </a:pPr>
            <a:r>
              <a:rPr lang="uk-UA" dirty="0" smtClean="0">
                <a:latin typeface="Arial" pitchFamily="34" charset="0"/>
                <a:cs typeface="Arial" pitchFamily="34" charset="0"/>
              </a:rPr>
              <a:t>     </a:t>
            </a:r>
            <a:r>
              <a:rPr lang="uk-UA" dirty="0" smtClean="0"/>
              <a:t>Розуміння </a:t>
            </a:r>
            <a:r>
              <a:rPr lang="uk-UA" dirty="0"/>
              <a:t>і прийняття педагогом учня таким, яким він є, без авторитарного тиску з метою кардинально його змінити, робить </a:t>
            </a:r>
            <a:r>
              <a:rPr lang="uk-UA" b="1" dirty="0"/>
              <a:t>процес формування особистості результативним</a:t>
            </a:r>
            <a:r>
              <a:rPr lang="uk-UA" dirty="0"/>
              <a:t>. </a:t>
            </a:r>
            <a:endParaRPr lang="uk-UA" dirty="0" smtClean="0"/>
          </a:p>
          <a:p>
            <a:pPr>
              <a:buFont typeface="Wingdings" pitchFamily="2" charset="2"/>
              <a:buChar char="v"/>
            </a:pPr>
            <a:r>
              <a:rPr lang="uk-UA" dirty="0"/>
              <a:t> </a:t>
            </a:r>
            <a:r>
              <a:rPr lang="uk-UA" dirty="0" smtClean="0"/>
              <a:t>   За </a:t>
            </a:r>
            <a:r>
              <a:rPr lang="uk-UA" dirty="0"/>
              <a:t>таких умов відбувається </a:t>
            </a:r>
            <a:r>
              <a:rPr lang="uk-UA" b="1" dirty="0"/>
              <a:t>зближення «Я» реального і «Я» </a:t>
            </a:r>
            <a:r>
              <a:rPr lang="uk-UA" b="1" dirty="0" smtClean="0"/>
              <a:t>ідеального»</a:t>
            </a:r>
            <a:r>
              <a:rPr lang="uk-UA" dirty="0" smtClean="0"/>
              <a:t>  </a:t>
            </a:r>
            <a:r>
              <a:rPr lang="uk-UA" dirty="0"/>
              <a:t>того, до якого прагне дитина з огляду на актуальні соціальні цінності й норми. Вихователь при цьому покликаний доводити їй, що її люблять, нею цікавляться, займаються. </a:t>
            </a:r>
            <a:endParaRPr lang="uk-UA" dirty="0" smtClean="0"/>
          </a:p>
          <a:p>
            <a:pPr>
              <a:buFont typeface="Wingdings" pitchFamily="2" charset="2"/>
              <a:buChar char="v"/>
            </a:pPr>
            <a:r>
              <a:rPr lang="uk-UA" dirty="0"/>
              <a:t> </a:t>
            </a:r>
            <a:r>
              <a:rPr lang="uk-UA" dirty="0" smtClean="0"/>
              <a:t>  На </a:t>
            </a:r>
            <a:r>
              <a:rPr lang="uk-UA" dirty="0"/>
              <a:t>думку </a:t>
            </a:r>
            <a:r>
              <a:rPr lang="uk-UA" dirty="0" err="1"/>
              <a:t>Роджерса</a:t>
            </a:r>
            <a:r>
              <a:rPr lang="uk-UA" dirty="0"/>
              <a:t>, основою змін у поведінці людини є її спроможність рости, розвиватися і навчатися, спираючись на власний досвід.</a:t>
            </a:r>
            <a:endParaRPr lang="uk-UA" dirty="0">
              <a:latin typeface="Arial" pitchFamily="34" charset="0"/>
              <a:cs typeface="Arial" pitchFamily="34" charset="0"/>
            </a:endParaRPr>
          </a:p>
        </p:txBody>
      </p:sp>
    </p:spTree>
    <p:extLst>
      <p:ext uri="{BB962C8B-B14F-4D97-AF65-F5344CB8AC3E}">
        <p14:creationId xmlns:p14="http://schemas.microsoft.com/office/powerpoint/2010/main" val="746247449"/>
      </p:ext>
    </p:extLst>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fontScale="92500" lnSpcReduction="10000"/>
          </a:bodyPr>
          <a:lstStyle/>
          <a:p>
            <a:pPr marL="0" indent="0" algn="r">
              <a:buNone/>
            </a:pPr>
            <a:endParaRPr lang="uk-UA" dirty="0" smtClean="0"/>
          </a:p>
          <a:p>
            <a:pPr marL="0" indent="0">
              <a:buNone/>
            </a:pPr>
            <a:r>
              <a:rPr lang="uk-UA" dirty="0"/>
              <a:t>За теорією Л. Даниленко, </a:t>
            </a:r>
            <a:endParaRPr lang="uk-UA" dirty="0" smtClean="0"/>
          </a:p>
          <a:p>
            <a:pPr marL="0" indent="0">
              <a:buNone/>
            </a:pPr>
            <a:r>
              <a:rPr lang="uk-UA" b="1" dirty="0" smtClean="0"/>
              <a:t>управлінська </a:t>
            </a:r>
            <a:r>
              <a:rPr lang="uk-UA" b="1" dirty="0"/>
              <a:t>культура </a:t>
            </a:r>
            <a:r>
              <a:rPr lang="uk-UA" dirty="0"/>
              <a:t>– це знання та володіння теорією управління як важливої соціальної функції – свідомого і владного, із застосуванням новітніх досягнень культури організації, впливу як на окремих людей, так і на всю людську спільноту, що проводиться заради досягнення чітко визначеної  конкретної  мети</a:t>
            </a:r>
            <a:r>
              <a:rPr lang="uk-UA" dirty="0" smtClean="0"/>
              <a:t>.</a:t>
            </a:r>
          </a:p>
          <a:p>
            <a:r>
              <a:rPr lang="uk-UA" b="1" dirty="0"/>
              <a:t>Висока культура керівника закладу освіти</a:t>
            </a:r>
            <a:r>
              <a:rPr lang="uk-UA" dirty="0"/>
              <a:t> є неодмінною умовою успішної управлінської діяльності. Досягти цього можна шляхом посилення професійної спрямованості навчального процесу, наближення навчальних завдань, які пропонуються студентам, до умов їх майбутньої професійної діяльності. </a:t>
            </a:r>
            <a:endParaRPr lang="ru-RU" dirty="0"/>
          </a:p>
          <a:p>
            <a:r>
              <a:rPr lang="uk-UA" b="1" dirty="0"/>
              <a:t>Управлінська культура керівника закладу освіти </a:t>
            </a:r>
            <a:r>
              <a:rPr lang="uk-UA" dirty="0"/>
              <a:t>– це частина його суб’єктивної культури, яка є орієнтованою основою для успішного здійснення управлінської діяльності.</a:t>
            </a:r>
            <a:endParaRPr lang="ru-RU" dirty="0"/>
          </a:p>
          <a:p>
            <a:pPr marL="0" indent="0">
              <a:buNone/>
            </a:pPr>
            <a:endParaRPr lang="ru-RU" dirty="0"/>
          </a:p>
          <a:p>
            <a:pPr marL="0" indent="0">
              <a:buNone/>
            </a:pPr>
            <a:endParaRPr lang="ru-RU" dirty="0"/>
          </a:p>
          <a:p>
            <a:pPr marL="0" indent="0" algn="r">
              <a:buNone/>
            </a:pPr>
            <a:endParaRPr lang="uk-UA" dirty="0" smtClean="0"/>
          </a:p>
          <a:p>
            <a:pPr marL="0" indent="0" algn="r">
              <a:buNone/>
            </a:pPr>
            <a:endParaRPr lang="uk-UA" dirty="0"/>
          </a:p>
          <a:p>
            <a:pPr>
              <a:buFont typeface="Wingdings" panose="05000000000000000000" pitchFamily="2" charset="2"/>
              <a:buChar char="v"/>
            </a:pPr>
            <a:endParaRPr lang="uk-UA" dirty="0" smtClean="0"/>
          </a:p>
        </p:txBody>
      </p:sp>
    </p:spTree>
    <p:extLst>
      <p:ext uri="{BB962C8B-B14F-4D97-AF65-F5344CB8AC3E}">
        <p14:creationId xmlns:p14="http://schemas.microsoft.com/office/powerpoint/2010/main" val="1726843251"/>
      </p:ext>
    </p:extLst>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a:bodyPr>
          <a:lstStyle/>
          <a:p>
            <a:pPr marL="0" indent="0" algn="r">
              <a:buNone/>
            </a:pPr>
            <a:endParaRPr lang="uk-UA" dirty="0" smtClean="0"/>
          </a:p>
          <a:p>
            <a:pPr marL="0" indent="0">
              <a:buNone/>
            </a:pPr>
            <a:r>
              <a:rPr lang="ru-RU" sz="2400" dirty="0" smtClean="0">
                <a:latin typeface="Arial" pitchFamily="34" charset="0"/>
                <a:cs typeface="Arial" pitchFamily="34" charset="0"/>
              </a:rPr>
              <a:t>    </a:t>
            </a:r>
            <a:r>
              <a:rPr lang="ru-RU" b="1" dirty="0" err="1" smtClean="0">
                <a:latin typeface="Arial" pitchFamily="34" charset="0"/>
                <a:cs typeface="Arial" pitchFamily="34" charset="0"/>
              </a:rPr>
              <a:t>Управлінська</a:t>
            </a:r>
            <a:r>
              <a:rPr lang="ru-RU" b="1" dirty="0" smtClean="0">
                <a:latin typeface="Arial" pitchFamily="34" charset="0"/>
                <a:cs typeface="Arial" pitchFamily="34" charset="0"/>
              </a:rPr>
              <a:t> </a:t>
            </a:r>
            <a:r>
              <a:rPr lang="ru-RU" b="1" dirty="0">
                <a:latin typeface="Arial" pitchFamily="34" charset="0"/>
                <a:cs typeface="Arial" pitchFamily="34" charset="0"/>
              </a:rPr>
              <a:t>культура </a:t>
            </a:r>
            <a:r>
              <a:rPr lang="ru-RU" b="1" dirty="0" err="1">
                <a:latin typeface="Arial" pitchFamily="34" charset="0"/>
                <a:cs typeface="Arial" pitchFamily="34" charset="0"/>
              </a:rPr>
              <a:t>керівника</a:t>
            </a:r>
            <a:r>
              <a:rPr lang="ru-RU" b="1" dirty="0">
                <a:latin typeface="Arial" pitchFamily="34" charset="0"/>
                <a:cs typeface="Arial" pitchFamily="34" charset="0"/>
              </a:rPr>
              <a:t> закладу </a:t>
            </a:r>
            <a:r>
              <a:rPr lang="ru-RU" b="1" dirty="0" err="1">
                <a:latin typeface="Arial" pitchFamily="34" charset="0"/>
                <a:cs typeface="Arial" pitchFamily="34" charset="0"/>
              </a:rPr>
              <a:t>освіти</a:t>
            </a:r>
            <a:r>
              <a:rPr lang="ru-RU" b="1" dirty="0">
                <a:latin typeface="Arial" pitchFamily="34" charset="0"/>
                <a:cs typeface="Arial" pitchFamily="34" charset="0"/>
              </a:rPr>
              <a:t> </a:t>
            </a:r>
            <a:r>
              <a:rPr lang="ru-RU" dirty="0">
                <a:latin typeface="Arial" pitchFamily="34" charset="0"/>
                <a:cs typeface="Arial" pitchFamily="34" charset="0"/>
              </a:rPr>
              <a:t>є </a:t>
            </a:r>
            <a:r>
              <a:rPr lang="ru-RU" dirty="0" err="1">
                <a:latin typeface="Arial" pitchFamily="34" charset="0"/>
                <a:cs typeface="Arial" pitchFamily="34" charset="0"/>
              </a:rPr>
              <a:t>складовою</a:t>
            </a:r>
            <a:r>
              <a:rPr lang="ru-RU" dirty="0">
                <a:latin typeface="Arial" pitchFamily="34" charset="0"/>
                <a:cs typeface="Arial" pitchFamily="34" charset="0"/>
              </a:rPr>
              <a:t> </a:t>
            </a:r>
            <a:r>
              <a:rPr lang="ru-RU" dirty="0" err="1">
                <a:latin typeface="Arial" pitchFamily="34" charset="0"/>
                <a:cs typeface="Arial" pitchFamily="34" charset="0"/>
              </a:rPr>
              <a:t>його</a:t>
            </a:r>
            <a:r>
              <a:rPr lang="ru-RU" dirty="0">
                <a:latin typeface="Arial" pitchFamily="34" charset="0"/>
                <a:cs typeface="Arial" pitchFamily="34" charset="0"/>
              </a:rPr>
              <a:t> </a:t>
            </a:r>
            <a:r>
              <a:rPr lang="ru-RU" dirty="0" err="1">
                <a:latin typeface="Arial" pitchFamily="34" charset="0"/>
                <a:cs typeface="Arial" pitchFamily="34" charset="0"/>
              </a:rPr>
              <a:t>загальної</a:t>
            </a:r>
            <a:r>
              <a:rPr lang="ru-RU" dirty="0">
                <a:latin typeface="Arial" pitchFamily="34" charset="0"/>
                <a:cs typeface="Arial" pitchFamily="34" charset="0"/>
              </a:rPr>
              <a:t> та </a:t>
            </a:r>
            <a:r>
              <a:rPr lang="ru-RU" dirty="0" err="1">
                <a:latin typeface="Arial" pitchFamily="34" charset="0"/>
                <a:cs typeface="Arial" pitchFamily="34" charset="0"/>
              </a:rPr>
              <a:t>професійної</a:t>
            </a:r>
            <a:r>
              <a:rPr lang="ru-RU" dirty="0">
                <a:latin typeface="Arial" pitchFamily="34" charset="0"/>
                <a:cs typeface="Arial" pitchFamily="34" charset="0"/>
              </a:rPr>
              <a:t> </a:t>
            </a:r>
            <a:r>
              <a:rPr lang="ru-RU" dirty="0" err="1">
                <a:latin typeface="Arial" pitchFamily="34" charset="0"/>
                <a:cs typeface="Arial" pitchFamily="34" charset="0"/>
              </a:rPr>
              <a:t>культури</a:t>
            </a:r>
            <a:r>
              <a:rPr lang="ru-RU" dirty="0">
                <a:latin typeface="Arial" pitchFamily="34" charset="0"/>
                <a:cs typeface="Arial" pitchFamily="34" charset="0"/>
              </a:rPr>
              <a:t>. </a:t>
            </a:r>
            <a:endParaRPr lang="ru-RU" dirty="0" smtClean="0">
              <a:latin typeface="Arial" pitchFamily="34" charset="0"/>
              <a:cs typeface="Arial" pitchFamily="34" charset="0"/>
            </a:endParaRPr>
          </a:p>
          <a:p>
            <a:pPr marL="0" indent="0">
              <a:buNone/>
            </a:pPr>
            <a:endParaRPr lang="ru-RU" dirty="0" smtClean="0">
              <a:latin typeface="Arial" pitchFamily="34" charset="0"/>
              <a:cs typeface="Arial" pitchFamily="34" charset="0"/>
            </a:endParaRPr>
          </a:p>
          <a:p>
            <a:pPr marL="0" indent="0">
              <a:buNone/>
            </a:pPr>
            <a:r>
              <a:rPr lang="ru-RU" b="1" dirty="0" smtClean="0">
                <a:latin typeface="Arial" pitchFamily="34" charset="0"/>
                <a:cs typeface="Arial" pitchFamily="34" charset="0"/>
              </a:rPr>
              <a:t>    </a:t>
            </a:r>
            <a:r>
              <a:rPr lang="ru-RU" b="1" dirty="0" err="1" smtClean="0">
                <a:latin typeface="Arial" pitchFamily="34" charset="0"/>
                <a:cs typeface="Arial" pitchFamily="34" charset="0"/>
              </a:rPr>
              <a:t>Змістом</a:t>
            </a:r>
            <a:r>
              <a:rPr lang="ru-RU" b="1" dirty="0" smtClean="0">
                <a:latin typeface="Arial" pitchFamily="34" charset="0"/>
                <a:cs typeface="Arial" pitchFamily="34" charset="0"/>
              </a:rPr>
              <a:t> </a:t>
            </a:r>
            <a:r>
              <a:rPr lang="ru-RU" b="1" dirty="0" err="1">
                <a:latin typeface="Arial" pitchFamily="34" charset="0"/>
                <a:cs typeface="Arial" pitchFamily="34" charset="0"/>
              </a:rPr>
              <a:t>управлінської</a:t>
            </a:r>
            <a:r>
              <a:rPr lang="ru-RU" b="1" dirty="0">
                <a:latin typeface="Arial" pitchFamily="34" charset="0"/>
                <a:cs typeface="Arial" pitchFamily="34" charset="0"/>
              </a:rPr>
              <a:t> </a:t>
            </a:r>
            <a:r>
              <a:rPr lang="ru-RU" b="1" dirty="0" err="1">
                <a:latin typeface="Arial" pitchFamily="34" charset="0"/>
                <a:cs typeface="Arial" pitchFamily="34" charset="0"/>
              </a:rPr>
              <a:t>культури</a:t>
            </a:r>
            <a:r>
              <a:rPr lang="ru-RU" b="1" dirty="0">
                <a:latin typeface="Arial" pitchFamily="34" charset="0"/>
                <a:cs typeface="Arial" pitchFamily="34" charset="0"/>
              </a:rPr>
              <a:t> </a:t>
            </a:r>
            <a:r>
              <a:rPr lang="ru-RU" b="1" dirty="0" err="1">
                <a:latin typeface="Arial" pitchFamily="34" charset="0"/>
                <a:cs typeface="Arial" pitchFamily="34" charset="0"/>
              </a:rPr>
              <a:t>керівника</a:t>
            </a:r>
            <a:r>
              <a:rPr lang="ru-RU" b="1" dirty="0">
                <a:latin typeface="Arial" pitchFamily="34" charset="0"/>
                <a:cs typeface="Arial" pitchFamily="34" charset="0"/>
              </a:rPr>
              <a:t> закладу </a:t>
            </a:r>
            <a:r>
              <a:rPr lang="ru-RU" b="1" dirty="0" err="1">
                <a:latin typeface="Arial" pitchFamily="34" charset="0"/>
                <a:cs typeface="Arial" pitchFamily="34" charset="0"/>
              </a:rPr>
              <a:t>освіти</a:t>
            </a:r>
            <a:r>
              <a:rPr lang="ru-RU" b="1" dirty="0">
                <a:latin typeface="Arial" pitchFamily="34" charset="0"/>
                <a:cs typeface="Arial" pitchFamily="34" charset="0"/>
              </a:rPr>
              <a:t> </a:t>
            </a:r>
            <a:r>
              <a:rPr lang="ru-RU" dirty="0">
                <a:latin typeface="Arial" pitchFamily="34" charset="0"/>
                <a:cs typeface="Arial" pitchFamily="34" charset="0"/>
              </a:rPr>
              <a:t>є </a:t>
            </a:r>
            <a:r>
              <a:rPr lang="ru-RU" dirty="0" err="1">
                <a:latin typeface="Arial" pitchFamily="34" charset="0"/>
                <a:cs typeface="Arial" pitchFamily="34" charset="0"/>
              </a:rPr>
              <a:t>знання</a:t>
            </a:r>
            <a:r>
              <a:rPr lang="ru-RU" dirty="0">
                <a:latin typeface="Arial" pitchFamily="34" charset="0"/>
                <a:cs typeface="Arial" pitchFamily="34" charset="0"/>
              </a:rPr>
              <a:t> </a:t>
            </a:r>
            <a:r>
              <a:rPr lang="ru-RU" dirty="0" err="1">
                <a:latin typeface="Arial" pitchFamily="34" charset="0"/>
                <a:cs typeface="Arial" pitchFamily="34" charset="0"/>
              </a:rPr>
              <a:t>принципів</a:t>
            </a:r>
            <a:r>
              <a:rPr lang="ru-RU" dirty="0">
                <a:latin typeface="Arial" pitchFamily="34" charset="0"/>
                <a:cs typeface="Arial" pitchFamily="34" charset="0"/>
              </a:rPr>
              <a:t>, </a:t>
            </a:r>
            <a:r>
              <a:rPr lang="ru-RU" dirty="0" err="1">
                <a:latin typeface="Arial" pitchFamily="34" charset="0"/>
                <a:cs typeface="Arial" pitchFamily="34" charset="0"/>
              </a:rPr>
              <a:t>методів</a:t>
            </a:r>
            <a:r>
              <a:rPr lang="ru-RU" dirty="0">
                <a:latin typeface="Arial" pitchFamily="34" charset="0"/>
                <a:cs typeface="Arial" pitchFamily="34" charset="0"/>
              </a:rPr>
              <a:t>, </a:t>
            </a:r>
            <a:r>
              <a:rPr lang="ru-RU" dirty="0" err="1">
                <a:latin typeface="Arial" pitchFamily="34" charset="0"/>
                <a:cs typeface="Arial" pitchFamily="34" charset="0"/>
              </a:rPr>
              <a:t>організаційних</a:t>
            </a:r>
            <a:r>
              <a:rPr lang="ru-RU" dirty="0">
                <a:latin typeface="Arial" pitchFamily="34" charset="0"/>
                <a:cs typeface="Arial" pitchFamily="34" charset="0"/>
              </a:rPr>
              <a:t> форм і </a:t>
            </a:r>
            <a:r>
              <a:rPr lang="ru-RU" dirty="0" err="1">
                <a:latin typeface="Arial" pitchFamily="34" charset="0"/>
                <a:cs typeface="Arial" pitchFamily="34" charset="0"/>
              </a:rPr>
              <a:t>технологічних</a:t>
            </a:r>
            <a:r>
              <a:rPr lang="ru-RU" dirty="0">
                <a:latin typeface="Arial" pitchFamily="34" charset="0"/>
                <a:cs typeface="Arial" pitchFamily="34" charset="0"/>
              </a:rPr>
              <a:t> </a:t>
            </a:r>
            <a:r>
              <a:rPr lang="ru-RU" dirty="0" err="1">
                <a:latin typeface="Arial" pitchFamily="34" charset="0"/>
                <a:cs typeface="Arial" pitchFamily="34" charset="0"/>
              </a:rPr>
              <a:t>прийомів</a:t>
            </a:r>
            <a:r>
              <a:rPr lang="ru-RU" dirty="0">
                <a:latin typeface="Arial" pitchFamily="34" charset="0"/>
                <a:cs typeface="Arial" pitchFamily="34" charset="0"/>
              </a:rPr>
              <a:t> </a:t>
            </a:r>
            <a:r>
              <a:rPr lang="ru-RU" dirty="0" err="1">
                <a:latin typeface="Arial" pitchFamily="34" charset="0"/>
                <a:cs typeface="Arial" pitchFamily="34" charset="0"/>
              </a:rPr>
              <a:t>управління</a:t>
            </a:r>
            <a:r>
              <a:rPr lang="ru-RU" dirty="0">
                <a:latin typeface="Arial" pitchFamily="34" charset="0"/>
                <a:cs typeface="Arial" pitchFamily="34" charset="0"/>
              </a:rPr>
              <a:t> </a:t>
            </a:r>
            <a:r>
              <a:rPr lang="ru-RU" dirty="0" err="1">
                <a:latin typeface="Arial" pitchFamily="34" charset="0"/>
                <a:cs typeface="Arial" pitchFamily="34" charset="0"/>
              </a:rPr>
              <a:t>освітнім</a:t>
            </a:r>
            <a:r>
              <a:rPr lang="ru-RU" dirty="0">
                <a:latin typeface="Arial" pitchFamily="34" charset="0"/>
                <a:cs typeface="Arial" pitchFamily="34" charset="0"/>
              </a:rPr>
              <a:t> </a:t>
            </a:r>
            <a:r>
              <a:rPr lang="ru-RU" dirty="0" err="1">
                <a:latin typeface="Arial" pitchFamily="34" charset="0"/>
                <a:cs typeface="Arial" pitchFamily="34" charset="0"/>
              </a:rPr>
              <a:t>процесом</a:t>
            </a:r>
            <a:r>
              <a:rPr lang="ru-RU" dirty="0">
                <a:latin typeface="Arial" pitchFamily="34" charset="0"/>
                <a:cs typeface="Arial" pitchFamily="34" charset="0"/>
              </a:rPr>
              <a:t>, </a:t>
            </a:r>
            <a:r>
              <a:rPr lang="ru-RU" dirty="0" err="1">
                <a:latin typeface="Arial" pitchFamily="34" charset="0"/>
                <a:cs typeface="Arial" pitchFamily="34" charset="0"/>
              </a:rPr>
              <a:t>що</a:t>
            </a:r>
            <a:r>
              <a:rPr lang="ru-RU" dirty="0">
                <a:latin typeface="Arial" pitchFamily="34" charset="0"/>
                <a:cs typeface="Arial" pitchFamily="34" charset="0"/>
              </a:rPr>
              <a:t> </a:t>
            </a:r>
            <a:r>
              <a:rPr lang="ru-RU" dirty="0" err="1">
                <a:latin typeface="Arial" pitchFamily="34" charset="0"/>
                <a:cs typeface="Arial" pitchFamily="34" charset="0"/>
              </a:rPr>
              <a:t>спрямований</a:t>
            </a:r>
            <a:r>
              <a:rPr lang="ru-RU" dirty="0">
                <a:latin typeface="Arial" pitchFamily="34" charset="0"/>
                <a:cs typeface="Arial" pitchFamily="34" charset="0"/>
              </a:rPr>
              <a:t> на </a:t>
            </a:r>
            <a:r>
              <a:rPr lang="ru-RU" dirty="0" err="1">
                <a:latin typeface="Arial" pitchFamily="34" charset="0"/>
                <a:cs typeface="Arial" pitchFamily="34" charset="0"/>
              </a:rPr>
              <a:t>підвищення</a:t>
            </a:r>
            <a:r>
              <a:rPr lang="ru-RU" dirty="0">
                <a:latin typeface="Arial" pitchFamily="34" charset="0"/>
                <a:cs typeface="Arial" pitchFamily="34" charset="0"/>
              </a:rPr>
              <a:t> </a:t>
            </a:r>
            <a:r>
              <a:rPr lang="ru-RU" dirty="0" err="1">
                <a:latin typeface="Arial" pitchFamily="34" charset="0"/>
                <a:cs typeface="Arial" pitchFamily="34" charset="0"/>
              </a:rPr>
              <a:t>його</a:t>
            </a:r>
            <a:r>
              <a:rPr lang="ru-RU" dirty="0">
                <a:latin typeface="Arial" pitchFamily="34" charset="0"/>
                <a:cs typeface="Arial" pitchFamily="34" charset="0"/>
              </a:rPr>
              <a:t> </a:t>
            </a:r>
            <a:r>
              <a:rPr lang="ru-RU" dirty="0" err="1">
                <a:latin typeface="Arial" pitchFamily="34" charset="0"/>
                <a:cs typeface="Arial" pitchFamily="34" charset="0"/>
              </a:rPr>
              <a:t>ефективності</a:t>
            </a:r>
            <a:r>
              <a:rPr lang="ru-RU" dirty="0">
                <a:latin typeface="Arial" pitchFamily="34" charset="0"/>
                <a:cs typeface="Arial" pitchFamily="34" charset="0"/>
              </a:rPr>
              <a:t>, </a:t>
            </a:r>
            <a:r>
              <a:rPr lang="ru-RU" dirty="0" err="1">
                <a:latin typeface="Arial" pitchFamily="34" charset="0"/>
                <a:cs typeface="Arial" pitchFamily="34" charset="0"/>
              </a:rPr>
              <a:t>соціально</a:t>
            </a:r>
            <a:r>
              <a:rPr lang="ru-RU" dirty="0">
                <a:latin typeface="Arial" pitchFamily="34" charset="0"/>
                <a:cs typeface="Arial" pitchFamily="34" charset="0"/>
              </a:rPr>
              <a:t> й </a:t>
            </a:r>
            <a:r>
              <a:rPr lang="ru-RU" dirty="0" err="1">
                <a:latin typeface="Arial" pitchFamily="34" charset="0"/>
                <a:cs typeface="Arial" pitchFamily="34" charset="0"/>
              </a:rPr>
              <a:t>професійно</a:t>
            </a:r>
            <a:r>
              <a:rPr lang="ru-RU" dirty="0">
                <a:latin typeface="Arial" pitchFamily="34" charset="0"/>
                <a:cs typeface="Arial" pitchFamily="34" charset="0"/>
              </a:rPr>
              <a:t> </a:t>
            </a:r>
            <a:r>
              <a:rPr lang="ru-RU" dirty="0" err="1">
                <a:latin typeface="Arial" pitchFamily="34" charset="0"/>
                <a:cs typeface="Arial" pitchFamily="34" charset="0"/>
              </a:rPr>
              <a:t>зумовлену</a:t>
            </a:r>
            <a:r>
              <a:rPr lang="ru-RU" dirty="0">
                <a:latin typeface="Arial" pitchFamily="34" charset="0"/>
                <a:cs typeface="Arial" pitchFamily="34" charset="0"/>
              </a:rPr>
              <a:t> </a:t>
            </a:r>
            <a:r>
              <a:rPr lang="ru-RU" dirty="0" err="1">
                <a:latin typeface="Arial" pitchFamily="34" charset="0"/>
                <a:cs typeface="Arial" pitchFamily="34" charset="0"/>
              </a:rPr>
              <a:t>сукупність</a:t>
            </a:r>
            <a:r>
              <a:rPr lang="ru-RU" dirty="0">
                <a:latin typeface="Arial" pitchFamily="34" charset="0"/>
                <a:cs typeface="Arial" pitchFamily="34" charset="0"/>
              </a:rPr>
              <a:t> </a:t>
            </a:r>
            <a:r>
              <a:rPr lang="ru-RU" dirty="0" err="1">
                <a:latin typeface="Arial" pitchFamily="34" charset="0"/>
                <a:cs typeface="Arial" pitchFamily="34" charset="0"/>
              </a:rPr>
              <a:t>управлінсько-педагогічних</a:t>
            </a:r>
            <a:r>
              <a:rPr lang="ru-RU" dirty="0">
                <a:latin typeface="Arial" pitchFamily="34" charset="0"/>
                <a:cs typeface="Arial" pitchFamily="34" charset="0"/>
              </a:rPr>
              <a:t> </a:t>
            </a:r>
            <a:r>
              <a:rPr lang="ru-RU" dirty="0" err="1">
                <a:latin typeface="Arial" pitchFamily="34" charset="0"/>
                <a:cs typeface="Arial" pitchFamily="34" charset="0"/>
              </a:rPr>
              <a:t>цінностей</a:t>
            </a:r>
            <a:r>
              <a:rPr lang="ru-RU" dirty="0">
                <a:latin typeface="Arial" pitchFamily="34" charset="0"/>
                <a:cs typeface="Arial" pitchFamily="34" charset="0"/>
              </a:rPr>
              <a:t>, </a:t>
            </a:r>
            <a:r>
              <a:rPr lang="ru-RU" dirty="0" err="1">
                <a:latin typeface="Arial" pitchFamily="34" charset="0"/>
                <a:cs typeface="Arial" pitchFamily="34" charset="0"/>
              </a:rPr>
              <a:t>що</a:t>
            </a:r>
            <a:r>
              <a:rPr lang="ru-RU" dirty="0">
                <a:latin typeface="Arial" pitchFamily="34" charset="0"/>
                <a:cs typeface="Arial" pitchFamily="34" charset="0"/>
              </a:rPr>
              <a:t> </a:t>
            </a:r>
            <a:r>
              <a:rPr lang="ru-RU" dirty="0" err="1">
                <a:latin typeface="Arial" pitchFamily="34" charset="0"/>
                <a:cs typeface="Arial" pitchFamily="34" charset="0"/>
              </a:rPr>
              <a:t>мають</a:t>
            </a:r>
            <a:r>
              <a:rPr lang="ru-RU" dirty="0">
                <a:latin typeface="Arial" pitchFamily="34" charset="0"/>
                <a:cs typeface="Arial" pitchFamily="34" charset="0"/>
              </a:rPr>
              <a:t> </a:t>
            </a:r>
            <a:r>
              <a:rPr lang="ru-RU" dirty="0" err="1">
                <a:latin typeface="Arial" pitchFamily="34" charset="0"/>
                <a:cs typeface="Arial" pitchFamily="34" charset="0"/>
              </a:rPr>
              <a:t>значення</a:t>
            </a:r>
            <a:r>
              <a:rPr lang="ru-RU" dirty="0">
                <a:latin typeface="Arial" pitchFamily="34" charset="0"/>
                <a:cs typeface="Arial" pitchFamily="34" charset="0"/>
              </a:rPr>
              <a:t> і </a:t>
            </a:r>
            <a:r>
              <a:rPr lang="ru-RU" dirty="0" err="1">
                <a:latin typeface="Arial" pitchFamily="34" charset="0"/>
                <a:cs typeface="Arial" pitchFamily="34" charset="0"/>
              </a:rPr>
              <a:t>сенс</a:t>
            </a:r>
            <a:r>
              <a:rPr lang="ru-RU" dirty="0">
                <a:latin typeface="Arial" pitchFamily="34" charset="0"/>
                <a:cs typeface="Arial" pitchFamily="34" charset="0"/>
              </a:rPr>
              <a:t> в </a:t>
            </a:r>
            <a:r>
              <a:rPr lang="ru-RU" dirty="0" err="1">
                <a:latin typeface="Arial" pitchFamily="34" charset="0"/>
                <a:cs typeface="Arial" pitchFamily="34" charset="0"/>
              </a:rPr>
              <a:t>керівництві</a:t>
            </a:r>
            <a:r>
              <a:rPr lang="ru-RU" dirty="0">
                <a:latin typeface="Arial" pitchFamily="34" charset="0"/>
                <a:cs typeface="Arial" pitchFamily="34" charset="0"/>
              </a:rPr>
              <a:t> </a:t>
            </a:r>
            <a:r>
              <a:rPr lang="ru-RU" dirty="0" err="1">
                <a:latin typeface="Arial" pitchFamily="34" charset="0"/>
                <a:cs typeface="Arial" pitchFamily="34" charset="0"/>
              </a:rPr>
              <a:t>сучасною</a:t>
            </a:r>
            <a:r>
              <a:rPr lang="ru-RU" dirty="0">
                <a:latin typeface="Arial" pitchFamily="34" charset="0"/>
                <a:cs typeface="Arial" pitchFamily="34" charset="0"/>
              </a:rPr>
              <a:t> </a:t>
            </a:r>
            <a:r>
              <a:rPr lang="ru-RU" dirty="0" err="1">
                <a:latin typeface="Arial" pitchFamily="34" charset="0"/>
                <a:cs typeface="Arial" pitchFamily="34" charset="0"/>
              </a:rPr>
              <a:t>організацією</a:t>
            </a:r>
            <a:r>
              <a:rPr lang="ru-RU" dirty="0">
                <a:latin typeface="Arial" pitchFamily="34" charset="0"/>
                <a:cs typeface="Arial" pitchFamily="34" charset="0"/>
              </a:rPr>
              <a:t>, </a:t>
            </a:r>
            <a:r>
              <a:rPr lang="ru-RU" dirty="0" err="1">
                <a:latin typeface="Arial" pitchFamily="34" charset="0"/>
                <a:cs typeface="Arial" pitchFamily="34" charset="0"/>
              </a:rPr>
              <a:t>механізми</a:t>
            </a:r>
            <a:r>
              <a:rPr lang="ru-RU" dirty="0">
                <a:latin typeface="Arial" pitchFamily="34" charset="0"/>
                <a:cs typeface="Arial" pitchFamily="34" charset="0"/>
              </a:rPr>
              <a:t> </a:t>
            </a:r>
            <a:r>
              <a:rPr lang="ru-RU" dirty="0" err="1">
                <a:latin typeface="Arial" pitchFamily="34" charset="0"/>
                <a:cs typeface="Arial" pitchFamily="34" charset="0"/>
              </a:rPr>
              <a:t>соціокультурної</a:t>
            </a:r>
            <a:r>
              <a:rPr lang="ru-RU" dirty="0">
                <a:latin typeface="Arial" pitchFamily="34" charset="0"/>
                <a:cs typeface="Arial" pitchFamily="34" charset="0"/>
              </a:rPr>
              <a:t> </a:t>
            </a:r>
            <a:r>
              <a:rPr lang="ru-RU" dirty="0" err="1">
                <a:latin typeface="Arial" pitchFamily="34" charset="0"/>
                <a:cs typeface="Arial" pitchFamily="34" charset="0"/>
              </a:rPr>
              <a:t>регуляції</a:t>
            </a:r>
            <a:r>
              <a:rPr lang="ru-RU" dirty="0">
                <a:latin typeface="Arial" pitchFamily="34" charset="0"/>
                <a:cs typeface="Arial" pitchFamily="34" charset="0"/>
              </a:rPr>
              <a:t>, </a:t>
            </a:r>
            <a:r>
              <a:rPr lang="ru-RU" dirty="0" err="1">
                <a:latin typeface="Arial" pitchFamily="34" charset="0"/>
                <a:cs typeface="Arial" pitchFamily="34" charset="0"/>
              </a:rPr>
              <a:t>особистісні</a:t>
            </a:r>
            <a:r>
              <a:rPr lang="ru-RU" dirty="0">
                <a:latin typeface="Arial" pitchFamily="34" charset="0"/>
                <a:cs typeface="Arial" pitchFamily="34" charset="0"/>
              </a:rPr>
              <a:t> </a:t>
            </a:r>
            <a:r>
              <a:rPr lang="ru-RU" dirty="0" err="1">
                <a:latin typeface="Arial" pitchFamily="34" charset="0"/>
                <a:cs typeface="Arial" pitchFamily="34" charset="0"/>
              </a:rPr>
              <a:t>здібності</a:t>
            </a:r>
            <a:r>
              <a:rPr lang="ru-RU" dirty="0">
                <a:latin typeface="Arial" pitchFamily="34" charset="0"/>
                <a:cs typeface="Arial" pitchFamily="34" charset="0"/>
              </a:rPr>
              <a:t>, </a:t>
            </a:r>
            <a:r>
              <a:rPr lang="ru-RU" dirty="0" err="1">
                <a:latin typeface="Arial" pitchFamily="34" charset="0"/>
                <a:cs typeface="Arial" pitchFamily="34" charset="0"/>
              </a:rPr>
              <a:t>якості</a:t>
            </a:r>
            <a:r>
              <a:rPr lang="ru-RU" dirty="0">
                <a:latin typeface="Arial" pitchFamily="34" charset="0"/>
                <a:cs typeface="Arial" pitchFamily="34" charset="0"/>
              </a:rPr>
              <a:t> і характеристики.</a:t>
            </a:r>
          </a:p>
          <a:p>
            <a:pPr marL="0" indent="0">
              <a:buNone/>
            </a:pPr>
            <a:endParaRPr lang="ru-RU" dirty="0"/>
          </a:p>
          <a:p>
            <a:pPr marL="0" indent="0" algn="r">
              <a:buNone/>
            </a:pPr>
            <a:endParaRPr lang="uk-UA" dirty="0" smtClean="0"/>
          </a:p>
          <a:p>
            <a:pPr marL="0" indent="0" algn="r">
              <a:buNone/>
            </a:pPr>
            <a:endParaRPr lang="uk-UA" dirty="0"/>
          </a:p>
          <a:p>
            <a:pPr>
              <a:buFont typeface="Wingdings" panose="05000000000000000000" pitchFamily="2" charset="2"/>
              <a:buChar char="v"/>
            </a:pPr>
            <a:endParaRPr lang="uk-UA" dirty="0" smtClean="0"/>
          </a:p>
        </p:txBody>
      </p:sp>
    </p:spTree>
    <p:extLst>
      <p:ext uri="{BB962C8B-B14F-4D97-AF65-F5344CB8AC3E}">
        <p14:creationId xmlns:p14="http://schemas.microsoft.com/office/powerpoint/2010/main" val="4078662350"/>
      </p:ext>
    </p:extLst>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fontScale="85000" lnSpcReduction="20000"/>
          </a:bodyPr>
          <a:lstStyle/>
          <a:p>
            <a:pPr marL="0" indent="0" algn="r">
              <a:buNone/>
            </a:pPr>
            <a:endParaRPr lang="uk-UA" dirty="0" smtClean="0"/>
          </a:p>
          <a:p>
            <a:pPr marL="0" indent="0">
              <a:buNone/>
            </a:pPr>
            <a:r>
              <a:rPr lang="ru-RU" sz="2400" b="1" dirty="0" smtClean="0">
                <a:latin typeface="Arial" pitchFamily="34" charset="0"/>
                <a:cs typeface="Arial" pitchFamily="34" charset="0"/>
              </a:rPr>
              <a:t>    </a:t>
            </a:r>
            <a:r>
              <a:rPr lang="uk-UA" b="1" i="1" dirty="0" smtClean="0"/>
              <a:t>Педагогічна </a:t>
            </a:r>
            <a:r>
              <a:rPr lang="uk-UA" b="1" i="1" dirty="0"/>
              <a:t>культура педагога</a:t>
            </a:r>
            <a:r>
              <a:rPr lang="uk-UA" b="1" dirty="0"/>
              <a:t> </a:t>
            </a:r>
            <a:r>
              <a:rPr lang="uk-UA" dirty="0"/>
              <a:t>– це органічний взаємозв’язок сукупності загальнокультурних та педагогічних цінностей, професійних знань, умінь, навичок, педагогічної майстерності, необхідних для успішного здійснення </a:t>
            </a:r>
            <a:r>
              <a:rPr lang="uk-UA" dirty="0" smtClean="0"/>
              <a:t>освітнього  </a:t>
            </a:r>
            <a:r>
              <a:rPr lang="uk-UA" dirty="0"/>
              <a:t>процесу в освітньому закладі</a:t>
            </a:r>
            <a:r>
              <a:rPr lang="uk-UA" dirty="0" smtClean="0"/>
              <a:t>.</a:t>
            </a:r>
          </a:p>
          <a:p>
            <a:pPr marL="0" indent="0" algn="ctr">
              <a:buNone/>
            </a:pPr>
            <a:r>
              <a:rPr lang="uk-UA" b="1" dirty="0"/>
              <a:t>Основні компоненти духовної культури особистості </a:t>
            </a:r>
            <a:r>
              <a:rPr lang="uk-UA" b="1" dirty="0" smtClean="0"/>
              <a:t>(П</a:t>
            </a:r>
            <a:r>
              <a:rPr lang="uk-UA" b="1" dirty="0"/>
              <a:t>. </a:t>
            </a:r>
            <a:r>
              <a:rPr lang="uk-UA" b="1" dirty="0" smtClean="0"/>
              <a:t>Щербань):</a:t>
            </a:r>
            <a:endParaRPr lang="ru-RU" b="1" dirty="0"/>
          </a:p>
          <a:p>
            <a:pPr lvl="0"/>
            <a:r>
              <a:rPr lang="uk-UA" dirty="0"/>
              <a:t>культура інтелектуальна (знання, мислення);</a:t>
            </a:r>
            <a:endParaRPr lang="ru-RU" dirty="0"/>
          </a:p>
          <a:p>
            <a:pPr lvl="0"/>
            <a:r>
              <a:rPr lang="uk-UA" dirty="0"/>
              <a:t>культура моральна (честь, гідність, культура почуттів);</a:t>
            </a:r>
            <a:endParaRPr lang="ru-RU" dirty="0"/>
          </a:p>
          <a:p>
            <a:pPr lvl="0"/>
            <a:r>
              <a:rPr lang="uk-UA" dirty="0"/>
              <a:t>культура спілкування (комунікативні здібності, духовні запити, культура мови);</a:t>
            </a:r>
            <a:endParaRPr lang="ru-RU" dirty="0"/>
          </a:p>
          <a:p>
            <a:pPr lvl="0"/>
            <a:r>
              <a:rPr lang="uk-UA" dirty="0"/>
              <a:t>національна культура та національна самосвідомість;</a:t>
            </a:r>
            <a:endParaRPr lang="ru-RU" dirty="0"/>
          </a:p>
          <a:p>
            <a:pPr lvl="0"/>
            <a:r>
              <a:rPr lang="uk-UA" dirty="0"/>
              <a:t>художньо-естетична культура;</a:t>
            </a:r>
            <a:endParaRPr lang="ru-RU" dirty="0"/>
          </a:p>
          <a:p>
            <a:pPr lvl="0"/>
            <a:r>
              <a:rPr lang="uk-UA" dirty="0"/>
              <a:t>християнська морально-естетична культура;</a:t>
            </a:r>
            <a:endParaRPr lang="ru-RU" dirty="0"/>
          </a:p>
          <a:p>
            <a:pPr lvl="0"/>
            <a:r>
              <a:rPr lang="uk-UA" dirty="0"/>
              <a:t>родинно-побутова культура;</a:t>
            </a:r>
            <a:endParaRPr lang="ru-RU" dirty="0"/>
          </a:p>
          <a:p>
            <a:pPr lvl="0"/>
            <a:r>
              <a:rPr lang="uk-UA" dirty="0"/>
              <a:t>політична, правова, екологічна культура особистості.</a:t>
            </a:r>
            <a:endParaRPr lang="ru-RU" dirty="0"/>
          </a:p>
          <a:p>
            <a:pPr marL="0" indent="0">
              <a:buNone/>
            </a:pPr>
            <a:endParaRPr lang="uk-UA" dirty="0" smtClean="0"/>
          </a:p>
          <a:p>
            <a:pPr marL="0" indent="0">
              <a:buNone/>
            </a:pPr>
            <a:endParaRPr lang="uk-UA" dirty="0"/>
          </a:p>
          <a:p>
            <a:pPr marL="0" indent="0">
              <a:buNone/>
            </a:pPr>
            <a:endParaRPr lang="ru-RU" dirty="0"/>
          </a:p>
          <a:p>
            <a:pPr marL="0" indent="0">
              <a:buNone/>
            </a:pPr>
            <a:endParaRPr lang="ru-RU" dirty="0"/>
          </a:p>
          <a:p>
            <a:pPr marL="0" indent="0" algn="r">
              <a:buNone/>
            </a:pPr>
            <a:endParaRPr lang="uk-UA" dirty="0" smtClean="0"/>
          </a:p>
          <a:p>
            <a:pPr marL="0" indent="0" algn="r">
              <a:buNone/>
            </a:pPr>
            <a:endParaRPr lang="uk-UA" dirty="0"/>
          </a:p>
          <a:p>
            <a:pPr>
              <a:buFont typeface="Wingdings" panose="05000000000000000000" pitchFamily="2" charset="2"/>
              <a:buChar char="v"/>
            </a:pPr>
            <a:endParaRPr lang="uk-UA" dirty="0" smtClean="0"/>
          </a:p>
        </p:txBody>
      </p:sp>
    </p:spTree>
    <p:extLst>
      <p:ext uri="{BB962C8B-B14F-4D97-AF65-F5344CB8AC3E}">
        <p14:creationId xmlns:p14="http://schemas.microsoft.com/office/powerpoint/2010/main" val="174705044"/>
      </p:ext>
    </p:extLst>
  </p:cSld>
  <p:clrMapOvr>
    <a:masterClrMapping/>
  </p:clrMapOvr>
  <p:transition spd="slow">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fontScale="85000" lnSpcReduction="10000"/>
          </a:bodyPr>
          <a:lstStyle/>
          <a:p>
            <a:pPr marL="0" indent="0" algn="r">
              <a:buNone/>
            </a:pPr>
            <a:endParaRPr lang="uk-UA" dirty="0" smtClean="0"/>
          </a:p>
          <a:p>
            <a:pPr marL="0" indent="0" algn="ctr">
              <a:buNone/>
            </a:pPr>
            <a:r>
              <a:rPr lang="uk-UA" b="1" dirty="0" smtClean="0">
                <a:latin typeface="Arial" pitchFamily="34" charset="0"/>
                <a:cs typeface="Arial" pitchFamily="34" charset="0"/>
              </a:rPr>
              <a:t>Якості</a:t>
            </a:r>
            <a:r>
              <a:rPr lang="uk-UA" b="1" dirty="0">
                <a:latin typeface="Arial" pitchFamily="34" charset="0"/>
                <a:cs typeface="Arial" pitchFamily="34" charset="0"/>
              </a:rPr>
              <a:t>, </a:t>
            </a:r>
            <a:r>
              <a:rPr lang="uk-UA" b="1" dirty="0" smtClean="0">
                <a:latin typeface="Arial" pitchFamily="34" charset="0"/>
                <a:cs typeface="Arial" pitchFamily="34" charset="0"/>
              </a:rPr>
              <a:t>що </a:t>
            </a:r>
            <a:r>
              <a:rPr lang="uk-UA" b="1" dirty="0">
                <a:latin typeface="Arial" pitchFamily="34" charset="0"/>
                <a:cs typeface="Arial" pitchFamily="34" charset="0"/>
              </a:rPr>
              <a:t>лежать в основі педагогічної культури </a:t>
            </a:r>
            <a:r>
              <a:rPr lang="uk-UA" b="1" dirty="0" smtClean="0">
                <a:latin typeface="Arial" pitchFamily="34" charset="0"/>
                <a:cs typeface="Arial" pitchFamily="34" charset="0"/>
              </a:rPr>
              <a:t>вчителя </a:t>
            </a:r>
            <a:r>
              <a:rPr lang="uk-UA" dirty="0" smtClean="0">
                <a:latin typeface="Arial" pitchFamily="34" charset="0"/>
                <a:cs typeface="Arial" pitchFamily="34" charset="0"/>
              </a:rPr>
              <a:t>(О</a:t>
            </a:r>
            <a:r>
              <a:rPr lang="uk-UA" dirty="0">
                <a:latin typeface="Arial" pitchFamily="34" charset="0"/>
                <a:cs typeface="Arial" pitchFamily="34" charset="0"/>
              </a:rPr>
              <a:t>. </a:t>
            </a:r>
            <a:r>
              <a:rPr lang="uk-UA" dirty="0" smtClean="0">
                <a:latin typeface="Arial" pitchFamily="34" charset="0"/>
                <a:cs typeface="Arial" pitchFamily="34" charset="0"/>
              </a:rPr>
              <a:t>Гармаш) :</a:t>
            </a:r>
            <a:endParaRPr lang="ru-RU" dirty="0">
              <a:latin typeface="Arial" pitchFamily="34" charset="0"/>
              <a:cs typeface="Arial" pitchFamily="34" charset="0"/>
            </a:endParaRPr>
          </a:p>
          <a:p>
            <a:r>
              <a:rPr lang="uk-UA" dirty="0">
                <a:latin typeface="Arial" pitchFamily="34" charset="0"/>
                <a:cs typeface="Arial" pitchFamily="34" charset="0"/>
              </a:rPr>
              <a:t>1. Професійно-етичні якості: глибокі знання, морально-педагогічна спрямованість (цілеспрямованість, педагогічна впевненість, захоплення навчанням, педагогічна принциповість, загальна ерудиція й інтелігентність, гармонія інтелектуальних і моральних якостей); педагогічна майстерність (володіння голосом, мімікою, жестами, педагогічна техніка, такт).</a:t>
            </a:r>
            <a:endParaRPr lang="ru-RU" dirty="0">
              <a:latin typeface="Arial" pitchFamily="34" charset="0"/>
              <a:cs typeface="Arial" pitchFamily="34" charset="0"/>
            </a:endParaRPr>
          </a:p>
          <a:p>
            <a:r>
              <a:rPr lang="uk-UA" dirty="0">
                <a:latin typeface="Arial" pitchFamily="34" charset="0"/>
                <a:cs typeface="Arial" pitchFamily="34" charset="0"/>
              </a:rPr>
              <a:t>2. Особистісно-психологічні якості: педагогічно спрямовані спілкування і поведінка (любов і повага до дітей, увага, доброзичливість, розумна вимогливість, правдивість, прямота і безпосередність), педагогічна спрямованість особистості, постійна робота над своїм всебічним розвитком і освітою.</a:t>
            </a:r>
            <a:endParaRPr lang="ru-RU" dirty="0">
              <a:latin typeface="Arial" pitchFamily="34" charset="0"/>
              <a:cs typeface="Arial" pitchFamily="34" charset="0"/>
            </a:endParaRPr>
          </a:p>
          <a:p>
            <a:r>
              <a:rPr lang="uk-UA" dirty="0">
                <a:latin typeface="Arial" pitchFamily="34" charset="0"/>
                <a:cs typeface="Arial" pitchFamily="34" charset="0"/>
              </a:rPr>
              <a:t>3. Громадянські якості: сучасне мислення, педагогічна переконливість, принциповість, активність, громадянські позиції.</a:t>
            </a:r>
            <a:endParaRPr lang="ru-RU" dirty="0">
              <a:latin typeface="Arial" pitchFamily="34" charset="0"/>
              <a:cs typeface="Arial" pitchFamily="34" charset="0"/>
            </a:endParaRPr>
          </a:p>
          <a:p>
            <a:pPr marL="0" indent="0">
              <a:buNone/>
            </a:pPr>
            <a:endParaRPr lang="uk-UA" dirty="0" smtClean="0">
              <a:latin typeface="Arial" pitchFamily="34" charset="0"/>
              <a:cs typeface="Arial" pitchFamily="34" charset="0"/>
            </a:endParaRPr>
          </a:p>
          <a:p>
            <a:pPr marL="0" indent="0">
              <a:buNone/>
            </a:pPr>
            <a:endParaRPr lang="uk-UA" dirty="0">
              <a:latin typeface="Arial" pitchFamily="34" charset="0"/>
              <a:cs typeface="Arial" pitchFamily="34" charset="0"/>
            </a:endParaRPr>
          </a:p>
          <a:p>
            <a:pPr marL="0" indent="0">
              <a:buNone/>
            </a:pPr>
            <a:endParaRPr lang="ru-RU" dirty="0"/>
          </a:p>
          <a:p>
            <a:pPr marL="0" indent="0">
              <a:buNone/>
            </a:pPr>
            <a:endParaRPr lang="ru-RU" dirty="0"/>
          </a:p>
          <a:p>
            <a:pPr marL="0" indent="0" algn="r">
              <a:buNone/>
            </a:pPr>
            <a:endParaRPr lang="uk-UA" dirty="0" smtClean="0"/>
          </a:p>
          <a:p>
            <a:pPr marL="0" indent="0" algn="r">
              <a:buNone/>
            </a:pPr>
            <a:endParaRPr lang="uk-UA" dirty="0"/>
          </a:p>
          <a:p>
            <a:pPr>
              <a:buFont typeface="Wingdings" panose="05000000000000000000" pitchFamily="2" charset="2"/>
              <a:buChar char="v"/>
            </a:pPr>
            <a:endParaRPr lang="uk-UA" dirty="0" smtClean="0"/>
          </a:p>
        </p:txBody>
      </p:sp>
    </p:spTree>
    <p:extLst>
      <p:ext uri="{BB962C8B-B14F-4D97-AF65-F5344CB8AC3E}">
        <p14:creationId xmlns:p14="http://schemas.microsoft.com/office/powerpoint/2010/main" val="1730432157"/>
      </p:ext>
    </p:extLst>
  </p:cSld>
  <p:clrMapOvr>
    <a:masterClrMapping/>
  </p:clrMapOvr>
  <p:transition spd="slow">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fontScale="85000" lnSpcReduction="20000"/>
          </a:bodyPr>
          <a:lstStyle/>
          <a:p>
            <a:pPr marL="0" indent="0" algn="r">
              <a:buNone/>
            </a:pPr>
            <a:endParaRPr lang="uk-UA" dirty="0" smtClean="0"/>
          </a:p>
          <a:p>
            <a:pPr marL="0" indent="0" algn="ctr">
              <a:buNone/>
            </a:pPr>
            <a:r>
              <a:rPr lang="uk-UA" dirty="0" smtClean="0"/>
              <a:t>Позиція </a:t>
            </a:r>
            <a:r>
              <a:rPr lang="uk-UA" dirty="0"/>
              <a:t>В. </a:t>
            </a:r>
            <a:r>
              <a:rPr lang="uk-UA" dirty="0" err="1"/>
              <a:t>Ісаченко</a:t>
            </a:r>
            <a:r>
              <a:rPr lang="uk-UA" dirty="0"/>
              <a:t>, яка визначає, що </a:t>
            </a:r>
            <a:r>
              <a:rPr lang="uk-UA" b="1" dirty="0"/>
              <a:t>позитивному професійно-педагогічному іміджу </a:t>
            </a:r>
            <a:r>
              <a:rPr lang="uk-UA" b="1" dirty="0" smtClean="0"/>
              <a:t>педагога</a:t>
            </a:r>
            <a:r>
              <a:rPr lang="uk-UA" dirty="0" smtClean="0"/>
              <a:t> відповідають </a:t>
            </a:r>
            <a:r>
              <a:rPr lang="uk-UA" dirty="0"/>
              <a:t>такі зовнішні атрибути та якості: </a:t>
            </a:r>
            <a:endParaRPr lang="uk-UA" dirty="0" smtClean="0"/>
          </a:p>
          <a:p>
            <a:r>
              <a:rPr lang="uk-UA" i="1" dirty="0" smtClean="0"/>
              <a:t>зовнішні </a:t>
            </a:r>
            <a:r>
              <a:rPr lang="uk-UA" i="1" dirty="0"/>
              <a:t>дані</a:t>
            </a:r>
            <a:r>
              <a:rPr lang="uk-UA" dirty="0"/>
              <a:t> (молодість, приваблива зовнішність, акуратність, модний стиль одягу, почуття гумору, артистичність, енергійність, культура мовлення, виразність жестів і міміки); </a:t>
            </a:r>
            <a:endParaRPr lang="uk-UA" dirty="0" smtClean="0"/>
          </a:p>
          <a:p>
            <a:r>
              <a:rPr lang="uk-UA" i="1" dirty="0" smtClean="0"/>
              <a:t>гуманістична </a:t>
            </a:r>
            <a:r>
              <a:rPr lang="uk-UA" i="1" dirty="0"/>
              <a:t>спрямованість у відносинах зі студентами</a:t>
            </a:r>
            <a:r>
              <a:rPr lang="uk-UA" dirty="0"/>
              <a:t> (педагогічний такт, </a:t>
            </a:r>
            <a:r>
              <a:rPr lang="uk-UA" dirty="0" err="1"/>
              <a:t>емпатія</a:t>
            </a:r>
            <a:r>
              <a:rPr lang="uk-UA" dirty="0"/>
              <a:t>, справедливість, порядність, об’єктивність, доброзичливість, щедрість, готовність надати педагогічну допомогу і психологічну підтримку); </a:t>
            </a:r>
            <a:endParaRPr lang="uk-UA" dirty="0" smtClean="0"/>
          </a:p>
          <a:p>
            <a:r>
              <a:rPr lang="uk-UA" i="1" dirty="0" smtClean="0"/>
              <a:t>професіоналізм</a:t>
            </a:r>
            <a:r>
              <a:rPr lang="uk-UA" dirty="0" smtClean="0"/>
              <a:t> </a:t>
            </a:r>
            <a:r>
              <a:rPr lang="uk-UA" dirty="0"/>
              <a:t>(глибина і широта знань, предметна і загальна ерудиція, здатність передавати знання, прагнення до інновацій у викладанні, креативність мислення, організованість, відповідальність, цілеспрямованість, ініціативність); </a:t>
            </a:r>
            <a:endParaRPr lang="uk-UA" dirty="0" smtClean="0"/>
          </a:p>
          <a:p>
            <a:r>
              <a:rPr lang="uk-UA" i="1" dirty="0" smtClean="0"/>
              <a:t>мотивація </a:t>
            </a:r>
            <a:r>
              <a:rPr lang="uk-UA" i="1" dirty="0"/>
              <a:t>досягнення</a:t>
            </a:r>
            <a:r>
              <a:rPr lang="uk-UA" dirty="0"/>
              <a:t> (настирливість у досягненні мети, захоплення роботою, незадоволеність досягнутим, переживання радості успіху, потреба винаходити нові прийоми роботи).</a:t>
            </a:r>
            <a:endParaRPr lang="ru-RU" dirty="0"/>
          </a:p>
          <a:p>
            <a:pPr marL="0" indent="0">
              <a:buNone/>
            </a:pPr>
            <a:endParaRPr lang="uk-UA" dirty="0" smtClean="0">
              <a:latin typeface="Arial" pitchFamily="34" charset="0"/>
              <a:cs typeface="Arial" pitchFamily="34" charset="0"/>
            </a:endParaRPr>
          </a:p>
          <a:p>
            <a:pPr marL="0" indent="0">
              <a:buNone/>
            </a:pPr>
            <a:endParaRPr lang="uk-UA" dirty="0">
              <a:latin typeface="Arial" pitchFamily="34" charset="0"/>
              <a:cs typeface="Arial" pitchFamily="34" charset="0"/>
            </a:endParaRPr>
          </a:p>
          <a:p>
            <a:pPr marL="0" indent="0">
              <a:buNone/>
            </a:pPr>
            <a:endParaRPr lang="ru-RU" dirty="0"/>
          </a:p>
          <a:p>
            <a:pPr marL="0" indent="0">
              <a:buNone/>
            </a:pPr>
            <a:endParaRPr lang="ru-RU" dirty="0"/>
          </a:p>
          <a:p>
            <a:pPr marL="0" indent="0" algn="r">
              <a:buNone/>
            </a:pPr>
            <a:endParaRPr lang="uk-UA" dirty="0" smtClean="0"/>
          </a:p>
          <a:p>
            <a:pPr marL="0" indent="0" algn="r">
              <a:buNone/>
            </a:pPr>
            <a:endParaRPr lang="uk-UA" dirty="0"/>
          </a:p>
          <a:p>
            <a:pPr>
              <a:buFont typeface="Wingdings" panose="05000000000000000000" pitchFamily="2" charset="2"/>
              <a:buChar char="v"/>
            </a:pPr>
            <a:endParaRPr lang="uk-UA" dirty="0" smtClean="0"/>
          </a:p>
        </p:txBody>
      </p:sp>
    </p:spTree>
    <p:extLst>
      <p:ext uri="{BB962C8B-B14F-4D97-AF65-F5344CB8AC3E}">
        <p14:creationId xmlns:p14="http://schemas.microsoft.com/office/powerpoint/2010/main" val="1826716087"/>
      </p:ext>
    </p:extLst>
  </p:cSld>
  <p:clrMapOvr>
    <a:masterClrMapping/>
  </p:clrMapOvr>
  <p:transition spd="slow">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1810" y="4672012"/>
            <a:ext cx="2960190" cy="2185987"/>
          </a:xfrm>
          <a:prstGeom prst="ellipse">
            <a:avLst/>
          </a:prstGeom>
          <a:ln>
            <a:noFill/>
          </a:ln>
          <a:effectLst>
            <a:softEdge rad="112500"/>
          </a:effectLst>
        </p:spPr>
      </p:pic>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01187" y="82550"/>
            <a:ext cx="2590799" cy="2590799"/>
          </a:xfrm>
          <a:prstGeom prst="ellipse">
            <a:avLst/>
          </a:prstGeom>
          <a:ln>
            <a:noFill/>
          </a:ln>
          <a:effectLst>
            <a:softEdge rad="112500"/>
          </a:effectLst>
        </p:spPr>
      </p:pic>
      <p:pic>
        <p:nvPicPr>
          <p:cNvPr id="11" name="Рисунок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588" y="5000625"/>
            <a:ext cx="1661861" cy="1714499"/>
          </a:xfrm>
          <a:prstGeom prst="rect">
            <a:avLst/>
          </a:prstGeom>
          <a:ln>
            <a:noFill/>
          </a:ln>
          <a:effectLst>
            <a:softEdge rad="112500"/>
          </a:effectLst>
        </p:spPr>
      </p:pic>
      <p:sp>
        <p:nvSpPr>
          <p:cNvPr id="7" name="Текст 6"/>
          <p:cNvSpPr>
            <a:spLocks noGrp="1"/>
          </p:cNvSpPr>
          <p:nvPr>
            <p:ph type="subTitle" idx="4294967295"/>
          </p:nvPr>
        </p:nvSpPr>
        <p:spPr>
          <a:xfrm>
            <a:off x="727365" y="571501"/>
            <a:ext cx="9690264" cy="5683362"/>
          </a:xfrm>
        </p:spPr>
        <p:txBody>
          <a:bodyPr>
            <a:normAutofit/>
          </a:bodyPr>
          <a:lstStyle/>
          <a:p>
            <a:pPr marL="0" indent="0" algn="r">
              <a:buNone/>
            </a:pPr>
            <a:endParaRPr lang="uk-UA" dirty="0" smtClean="0"/>
          </a:p>
          <a:p>
            <a:pPr marL="0" indent="0">
              <a:buNone/>
            </a:pPr>
            <a:endParaRPr lang="uk-UA" dirty="0" smtClean="0">
              <a:latin typeface="Arial" pitchFamily="34" charset="0"/>
              <a:cs typeface="Arial" pitchFamily="34" charset="0"/>
            </a:endParaRPr>
          </a:p>
          <a:p>
            <a:pPr marL="0" indent="0">
              <a:buNone/>
            </a:pPr>
            <a:endParaRPr lang="uk-UA" dirty="0">
              <a:latin typeface="Arial" pitchFamily="34" charset="0"/>
              <a:cs typeface="Arial" pitchFamily="34" charset="0"/>
            </a:endParaRPr>
          </a:p>
          <a:p>
            <a:pPr marL="0" indent="0">
              <a:buNone/>
            </a:pPr>
            <a:endParaRPr lang="ru-RU" dirty="0"/>
          </a:p>
          <a:p>
            <a:pPr marL="0" indent="0" algn="ctr">
              <a:buNone/>
            </a:pPr>
            <a:r>
              <a:rPr lang="uk-UA" spc="250" dirty="0" smtClean="0"/>
              <a:t> </a:t>
            </a:r>
            <a:r>
              <a:rPr lang="uk-UA" sz="3200" spc="250" dirty="0" smtClean="0">
                <a:latin typeface="Arial" pitchFamily="34" charset="0"/>
                <a:cs typeface="Arial" pitchFamily="34" charset="0"/>
              </a:rPr>
              <a:t>Дякую  за   увагу!</a:t>
            </a:r>
          </a:p>
          <a:p>
            <a:pPr marL="0" indent="0" algn="ctr">
              <a:buNone/>
            </a:pPr>
            <a:endParaRPr lang="ru-RU" sz="3200" dirty="0">
              <a:latin typeface="Arial" pitchFamily="34" charset="0"/>
              <a:cs typeface="Arial" pitchFamily="34" charset="0"/>
            </a:endParaRPr>
          </a:p>
          <a:p>
            <a:pPr marL="0" indent="0" algn="r">
              <a:buNone/>
            </a:pPr>
            <a:endParaRPr lang="uk-UA" dirty="0" smtClean="0"/>
          </a:p>
          <a:p>
            <a:pPr marL="0" indent="0" algn="r">
              <a:buNone/>
            </a:pPr>
            <a:endParaRPr lang="uk-UA" dirty="0"/>
          </a:p>
          <a:p>
            <a:pPr>
              <a:buFont typeface="Wingdings" panose="05000000000000000000" pitchFamily="2" charset="2"/>
              <a:buChar char="v"/>
            </a:pPr>
            <a:endParaRPr lang="uk-UA" dirty="0" smtClean="0"/>
          </a:p>
        </p:txBody>
      </p:sp>
    </p:spTree>
    <p:extLst>
      <p:ext uri="{BB962C8B-B14F-4D97-AF65-F5344CB8AC3E}">
        <p14:creationId xmlns:p14="http://schemas.microsoft.com/office/powerpoint/2010/main" val="177114007"/>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78136"/>
            <a:ext cx="1847850" cy="2051277"/>
          </a:xfrm>
          <a:prstGeom prst="rect">
            <a:avLst/>
          </a:prstGeom>
          <a:ln>
            <a:noFill/>
          </a:ln>
          <a:effectLst>
            <a:softEdge rad="112500"/>
          </a:effectLst>
        </p:spPr>
      </p:pic>
      <p:sp>
        <p:nvSpPr>
          <p:cNvPr id="2" name="Заголовок 1"/>
          <p:cNvSpPr>
            <a:spLocks noGrp="1"/>
          </p:cNvSpPr>
          <p:nvPr>
            <p:ph type="title" idx="4294967295"/>
          </p:nvPr>
        </p:nvSpPr>
        <p:spPr>
          <a:xfrm>
            <a:off x="923925" y="636815"/>
            <a:ext cx="11268075" cy="5127172"/>
          </a:xfrm>
        </p:spPr>
        <p:txBody>
          <a:bodyPr>
            <a:normAutofit fontScale="90000"/>
          </a:bodyPr>
          <a:lstStyle/>
          <a:p>
            <a:pPr algn="ctr"/>
            <a:r>
              <a:rPr lang="uk-UA" sz="4000" b="1" i="1" dirty="0">
                <a:latin typeface="Arial" pitchFamily="34" charset="0"/>
                <a:cs typeface="Arial" pitchFamily="34" charset="0"/>
              </a:rPr>
              <a:t>Імідж </a:t>
            </a:r>
            <a:r>
              <a:rPr lang="uk-UA" sz="4000" b="1" i="1" dirty="0" smtClean="0">
                <a:latin typeface="Arial" pitchFamily="34" charset="0"/>
                <a:cs typeface="Arial" pitchFamily="34" charset="0"/>
              </a:rPr>
              <a:t>в </a:t>
            </a:r>
            <a:r>
              <a:rPr lang="uk-UA" sz="4000" b="1" i="1" dirty="0">
                <a:latin typeface="Arial" pitchFamily="34" charset="0"/>
                <a:cs typeface="Arial" pitchFamily="34" charset="0"/>
              </a:rPr>
              <a:t>аспекті педагогічної </a:t>
            </a:r>
            <a:r>
              <a:rPr lang="uk-UA" sz="4000" b="1" i="1" dirty="0" smtClean="0">
                <a:latin typeface="Arial" pitchFamily="34" charset="0"/>
                <a:cs typeface="Arial" pitchFamily="34" charset="0"/>
              </a:rPr>
              <a:t>діяльності</a:t>
            </a:r>
            <a:br>
              <a:rPr lang="uk-UA" sz="4000" b="1" i="1" dirty="0" smtClean="0">
                <a:latin typeface="Arial" pitchFamily="34" charset="0"/>
                <a:cs typeface="Arial" pitchFamily="34" charset="0"/>
              </a:rPr>
            </a:br>
            <a:r>
              <a:rPr lang="ru-RU" sz="4000" dirty="0">
                <a:latin typeface="Arial" pitchFamily="34" charset="0"/>
                <a:cs typeface="Arial" pitchFamily="34" charset="0"/>
              </a:rPr>
              <a:t/>
            </a:r>
            <a:br>
              <a:rPr lang="ru-RU" sz="4000" dirty="0">
                <a:latin typeface="Arial" pitchFamily="34" charset="0"/>
                <a:cs typeface="Arial" pitchFamily="34" charset="0"/>
              </a:rPr>
            </a:br>
            <a:r>
              <a:rPr lang="uk-UA" sz="4000" dirty="0">
                <a:latin typeface="Arial" pitchFamily="34" charset="0"/>
                <a:cs typeface="Arial" pitchFamily="34" charset="0"/>
              </a:rPr>
              <a:t>Орієнтація на особистісну сутність людини, прагнення звільнити її від одноманітності в суспільному бутті й особистісному розвитку домінують у сучасній теорії і практиці виховання та навчання. </a:t>
            </a:r>
            <a:r>
              <a:rPr lang="uk-UA" sz="4000" dirty="0" smtClean="0">
                <a:latin typeface="Arial" pitchFamily="34" charset="0"/>
                <a:cs typeface="Arial" pitchFamily="34" charset="0"/>
              </a:rPr>
              <a:t/>
            </a:r>
            <a:br>
              <a:rPr lang="uk-UA" sz="4000" dirty="0" smtClean="0">
                <a:latin typeface="Arial" pitchFamily="34" charset="0"/>
                <a:cs typeface="Arial" pitchFamily="34" charset="0"/>
              </a:rPr>
            </a:br>
            <a:r>
              <a:rPr lang="uk-UA" sz="4000" dirty="0" smtClean="0">
                <a:latin typeface="Arial" pitchFamily="34" charset="0"/>
                <a:cs typeface="Arial" pitchFamily="34" charset="0"/>
              </a:rPr>
              <a:t>Складові </a:t>
            </a:r>
            <a:r>
              <a:rPr lang="uk-UA" sz="4000" dirty="0">
                <a:latin typeface="Arial" pitchFamily="34" charset="0"/>
                <a:cs typeface="Arial" pitchFamily="34" charset="0"/>
              </a:rPr>
              <a:t>цієї домінанти є одночасно і характерними </a:t>
            </a:r>
            <a:r>
              <a:rPr lang="uk-UA" sz="4000" i="1" dirty="0">
                <a:latin typeface="Arial" pitchFamily="34" charset="0"/>
                <a:cs typeface="Arial" pitchFamily="34" charset="0"/>
              </a:rPr>
              <a:t>ознаками гуманістичної педагогіки</a:t>
            </a:r>
            <a:r>
              <a:rPr lang="uk-UA" sz="4000" dirty="0">
                <a:latin typeface="Arial" pitchFamily="34" charset="0"/>
                <a:cs typeface="Arial" pitchFamily="34" charset="0"/>
              </a:rPr>
              <a:t>. До них належать:</a:t>
            </a:r>
            <a:r>
              <a:rPr lang="ru-RU" sz="4000" dirty="0">
                <a:latin typeface="Arial" pitchFamily="34" charset="0"/>
                <a:cs typeface="Arial" pitchFamily="34" charset="0"/>
              </a:rPr>
              <a:t/>
            </a:r>
            <a:br>
              <a:rPr lang="ru-RU" sz="4000" dirty="0">
                <a:latin typeface="Arial" pitchFamily="34" charset="0"/>
                <a:cs typeface="Arial" pitchFamily="34" charset="0"/>
              </a:rPr>
            </a:br>
            <a:endParaRPr lang="ru-RU" sz="4000" b="1" dirty="0">
              <a:solidFill>
                <a:srgbClr val="C00000"/>
              </a:solidFill>
              <a:latin typeface="Arial" pitchFamily="34" charset="0"/>
              <a:cs typeface="Arial" pitchFamily="34" charset="0"/>
            </a:endParaRP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8292" y="4923745"/>
            <a:ext cx="2466975" cy="1847850"/>
          </a:xfrm>
          <a:prstGeom prst="ellipse">
            <a:avLst/>
          </a:prstGeom>
          <a:ln>
            <a:noFill/>
          </a:ln>
          <a:effectLst>
            <a:softEdge rad="112500"/>
          </a:effectLst>
        </p:spPr>
      </p:pic>
    </p:spTree>
    <p:extLst>
      <p:ext uri="{BB962C8B-B14F-4D97-AF65-F5344CB8AC3E}">
        <p14:creationId xmlns:p14="http://schemas.microsoft.com/office/powerpoint/2010/main" val="2768049987"/>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78136"/>
            <a:ext cx="1847850" cy="2051277"/>
          </a:xfrm>
          <a:prstGeom prst="rect">
            <a:avLst/>
          </a:prstGeom>
          <a:ln>
            <a:noFill/>
          </a:ln>
          <a:effectLst>
            <a:softEdge rad="112500"/>
          </a:effectLst>
        </p:spPr>
      </p:pic>
      <p:sp>
        <p:nvSpPr>
          <p:cNvPr id="2" name="Заголовок 1"/>
          <p:cNvSpPr>
            <a:spLocks noGrp="1"/>
          </p:cNvSpPr>
          <p:nvPr>
            <p:ph type="title" idx="4294967295"/>
          </p:nvPr>
        </p:nvSpPr>
        <p:spPr>
          <a:xfrm>
            <a:off x="923925" y="636815"/>
            <a:ext cx="11268075" cy="5127172"/>
          </a:xfrm>
        </p:spPr>
        <p:txBody>
          <a:bodyPr>
            <a:normAutofit/>
          </a:bodyPr>
          <a:lstStyle/>
          <a:p>
            <a:pPr marL="457200" lvl="0" indent="-457200">
              <a:buFont typeface="Wingdings" pitchFamily="2" charset="2"/>
              <a:buChar char="Ø"/>
            </a:pPr>
            <a:r>
              <a:rPr lang="uk-UA" sz="2800" dirty="0">
                <a:latin typeface="Arial" pitchFamily="34" charset="0"/>
                <a:cs typeface="Arial" pitchFamily="34" charset="0"/>
              </a:rPr>
              <a:t>надання дітям ініціативи у пізнавальній діяльності, створення емоційно стимулюючого </a:t>
            </a:r>
            <a:r>
              <a:rPr lang="uk-UA" sz="2800" dirty="0" smtClean="0">
                <a:latin typeface="Arial" pitchFamily="34" charset="0"/>
                <a:cs typeface="Arial" pitchFamily="34" charset="0"/>
              </a:rPr>
              <a:t>освітнього </a:t>
            </a:r>
            <a:r>
              <a:rPr lang="uk-UA" sz="2800" dirty="0">
                <a:latin typeface="Arial" pitchFamily="34" charset="0"/>
                <a:cs typeface="Arial" pitchFamily="34" charset="0"/>
              </a:rPr>
              <a:t>середовища, розвиток у них саморегуляції і свободи, закорінених у почуття й усвідомлення особистої відповідальності</a:t>
            </a:r>
            <a:r>
              <a:rPr lang="uk-UA" sz="2800" dirty="0" smtClean="0">
                <a:latin typeface="Arial" pitchFamily="34" charset="0"/>
                <a:cs typeface="Arial" pitchFamily="34" charset="0"/>
              </a:rPr>
              <a:t>;</a:t>
            </a:r>
            <a:br>
              <a:rPr lang="uk-UA" sz="2800" dirty="0" smtClean="0">
                <a:latin typeface="Arial" pitchFamily="34" charset="0"/>
                <a:cs typeface="Arial" pitchFamily="34" charset="0"/>
              </a:rPr>
            </a:br>
            <a:r>
              <a:rPr lang="ru-RU" sz="2800" dirty="0">
                <a:latin typeface="Arial" pitchFamily="34" charset="0"/>
                <a:cs typeface="Arial" pitchFamily="34" charset="0"/>
              </a:rPr>
              <a:t/>
            </a:r>
            <a:br>
              <a:rPr lang="ru-RU" sz="2800" dirty="0">
                <a:latin typeface="Arial" pitchFamily="34" charset="0"/>
                <a:cs typeface="Arial" pitchFamily="34" charset="0"/>
              </a:rPr>
            </a:br>
            <a:r>
              <a:rPr lang="uk-UA" sz="2800" dirty="0">
                <a:latin typeface="Arial" pitchFamily="34" charset="0"/>
                <a:cs typeface="Arial" pitchFamily="34" charset="0"/>
              </a:rPr>
              <a:t>здійснення освітнього процесу в атмосфері взаємодії, приязні, емоційної співдружності;</a:t>
            </a:r>
            <a:r>
              <a:rPr lang="ru-RU" sz="2800" dirty="0">
                <a:latin typeface="Arial" pitchFamily="34" charset="0"/>
                <a:cs typeface="Arial" pitchFamily="34" charset="0"/>
              </a:rPr>
              <a:t/>
            </a:r>
            <a:br>
              <a:rPr lang="ru-RU" sz="2800" dirty="0">
                <a:latin typeface="Arial" pitchFamily="34" charset="0"/>
                <a:cs typeface="Arial" pitchFamily="34" charset="0"/>
              </a:rPr>
            </a:br>
            <a:r>
              <a:rPr lang="ru-RU" sz="2800" dirty="0" smtClean="0">
                <a:latin typeface="Arial" pitchFamily="34" charset="0"/>
                <a:cs typeface="Arial" pitchFamily="34" charset="0"/>
              </a:rPr>
              <a:t/>
            </a:r>
            <a:br>
              <a:rPr lang="ru-RU" sz="2800" dirty="0" smtClean="0">
                <a:latin typeface="Arial" pitchFamily="34" charset="0"/>
                <a:cs typeface="Arial" pitchFamily="34" charset="0"/>
              </a:rPr>
            </a:br>
            <a:r>
              <a:rPr lang="uk-UA" sz="2800" dirty="0" smtClean="0">
                <a:latin typeface="Arial" pitchFamily="34" charset="0"/>
                <a:cs typeface="Arial" pitchFamily="34" charset="0"/>
              </a:rPr>
              <a:t>структурування </a:t>
            </a:r>
            <a:r>
              <a:rPr lang="uk-UA" sz="2800" dirty="0">
                <a:latin typeface="Arial" pitchFamily="34" charset="0"/>
                <a:cs typeface="Arial" pitchFamily="34" charset="0"/>
              </a:rPr>
              <a:t>педагогічного процесу на визнаній педагогом і дітьми солідарній основі;</a:t>
            </a:r>
            <a:r>
              <a:rPr lang="ru-RU" sz="2800" dirty="0">
                <a:latin typeface="Arial" pitchFamily="34" charset="0"/>
                <a:cs typeface="Arial" pitchFamily="34" charset="0"/>
              </a:rPr>
              <a:t/>
            </a:r>
            <a:br>
              <a:rPr lang="ru-RU" sz="2800" dirty="0">
                <a:latin typeface="Arial" pitchFamily="34" charset="0"/>
                <a:cs typeface="Arial" pitchFamily="34" charset="0"/>
              </a:rPr>
            </a:br>
            <a:endParaRPr lang="ru-RU" sz="2800" b="1" dirty="0">
              <a:solidFill>
                <a:srgbClr val="C00000"/>
              </a:solidFill>
              <a:latin typeface="Arial" pitchFamily="34" charset="0"/>
              <a:cs typeface="Arial" pitchFamily="34" charset="0"/>
            </a:endParaRP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8292" y="4923745"/>
            <a:ext cx="2466975" cy="1847850"/>
          </a:xfrm>
          <a:prstGeom prst="ellipse">
            <a:avLst/>
          </a:prstGeom>
          <a:ln>
            <a:noFill/>
          </a:ln>
          <a:effectLst>
            <a:softEdge rad="112500"/>
          </a:effectLst>
        </p:spPr>
      </p:pic>
    </p:spTree>
    <p:extLst>
      <p:ext uri="{BB962C8B-B14F-4D97-AF65-F5344CB8AC3E}">
        <p14:creationId xmlns:p14="http://schemas.microsoft.com/office/powerpoint/2010/main" val="3813058360"/>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78136"/>
            <a:ext cx="1847850" cy="2051277"/>
          </a:xfrm>
          <a:prstGeom prst="rect">
            <a:avLst/>
          </a:prstGeom>
          <a:ln>
            <a:noFill/>
          </a:ln>
          <a:effectLst>
            <a:softEdge rad="112500"/>
          </a:effectLst>
        </p:spPr>
      </p:pic>
      <p:sp>
        <p:nvSpPr>
          <p:cNvPr id="2" name="Заголовок 1"/>
          <p:cNvSpPr>
            <a:spLocks noGrp="1"/>
          </p:cNvSpPr>
          <p:nvPr>
            <p:ph type="title" idx="4294967295"/>
          </p:nvPr>
        </p:nvSpPr>
        <p:spPr>
          <a:xfrm>
            <a:off x="923925" y="636815"/>
            <a:ext cx="11268075" cy="5127172"/>
          </a:xfrm>
        </p:spPr>
        <p:txBody>
          <a:bodyPr>
            <a:normAutofit/>
          </a:bodyPr>
          <a:lstStyle/>
          <a:p>
            <a:pPr marL="457200" lvl="0" indent="-457200">
              <a:buFont typeface="Wingdings" pitchFamily="2" charset="2"/>
              <a:buChar char="Ø"/>
            </a:pPr>
            <a:r>
              <a:rPr lang="uk-UA" sz="2800" dirty="0">
                <a:latin typeface="Arial" pitchFamily="34" charset="0"/>
                <a:cs typeface="Arial" pitchFamily="34" charset="0"/>
              </a:rPr>
              <a:t>виконання вчителем ролі порадника, консультанта, джерела знань, метою якого є створення для учнів реальних можливостей вибору пізнавальних альтернатив і самореалізації у формі, яка б відповідала рівневі розвитку кожного з них</a:t>
            </a:r>
            <a:r>
              <a:rPr lang="uk-UA" sz="2800" dirty="0" smtClean="0">
                <a:latin typeface="Arial" pitchFamily="34" charset="0"/>
                <a:cs typeface="Arial" pitchFamily="34" charset="0"/>
              </a:rPr>
              <a:t>;</a:t>
            </a:r>
            <a:br>
              <a:rPr lang="uk-UA" sz="2800" dirty="0" smtClean="0">
                <a:latin typeface="Arial" pitchFamily="34" charset="0"/>
                <a:cs typeface="Arial" pitchFamily="34" charset="0"/>
              </a:rPr>
            </a:br>
            <a:r>
              <a:rPr lang="ru-RU" sz="2800" dirty="0">
                <a:latin typeface="Arial" pitchFamily="34" charset="0"/>
                <a:cs typeface="Arial" pitchFamily="34" charset="0"/>
              </a:rPr>
              <a:t/>
            </a:r>
            <a:br>
              <a:rPr lang="ru-RU" sz="2800" dirty="0">
                <a:latin typeface="Arial" pitchFamily="34" charset="0"/>
                <a:cs typeface="Arial" pitchFamily="34" charset="0"/>
              </a:rPr>
            </a:br>
            <a:r>
              <a:rPr lang="uk-UA" sz="2800" dirty="0">
                <a:latin typeface="Arial" pitchFamily="34" charset="0"/>
                <a:cs typeface="Arial" pitchFamily="34" charset="0"/>
              </a:rPr>
              <a:t>формування і добір освітніх програм з огляду на максимальні можливості розвитку потенціалу і стимулювання творчих здібностей дітей, обговорення вчителем з учнями проблем пізнавального розвитку, засобів його оцінювання. </a:t>
            </a:r>
            <a:endParaRPr lang="ru-RU" sz="2800" b="1" dirty="0">
              <a:solidFill>
                <a:srgbClr val="C00000"/>
              </a:solidFill>
              <a:latin typeface="Arial" pitchFamily="34" charset="0"/>
              <a:cs typeface="Arial" pitchFamily="34" charset="0"/>
            </a:endParaRP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8292" y="4923745"/>
            <a:ext cx="2466975" cy="1847850"/>
          </a:xfrm>
          <a:prstGeom prst="ellipse">
            <a:avLst/>
          </a:prstGeom>
          <a:ln>
            <a:noFill/>
          </a:ln>
          <a:effectLst>
            <a:softEdge rad="112500"/>
          </a:effectLst>
        </p:spPr>
      </p:pic>
    </p:spTree>
    <p:extLst>
      <p:ext uri="{BB962C8B-B14F-4D97-AF65-F5344CB8AC3E}">
        <p14:creationId xmlns:p14="http://schemas.microsoft.com/office/powerpoint/2010/main" val="1315091168"/>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78136"/>
            <a:ext cx="1847850" cy="2051277"/>
          </a:xfrm>
          <a:prstGeom prst="rect">
            <a:avLst/>
          </a:prstGeom>
          <a:ln>
            <a:noFill/>
          </a:ln>
          <a:effectLst>
            <a:softEdge rad="112500"/>
          </a:effectLst>
        </p:spPr>
      </p:pic>
      <p:sp>
        <p:nvSpPr>
          <p:cNvPr id="2" name="Заголовок 1"/>
          <p:cNvSpPr>
            <a:spLocks noGrp="1"/>
          </p:cNvSpPr>
          <p:nvPr>
            <p:ph type="title" idx="4294967295"/>
          </p:nvPr>
        </p:nvSpPr>
        <p:spPr>
          <a:xfrm>
            <a:off x="923925" y="636815"/>
            <a:ext cx="11268075" cy="5127172"/>
          </a:xfrm>
        </p:spPr>
        <p:txBody>
          <a:bodyPr>
            <a:normAutofit/>
          </a:bodyPr>
          <a:lstStyle/>
          <a:p>
            <a:pPr marL="457200" indent="-457200">
              <a:buFont typeface="Wingdings" pitchFamily="2" charset="2"/>
              <a:buChar char="Ø"/>
            </a:pPr>
            <a:r>
              <a:rPr lang="uk-UA" sz="2800" i="1" dirty="0" err="1">
                <a:latin typeface="Arial" pitchFamily="34" charset="0"/>
                <a:cs typeface="Arial" pitchFamily="34" charset="0"/>
              </a:rPr>
              <a:t>Особистісно</a:t>
            </a:r>
            <a:r>
              <a:rPr lang="uk-UA" sz="2800" i="1" dirty="0">
                <a:latin typeface="Arial" pitchFamily="34" charset="0"/>
                <a:cs typeface="Arial" pitchFamily="34" charset="0"/>
              </a:rPr>
              <a:t> орієнтовану педагогіку </a:t>
            </a:r>
            <a:r>
              <a:rPr lang="uk-UA" sz="2800" dirty="0">
                <a:latin typeface="Arial" pitchFamily="34" charset="0"/>
                <a:cs typeface="Arial" pitchFamily="34" charset="0"/>
              </a:rPr>
              <a:t>визнають як </a:t>
            </a:r>
            <a:r>
              <a:rPr lang="uk-UA" sz="2800" i="1" dirty="0">
                <a:latin typeface="Arial" pitchFamily="34" charset="0"/>
                <a:cs typeface="Arial" pitchFamily="34" charset="0"/>
              </a:rPr>
              <a:t>інноваційну</a:t>
            </a:r>
            <a:r>
              <a:rPr lang="uk-UA" sz="2800" dirty="0">
                <a:latin typeface="Arial" pitchFamily="34" charset="0"/>
                <a:cs typeface="Arial" pitchFamily="34" charset="0"/>
              </a:rPr>
              <a:t>. </a:t>
            </a:r>
            <a:r>
              <a:rPr lang="uk-UA" sz="2800" dirty="0" smtClean="0">
                <a:latin typeface="Arial" pitchFamily="34" charset="0"/>
                <a:cs typeface="Arial" pitchFamily="34" charset="0"/>
              </a:rPr>
              <a:t/>
            </a:r>
            <a:br>
              <a:rPr lang="uk-UA" sz="2800" dirty="0" smtClean="0">
                <a:latin typeface="Arial" pitchFamily="34" charset="0"/>
                <a:cs typeface="Arial" pitchFamily="34" charset="0"/>
              </a:rPr>
            </a:br>
            <a:r>
              <a:rPr lang="uk-UA" sz="2800" dirty="0">
                <a:latin typeface="Arial" pitchFamily="34" charset="0"/>
                <a:cs typeface="Arial" pitchFamily="34" charset="0"/>
              </a:rPr>
              <a:t/>
            </a:r>
            <a:br>
              <a:rPr lang="uk-UA" sz="2800" dirty="0">
                <a:latin typeface="Arial" pitchFamily="34" charset="0"/>
                <a:cs typeface="Arial" pitchFamily="34" charset="0"/>
              </a:rPr>
            </a:br>
            <a:r>
              <a:rPr lang="uk-UA" sz="2800" dirty="0" smtClean="0">
                <a:latin typeface="Arial" pitchFamily="34" charset="0"/>
                <a:cs typeface="Arial" pitchFamily="34" charset="0"/>
              </a:rPr>
              <a:t>Такою </a:t>
            </a:r>
            <a:r>
              <a:rPr lang="uk-UA" sz="2800" dirty="0">
                <a:latin typeface="Arial" pitchFamily="34" charset="0"/>
                <a:cs typeface="Arial" pitchFamily="34" charset="0"/>
              </a:rPr>
              <a:t>вона є тільки для нашої педагогічної системи, оскільки інші уже давно еволюціонують у гуманістичному напрямі, поступово трансформуючись у систему нових відносин.</a:t>
            </a:r>
            <a:r>
              <a:rPr lang="ru-RU" sz="2800" dirty="0">
                <a:latin typeface="Arial" pitchFamily="34" charset="0"/>
                <a:cs typeface="Arial" pitchFamily="34" charset="0"/>
              </a:rPr>
              <a:t/>
            </a:r>
            <a:br>
              <a:rPr lang="ru-RU" sz="2800" dirty="0">
                <a:latin typeface="Arial" pitchFamily="34" charset="0"/>
                <a:cs typeface="Arial" pitchFamily="34" charset="0"/>
              </a:rPr>
            </a:br>
            <a:endParaRPr lang="ru-RU" sz="2800" b="1" dirty="0">
              <a:solidFill>
                <a:srgbClr val="C00000"/>
              </a:solidFill>
              <a:latin typeface="Arial" pitchFamily="34" charset="0"/>
              <a:cs typeface="Arial" pitchFamily="34" charset="0"/>
            </a:endParaRP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8292" y="4923745"/>
            <a:ext cx="2466975" cy="1847850"/>
          </a:xfrm>
          <a:prstGeom prst="ellipse">
            <a:avLst/>
          </a:prstGeom>
          <a:ln>
            <a:noFill/>
          </a:ln>
          <a:effectLst>
            <a:softEdge rad="112500"/>
          </a:effectLst>
        </p:spPr>
      </p:pic>
    </p:spTree>
    <p:extLst>
      <p:ext uri="{BB962C8B-B14F-4D97-AF65-F5344CB8AC3E}">
        <p14:creationId xmlns:p14="http://schemas.microsoft.com/office/powerpoint/2010/main" val="3414272977"/>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78136"/>
            <a:ext cx="1847850" cy="2051277"/>
          </a:xfrm>
          <a:prstGeom prst="rect">
            <a:avLst/>
          </a:prstGeom>
          <a:ln>
            <a:noFill/>
          </a:ln>
          <a:effectLst>
            <a:softEdge rad="112500"/>
          </a:effectLst>
        </p:spPr>
      </p:pic>
      <p:sp>
        <p:nvSpPr>
          <p:cNvPr id="2" name="Заголовок 1"/>
          <p:cNvSpPr>
            <a:spLocks noGrp="1"/>
          </p:cNvSpPr>
          <p:nvPr>
            <p:ph type="title" idx="4294967295"/>
          </p:nvPr>
        </p:nvSpPr>
        <p:spPr>
          <a:xfrm>
            <a:off x="923925" y="636815"/>
            <a:ext cx="11268075" cy="5127172"/>
          </a:xfrm>
        </p:spPr>
        <p:txBody>
          <a:bodyPr>
            <a:normAutofit/>
          </a:bodyPr>
          <a:lstStyle/>
          <a:p>
            <a:pPr marL="457200" indent="-457200">
              <a:buFont typeface="Wingdings" pitchFamily="2" charset="2"/>
              <a:buChar char="Ø"/>
            </a:pPr>
            <a:r>
              <a:rPr lang="uk-UA" sz="2800" b="1" dirty="0" smtClean="0">
                <a:latin typeface="Arial" pitchFamily="34" charset="0"/>
                <a:cs typeface="Arial" pitchFamily="34" charset="0"/>
              </a:rPr>
              <a:t>   Гуманістична </a:t>
            </a:r>
            <a:r>
              <a:rPr lang="uk-UA" sz="2800" b="1" dirty="0">
                <a:latin typeface="Arial" pitchFamily="34" charset="0"/>
                <a:cs typeface="Arial" pitchFamily="34" charset="0"/>
              </a:rPr>
              <a:t>спрямованість інноваційних процесів </a:t>
            </a:r>
            <a:r>
              <a:rPr lang="uk-UA" sz="2800" dirty="0">
                <a:latin typeface="Arial" pitchFamily="34" charset="0"/>
                <a:cs typeface="Arial" pitchFamily="34" charset="0"/>
              </a:rPr>
              <a:t>у системі освіти зумовлена співіснуванням і складними взаєминами в науковій педагогіці й педагогічній практиці традиційної наукової педагогіки, що орієнтована на об’єктивні закономірності виховання й має своїм головним джерелом наукові дослідження, і створюваної педагогами-новаторами педагогіки співробітництва.</a:t>
            </a:r>
            <a:r>
              <a:rPr lang="ru-RU" sz="2800" dirty="0">
                <a:latin typeface="Arial" pitchFamily="34" charset="0"/>
                <a:cs typeface="Arial" pitchFamily="34" charset="0"/>
              </a:rPr>
              <a:t/>
            </a:r>
            <a:br>
              <a:rPr lang="ru-RU" sz="2800" dirty="0">
                <a:latin typeface="Arial" pitchFamily="34" charset="0"/>
                <a:cs typeface="Arial" pitchFamily="34" charset="0"/>
              </a:rPr>
            </a:br>
            <a:endParaRPr lang="ru-RU" sz="2800" b="1" dirty="0">
              <a:solidFill>
                <a:srgbClr val="C00000"/>
              </a:solidFill>
              <a:latin typeface="Arial" pitchFamily="34" charset="0"/>
              <a:cs typeface="Arial" pitchFamily="34" charset="0"/>
            </a:endParaRP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8292" y="4923745"/>
            <a:ext cx="2466975" cy="1847850"/>
          </a:xfrm>
          <a:prstGeom prst="ellipse">
            <a:avLst/>
          </a:prstGeom>
          <a:ln>
            <a:noFill/>
          </a:ln>
          <a:effectLst>
            <a:softEdge rad="112500"/>
          </a:effectLst>
        </p:spPr>
      </p:pic>
    </p:spTree>
    <p:extLst>
      <p:ext uri="{BB962C8B-B14F-4D97-AF65-F5344CB8AC3E}">
        <p14:creationId xmlns:p14="http://schemas.microsoft.com/office/powerpoint/2010/main" val="1648188062"/>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78136"/>
            <a:ext cx="1847850" cy="2051277"/>
          </a:xfrm>
          <a:prstGeom prst="rect">
            <a:avLst/>
          </a:prstGeom>
          <a:ln>
            <a:noFill/>
          </a:ln>
          <a:effectLst>
            <a:softEdge rad="112500"/>
          </a:effectLst>
        </p:spPr>
      </p:pic>
      <p:sp>
        <p:nvSpPr>
          <p:cNvPr id="2" name="Заголовок 1"/>
          <p:cNvSpPr>
            <a:spLocks noGrp="1"/>
          </p:cNvSpPr>
          <p:nvPr>
            <p:ph type="title" idx="4294967295"/>
          </p:nvPr>
        </p:nvSpPr>
        <p:spPr>
          <a:xfrm>
            <a:off x="923925" y="636815"/>
            <a:ext cx="11268075" cy="5127172"/>
          </a:xfrm>
        </p:spPr>
        <p:txBody>
          <a:bodyPr>
            <a:normAutofit/>
          </a:bodyPr>
          <a:lstStyle/>
          <a:p>
            <a:pPr algn="r"/>
            <a:r>
              <a:rPr lang="uk-UA" sz="2800" dirty="0">
                <a:latin typeface="Arial" pitchFamily="34" charset="0"/>
                <a:cs typeface="Arial" pitchFamily="34" charset="0"/>
              </a:rPr>
              <a:t>Кожна дитина – неповторна, наділена від природи унікальними здібностями, талантами та можливостями. Місія сучасної освіти – допомогти розкрити та розвинути здібності, таланти і можливості кожної дитини на основі партнерства між учителем, учнем і батьками</a:t>
            </a:r>
            <a:r>
              <a:rPr lang="uk-UA" sz="2800" dirty="0" smtClean="0">
                <a:latin typeface="Arial" pitchFamily="34" charset="0"/>
                <a:cs typeface="Arial" pitchFamily="34" charset="0"/>
              </a:rPr>
              <a:t>.</a:t>
            </a:r>
            <a:br>
              <a:rPr lang="uk-UA" sz="2800" dirty="0" smtClean="0">
                <a:latin typeface="Arial" pitchFamily="34" charset="0"/>
                <a:cs typeface="Arial" pitchFamily="34" charset="0"/>
              </a:rPr>
            </a:br>
            <a:r>
              <a:rPr lang="ru-RU" sz="2800" dirty="0">
                <a:latin typeface="Arial" pitchFamily="34" charset="0"/>
                <a:cs typeface="Arial" pitchFamily="34" charset="0"/>
              </a:rPr>
              <a:t/>
            </a:r>
            <a:br>
              <a:rPr lang="ru-RU" sz="2800" dirty="0">
                <a:latin typeface="Arial" pitchFamily="34" charset="0"/>
                <a:cs typeface="Arial" pitchFamily="34" charset="0"/>
              </a:rPr>
            </a:br>
            <a:r>
              <a:rPr lang="uk-UA" sz="2800" dirty="0">
                <a:latin typeface="Arial" pitchFamily="34" charset="0"/>
                <a:cs typeface="Arial" pitchFamily="34" charset="0"/>
              </a:rPr>
              <a:t> </a:t>
            </a:r>
            <a:r>
              <a:rPr lang="ru-RU" sz="2800" dirty="0">
                <a:latin typeface="Arial" pitchFamily="34" charset="0"/>
                <a:cs typeface="Arial" pitchFamily="34" charset="0"/>
              </a:rPr>
              <a:t/>
            </a:r>
            <a:br>
              <a:rPr lang="ru-RU" sz="2800" dirty="0">
                <a:latin typeface="Arial" pitchFamily="34" charset="0"/>
                <a:cs typeface="Arial" pitchFamily="34" charset="0"/>
              </a:rPr>
            </a:br>
            <a:r>
              <a:rPr lang="uk-UA" sz="2800" i="1" dirty="0" smtClean="0">
                <a:latin typeface="Arial" pitchFamily="34" charset="0"/>
                <a:cs typeface="Arial" pitchFamily="34" charset="0"/>
              </a:rPr>
              <a:t>«Якщо вчитель став другом дитини, якщо ця дружба осяяна благородним захопленням, поривом до чогось світлого, розумного, у серці дитини ніколи не з’явиться </a:t>
            </a:r>
            <a:r>
              <a:rPr lang="uk-UA" sz="2800" i="1" dirty="0">
                <a:latin typeface="Arial" pitchFamily="34" charset="0"/>
                <a:cs typeface="Arial" pitchFamily="34" charset="0"/>
              </a:rPr>
              <a:t>зло», – писав Василь Сухомлинський</a:t>
            </a:r>
            <a:r>
              <a:rPr lang="uk-UA" sz="2800" i="1" dirty="0" smtClean="0">
                <a:latin typeface="Arial" pitchFamily="34" charset="0"/>
                <a:cs typeface="Arial" pitchFamily="34" charset="0"/>
              </a:rPr>
              <a:t>.</a:t>
            </a:r>
            <a:r>
              <a:rPr lang="ru-RU" sz="2800" dirty="0">
                <a:latin typeface="Arial" pitchFamily="34" charset="0"/>
                <a:cs typeface="Arial" pitchFamily="34" charset="0"/>
              </a:rPr>
              <a:t/>
            </a:r>
            <a:br>
              <a:rPr lang="ru-RU" sz="2800" dirty="0">
                <a:latin typeface="Arial" pitchFamily="34" charset="0"/>
                <a:cs typeface="Arial" pitchFamily="34" charset="0"/>
              </a:rPr>
            </a:br>
            <a:r>
              <a:rPr lang="uk-UA" sz="2800" dirty="0"/>
              <a:t> </a:t>
            </a:r>
            <a:r>
              <a:rPr lang="ru-RU" sz="2800" dirty="0"/>
              <a:t/>
            </a:r>
            <a:br>
              <a:rPr lang="ru-RU" sz="2800" dirty="0"/>
            </a:br>
            <a:endParaRPr lang="ru-RU" sz="2800" b="1" dirty="0">
              <a:solidFill>
                <a:srgbClr val="C00000"/>
              </a:solidFill>
              <a:latin typeface="Arial" pitchFamily="34" charset="0"/>
              <a:cs typeface="Arial" pitchFamily="34" charset="0"/>
            </a:endParaRPr>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8292" y="4923745"/>
            <a:ext cx="2466975" cy="1847850"/>
          </a:xfrm>
          <a:prstGeom prst="ellipse">
            <a:avLst/>
          </a:prstGeom>
          <a:ln>
            <a:noFill/>
          </a:ln>
          <a:effectLst>
            <a:softEdge rad="112500"/>
          </a:effectLst>
        </p:spPr>
      </p:pic>
    </p:spTree>
    <p:extLst>
      <p:ext uri="{BB962C8B-B14F-4D97-AF65-F5344CB8AC3E}">
        <p14:creationId xmlns:p14="http://schemas.microsoft.com/office/powerpoint/2010/main" val="1185412792"/>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508</TotalTime>
  <Words>1314</Words>
  <Application>Microsoft Office PowerPoint</Application>
  <PresentationFormat>Произвольный</PresentationFormat>
  <Paragraphs>183</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Тема Office</vt:lpstr>
      <vt:lpstr>Тема 4 Іміджева модель професійної діяльності педагога</vt:lpstr>
      <vt:lpstr>Найголовнішою умовою освітнього процесу є його особистісна зорієнтованість, спрямована на те, щоб кожний вихованець став повноцінним, самодостатнім, творчим суб’єктом діяльності, пізнання, спілкування, вільною і самодіяльною особистістю.</vt:lpstr>
      <vt:lpstr>Американський психолог  Карл Роджерс (1902-1987) Книга «Свобода навчатися» </vt:lpstr>
      <vt:lpstr>Імідж в аспекті педагогічної діяльності  Орієнтація на особистісну сутність людини, прагнення звільнити її від одноманітності в суспільному бутті й особистісному розвитку домінують у сучасній теорії і практиці виховання та навчання.  Складові цієї домінанти є одночасно і характерними ознаками гуманістичної педагогіки. До них належать: </vt:lpstr>
      <vt:lpstr>надання дітям ініціативи у пізнавальній діяльності, створення емоційно стимулюючого освітнього середовища, розвиток у них саморегуляції і свободи, закорінених у почуття й усвідомлення особистої відповідальності;  здійснення освітнього процесу в атмосфері взаємодії, приязні, емоційної співдружності;  структурування педагогічного процесу на визнаній педагогом і дітьми солідарній основі; </vt:lpstr>
      <vt:lpstr>виконання вчителем ролі порадника, консультанта, джерела знань, метою якого є створення для учнів реальних можливостей вибору пізнавальних альтернатив і самореалізації у формі, яка б відповідала рівневі розвитку кожного з них;  формування і добір освітніх програм з огляду на максимальні можливості розвитку потенціалу і стимулювання творчих здібностей дітей, обговорення вчителем з учнями проблем пізнавального розвитку, засобів його оцінювання. </vt:lpstr>
      <vt:lpstr>Особистісно орієнтовану педагогіку визнають як інноваційну.   Такою вона є тільки для нашої педагогічної системи, оскільки інші уже давно еволюціонують у гуманістичному напрямі, поступово трансформуючись у систему нових відносин. </vt:lpstr>
      <vt:lpstr>   Гуманістична спрямованість інноваційних процесів у системі освіти зумовлена співіснуванням і складними взаєминами в науковій педагогіці й педагогічній практиці традиційної наукової педагогіки, що орієнтована на об’єктивні закономірності виховання й має своїм головним джерелом наукові дослідження, і створюваної педагогами-новаторами педагогіки співробітництва. </vt:lpstr>
      <vt:lpstr>Кожна дитина – неповторна, наділена від природи унікальними здібностями, талантами та можливостями. Місія сучасної освіти – допомогти розкрити та розвинути здібності, таланти і можливості кожної дитини на основі партнерства між учителем, учнем і батьками.    «Якщо вчитель став другом дитини, якщо ця дружба осяяна благородним захопленням, поривом до чогось світлого, розумного, у серці дитини ніколи не з’явиться зло», – писав Василь Сухомлинський.   </vt:lpstr>
      <vt:lpstr>Нова школа працюватиме на засадах “педагогіки партнерства”  В основі педагогіки партнерства – спілкування, взаємодія та співпраця між учителем, учнем і батьками. Учні, батьки та вчителі, об’єднані спільними цілями та прагненнями, є добровільними та зацікавленими однодумцями, рівноправними учасниками освітнього процесу, відповідальними за результат.  Школа має ініціювати нову, глибшу залученість родини до побудови освітньо-професійної траєкторії дитини. Нова школа допомагатиме батькам здобувати спеціальні знання про стадії розвитку дитини, ефективні способи виховання в дитині сильних сторін характеру і чеснот залежно від її індивідуальних особливостей. Діалог і багатостороння комунікація між учнями, учителями та батьками змінить односторонню авторитарну комунікацію “вчитель” – “учень”.    </vt:lpstr>
      <vt:lpstr>  Основні принципи цього підходу: повага до особистості; доброзичливість і позитивне ставлення; довіра у відносинах; діалог – взаємодія – взаємоповага; розподілене лідерство (проактивність, право вибору та відповідальність за нього, горизонтальність зв’язків); принципи соціального партнерства (рівність сторін, добровільність прийняття зобов’язань, обов’язковість виконання домовленостей). Педагогіка партнерства і компетентнісний підхід потребують нового освітнього середовища. Таке середовище допомагає розкрити здібності кожної дитини.    </vt:lpstr>
      <vt:lpstr>Імідж керівника в аспекті управлінської діяльності  Керівник нової генерації  Лідерська позиція керівника  Керівник-реформатор повинен мати риси неформального лідера, щоб спонукати людей до змін, оновлення, удосконалення, щоб за ним ішли послідовники.   Директор, який приваблює людей, який вміє згуртувати однодумців та повести за собою, який поважає колег, який зацікавлений в успіху кожного, – це і є лідер.    </vt:lpstr>
      <vt:lpstr>Сучасного керівника іноді називають «соціальним архітектором», підкреслюючи його призначення – будівництво культури організації.   Відтак його основними інструментами управління будуть культурно-етичні, а не адміністративно-командні методи керівництва. Для порівняння ці методи представлено у табл. 1.   </vt:lpstr>
      <vt:lpstr>   </vt:lpstr>
      <vt:lpstr>     Особливості сучасного керівника закладу освіти пов’язуються із демократичними способами організації стосунків в колективі, здатністю до оновлення власної діяльності та управлінням інноваційними процесами.           Лідерство передбачає несиловий вплив на персонал; як правило, воно будується на стосунках «лідер-послідовники». Відомі психологічні теорії лідерства ґрунтуються на взаємозумовленості трьох чинників: лідерські якості, лідерська поведінка та ситуація лідерства. </vt:lpstr>
      <vt:lpstr>Ситуаційна модель Стінсона-Джонсона - в основі ситуаційні фактори:   якості персоналу (потреба в досягненні результату, досвід, знання та ін.) та структурованість роботи (високий чи низький ступінь).   Різний ступінь інтересу до роботи та персоналу керівник проявляє в залежності від домінування цих ситуаційних факторів. </vt:lpstr>
      <vt:lpstr>Модель «Шлях-мета» Теренса, Мітчелла та Хауса,  які розвили теорію, як допомогти персоналу досягнути бажаної мети та успіху Шлях – це стиль: 1. Директивний – пояснюється, що і як робити; визначається, що і коли очікується від людини; встановлюється шлях до винагороди. 2. Підтримуючий – партнерські стосунки, допомога та підтримка в роботі.  3. Орієнтований на досягнення – визначення напружених, але бажаних цілей; обґрунтування вигоди кожного від їх досягнення. 4. Радницький – рада з персоналом, залучення його до участі в управлінні. </vt:lpstr>
      <vt:lpstr>ОЗНАКИ ОБРАЗУ ЛІДЕРА-РЕФОРМАТОРА  уміння отримувати уроки від поведінки персоналу; вплив на людей логікою діяльності; харизматичний вплив; влада прикладу особистої поведінки та роботи; вміння залучати до співуправління; навіювання ентузіазму, творчого підходу; організація стосунків за принципом «поважаю-розраховую»; переслідування довгострокових цілей розвитку організації; уміння балансувати між особистою точкою зору та думкою колективу.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diakov.net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ПОРТФОЛІО</dc:title>
  <dc:creator>RePack by Diakov</dc:creator>
  <cp:lastModifiedBy>Larisa</cp:lastModifiedBy>
  <cp:revision>52</cp:revision>
  <dcterms:created xsi:type="dcterms:W3CDTF">2019-11-26T17:32:26Z</dcterms:created>
  <dcterms:modified xsi:type="dcterms:W3CDTF">2025-01-19T20:37:31Z</dcterms:modified>
</cp:coreProperties>
</file>