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notesSlides/notesSlide1.xml" ContentType="application/vnd.openxmlformats-officedocument.presentationml.notesSl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9"/>
  </p:notesMasterIdLst>
  <p:sldIdLst>
    <p:sldId id="256" r:id="rId2"/>
    <p:sldId id="257" r:id="rId3"/>
    <p:sldId id="258" r:id="rId4"/>
    <p:sldId id="260" r:id="rId5"/>
    <p:sldId id="265" r:id="rId6"/>
    <p:sldId id="266" r:id="rId7"/>
    <p:sldId id="26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268" autoAdjust="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BD83F7-EFF1-4DA0-AE88-C901BB97E33B}" type="datetimeFigureOut">
              <a:rPr lang="ru-RU" smtClean="0"/>
              <a:t>20.09.2023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A3BB1B-DC8F-48E0-969A-24E4ECCE4697}" type="slidenum">
              <a:rPr lang="ru-RU" smtClean="0"/>
              <a:t>‹#›</a:t>
            </a:fld>
            <a:endParaRPr lang="ru-RU"/>
          </a:p>
        </p:txBody>
      </p:sp>
    </p:spTree>
    <p:extLst>
      <p:ext uri="{BB962C8B-B14F-4D97-AF65-F5344CB8AC3E}">
        <p14:creationId xmlns:p14="http://schemas.microsoft.com/office/powerpoint/2010/main" val="2927327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2400" dirty="0"/>
          </a:p>
        </p:txBody>
      </p:sp>
      <p:sp>
        <p:nvSpPr>
          <p:cNvPr id="4" name="Номер слайда 3"/>
          <p:cNvSpPr>
            <a:spLocks noGrp="1"/>
          </p:cNvSpPr>
          <p:nvPr>
            <p:ph type="sldNum" sz="quarter" idx="10"/>
          </p:nvPr>
        </p:nvSpPr>
        <p:spPr/>
        <p:txBody>
          <a:bodyPr/>
          <a:lstStyle/>
          <a:p>
            <a:fld id="{17A3BB1B-DC8F-48E0-969A-24E4ECCE4697}" type="slidenum">
              <a:rPr lang="ru-RU" smtClean="0"/>
              <a:t>4</a:t>
            </a:fld>
            <a:endParaRPr lang="ru-RU"/>
          </a:p>
        </p:txBody>
      </p:sp>
    </p:spTree>
    <p:extLst>
      <p:ext uri="{BB962C8B-B14F-4D97-AF65-F5344CB8AC3E}">
        <p14:creationId xmlns:p14="http://schemas.microsoft.com/office/powerpoint/2010/main" val="2689594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20.09.2023</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01781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20.09.2023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537442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20.09.2023</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91395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20.09.2023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4285384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20.09.2023</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4046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20.09.2023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484110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20.09.2023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180882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20.09.2023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376106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20.09.2023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542061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20.09.2023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721782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333D9A0-0FC3-4495-BDBD-5507D6DCBB3C}" type="datetimeFigureOut">
              <a:rPr lang="ru-RU" smtClean="0"/>
              <a:t>20.09.2023</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689331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333D9A0-0FC3-4495-BDBD-5507D6DCBB3C}" type="datetimeFigureOut">
              <a:rPr lang="ru-RU" smtClean="0"/>
              <a:t>20.09.2023</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859583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333D9A0-0FC3-4495-BDBD-5507D6DCBB3C}" type="datetimeFigureOut">
              <a:rPr lang="ru-RU" smtClean="0"/>
              <a:t>20.09.2023</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895848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3D9A0-0FC3-4495-BDBD-5507D6DCBB3C}" type="datetimeFigureOut">
              <a:rPr lang="ru-RU" smtClean="0"/>
              <a:t>20.09.2023</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369170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20.09.2023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720859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20.09.2023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71176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333D9A0-0FC3-4495-BDBD-5507D6DCBB3C}" type="datetimeFigureOut">
              <a:rPr lang="ru-RU" smtClean="0"/>
              <a:t>20.09.2023</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BF1679A-3F4C-46F9-8047-F057EE76CAA5}" type="slidenum">
              <a:rPr lang="ru-RU" smtClean="0"/>
              <a:t>‹#›</a:t>
            </a:fld>
            <a:endParaRPr lang="ru-RU"/>
          </a:p>
        </p:txBody>
      </p:sp>
    </p:spTree>
    <p:extLst>
      <p:ext uri="{BB962C8B-B14F-4D97-AF65-F5344CB8AC3E}">
        <p14:creationId xmlns:p14="http://schemas.microsoft.com/office/powerpoint/2010/main" val="1350784726"/>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E03F2A-FCC3-4CF2-80C0-FEA06EFDE10A}"/>
              </a:ext>
            </a:extLst>
          </p:cNvPr>
          <p:cNvSpPr>
            <a:spLocks noGrp="1"/>
          </p:cNvSpPr>
          <p:nvPr>
            <p:ph type="ctrTitle"/>
          </p:nvPr>
        </p:nvSpPr>
        <p:spPr>
          <a:xfrm>
            <a:off x="1104901" y="755374"/>
            <a:ext cx="10399712" cy="4273825"/>
          </a:xfrm>
        </p:spPr>
        <p:txBody>
          <a:bodyPr>
            <a:noAutofit/>
          </a:bodyPr>
          <a:lstStyle/>
          <a:p>
            <a:pPr algn="ctr"/>
            <a:r>
              <a:rPr lang="uk-UA" dirty="0">
                <a:latin typeface="Times New Roman" panose="02020603050405020304" pitchFamily="18" charset="0"/>
                <a:cs typeface="Times New Roman" panose="02020603050405020304" pitchFamily="18" charset="0"/>
              </a:rPr>
              <a:t>ПРОЦЕСИ ВНУТРІШНЬОГРУПОВОЇ ДИНАМІКИ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6760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38A249-7F10-48B7-BF14-EB6A2968F0B7}"/>
              </a:ext>
            </a:extLst>
          </p:cNvPr>
          <p:cNvSpPr>
            <a:spLocks noGrp="1"/>
          </p:cNvSpPr>
          <p:nvPr>
            <p:ph type="title"/>
          </p:nvPr>
        </p:nvSpPr>
        <p:spPr>
          <a:xfrm>
            <a:off x="1997764" y="365125"/>
            <a:ext cx="9356035" cy="5065291"/>
          </a:xfrm>
        </p:spPr>
        <p:txBody>
          <a:bodyPr>
            <a:normAutofit fontScale="90000"/>
          </a:bodyPr>
          <a:lstStyle/>
          <a:p>
            <a:r>
              <a:rPr lang="uk-UA" sz="2700" dirty="0">
                <a:latin typeface="Times New Roman" panose="02020603050405020304" pitchFamily="18" charset="0"/>
                <a:cs typeface="Times New Roman" panose="02020603050405020304" pitchFamily="18" charset="0"/>
              </a:rPr>
              <a:t>Термін «групова динаміка» був використаний К. </a:t>
            </a:r>
            <a:r>
              <a:rPr lang="uk-UA" sz="2700" dirty="0" err="1">
                <a:latin typeface="Times New Roman" panose="02020603050405020304" pitchFamily="18" charset="0"/>
                <a:cs typeface="Times New Roman" panose="02020603050405020304" pitchFamily="18" charset="0"/>
              </a:rPr>
              <a:t>Левіним</a:t>
            </a:r>
            <a:r>
              <a:rPr lang="uk-UA" sz="2700" dirty="0">
                <a:latin typeface="Times New Roman" panose="02020603050405020304" pitchFamily="18" charset="0"/>
                <a:cs typeface="Times New Roman" panose="02020603050405020304" pitchFamily="18" charset="0"/>
              </a:rPr>
              <a:t> в 1939р. </a:t>
            </a:r>
            <a:br>
              <a:rPr lang="uk-UA" sz="2700" dirty="0">
                <a:latin typeface="Times New Roman" panose="02020603050405020304" pitchFamily="18" charset="0"/>
                <a:cs typeface="Times New Roman" panose="02020603050405020304" pitchFamily="18" charset="0"/>
              </a:rPr>
            </a:b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1945 - в MTI був створений центр по вивченню групової динаміки. </a:t>
            </a:r>
            <a:br>
              <a:rPr lang="uk-UA" sz="2700" dirty="0">
                <a:latin typeface="Times New Roman" panose="02020603050405020304" pitchFamily="18" charset="0"/>
                <a:cs typeface="Times New Roman" panose="02020603050405020304" pitchFamily="18" charset="0"/>
              </a:rPr>
            </a:b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Групова динаміка - сукупність динамічних процесів, які одночасно проходять в групі в певну одиницю часу. </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Характеристики групової динаміки: </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1 - цілі групи (визначаються тим, в яку систему діяльності вона включена); </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2 - норми - сукупність неписаних правил і стандартів поведінки, що регулюють взаємовідносини має її учасниками: норми, які задає керівник; норми, вироблені самою групою; </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3 - структура групи і проблема лідерства.</a:t>
            </a:r>
            <a:br>
              <a:rPr lang="ru-RU" sz="2400" dirty="0">
                <a:latin typeface="Times New Roman" panose="02020603050405020304" pitchFamily="18" charset="0"/>
                <a:cs typeface="Times New Roman" panose="02020603050405020304" pitchFamily="18" charset="0"/>
              </a:rPr>
            </a:br>
            <a:br>
              <a:rPr lang="uk-UA" sz="2400" dirty="0">
                <a:latin typeface="Times New Roman" panose="02020603050405020304" pitchFamily="18" charset="0"/>
                <a:cs typeface="Times New Roman" panose="02020603050405020304" pitchFamily="18" charset="0"/>
              </a:rPr>
            </a:br>
            <a:br>
              <a:rPr lang="ru-RU" dirty="0"/>
            </a:br>
            <a:br>
              <a:rPr lang="ru-RU" sz="3400" dirty="0"/>
            </a:br>
            <a:br>
              <a:rPr lang="ru-RU" dirty="0"/>
            </a:br>
            <a:br>
              <a:rPr lang="ru-RU" dirty="0"/>
            </a:br>
            <a:endParaRPr lang="ru-RU" dirty="0"/>
          </a:p>
        </p:txBody>
      </p:sp>
    </p:spTree>
    <p:extLst>
      <p:ext uri="{BB962C8B-B14F-4D97-AF65-F5344CB8AC3E}">
        <p14:creationId xmlns:p14="http://schemas.microsoft.com/office/powerpoint/2010/main" val="20034752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8FA8ED-525A-4729-91B4-D814C5C03CAC}"/>
              </a:ext>
            </a:extLst>
          </p:cNvPr>
          <p:cNvSpPr>
            <a:spLocks noGrp="1"/>
          </p:cNvSpPr>
          <p:nvPr>
            <p:ph type="title"/>
          </p:nvPr>
        </p:nvSpPr>
        <p:spPr>
          <a:xfrm>
            <a:off x="1779104" y="365124"/>
            <a:ext cx="9574696" cy="6072998"/>
          </a:xfrm>
        </p:spPr>
        <p:txBody>
          <a:bodyPr>
            <a:noAutofit/>
          </a:bodyPr>
          <a:lstStyle/>
          <a:p>
            <a:r>
              <a:rPr lang="uk-UA" sz="2400" dirty="0">
                <a:latin typeface="Times New Roman" panose="02020603050405020304" pitchFamily="18" charset="0"/>
                <a:cs typeface="Times New Roman" panose="02020603050405020304" pitchFamily="18" charset="0"/>
              </a:rPr>
              <a:t>Розподіл ролей. Р. </a:t>
            </a:r>
            <a:r>
              <a:rPr lang="uk-UA" sz="2400" dirty="0" err="1">
                <a:latin typeface="Times New Roman" panose="02020603050405020304" pitchFamily="18" charset="0"/>
                <a:cs typeface="Times New Roman" panose="02020603050405020304" pitchFamily="18" charset="0"/>
              </a:rPr>
              <a:t>Шіндлер</a:t>
            </a:r>
            <a:r>
              <a:rPr lang="uk-UA" sz="2400" dirty="0">
                <a:latin typeface="Times New Roman" panose="02020603050405020304" pitchFamily="18" charset="0"/>
                <a:cs typeface="Times New Roman" panose="02020603050405020304" pitchFamily="18" charset="0"/>
              </a:rPr>
              <a:t> - найчастіші ролі</a:t>
            </a:r>
            <a:br>
              <a:rPr lang="uk-UA" sz="2400" dirty="0">
                <a:latin typeface="Times New Roman" panose="02020603050405020304" pitchFamily="18" charset="0"/>
                <a:cs typeface="Times New Roman" panose="02020603050405020304" pitchFamily="18" charset="0"/>
              </a:rPr>
            </a:br>
            <a:br>
              <a:rPr lang="uk-UA"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 1 - лідер, який імпонує групі, спонукає її до дії, надає їй впевненість і рішучість; </a:t>
            </a:r>
            <a:br>
              <a:rPr lang="uk-UA"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2 - експерт, який має спеціальні знання, які група високо оцінює; </a:t>
            </a:r>
            <a:br>
              <a:rPr lang="uk-UA"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3 - пасивні члени групи, більшість яких ототожнює себе з лідером та легко пристосовуються до нових обставин; </a:t>
            </a:r>
            <a:br>
              <a:rPr lang="uk-UA"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4 - «крайній» член групи, який відстає від колективу (за певним критерієм); </a:t>
            </a:r>
            <a:br>
              <a:rPr lang="uk-UA"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5 - противник, який активно виступає проти лідера (зустрічається нечасто).</a:t>
            </a:r>
            <a:br>
              <a:rPr lang="ru-RU" sz="1200" dirty="0">
                <a:latin typeface="Times New Roman" panose="02020603050405020304" pitchFamily="18" charset="0"/>
                <a:cs typeface="Times New Roman" panose="02020603050405020304" pitchFamily="18" charset="0"/>
              </a:rPr>
            </a:br>
            <a:br>
              <a:rPr lang="ru-RU" sz="1200" dirty="0">
                <a:latin typeface="Times New Roman" panose="02020603050405020304" pitchFamily="18" charset="0"/>
                <a:cs typeface="Times New Roman" panose="02020603050405020304" pitchFamily="18" charset="0"/>
              </a:rPr>
            </a:br>
            <a:br>
              <a:rPr lang="ru-RU" sz="1200" dirty="0">
                <a:latin typeface="Times New Roman" panose="02020603050405020304" pitchFamily="18" charset="0"/>
                <a:cs typeface="Times New Roman" panose="02020603050405020304" pitchFamily="18" charset="0"/>
              </a:rPr>
            </a:br>
            <a:br>
              <a:rPr lang="ru-RU" sz="2400" dirty="0">
                <a:latin typeface="Times New Roman" panose="02020603050405020304" pitchFamily="18" charset="0"/>
                <a:cs typeface="Times New Roman" panose="02020603050405020304" pitchFamily="18" charset="0"/>
              </a:rPr>
            </a:br>
            <a:br>
              <a:rPr lang="ru-RU" sz="2400" dirty="0">
                <a:latin typeface="Times New Roman" panose="02020603050405020304" pitchFamily="18" charset="0"/>
                <a:cs typeface="Times New Roman" panose="02020603050405020304" pitchFamily="18" charset="0"/>
              </a:rPr>
            </a:br>
            <a:br>
              <a:rPr lang="ru-RU" sz="2400" dirty="0">
                <a:latin typeface="Times New Roman" panose="02020603050405020304" pitchFamily="18" charset="0"/>
                <a:cs typeface="Times New Roman" panose="02020603050405020304" pitchFamily="18" charset="0"/>
              </a:rPr>
            </a:b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60793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2B0DD8-DAF9-4F43-8BF6-39693533E0D4}"/>
              </a:ext>
            </a:extLst>
          </p:cNvPr>
          <p:cNvSpPr>
            <a:spLocks noGrp="1"/>
          </p:cNvSpPr>
          <p:nvPr>
            <p:ph type="title"/>
          </p:nvPr>
        </p:nvSpPr>
        <p:spPr>
          <a:xfrm>
            <a:off x="628650" y="365124"/>
            <a:ext cx="11268075" cy="6244397"/>
          </a:xfrm>
        </p:spPr>
        <p:txBody>
          <a:bodyPr>
            <a:normAutofit/>
          </a:bodyPr>
          <a:lstStyle/>
          <a:p>
            <a:br>
              <a:rPr lang="ru-RU" sz="2800" dirty="0">
                <a:latin typeface="Times New Roman" panose="02020603050405020304" pitchFamily="18" charset="0"/>
                <a:cs typeface="Times New Roman" panose="02020603050405020304" pitchFamily="18" charset="0"/>
              </a:rPr>
            </a:br>
            <a:br>
              <a:rPr lang="ru-RU" sz="2800" dirty="0">
                <a:latin typeface="Times New Roman" panose="02020603050405020304" pitchFamily="18" charset="0"/>
                <a:cs typeface="Times New Roman" panose="02020603050405020304" pitchFamily="18" charset="0"/>
              </a:rPr>
            </a:br>
            <a:r>
              <a:rPr lang="uk-UA" sz="2800" dirty="0" err="1">
                <a:latin typeface="Times New Roman" panose="02020603050405020304" pitchFamily="18" charset="0"/>
                <a:cs typeface="Times New Roman" panose="02020603050405020304" pitchFamily="18" charset="0"/>
              </a:rPr>
              <a:t>М.Белбін</a:t>
            </a:r>
            <a:r>
              <a:rPr lang="uk-UA" sz="2800" dirty="0">
                <a:latin typeface="Times New Roman" panose="02020603050405020304" pitchFamily="18" charset="0"/>
                <a:cs typeface="Times New Roman" panose="02020603050405020304" pitchFamily="18" charset="0"/>
              </a:rPr>
              <a:t> - для отримання ефективної групи необхідні наступні ролі: </a:t>
            </a:r>
            <a:br>
              <a:rPr lang="uk-UA" sz="2800" dirty="0">
                <a:latin typeface="Times New Roman" panose="02020603050405020304" pitchFamily="18" charset="0"/>
                <a:cs typeface="Times New Roman" panose="02020603050405020304" pitchFamily="18" charset="0"/>
              </a:rPr>
            </a:br>
            <a:r>
              <a:rPr lang="uk-UA" sz="2800" dirty="0">
                <a:latin typeface="Times New Roman" panose="02020603050405020304" pitchFamily="18" charset="0"/>
                <a:cs typeface="Times New Roman" panose="02020603050405020304" pitchFamily="18" charset="0"/>
              </a:rPr>
              <a:t>1 - голова, здійснює керівництво і координацію дій; </a:t>
            </a:r>
            <a:br>
              <a:rPr lang="uk-UA" sz="2800" dirty="0">
                <a:latin typeface="Times New Roman" panose="02020603050405020304" pitchFamily="18" charset="0"/>
                <a:cs typeface="Times New Roman" panose="02020603050405020304" pitchFamily="18" charset="0"/>
              </a:rPr>
            </a:br>
            <a:r>
              <a:rPr lang="uk-UA" sz="2800" dirty="0">
                <a:latin typeface="Times New Roman" panose="02020603050405020304" pitchFamily="18" charset="0"/>
                <a:cs typeface="Times New Roman" panose="02020603050405020304" pitchFamily="18" charset="0"/>
              </a:rPr>
              <a:t>2 - організатор - найбільш мобільний і впливовий член групи; </a:t>
            </a:r>
            <a:br>
              <a:rPr lang="uk-UA" sz="2800" dirty="0">
                <a:latin typeface="Times New Roman" panose="02020603050405020304" pitchFamily="18" charset="0"/>
                <a:cs typeface="Times New Roman" panose="02020603050405020304" pitchFamily="18" charset="0"/>
              </a:rPr>
            </a:br>
            <a:r>
              <a:rPr lang="uk-UA" sz="2800" dirty="0">
                <a:latin typeface="Times New Roman" panose="02020603050405020304" pitchFamily="18" charset="0"/>
                <a:cs typeface="Times New Roman" panose="02020603050405020304" pitchFamily="18" charset="0"/>
              </a:rPr>
              <a:t>3 - «генератор ідей» - інтелектуальний вплив; </a:t>
            </a:r>
            <a:br>
              <a:rPr lang="uk-UA" sz="2800" dirty="0">
                <a:latin typeface="Times New Roman" panose="02020603050405020304" pitchFamily="18" charset="0"/>
                <a:cs typeface="Times New Roman" panose="02020603050405020304" pitchFamily="18" charset="0"/>
              </a:rPr>
            </a:br>
            <a:r>
              <a:rPr lang="uk-UA" sz="2800" dirty="0">
                <a:latin typeface="Times New Roman" panose="02020603050405020304" pitchFamily="18" charset="0"/>
                <a:cs typeface="Times New Roman" panose="02020603050405020304" pitchFamily="18" charset="0"/>
              </a:rPr>
              <a:t>4 - контролер-критик; </a:t>
            </a:r>
            <a:br>
              <a:rPr lang="uk-UA" sz="2800" dirty="0">
                <a:latin typeface="Times New Roman" panose="02020603050405020304" pitchFamily="18" charset="0"/>
                <a:cs typeface="Times New Roman" panose="02020603050405020304" pitchFamily="18" charset="0"/>
              </a:rPr>
            </a:br>
            <a:r>
              <a:rPr lang="uk-UA" sz="2800" dirty="0">
                <a:latin typeface="Times New Roman" panose="02020603050405020304" pitchFamily="18" charset="0"/>
                <a:cs typeface="Times New Roman" panose="02020603050405020304" pitchFamily="18" charset="0"/>
              </a:rPr>
              <a:t>5 - дослідники резерву (найбільш популярні і товариські); </a:t>
            </a:r>
            <a:br>
              <a:rPr lang="uk-UA" sz="2800" dirty="0">
                <a:latin typeface="Times New Roman" panose="02020603050405020304" pitchFamily="18" charset="0"/>
                <a:cs typeface="Times New Roman" panose="02020603050405020304" pitchFamily="18" charset="0"/>
              </a:rPr>
            </a:br>
            <a:r>
              <a:rPr lang="uk-UA" sz="2800" dirty="0">
                <a:latin typeface="Times New Roman" panose="02020603050405020304" pitchFamily="18" charset="0"/>
                <a:cs typeface="Times New Roman" panose="02020603050405020304" pitchFamily="18" charset="0"/>
              </a:rPr>
              <a:t>6 - </a:t>
            </a:r>
            <a:r>
              <a:rPr lang="uk-UA" sz="2800" dirty="0" err="1">
                <a:latin typeface="Times New Roman" panose="02020603050405020304" pitchFamily="18" charset="0"/>
                <a:cs typeface="Times New Roman" panose="02020603050405020304" pitchFamily="18" charset="0"/>
              </a:rPr>
              <a:t>трудоголіки</a:t>
            </a:r>
            <a:r>
              <a:rPr lang="uk-UA" sz="2800" dirty="0">
                <a:latin typeface="Times New Roman" panose="02020603050405020304" pitchFamily="18" charset="0"/>
                <a:cs typeface="Times New Roman" panose="02020603050405020304" pitchFamily="18" charset="0"/>
              </a:rPr>
              <a:t>; </a:t>
            </a:r>
            <a:br>
              <a:rPr lang="uk-UA" sz="2800" dirty="0">
                <a:latin typeface="Times New Roman" panose="02020603050405020304" pitchFamily="18" charset="0"/>
                <a:cs typeface="Times New Roman" panose="02020603050405020304" pitchFamily="18" charset="0"/>
              </a:rPr>
            </a:br>
            <a:r>
              <a:rPr lang="uk-UA" sz="2800" dirty="0">
                <a:latin typeface="Times New Roman" panose="02020603050405020304" pitchFamily="18" charset="0"/>
                <a:cs typeface="Times New Roman" panose="02020603050405020304" pitchFamily="18" charset="0"/>
              </a:rPr>
              <a:t>7 - координатори команди; </a:t>
            </a:r>
            <a:br>
              <a:rPr lang="uk-UA" sz="2800" dirty="0">
                <a:latin typeface="Times New Roman" panose="02020603050405020304" pitchFamily="18" charset="0"/>
                <a:cs typeface="Times New Roman" panose="02020603050405020304" pitchFamily="18" charset="0"/>
              </a:rPr>
            </a:br>
            <a:r>
              <a:rPr lang="uk-UA" sz="2800" dirty="0">
                <a:latin typeface="Times New Roman" panose="02020603050405020304" pitchFamily="18" charset="0"/>
                <a:cs typeface="Times New Roman" panose="02020603050405020304" pitchFamily="18" charset="0"/>
              </a:rPr>
              <a:t>8 - завершувач (перевіряє деталі). </a:t>
            </a:r>
            <a:br>
              <a:rPr lang="ru-RU" sz="2800" dirty="0">
                <a:latin typeface="Times New Roman" panose="02020603050405020304" pitchFamily="18" charset="0"/>
                <a:cs typeface="Times New Roman" panose="02020603050405020304" pitchFamily="18" charset="0"/>
              </a:rPr>
            </a:br>
            <a:br>
              <a:rPr lang="ru-RU" sz="2800" dirty="0">
                <a:latin typeface="Times New Roman" panose="02020603050405020304" pitchFamily="18" charset="0"/>
                <a:cs typeface="Times New Roman" panose="02020603050405020304" pitchFamily="18" charset="0"/>
              </a:rPr>
            </a:br>
            <a:br>
              <a:rPr lang="ru-RU" sz="1800" dirty="0">
                <a:latin typeface="Times New Roman" panose="02020603050405020304" pitchFamily="18" charset="0"/>
                <a:cs typeface="Times New Roman" panose="02020603050405020304" pitchFamily="18" charset="0"/>
              </a:rPr>
            </a:b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24138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6311900"/>
          </a:xfrm>
        </p:spPr>
        <p:txBody>
          <a:bodyPr>
            <a:normAutofit/>
          </a:bodyPr>
          <a:lstStyle/>
          <a:p>
            <a:r>
              <a:rPr lang="uk-UA" sz="2800" dirty="0" err="1">
                <a:latin typeface="Times New Roman" panose="02020603050405020304" pitchFamily="18" charset="0"/>
                <a:cs typeface="Times New Roman" panose="02020603050405020304" pitchFamily="18" charset="0"/>
              </a:rPr>
              <a:t>А.Етціоні</a:t>
            </a:r>
            <a:r>
              <a:rPr lang="uk-UA" sz="2800" dirty="0">
                <a:latin typeface="Times New Roman" panose="02020603050405020304" pitchFamily="18" charset="0"/>
                <a:cs typeface="Times New Roman" panose="02020603050405020304" pitchFamily="18" charset="0"/>
              </a:rPr>
              <a:t> виділив 3 типи формальних організацій:</a:t>
            </a:r>
            <a:br>
              <a:rPr lang="uk-UA" sz="2800" dirty="0">
                <a:latin typeface="Times New Roman" panose="02020603050405020304" pitchFamily="18" charset="0"/>
                <a:cs typeface="Times New Roman" panose="02020603050405020304" pitchFamily="18" charset="0"/>
              </a:rPr>
            </a:br>
            <a:br>
              <a:rPr lang="uk-UA" sz="2800" dirty="0">
                <a:latin typeface="Times New Roman" panose="02020603050405020304" pitchFamily="18" charset="0"/>
                <a:cs typeface="Times New Roman" panose="02020603050405020304" pitchFamily="18" charset="0"/>
              </a:rPr>
            </a:br>
            <a:r>
              <a:rPr lang="uk-UA" sz="2800" dirty="0">
                <a:latin typeface="Times New Roman" panose="02020603050405020304" pitchFamily="18" charset="0"/>
                <a:cs typeface="Times New Roman" panose="02020603050405020304" pitchFamily="18" charset="0"/>
              </a:rPr>
              <a:t>1 - утилітарні, ті, які платять людям за працю; </a:t>
            </a:r>
            <a:br>
              <a:rPr lang="uk-UA" sz="2800" dirty="0">
                <a:latin typeface="Times New Roman" panose="02020603050405020304" pitchFamily="18" charset="0"/>
                <a:cs typeface="Times New Roman" panose="02020603050405020304" pitchFamily="18" charset="0"/>
              </a:rPr>
            </a:br>
            <a:r>
              <a:rPr lang="uk-UA" sz="2800" dirty="0">
                <a:latin typeface="Times New Roman" panose="02020603050405020304" pitchFamily="18" charset="0"/>
                <a:cs typeface="Times New Roman" panose="02020603050405020304" pitchFamily="18" charset="0"/>
              </a:rPr>
              <a:t>2 - нормативні - виступають не заради заробітку, а для досягнення будь-якої мети (добровільні організації - «Червоний хрест»); </a:t>
            </a:r>
            <a:br>
              <a:rPr lang="uk-UA" sz="2800" dirty="0">
                <a:latin typeface="Times New Roman" panose="02020603050405020304" pitchFamily="18" charset="0"/>
                <a:cs typeface="Times New Roman" panose="02020603050405020304" pitchFamily="18" charset="0"/>
              </a:rPr>
            </a:br>
            <a:r>
              <a:rPr lang="uk-UA" sz="2800" dirty="0">
                <a:latin typeface="Times New Roman" panose="02020603050405020304" pitchFamily="18" charset="0"/>
                <a:cs typeface="Times New Roman" panose="02020603050405020304" pitchFamily="18" charset="0"/>
              </a:rPr>
              <a:t>3 - примусові організації (включення здійснюється насильницьким методом - тюрма, психіатричні  лікарні).</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 </a:t>
            </a:r>
            <a:br>
              <a:rPr lang="ru-RU" sz="2700" dirty="0">
                <a:latin typeface="Times New Roman" panose="02020603050405020304" pitchFamily="18" charset="0"/>
                <a:cs typeface="Times New Roman" panose="02020603050405020304" pitchFamily="18" charset="0"/>
              </a:rPr>
            </a:br>
            <a:br>
              <a:rPr lang="ru-RU" sz="2700" dirty="0">
                <a:latin typeface="Times New Roman" panose="02020603050405020304" pitchFamily="18" charset="0"/>
                <a:cs typeface="Times New Roman" panose="02020603050405020304" pitchFamily="18" charset="0"/>
              </a:rPr>
            </a:br>
            <a:br>
              <a:rPr lang="ru-RU" sz="2700" dirty="0">
                <a:latin typeface="Times New Roman" panose="02020603050405020304" pitchFamily="18" charset="0"/>
                <a:ea typeface="Times New Roman" panose="02020603050405020304" pitchFamily="18" charset="0"/>
                <a:cs typeface="Times New Roman" panose="02020603050405020304" pitchFamily="18" charset="0"/>
              </a:rPr>
            </a:br>
            <a:br>
              <a:rPr lang="ru-RU" sz="2700" dirty="0">
                <a:latin typeface="Times New Roman" panose="02020603050405020304" pitchFamily="18" charset="0"/>
                <a:ea typeface="Times New Roman" panose="02020603050405020304" pitchFamily="18" charset="0"/>
                <a:cs typeface="Times New Roman" panose="02020603050405020304" pitchFamily="18" charset="0"/>
              </a:rPr>
            </a:br>
            <a:br>
              <a:rPr lang="ru-RU" dirty="0"/>
            </a:br>
            <a:endParaRPr lang="ru-RU" dirty="0"/>
          </a:p>
        </p:txBody>
      </p:sp>
    </p:spTree>
    <p:extLst>
      <p:ext uri="{BB962C8B-B14F-4D97-AF65-F5344CB8AC3E}">
        <p14:creationId xmlns:p14="http://schemas.microsoft.com/office/powerpoint/2010/main" val="3465995959"/>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20E9BC-182A-4EA0-A4F4-A3880F761687}"/>
              </a:ext>
            </a:extLst>
          </p:cNvPr>
          <p:cNvSpPr>
            <a:spLocks noGrp="1"/>
          </p:cNvSpPr>
          <p:nvPr>
            <p:ph type="title"/>
          </p:nvPr>
        </p:nvSpPr>
        <p:spPr>
          <a:xfrm>
            <a:off x="1604866" y="624110"/>
            <a:ext cx="9899746" cy="4806306"/>
          </a:xfrm>
        </p:spPr>
        <p:txBody>
          <a:bodyPr>
            <a:noAutofit/>
          </a:bodyPr>
          <a:lstStyle/>
          <a:p>
            <a:pPr>
              <a:spcAft>
                <a:spcPts val="1200"/>
              </a:spcAft>
            </a:pPr>
            <a:r>
              <a:rPr lang="uk-UA" sz="2000" b="1" kern="1200" dirty="0">
                <a:solidFill>
                  <a:srgbClr val="262626"/>
                </a:solidFill>
                <a:effectLst/>
                <a:latin typeface="Times New Roman" panose="02020603050405020304" pitchFamily="18" charset="0"/>
                <a:cs typeface="Times New Roman" panose="02020603050405020304" pitchFamily="18" charset="0"/>
              </a:rPr>
              <a:t>Соціальна мережа </a:t>
            </a:r>
            <a:r>
              <a:rPr lang="uk-UA" sz="2000" kern="1200" dirty="0">
                <a:solidFill>
                  <a:srgbClr val="262626"/>
                </a:solidFill>
                <a:effectLst/>
                <a:latin typeface="Times New Roman" panose="02020603050405020304" pitchFamily="18" charset="0"/>
                <a:cs typeface="Times New Roman" panose="02020603050405020304" pitchFamily="18" charset="0"/>
              </a:rPr>
              <a:t>— це будь яка соціальна взаємодія, що може бути представлена множиною соціальних одиниць та відношенням між ними.</a:t>
            </a:r>
            <a:br>
              <a:rPr lang="ru-RU" sz="2000" dirty="0">
                <a:effectLst/>
                <a:latin typeface="Times New Roman" panose="02020603050405020304" pitchFamily="18" charset="0"/>
                <a:ea typeface="Calibri" panose="020F0502020204030204" pitchFamily="34" charset="0"/>
                <a:cs typeface="Times New Roman" panose="02020603050405020304" pitchFamily="18" charset="0"/>
              </a:rPr>
            </a:br>
            <a:br>
              <a:rPr lang="ru-RU" sz="2000" dirty="0">
                <a:effectLst/>
                <a:latin typeface="Times New Roman" panose="02020603050405020304" pitchFamily="18" charset="0"/>
                <a:ea typeface="Calibri" panose="020F0502020204030204" pitchFamily="34" charset="0"/>
                <a:cs typeface="Times New Roman" panose="02020603050405020304" pitchFamily="18" charset="0"/>
              </a:rPr>
            </a:br>
            <a:r>
              <a:rPr lang="uk-UA" sz="2000" b="1" kern="1200" dirty="0">
                <a:solidFill>
                  <a:srgbClr val="262626"/>
                </a:solidFill>
                <a:effectLst/>
                <a:latin typeface="Times New Roman" panose="02020603050405020304" pitchFamily="18" charset="0"/>
                <a:cs typeface="Times New Roman" panose="02020603050405020304" pitchFamily="18" charset="0"/>
              </a:rPr>
              <a:t>Актор. </a:t>
            </a:r>
            <a:r>
              <a:rPr lang="uk-UA" sz="2000" kern="1200" dirty="0">
                <a:solidFill>
                  <a:srgbClr val="262626"/>
                </a:solidFill>
                <a:effectLst/>
                <a:latin typeface="Times New Roman" panose="02020603050405020304" pitchFamily="18" charset="0"/>
                <a:cs typeface="Times New Roman" panose="02020603050405020304" pitchFamily="18" charset="0"/>
              </a:rPr>
              <a:t>Актор це одна персона, корпоративна або колективна соціальна одиниця. Прикладами акторів можуть бути люди у групі, департаменти в корпорації, державні установи у місті, держави у світі. Якщо всі актори одного типу, наприклад, люди у групі, тоді вони утворюють однодомну мережу. Дводомною називається мережа з двома типами акторів, наприклад, учні та вчителі у школі.</a:t>
            </a:r>
            <a:br>
              <a:rPr lang="ru-RU" sz="2000" dirty="0">
                <a:effectLst/>
                <a:latin typeface="Times New Roman" panose="02020603050405020304" pitchFamily="18" charset="0"/>
                <a:ea typeface="Calibri" panose="020F0502020204030204" pitchFamily="34" charset="0"/>
                <a:cs typeface="Times New Roman" panose="02020603050405020304" pitchFamily="18" charset="0"/>
              </a:rPr>
            </a:br>
            <a:br>
              <a:rPr lang="ru-RU" sz="2000" dirty="0">
                <a:effectLst/>
                <a:latin typeface="Times New Roman" panose="02020603050405020304" pitchFamily="18" charset="0"/>
                <a:ea typeface="Calibri" panose="020F0502020204030204" pitchFamily="34" charset="0"/>
                <a:cs typeface="Times New Roman" panose="02020603050405020304" pitchFamily="18" charset="0"/>
              </a:rPr>
            </a:br>
            <a:r>
              <a:rPr lang="uk-UA" sz="2000" b="1" kern="1200" dirty="0" err="1">
                <a:solidFill>
                  <a:srgbClr val="262626"/>
                </a:solidFill>
                <a:effectLst/>
                <a:latin typeface="Times New Roman" panose="02020603050405020304" pitchFamily="18" charset="0"/>
                <a:cs typeface="Times New Roman" panose="02020603050405020304" pitchFamily="18" charset="0"/>
              </a:rPr>
              <a:t>Діада</a:t>
            </a:r>
            <a:r>
              <a:rPr lang="uk-UA" sz="2000" b="1" kern="1200" dirty="0">
                <a:solidFill>
                  <a:srgbClr val="262626"/>
                </a:solidFill>
                <a:effectLst/>
                <a:latin typeface="Times New Roman" panose="02020603050405020304" pitchFamily="18" charset="0"/>
                <a:cs typeface="Times New Roman" panose="02020603050405020304" pitchFamily="18" charset="0"/>
              </a:rPr>
              <a:t> (двійка).</a:t>
            </a:r>
            <a:r>
              <a:rPr lang="uk-UA" sz="2000" kern="1200" dirty="0">
                <a:solidFill>
                  <a:srgbClr val="262626"/>
                </a:solidFill>
                <a:effectLst/>
                <a:latin typeface="Times New Roman" panose="02020603050405020304" pitchFamily="18" charset="0"/>
                <a:cs typeface="Times New Roman" panose="02020603050405020304" pitchFamily="18" charset="0"/>
              </a:rPr>
              <a:t> В найпростішому випадку відношення є бінарним. Воно описує зв’язок між па- рою акторів. Сукупність двох акторів та зв’язку між ними отримала назву </a:t>
            </a:r>
            <a:r>
              <a:rPr lang="uk-UA" sz="2000" kern="1200" dirty="0" err="1">
                <a:solidFill>
                  <a:srgbClr val="262626"/>
                </a:solidFill>
                <a:effectLst/>
                <a:latin typeface="Times New Roman" panose="02020603050405020304" pitchFamily="18" charset="0"/>
                <a:cs typeface="Times New Roman" panose="02020603050405020304" pitchFamily="18" charset="0"/>
              </a:rPr>
              <a:t>діада</a:t>
            </a:r>
            <a:r>
              <a:rPr lang="uk-UA" sz="2000" kern="1200" dirty="0">
                <a:solidFill>
                  <a:srgbClr val="262626"/>
                </a:solidFill>
                <a:effectLst/>
                <a:latin typeface="Times New Roman" panose="02020603050405020304" pitchFamily="18" charset="0"/>
                <a:cs typeface="Times New Roman" panose="02020603050405020304" pitchFamily="18" charset="0"/>
              </a:rPr>
              <a:t>. Аналіз </a:t>
            </a:r>
            <a:r>
              <a:rPr lang="uk-UA" sz="2000" kern="1200" dirty="0" err="1">
                <a:solidFill>
                  <a:srgbClr val="262626"/>
                </a:solidFill>
                <a:effectLst/>
                <a:latin typeface="Times New Roman" panose="02020603050405020304" pitchFamily="18" charset="0"/>
                <a:cs typeface="Times New Roman" panose="02020603050405020304" pitchFamily="18" charset="0"/>
              </a:rPr>
              <a:t>діад</a:t>
            </a:r>
            <a:r>
              <a:rPr lang="uk-UA" sz="2000" kern="1200" dirty="0">
                <a:solidFill>
                  <a:srgbClr val="262626"/>
                </a:solidFill>
                <a:effectLst/>
                <a:latin typeface="Times New Roman" panose="02020603050405020304" pitchFamily="18" charset="0"/>
                <a:cs typeface="Times New Roman" panose="02020603050405020304" pitchFamily="18" charset="0"/>
              </a:rPr>
              <a:t> направлений на вивчення властивостей бінарних відношень, як то визначення його симетричності чи закономірностей встановлення певних типів </a:t>
            </a:r>
            <a:r>
              <a:rPr lang="uk-UA" sz="2000" kern="1200" dirty="0" err="1">
                <a:solidFill>
                  <a:srgbClr val="262626"/>
                </a:solidFill>
                <a:effectLst/>
                <a:latin typeface="Times New Roman" panose="02020603050405020304" pitchFamily="18" charset="0"/>
                <a:cs typeface="Times New Roman" panose="02020603050405020304" pitchFamily="18" charset="0"/>
              </a:rPr>
              <a:t>зв’язків</a:t>
            </a:r>
            <a:r>
              <a:rPr lang="uk-UA" sz="2000" kern="1200" dirty="0">
                <a:solidFill>
                  <a:srgbClr val="262626"/>
                </a:solidFill>
                <a:effectLst/>
                <a:latin typeface="Times New Roman" panose="02020603050405020304" pitchFamily="18" charset="0"/>
                <a:cs typeface="Times New Roman" panose="02020603050405020304" pitchFamily="18" charset="0"/>
              </a:rPr>
              <a:t>.</a:t>
            </a:r>
            <a:br>
              <a:rPr lang="ru-RU" sz="2000" dirty="0">
                <a:effectLst/>
                <a:latin typeface="Times New Roman" panose="02020603050405020304" pitchFamily="18" charset="0"/>
                <a:ea typeface="Calibri" panose="020F0502020204030204" pitchFamily="34" charset="0"/>
                <a:cs typeface="Times New Roman" panose="02020603050405020304" pitchFamily="18" charset="0"/>
              </a:rPr>
            </a:br>
            <a:br>
              <a:rPr lang="ru-RU" sz="2000" dirty="0">
                <a:effectLst/>
                <a:latin typeface="Times New Roman" panose="02020603050405020304" pitchFamily="18" charset="0"/>
                <a:ea typeface="Calibri" panose="020F0502020204030204" pitchFamily="34" charset="0"/>
                <a:cs typeface="Times New Roman" panose="02020603050405020304" pitchFamily="18" charset="0"/>
              </a:rPr>
            </a:br>
            <a:r>
              <a:rPr lang="uk-UA" sz="2000" b="1" kern="1200" dirty="0">
                <a:solidFill>
                  <a:srgbClr val="262626"/>
                </a:solidFill>
                <a:effectLst/>
                <a:latin typeface="Times New Roman" panose="02020603050405020304" pitchFamily="18" charset="0"/>
                <a:cs typeface="Times New Roman" panose="02020603050405020304" pitchFamily="18" charset="0"/>
              </a:rPr>
              <a:t>Тріада (трійка).</a:t>
            </a:r>
            <a:r>
              <a:rPr lang="uk-UA" sz="2000" kern="1200" dirty="0">
                <a:solidFill>
                  <a:srgbClr val="262626"/>
                </a:solidFill>
                <a:effectLst/>
                <a:latin typeface="Times New Roman" panose="02020603050405020304" pitchFamily="18" charset="0"/>
                <a:cs typeface="Times New Roman" panose="02020603050405020304" pitchFamily="18" charset="0"/>
              </a:rPr>
              <a:t> Підмножина з трьох акторів та всі можливі зв’язки між ними утворюють ще одну одиницю аналізу — тріаду. На основі тріад розглядаються поняття транзитивності і транзитивного балансу. Також на основі транзитивного балансу здійснюється бінарна кластеризація мережі.</a:t>
            </a:r>
            <a:br>
              <a:rPr lang="ru-RU" sz="2000" dirty="0">
                <a:effectLst/>
                <a:latin typeface="Times New Roman" panose="02020603050405020304" pitchFamily="18" charset="0"/>
                <a:ea typeface="Calibri" panose="020F0502020204030204" pitchFamily="34"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7268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4D7C5C-C7A8-4883-ADA7-068886E40277}"/>
              </a:ext>
            </a:extLst>
          </p:cNvPr>
          <p:cNvSpPr>
            <a:spLocks noGrp="1"/>
          </p:cNvSpPr>
          <p:nvPr>
            <p:ph type="title"/>
          </p:nvPr>
        </p:nvSpPr>
        <p:spPr>
          <a:xfrm>
            <a:off x="998376" y="624109"/>
            <a:ext cx="10683551" cy="6009955"/>
          </a:xfrm>
        </p:spPr>
        <p:txBody>
          <a:bodyPr>
            <a:normAutofit fontScale="90000"/>
          </a:bodyPr>
          <a:lstStyle/>
          <a:p>
            <a:pPr>
              <a:spcAft>
                <a:spcPts val="1200"/>
              </a:spcAft>
            </a:pPr>
            <a:r>
              <a:rPr lang="uk-UA" sz="1800" b="1" kern="1200" dirty="0">
                <a:solidFill>
                  <a:srgbClr val="262626"/>
                </a:solidFill>
                <a:effectLst/>
                <a:latin typeface="Times New Roman" panose="02020603050405020304" pitchFamily="18" charset="0"/>
                <a:ea typeface="+mj-ea"/>
                <a:cs typeface="Times New Roman" panose="02020603050405020304" pitchFamily="18" charset="0"/>
              </a:rPr>
              <a:t>Підгрупа.</a:t>
            </a:r>
            <a:r>
              <a:rPr lang="uk-UA" sz="1800" kern="1200" dirty="0">
                <a:solidFill>
                  <a:srgbClr val="262626"/>
                </a:solidFill>
                <a:effectLst/>
                <a:latin typeface="Times New Roman" panose="02020603050405020304" pitchFamily="18" charset="0"/>
                <a:ea typeface="+mj-ea"/>
                <a:cs typeface="Times New Roman" panose="02020603050405020304" pitchFamily="18" charset="0"/>
              </a:rPr>
              <a:t> </a:t>
            </a:r>
            <a:r>
              <a:rPr lang="uk-UA" sz="1800" kern="1200" dirty="0" err="1">
                <a:solidFill>
                  <a:srgbClr val="262626"/>
                </a:solidFill>
                <a:effectLst/>
                <a:latin typeface="Times New Roman" panose="02020603050405020304" pitchFamily="18" charset="0"/>
                <a:ea typeface="+mj-ea"/>
                <a:cs typeface="Times New Roman" panose="02020603050405020304" pitchFamily="18" charset="0"/>
              </a:rPr>
              <a:t>Діади</a:t>
            </a:r>
            <a:r>
              <a:rPr lang="uk-UA" sz="1800" kern="1200" dirty="0">
                <a:solidFill>
                  <a:srgbClr val="262626"/>
                </a:solidFill>
                <a:effectLst/>
                <a:latin typeface="Times New Roman" panose="02020603050405020304" pitchFamily="18" charset="0"/>
                <a:ea typeface="+mj-ea"/>
                <a:cs typeface="Times New Roman" panose="02020603050405020304" pitchFamily="18" charset="0"/>
              </a:rPr>
              <a:t> та тріади утворюють найпростіші підгрупи. Підгрупа — це будь яка підмножина акторів та всі зв’язки між ними.</a:t>
            </a:r>
            <a:br>
              <a:rPr lang="uk-UA" sz="1800" kern="1200" dirty="0">
                <a:solidFill>
                  <a:srgbClr val="262626"/>
                </a:solidFill>
                <a:effectLst/>
                <a:latin typeface="Times New Roman" panose="02020603050405020304" pitchFamily="18" charset="0"/>
                <a:ea typeface="+mj-ea"/>
                <a:cs typeface="Times New Roman" panose="02020603050405020304" pitchFamily="18" charset="0"/>
              </a:rPr>
            </a:b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uk-UA" sz="1800" b="1" kern="1200" dirty="0">
                <a:solidFill>
                  <a:srgbClr val="262626"/>
                </a:solidFill>
                <a:effectLst/>
                <a:latin typeface="Times New Roman" panose="02020603050405020304" pitchFamily="18" charset="0"/>
                <a:ea typeface="+mj-ea"/>
                <a:cs typeface="Times New Roman" panose="02020603050405020304" pitchFamily="18" charset="0"/>
              </a:rPr>
              <a:t>Група.</a:t>
            </a:r>
            <a:r>
              <a:rPr lang="uk-UA" sz="1800" kern="1200" dirty="0">
                <a:solidFill>
                  <a:srgbClr val="262626"/>
                </a:solidFill>
                <a:effectLst/>
                <a:latin typeface="Times New Roman" panose="02020603050405020304" pitchFamily="18" charset="0"/>
                <a:ea typeface="+mj-ea"/>
                <a:cs typeface="Times New Roman" panose="02020603050405020304" pitchFamily="18" charset="0"/>
              </a:rPr>
              <a:t> Аналіз соціальних мереж може розглядати на тільки </a:t>
            </a:r>
            <a:r>
              <a:rPr lang="uk-UA" sz="1800" kern="1200" dirty="0" err="1">
                <a:solidFill>
                  <a:srgbClr val="262626"/>
                </a:solidFill>
                <a:effectLst/>
                <a:latin typeface="Times New Roman" panose="02020603050405020304" pitchFamily="18" charset="0"/>
                <a:ea typeface="+mj-ea"/>
                <a:cs typeface="Times New Roman" panose="02020603050405020304" pitchFamily="18" charset="0"/>
              </a:rPr>
              <a:t>діади</a:t>
            </a:r>
            <a:r>
              <a:rPr lang="uk-UA" sz="1800" kern="1200" dirty="0">
                <a:solidFill>
                  <a:srgbClr val="262626"/>
                </a:solidFill>
                <a:effectLst/>
                <a:latin typeface="Times New Roman" panose="02020603050405020304" pitchFamily="18" charset="0"/>
                <a:ea typeface="+mj-ea"/>
                <a:cs typeface="Times New Roman" panose="02020603050405020304" pitchFamily="18" charset="0"/>
              </a:rPr>
              <a:t>, тріади та підгрупи, а й цілі системи акторів. Група складається зі всіх акторів та </a:t>
            </a:r>
            <a:r>
              <a:rPr lang="uk-UA" sz="1800" kern="1200" dirty="0" err="1">
                <a:solidFill>
                  <a:srgbClr val="262626"/>
                </a:solidFill>
                <a:effectLst/>
                <a:latin typeface="Times New Roman" panose="02020603050405020304" pitchFamily="18" charset="0"/>
                <a:ea typeface="+mj-ea"/>
                <a:cs typeface="Times New Roman" panose="02020603050405020304" pitchFamily="18" charset="0"/>
              </a:rPr>
              <a:t>зв’язків</a:t>
            </a:r>
            <a:r>
              <a:rPr lang="uk-UA" sz="1800" kern="1200" dirty="0">
                <a:solidFill>
                  <a:srgbClr val="262626"/>
                </a:solidFill>
                <a:effectLst/>
                <a:latin typeface="Times New Roman" panose="02020603050405020304" pitchFamily="18" charset="0"/>
                <a:ea typeface="+mj-ea"/>
                <a:cs typeface="Times New Roman" panose="02020603050405020304" pitchFamily="18" charset="0"/>
              </a:rPr>
              <a:t> між ними, які були отримані з концептуальних, теоретичних чи емпіричних міркувань, і розглядається як скінченна множина соціальних одиниць, які підлягають аналізу.</a:t>
            </a:r>
            <a:br>
              <a:rPr lang="uk-UA" sz="1800" kern="1200" dirty="0">
                <a:solidFill>
                  <a:srgbClr val="262626"/>
                </a:solidFill>
                <a:effectLst/>
                <a:latin typeface="Times New Roman" panose="02020603050405020304" pitchFamily="18" charset="0"/>
                <a:ea typeface="+mj-ea"/>
                <a:cs typeface="Times New Roman" panose="02020603050405020304" pitchFamily="18" charset="0"/>
              </a:rPr>
            </a:b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uk-UA" sz="1800" b="1" kern="1200" dirty="0">
                <a:solidFill>
                  <a:srgbClr val="262626"/>
                </a:solidFill>
                <a:effectLst/>
                <a:latin typeface="Times New Roman" panose="02020603050405020304" pitchFamily="18" charset="0"/>
                <a:ea typeface="+mj-ea"/>
                <a:cs typeface="Times New Roman" panose="02020603050405020304" pitchFamily="18" charset="0"/>
              </a:rPr>
              <a:t>Соціальна мережа.</a:t>
            </a:r>
            <a:r>
              <a:rPr lang="uk-UA" sz="1800" kern="1200" dirty="0">
                <a:solidFill>
                  <a:srgbClr val="262626"/>
                </a:solidFill>
                <a:effectLst/>
                <a:latin typeface="Times New Roman" panose="02020603050405020304" pitchFamily="18" charset="0"/>
                <a:ea typeface="+mj-ea"/>
                <a:cs typeface="Times New Roman" panose="02020603050405020304" pitchFamily="18" charset="0"/>
              </a:rPr>
              <a:t> Соціальна мережа складається зі скінченої множини акторів і відношень, визначених ними.</a:t>
            </a:r>
            <a:br>
              <a:rPr lang="uk-UA" sz="1800" kern="1200" dirty="0">
                <a:solidFill>
                  <a:srgbClr val="262626"/>
                </a:solidFill>
                <a:effectLst/>
                <a:latin typeface="Times New Roman" panose="02020603050405020304" pitchFamily="18" charset="0"/>
                <a:ea typeface="+mj-ea"/>
                <a:cs typeface="Times New Roman" panose="02020603050405020304" pitchFamily="18" charset="0"/>
              </a:rPr>
            </a:b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uk-UA" sz="1800" b="1" kern="1200" dirty="0">
                <a:solidFill>
                  <a:srgbClr val="262626"/>
                </a:solidFill>
                <a:effectLst/>
                <a:latin typeface="Times New Roman" panose="02020603050405020304" pitchFamily="18" charset="0"/>
                <a:ea typeface="+mj-ea"/>
                <a:cs typeface="Times New Roman" panose="02020603050405020304" pitchFamily="18" charset="0"/>
              </a:rPr>
              <a:t>Структурні та композиційні змінні.</a:t>
            </a:r>
            <a:r>
              <a:rPr lang="uk-UA" sz="1800" kern="1200" dirty="0">
                <a:solidFill>
                  <a:srgbClr val="262626"/>
                </a:solidFill>
                <a:effectLst/>
                <a:latin typeface="Times New Roman" panose="02020603050405020304" pitchFamily="18" charset="0"/>
                <a:ea typeface="+mj-ea"/>
                <a:cs typeface="Times New Roman" panose="02020603050405020304" pitchFamily="18" charset="0"/>
              </a:rPr>
              <a:t> Структурні змінні описують зв’язки певного типу між парами акторів. Наприклад, структурною змінною може бути міра бізнес-транзакцій між корпораціями, дружби між людьми, торгівлі між країнами. Композиційні змінні описують атрибути акторів, наприклад, стать, вік, етнічне походження, географічне розташування актора тощо.</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uk-UA" sz="1800" b="1" kern="1200" dirty="0">
                <a:solidFill>
                  <a:srgbClr val="262626"/>
                </a:solidFill>
                <a:effectLst/>
                <a:latin typeface="Times New Roman" panose="02020603050405020304" pitchFamily="18" charset="0"/>
                <a:ea typeface="+mj-ea"/>
                <a:cs typeface="Times New Roman" panose="02020603050405020304" pitchFamily="18" charset="0"/>
              </a:rPr>
              <a:t>Мережі належності.</a:t>
            </a:r>
            <a:r>
              <a:rPr lang="uk-UA" sz="1800" kern="1200" dirty="0">
                <a:solidFill>
                  <a:srgbClr val="262626"/>
                </a:solidFill>
                <a:effectLst/>
                <a:latin typeface="Times New Roman" panose="02020603050405020304" pitchFamily="18" charset="0"/>
                <a:ea typeface="+mj-ea"/>
                <a:cs typeface="Times New Roman" panose="02020603050405020304" pitchFamily="18" charset="0"/>
              </a:rPr>
              <a:t> Мережа що містить акторів одного типу називаються однодольними. Ін-ший тип мереж виникає під час збору структурних даних з двох (або навіть більше) наборів </a:t>
            </a:r>
            <a:r>
              <a:rPr lang="uk-UA" sz="1800" kern="1200" dirty="0" err="1">
                <a:solidFill>
                  <a:srgbClr val="262626"/>
                </a:solidFill>
                <a:effectLst/>
                <a:latin typeface="Times New Roman" panose="02020603050405020304" pitchFamily="18" charset="0"/>
                <a:ea typeface="+mj-ea"/>
                <a:cs typeface="Times New Roman" panose="02020603050405020304" pitchFamily="18" charset="0"/>
              </a:rPr>
              <a:t>сутно-стей</a:t>
            </a:r>
            <a:r>
              <a:rPr lang="uk-UA" sz="1800" kern="1200" dirty="0">
                <a:solidFill>
                  <a:srgbClr val="262626"/>
                </a:solidFill>
                <a:effectLst/>
                <a:latin typeface="Times New Roman" panose="02020603050405020304" pitchFamily="18" charset="0"/>
                <a:ea typeface="+mj-ea"/>
                <a:cs typeface="Times New Roman" panose="02020603050405020304" pitchFamily="18" charset="0"/>
              </a:rPr>
              <a:t>. Наприклад розгляд двох наборів акторів, один з яких складається з корпорацій, а інший — з неприбуткових організацій. Можна розглянути потік фінансової допомоги з корпорацій до неприбуткових організацій. Така мережа є дводольною; вона містить два набори акторів, один з яких є донором, а інший — реципієнтом. </a:t>
            </a:r>
            <a:br>
              <a:rPr lang="uk-UA" sz="1800" kern="1200" dirty="0">
                <a:solidFill>
                  <a:srgbClr val="262626"/>
                </a:solidFill>
                <a:effectLst/>
                <a:latin typeface="Times New Roman" panose="02020603050405020304" pitchFamily="18" charset="0"/>
                <a:ea typeface="+mj-ea"/>
                <a:cs typeface="Times New Roman" panose="02020603050405020304" pitchFamily="18" charset="0"/>
              </a:rPr>
            </a:br>
            <a:br>
              <a:rPr lang="uk-UA" sz="1800" kern="1200" dirty="0">
                <a:solidFill>
                  <a:srgbClr val="262626"/>
                </a:solidFill>
                <a:effectLst/>
                <a:latin typeface="Times New Roman" panose="02020603050405020304" pitchFamily="18" charset="0"/>
                <a:ea typeface="+mj-ea"/>
                <a:cs typeface="Times New Roman" panose="02020603050405020304" pitchFamily="18" charset="0"/>
              </a:rPr>
            </a:br>
            <a:r>
              <a:rPr lang="uk-UA" sz="1800" b="1" kern="1200" dirty="0">
                <a:solidFill>
                  <a:srgbClr val="262626"/>
                </a:solidFill>
                <a:effectLst/>
                <a:latin typeface="Times New Roman" panose="02020603050405020304" pitchFamily="18" charset="0"/>
                <a:ea typeface="+mj-ea"/>
                <a:cs typeface="Times New Roman" panose="02020603050405020304" pitchFamily="18" charset="0"/>
              </a:rPr>
              <a:t>Соціальна позиція</a:t>
            </a:r>
            <a:r>
              <a:rPr lang="uk-UA" sz="1800" kern="1200" dirty="0">
                <a:solidFill>
                  <a:srgbClr val="262626"/>
                </a:solidFill>
                <a:effectLst/>
                <a:latin typeface="Times New Roman" panose="02020603050405020304" pitchFamily="18" charset="0"/>
                <a:ea typeface="+mj-ea"/>
                <a:cs typeface="Times New Roman" panose="02020603050405020304" pitchFamily="18" charset="0"/>
              </a:rPr>
              <a:t> — це мітка акторів, що мають еквівалентні зв’язки з іншими членами групи.</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uk-UA" sz="1800" b="1" kern="1200" dirty="0">
                <a:solidFill>
                  <a:srgbClr val="262626"/>
                </a:solidFill>
                <a:effectLst/>
                <a:latin typeface="Times New Roman" panose="02020603050405020304" pitchFamily="18" charset="0"/>
                <a:ea typeface="+mj-ea"/>
                <a:cs typeface="Times New Roman" panose="02020603050405020304" pitchFamily="18" charset="0"/>
              </a:rPr>
              <a:t>Соціальна роль</a:t>
            </a:r>
            <a:r>
              <a:rPr lang="uk-UA" sz="1800" kern="1200" dirty="0">
                <a:solidFill>
                  <a:srgbClr val="262626"/>
                </a:solidFill>
                <a:effectLst/>
                <a:latin typeface="Times New Roman" panose="02020603050405020304" pitchFamily="18" charset="0"/>
                <a:ea typeface="+mj-ea"/>
                <a:cs typeface="Times New Roman" panose="02020603050405020304" pitchFamily="18" charset="0"/>
              </a:rPr>
              <a:t> — це система </a:t>
            </a:r>
            <a:r>
              <a:rPr lang="uk-UA" sz="1800" kern="1200" dirty="0" err="1">
                <a:solidFill>
                  <a:srgbClr val="262626"/>
                </a:solidFill>
                <a:effectLst/>
                <a:latin typeface="Times New Roman" panose="02020603050405020304" pitchFamily="18" charset="0"/>
                <a:ea typeface="+mj-ea"/>
                <a:cs typeface="Times New Roman" panose="02020603050405020304" pitchFamily="18" charset="0"/>
              </a:rPr>
              <a:t>зв’язків</a:t>
            </a:r>
            <a:r>
              <a:rPr lang="uk-UA" sz="1800" kern="1200" dirty="0">
                <a:solidFill>
                  <a:srgbClr val="262626"/>
                </a:solidFill>
                <a:effectLst/>
                <a:latin typeface="Times New Roman" panose="02020603050405020304" pitchFamily="18" charset="0"/>
                <a:ea typeface="+mj-ea"/>
                <a:cs typeface="Times New Roman" panose="02020603050405020304" pitchFamily="18" charset="0"/>
              </a:rPr>
              <a:t> між акторами чи соціальними позиціями.</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Tree>
    <p:extLst>
      <p:ext uri="{BB962C8B-B14F-4D97-AF65-F5344CB8AC3E}">
        <p14:creationId xmlns:p14="http://schemas.microsoft.com/office/powerpoint/2010/main" val="1117144447"/>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2.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3.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4.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762</TotalTime>
  <Words>838</Words>
  <Application>Microsoft Office PowerPoint</Application>
  <PresentationFormat>Широкоэкранный</PresentationFormat>
  <Paragraphs>8</Paragraphs>
  <Slides>7</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vt:i4>
      </vt:variant>
    </vt:vector>
  </HeadingPairs>
  <TitlesOfParts>
    <vt:vector size="13" baseType="lpstr">
      <vt:lpstr>Arial</vt:lpstr>
      <vt:lpstr>Calibri</vt:lpstr>
      <vt:lpstr>Century Gothic</vt:lpstr>
      <vt:lpstr>Times New Roman</vt:lpstr>
      <vt:lpstr>Wingdings 3</vt:lpstr>
      <vt:lpstr>Легкий дым</vt:lpstr>
      <vt:lpstr>ПРОЦЕСИ ВНУТРІШНЬОГРУПОВОЇ ДИНАМІКИ</vt:lpstr>
      <vt:lpstr>Термін «групова динаміка» був використаний К. Левіним в 1939р.   1945 - в MTI був створений центр по вивченню групової динаміки.   Групова динаміка - сукупність динамічних процесів, які одночасно проходять в групі в певну одиницю часу.  Характеристики групової динаміки:  1 - цілі групи (визначаються тим, в яку систему діяльності вона включена);  2 - норми - сукупність неписаних правил і стандартів поведінки, що регулюють взаємовідносини має її учасниками: норми, які задає керівник; норми, вироблені самою групою;  3 - структура групи і проблема лідерства.      </vt:lpstr>
      <vt:lpstr>Розподіл ролей. Р. Шіндлер - найчастіші ролі   1 - лідер, який імпонує групі, спонукає її до дії, надає їй впевненість і рішучість;  2 - експерт, який має спеціальні знання, які група високо оцінює;  3 - пасивні члени групи, більшість яких ототожнює себе з лідером та легко пристосовуються до нових обставин;  4 - «крайній» член групи, який відстає від колективу (за певним критерієм);  5 - противник, який активно виступає проти лідера (зустрічається нечасто).       </vt:lpstr>
      <vt:lpstr>  М.Белбін - для отримання ефективної групи необхідні наступні ролі:  1 - голова, здійснює керівництво і координацію дій;  2 - організатор - найбільш мобільний і впливовий член групи;  3 - «генератор ідей» - інтелектуальний вплив;  4 - контролер-критик;  5 - дослідники резерву (найбільш популярні і товариські);  6 - трудоголіки;  7 - координатори команди;  8 - завершувач (перевіряє деталі).     </vt:lpstr>
      <vt:lpstr>А.Етціоні виділив 3 типи формальних організацій:  1 - утилітарні, ті, які платять людям за працю;  2 - нормативні - виступають не заради заробітку, а для досягнення будь-якої мети (добровільні організації - «Червоний хрест»);  3 - примусові організації (включення здійснюється насильницьким методом - тюрма, психіатричні  лікарні).       </vt:lpstr>
      <vt:lpstr>Соціальна мережа — це будь яка соціальна взаємодія, що може бути представлена множиною соціальних одиниць та відношенням між ними.  Актор. Актор це одна персона, корпоративна або колективна соціальна одиниця. Прикладами акторів можуть бути люди у групі, департаменти в корпорації, державні установи у місті, держави у світі. Якщо всі актори одного типу, наприклад, люди у групі, тоді вони утворюють однодомну мережу. Дводомною називається мережа з двома типами акторів, наприклад, учні та вчителі у школі.  Діада (двійка). В найпростішому випадку відношення є бінарним. Воно описує зв’язок між па- рою акторів. Сукупність двох акторів та зв’язку між ними отримала назву діада. Аналіз діад направлений на вивчення властивостей бінарних відношень, як то визначення його симетричності чи закономірностей встановлення певних типів зв’язків.  Тріада (трійка). Підмножина з трьох акторів та всі можливі зв’язки між ними утворюють ще одну одиницю аналізу — тріаду. На основі тріад розглядаються поняття транзитивності і транзитивного балансу. Також на основі транзитивного балансу здійснюється бінарна кластеризація мережі. </vt:lpstr>
      <vt:lpstr>Підгрупа. Діади та тріади утворюють найпростіші підгрупи. Підгрупа — це будь яка підмножина акторів та всі зв’язки між ними.  Група. Аналіз соціальних мереж може розглядати на тільки діади, тріади та підгрупи, а й цілі системи акторів. Група складається зі всіх акторів та зв’язків між ними, які були отримані з концептуальних, теоретичних чи емпіричних міркувань, і розглядається як скінченна множина соціальних одиниць, які підлягають аналізу.  Соціальна мережа. Соціальна мережа складається зі скінченої множини акторів і відношень, визначених ними.  Структурні та композиційні змінні. Структурні змінні описують зв’язки певного типу між парами акторів. Наприклад, структурною змінною може бути міра бізнес-транзакцій між корпораціями, дружби між людьми, торгівлі між країнами. Композиційні змінні описують атрибути акторів, наприклад, стать, вік, етнічне походження, географічне розташування актора тощо.  Мережі належності. Мережа що містить акторів одного типу називаються однодольними. Ін-ший тип мереж виникає під час збору структурних даних з двох (або навіть більше) наборів сутно-стей. Наприклад розгляд двох наборів акторів, один з яких складається з корпорацій, а інший — з неприбуткових організацій. Можна розглянути потік фінансової допомоги з корпорацій до неприбуткових організацій. Така мережа є дводольною; вона містить два набори акторів, один з яких є донором, а інший — реципієнтом.   Соціальна позиція — це мітка акторів, що мають еквівалентні зв’язки з іншими членами групи.  Соціальна роль — це система зв’язків між акторами чи соціальними позиціями.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СОЦІАЛІЗАЦІЯ</dc:title>
  <dc:creator>user</dc:creator>
  <cp:lastModifiedBy>Олександра</cp:lastModifiedBy>
  <cp:revision>32</cp:revision>
  <dcterms:created xsi:type="dcterms:W3CDTF">2020-09-04T19:13:21Z</dcterms:created>
  <dcterms:modified xsi:type="dcterms:W3CDTF">2023-09-20T13:05:34Z</dcterms:modified>
</cp:coreProperties>
</file>