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3" r:id="rId5"/>
    <p:sldId id="257" r:id="rId6"/>
    <p:sldId id="264" r:id="rId7"/>
    <p:sldId id="265" r:id="rId8"/>
    <p:sldId id="266" r:id="rId9"/>
    <p:sldId id="267" r:id="rId10"/>
    <p:sldId id="258" r:id="rId11"/>
    <p:sldId id="261" r:id="rId12"/>
    <p:sldId id="260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C7A80-99C5-4184-8797-2A02B0AD24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A7ED912-DCB1-49A6-89BF-F024AB83F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AC0641-B2E3-4AE8-A998-5033AE7F6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705E-5A02-4415-8495-DD918B45E317}" type="datetimeFigureOut">
              <a:rPr lang="ru-UA" smtClean="0"/>
              <a:t>10.11.2022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04EE82-59EF-4CB0-9F14-ECA4BD225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3D805A-9FD4-4C3B-ACEF-F7FF56316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5B37-3720-4CB6-8E89-4DAD8C125CB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82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611CB-60CC-4F9C-BE88-45287F930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B81367-729F-4FD9-B013-6A23DE246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F7779C-B77E-4CA1-B222-FC2F878B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705E-5A02-4415-8495-DD918B45E317}" type="datetimeFigureOut">
              <a:rPr lang="ru-UA" smtClean="0"/>
              <a:t>10.11.2022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5E042-6B23-4F85-A43C-24E259B0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6AFB08-F2FA-4113-9720-E1D66DCE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5B37-3720-4CB6-8E89-4DAD8C125CB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45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50F97B-5A46-4AB7-9FC3-6CFED8A48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CA0A14-205A-49E5-940F-D7461D2A03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74CE38-1751-44A4-BA85-A9C16B500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705E-5A02-4415-8495-DD918B45E317}" type="datetimeFigureOut">
              <a:rPr lang="ru-UA" smtClean="0"/>
              <a:t>10.11.2022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66AA-A3FB-4DCA-A738-0FA697E01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A3735C-A219-46CD-987A-C958F0D3B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5B37-3720-4CB6-8E89-4DAD8C125CB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30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DB2E1C-F658-4C29-A639-092CE8725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F351D-594D-4647-B64C-BA44A5C6B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7BC204-A0FF-4520-B5D5-A266F674F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705E-5A02-4415-8495-DD918B45E317}" type="datetimeFigureOut">
              <a:rPr lang="ru-UA" smtClean="0"/>
              <a:t>10.11.2022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CA879-5FB6-4905-81FC-6DE6439D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C7C30F-9ADF-4425-8E86-4291201EE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5B37-3720-4CB6-8E89-4DAD8C125CB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575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8BECE1-0ECA-4A77-B9DF-EC88B42B7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AE767-7AE1-43D5-8C8D-D1AD0E461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FA4C10-098D-4D43-856B-64505F99D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705E-5A02-4415-8495-DD918B45E317}" type="datetimeFigureOut">
              <a:rPr lang="ru-UA" smtClean="0"/>
              <a:t>10.11.2022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8E9D2-064C-404B-88E1-9DC25E0A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B71D4-5DDD-4CCF-AEB3-E88BBE6A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5B37-3720-4CB6-8E89-4DAD8C125CB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4993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D56AE-E43D-44D4-B39F-B752253CA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70883E-95C7-41E1-9042-21CD40687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3C435AB-171B-4AEE-AA62-93EC2F5C7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2BD218-2897-4A8A-82D8-B48E5109C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705E-5A02-4415-8495-DD918B45E317}" type="datetimeFigureOut">
              <a:rPr lang="ru-UA" smtClean="0"/>
              <a:t>10.11.2022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4FCF7B-903E-4FEA-B06C-D987B3A81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F94953-D19B-4B0E-ABF9-C45872FB5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5B37-3720-4CB6-8E89-4DAD8C125CB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6300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81ACA0-6976-4E19-85B2-EE4FF250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A27EFA-ECFD-47A0-B218-816C515242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C14B8-255B-4A3E-846A-87244382D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9210EF-C740-492F-BE04-D56998061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BB77AC4-9A34-4039-8C59-4940AD5029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227598-D69D-469C-ABCB-640FEA7E6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705E-5A02-4415-8495-DD918B45E317}" type="datetimeFigureOut">
              <a:rPr lang="ru-UA" smtClean="0"/>
              <a:t>10.11.2022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414C59B-BE31-47C0-B97D-BC269662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55BC92-6498-449B-8DB9-D140FE821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5B37-3720-4CB6-8E89-4DAD8C125CB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137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EC6335-46EA-46DB-BF0F-2D440B71D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59F6C6-5CD4-4665-930C-DC2F06E4B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705E-5A02-4415-8495-DD918B45E317}" type="datetimeFigureOut">
              <a:rPr lang="ru-UA" smtClean="0"/>
              <a:t>10.11.2022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C1BEAE-251C-4BD0-B2D1-16F280F7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EF3AD6-E8DA-4792-A90D-0069E42A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5B37-3720-4CB6-8E89-4DAD8C125CB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9274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4B7270-5AE6-4C59-8586-FF37F44BF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705E-5A02-4415-8495-DD918B45E317}" type="datetimeFigureOut">
              <a:rPr lang="ru-UA" smtClean="0"/>
              <a:t>10.11.2022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B01E0E-AF5B-4B34-B9DE-C14FD4A56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F4DEAB-A1A5-4233-9729-BECFD6A1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5B37-3720-4CB6-8E89-4DAD8C125CB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4855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3CA25F-1796-47A0-9157-570835FE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C342D3-2967-447A-B08C-5A2FCAFBD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B35A21-E050-4B41-BEF0-D73FD31E2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E9CB7-F20E-436B-AB4F-5A2694C4D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705E-5A02-4415-8495-DD918B45E317}" type="datetimeFigureOut">
              <a:rPr lang="ru-UA" smtClean="0"/>
              <a:t>10.11.2022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121C3-913C-4256-BED5-B4BCBEFB8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CEA26E-BA77-4ADE-916A-445076BB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5B37-3720-4CB6-8E89-4DAD8C125CB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396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3A70B4-1889-4166-940C-76032762A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6D404F-4478-4032-AF87-A740E80E2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EC124B-EBD4-4639-B987-0E18844AE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FA98E0-9563-4C1B-9EBC-2836CC87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0705E-5A02-4415-8495-DD918B45E317}" type="datetimeFigureOut">
              <a:rPr lang="ru-UA" smtClean="0"/>
              <a:t>10.11.2022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6FEBD2-C6B1-421C-B250-E88F4F82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A817E2-9202-43E0-A059-24D72ABE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F5B37-3720-4CB6-8E89-4DAD8C125CB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2561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48E88-5769-48BF-9452-DCBDC9EE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58C9FB-7C63-4889-AD16-D9F52229E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C630DA-C7C6-4C78-84AF-8385E045D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0705E-5A02-4415-8495-DD918B45E317}" type="datetimeFigureOut">
              <a:rPr lang="ru-UA" smtClean="0"/>
              <a:t>10.11.2022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AC9705-8D54-4828-AC85-F79F423DCB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49CCC-E598-4A1F-8BB3-844FE9519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F5B37-3720-4CB6-8E89-4DAD8C125CB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391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276BD-0021-42B9-94BA-128736A722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8380" y="2235200"/>
            <a:ext cx="9144000" cy="2387600"/>
          </a:xfrm>
        </p:spPr>
        <p:txBody>
          <a:bodyPr/>
          <a:lstStyle/>
          <a:p>
            <a:r>
              <a:rPr lang="uk-UA" b="1" dirty="0"/>
              <a:t>ПЕРЕДАЧА ГЕНЕТИЧНОЇ ІНФОРМАЦІЇ У БАКТЕРІЙ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AAE3D8-6A35-4D98-8239-29F61FC54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7558" y="1122363"/>
            <a:ext cx="9144000" cy="1655762"/>
          </a:xfrm>
        </p:spPr>
        <p:txBody>
          <a:bodyPr/>
          <a:lstStyle/>
          <a:p>
            <a:r>
              <a:rPr lang="uk-UA" dirty="0"/>
              <a:t>Лекція 7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850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8F50900-8CE2-4128-9078-544DBC5CDE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58" t="19806" r="24709" b="5243"/>
          <a:stretch/>
        </p:blipFill>
        <p:spPr>
          <a:xfrm>
            <a:off x="1073356" y="0"/>
            <a:ext cx="4366786" cy="6760346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90BBA12C-E9ED-417D-869B-4773B24C6303}"/>
              </a:ext>
            </a:extLst>
          </p:cNvPr>
          <p:cNvSpPr txBox="1">
            <a:spLocks/>
          </p:cNvSpPr>
          <p:nvPr/>
        </p:nvSpPr>
        <p:spPr>
          <a:xfrm>
            <a:off x="8664607" y="245018"/>
            <a:ext cx="2901752" cy="5570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b="1" dirty="0">
                <a:highlight>
                  <a:srgbClr val="FFFF00"/>
                </a:highlight>
              </a:rPr>
              <a:t>3. Трансдукція</a:t>
            </a:r>
            <a:endParaRPr lang="ru-UA" b="1" dirty="0">
              <a:highlight>
                <a:srgbClr val="FFFF00"/>
              </a:highlight>
            </a:endParaRPr>
          </a:p>
          <a:p>
            <a:endParaRPr lang="ru-UA" b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F29069-65FE-4B6E-A0A0-7920CE42697C}"/>
              </a:ext>
            </a:extLst>
          </p:cNvPr>
          <p:cNvSpPr/>
          <p:nvPr/>
        </p:nvSpPr>
        <p:spPr>
          <a:xfrm>
            <a:off x="2871537" y="0"/>
            <a:ext cx="2277979" cy="80210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4E452C9-F90D-41EE-BA61-F56A66F16D05}"/>
              </a:ext>
            </a:extLst>
          </p:cNvPr>
          <p:cNvSpPr/>
          <p:nvPr/>
        </p:nvSpPr>
        <p:spPr>
          <a:xfrm>
            <a:off x="6096000" y="173209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Процес перенесення генетичного матеріалу між бактеріальними клітинами за рахунок активності бактеріофагів називають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трансдукцією.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17215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1BC7A70-DA25-44BB-B716-0D96B98C24E7}"/>
              </a:ext>
            </a:extLst>
          </p:cNvPr>
          <p:cNvSpPr/>
          <p:nvPr/>
        </p:nvSpPr>
        <p:spPr>
          <a:xfrm>
            <a:off x="368968" y="45191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Схема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трансдукції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штамами</a:t>
            </a:r>
            <a:r>
              <a:rPr lang="ru-RU" dirty="0"/>
              <a:t> </a:t>
            </a:r>
            <a:r>
              <a:rPr lang="en-US" dirty="0"/>
              <a:t>E. </a:t>
            </a:r>
            <a:r>
              <a:rPr lang="ru-RU" dirty="0"/>
              <a:t>с</a:t>
            </a:r>
            <a:r>
              <a:rPr lang="en-US" dirty="0" err="1"/>
              <a:t>oli</a:t>
            </a:r>
            <a:r>
              <a:rPr lang="en-US" dirty="0"/>
              <a:t>.</a:t>
            </a:r>
            <a:endParaRPr lang="uk-UA" dirty="0"/>
          </a:p>
          <a:p>
            <a:r>
              <a:rPr lang="en-US" dirty="0"/>
              <a:t> </a:t>
            </a:r>
            <a:r>
              <a:rPr lang="ru-RU" dirty="0"/>
              <a:t>а) </a:t>
            </a:r>
            <a:r>
              <a:rPr lang="ru-RU" dirty="0" err="1"/>
              <a:t>клітина</a:t>
            </a:r>
            <a:r>
              <a:rPr lang="ru-RU" dirty="0"/>
              <a:t> дикого </a:t>
            </a:r>
            <a:r>
              <a:rPr lang="ru-RU" dirty="0" err="1"/>
              <a:t>штаму</a:t>
            </a:r>
            <a:r>
              <a:rPr lang="ru-RU" dirty="0"/>
              <a:t> </a:t>
            </a:r>
            <a:r>
              <a:rPr lang="en-US" dirty="0"/>
              <a:t>E. </a:t>
            </a:r>
            <a:r>
              <a:rPr lang="ru-RU" dirty="0"/>
              <a:t>с</a:t>
            </a:r>
            <a:r>
              <a:rPr lang="en-US" dirty="0" err="1"/>
              <a:t>oli</a:t>
            </a:r>
            <a:r>
              <a:rPr lang="en-US" dirty="0"/>
              <a:t>, </a:t>
            </a:r>
            <a:r>
              <a:rPr lang="ru-RU" dirty="0"/>
              <a:t>яка </a:t>
            </a:r>
            <a:r>
              <a:rPr lang="ru-RU" dirty="0" err="1"/>
              <a:t>інфікується</a:t>
            </a:r>
            <a:r>
              <a:rPr lang="ru-RU" dirty="0"/>
              <a:t> фагом Р1; б) </a:t>
            </a:r>
            <a:r>
              <a:rPr lang="ru-RU" dirty="0" err="1"/>
              <a:t>деградація</a:t>
            </a:r>
            <a:r>
              <a:rPr lang="ru-RU" dirty="0"/>
              <a:t> ДНК </a:t>
            </a:r>
            <a:r>
              <a:rPr lang="ru-RU" dirty="0" err="1"/>
              <a:t>клітини-хазяїна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літичного</a:t>
            </a:r>
            <a:r>
              <a:rPr lang="ru-RU" dirty="0"/>
              <a:t> циклу; в)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збирання</a:t>
            </a:r>
            <a:r>
              <a:rPr lang="ru-RU" dirty="0"/>
              <a:t> </a:t>
            </a:r>
            <a:r>
              <a:rPr lang="ru-RU" dirty="0" err="1"/>
              <a:t>фагових</a:t>
            </a:r>
            <a:r>
              <a:rPr lang="ru-RU" dirty="0"/>
              <a:t> </a:t>
            </a:r>
            <a:r>
              <a:rPr lang="ru-RU" dirty="0" err="1"/>
              <a:t>часток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фрагменти</a:t>
            </a:r>
            <a:r>
              <a:rPr lang="ru-RU" dirty="0"/>
              <a:t> </a:t>
            </a:r>
            <a:r>
              <a:rPr lang="ru-RU" dirty="0" err="1"/>
              <a:t>бактеріальної</a:t>
            </a:r>
            <a:r>
              <a:rPr lang="ru-RU" dirty="0"/>
              <a:t> </a:t>
            </a:r>
            <a:r>
              <a:rPr lang="ru-RU" dirty="0" err="1"/>
              <a:t>хромосоми</a:t>
            </a:r>
            <a:r>
              <a:rPr lang="ru-RU" dirty="0"/>
              <a:t> </a:t>
            </a:r>
            <a:r>
              <a:rPr lang="ru-RU" dirty="0" err="1"/>
              <a:t>включаються</a:t>
            </a:r>
            <a:r>
              <a:rPr lang="ru-RU" dirty="0"/>
              <a:t> у </a:t>
            </a:r>
            <a:r>
              <a:rPr lang="ru-RU" dirty="0" err="1"/>
              <a:t>фагову</a:t>
            </a:r>
            <a:r>
              <a:rPr lang="ru-RU" dirty="0"/>
              <a:t> </a:t>
            </a:r>
            <a:r>
              <a:rPr lang="ru-RU" dirty="0" err="1"/>
              <a:t>частинку</a:t>
            </a:r>
            <a:r>
              <a:rPr lang="ru-RU" dirty="0"/>
              <a:t>; г) </a:t>
            </a:r>
            <a:r>
              <a:rPr lang="ru-RU" dirty="0" err="1"/>
              <a:t>лізис</a:t>
            </a:r>
            <a:r>
              <a:rPr lang="ru-RU" dirty="0"/>
              <a:t> </a:t>
            </a:r>
            <a:r>
              <a:rPr lang="ru-RU" dirty="0" err="1"/>
              <a:t>інфікованої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д) </a:t>
            </a:r>
            <a:r>
              <a:rPr lang="ru-RU" dirty="0" err="1"/>
              <a:t>трансдукуючий</a:t>
            </a:r>
            <a:r>
              <a:rPr lang="ru-RU" dirty="0"/>
              <a:t> фаг </a:t>
            </a:r>
            <a:r>
              <a:rPr lang="ru-RU" dirty="0" err="1"/>
              <a:t>інфікує</a:t>
            </a:r>
            <a:r>
              <a:rPr lang="ru-RU" dirty="0"/>
              <a:t> </a:t>
            </a:r>
            <a:r>
              <a:rPr lang="ru-RU" dirty="0" err="1"/>
              <a:t>ауксотрофну</a:t>
            </a:r>
            <a:r>
              <a:rPr lang="ru-RU" dirty="0"/>
              <a:t> </a:t>
            </a:r>
            <a:r>
              <a:rPr lang="ru-RU" dirty="0" err="1"/>
              <a:t>бактерію</a:t>
            </a:r>
            <a:r>
              <a:rPr lang="ru-RU" dirty="0"/>
              <a:t>; е) </a:t>
            </a:r>
            <a:r>
              <a:rPr lang="ru-RU" dirty="0" err="1"/>
              <a:t>подвійний</a:t>
            </a:r>
            <a:r>
              <a:rPr lang="ru-RU" dirty="0"/>
              <a:t> </a:t>
            </a:r>
            <a:r>
              <a:rPr lang="ru-RU" dirty="0" err="1"/>
              <a:t>кросинговер</a:t>
            </a:r>
            <a:r>
              <a:rPr lang="ru-RU" dirty="0"/>
              <a:t> </a:t>
            </a:r>
            <a:r>
              <a:rPr lang="ru-RU" dirty="0" err="1"/>
              <a:t>призбодить</a:t>
            </a:r>
            <a:r>
              <a:rPr lang="ru-RU" dirty="0"/>
              <a:t> до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донорним</a:t>
            </a:r>
            <a:r>
              <a:rPr lang="ru-RU" dirty="0"/>
              <a:t> геном а+ і </a:t>
            </a:r>
            <a:r>
              <a:rPr lang="ru-RU" dirty="0" err="1"/>
              <a:t>реципієнтним</a:t>
            </a:r>
            <a:r>
              <a:rPr lang="ru-RU" dirty="0"/>
              <a:t> а- ; ж)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стабільного</a:t>
            </a:r>
            <a:r>
              <a:rPr lang="ru-RU" dirty="0"/>
              <a:t> </a:t>
            </a:r>
            <a:r>
              <a:rPr lang="ru-RU" dirty="0" err="1"/>
              <a:t>трансдуктанта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6505CE-09F0-495B-852B-941E379457E5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8" t="21664" r="28936" b="8780"/>
          <a:stretch/>
        </p:blipFill>
        <p:spPr bwMode="auto">
          <a:xfrm>
            <a:off x="6464968" y="942306"/>
            <a:ext cx="5470359" cy="52339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197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07DB2F-EECC-44A9-8FE5-389347D40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73" t="37799" r="37451" b="15340"/>
          <a:stretch/>
        </p:blipFill>
        <p:spPr>
          <a:xfrm>
            <a:off x="6826772" y="222563"/>
            <a:ext cx="4803754" cy="389901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41C937E-CB5F-4753-A6B3-75441052425D}"/>
              </a:ext>
            </a:extLst>
          </p:cNvPr>
          <p:cNvSpPr/>
          <p:nvPr/>
        </p:nvSpPr>
        <p:spPr>
          <a:xfrm>
            <a:off x="336885" y="46796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Приклад 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сайт-специфічної рекомбінації 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- 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інсерція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ДНК бактеріофага λ в бактеріальну хромосому. У складі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фагової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ДНК є сайт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attP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- ділянка довжиною 270 пар основ, у складі бактеріальної ДНК  сайт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attВ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(23 пари основ). Обидва сайти мають ділянку спільної (або гомологічної) послідовності довжиною 15 пар основ. Два білки -  бактеріальний IHF 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Integration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Host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Factor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 і продукт одного з генів бактеріофага </a:t>
            </a:r>
            <a:r>
              <a:rPr lang="uk-UA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інтеграза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зв'язуються з цими сайтами.</a:t>
            </a:r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FA7012-3B4D-4E1B-A36D-193B7D17A316}"/>
              </a:ext>
            </a:extLst>
          </p:cNvPr>
          <p:cNvSpPr/>
          <p:nvPr/>
        </p:nvSpPr>
        <p:spPr>
          <a:xfrm>
            <a:off x="533829" y="3565528"/>
            <a:ext cx="6096000" cy="258243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Інтеграза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здійснює два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одноланцюгові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розрізи в бактеріальній 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фаговій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ДНК, після чого відновлює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фосфодіефірний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зв'язок, але з відповідним кінцем іншого дуплекса  - відбувається обмін ланцюгами. На цьому етапі утворюється конфігурація чотирьох ланцюгів. Після цього здійснюється друга пара розривів і обмінів ланцюгами, що й зумовлює інтеграцію. 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5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78E517-EEBF-4153-9E3D-7ECFB3DA4D9E}"/>
              </a:ext>
            </a:extLst>
          </p:cNvPr>
          <p:cNvSpPr/>
          <p:nvPr/>
        </p:nvSpPr>
        <p:spPr>
          <a:xfrm>
            <a:off x="946485" y="182533"/>
            <a:ext cx="10716126" cy="42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Розрізняють три типи трансдукції: загальну (неспецифічну), обмежену (специфічну) і абортивну.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EA1C29-17F3-4D3A-A9AB-2DE53132A1F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3" t="28278" r="37787" b="21779"/>
          <a:stretch/>
        </p:blipFill>
        <p:spPr bwMode="auto">
          <a:xfrm>
            <a:off x="946485" y="1278598"/>
            <a:ext cx="3979244" cy="4300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C5CB86F-4657-472A-AFBD-EBC60DF5991D}"/>
              </a:ext>
            </a:extLst>
          </p:cNvPr>
          <p:cNvSpPr/>
          <p:nvPr/>
        </p:nvSpPr>
        <p:spPr>
          <a:xfrm>
            <a:off x="6096000" y="909266"/>
            <a:ext cx="2600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>
                <a:latin typeface="Times New Roman" panose="02020603050405020304" pitchFamily="18" charset="0"/>
                <a:ea typeface="Calibri" panose="020F0502020204030204" pitchFamily="34" charset="0"/>
              </a:rPr>
              <a:t>Загальна трансдукція</a:t>
            </a:r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786D84C-AFBE-4E24-B754-BEB9D7CDFF70}"/>
              </a:ext>
            </a:extLst>
          </p:cNvPr>
          <p:cNvSpPr/>
          <p:nvPr/>
        </p:nvSpPr>
        <p:spPr>
          <a:xfrm>
            <a:off x="4812631" y="1406967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У одну половину цієї трубки помістили тифозні бактерії штаму 22А, а у другу половину – штаму 2А. Штам 22А має мутацію, яка блокує синтез триптофана (Т - ), штам 2А має мутацію, що блокує синтез гістидину (Н - ). При цьому бактеріальні клітини не можуть проходити через фільтр.</a:t>
            </a:r>
            <a:endParaRPr lang="ru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3C0E8B-4672-4515-8871-39FDF0133F9A}"/>
              </a:ext>
            </a:extLst>
          </p:cNvPr>
          <p:cNvSpPr/>
          <p:nvPr/>
        </p:nvSpPr>
        <p:spPr>
          <a:xfrm>
            <a:off x="5261810" y="3273185"/>
            <a:ext cx="6096000" cy="294253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Після інкубації у трубці, розділеній бактеріальним фільтром, цих різних штамів, був зроблений висів клітин обох штамів. При висіві клітин штаму 22А на середовище без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триптофана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було виявлено невелику кількість колоній. Тобто деякі клітини набули здатності синтезувати триптофан і змогли дати колонії на середовищі без цієї амінокислоти.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Фільтрующимся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агентом, який переніс ген Т+ від штаму 2А до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штама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22А, виявився бактеріофаг. 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571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A82E195-A91C-4B9D-8898-545D91D982E7}"/>
              </a:ext>
            </a:extLst>
          </p:cNvPr>
          <p:cNvSpPr/>
          <p:nvPr/>
        </p:nvSpPr>
        <p:spPr>
          <a:xfrm>
            <a:off x="689811" y="8337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При загальній трансдукції бактерія-донор через фаг передає лише окремий фрагмент ДНК довжиною 1/50 – 1/100 від усієї бактеріальної хромосоми.</a:t>
            </a:r>
            <a:endParaRPr lang="ru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0746221-75FD-4D67-88AD-6F025F7C194D}"/>
              </a:ext>
            </a:extLst>
          </p:cNvPr>
          <p:cNvSpPr/>
          <p:nvPr/>
        </p:nvSpPr>
        <p:spPr>
          <a:xfrm>
            <a:off x="689811" y="214490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</a:rPr>
              <a:t>Оскільки ДНК фага Р1 складається приблизно із 102 т.п.н., а хромосома E. сoli – із приблизно 4´103 т.п.н, то фрагмент бактеріальної хромосомної ДНК, який здатний включитись у трансдукуючіу часточку, складає біля 2,3 % хромосоми E. сoli. </a:t>
            </a:r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34160C-392F-4A1C-8756-45B180876F2D}"/>
              </a:ext>
            </a:extLst>
          </p:cNvPr>
          <p:cNvSpPr/>
          <p:nvPr/>
        </p:nvSpPr>
        <p:spPr>
          <a:xfrm>
            <a:off x="561474" y="4010071"/>
            <a:ext cx="6096000" cy="150214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виходити з того, що довжина середнього гена дорівнює 1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т.п.н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то при трансдукції фагом Р1 можливе сумісне перенесення близько 100 генів, а фагом Р22 – близько 40.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58469A-0655-4137-B0FA-9AA9B86C803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7" t="23489" r="35350" b="16077"/>
          <a:stretch/>
        </p:blipFill>
        <p:spPr bwMode="auto">
          <a:xfrm>
            <a:off x="7475622" y="561734"/>
            <a:ext cx="4154904" cy="55342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5452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C16B5AB-3863-42E6-B57D-D286E061E827}"/>
              </a:ext>
            </a:extLst>
          </p:cNvPr>
          <p:cNvSpPr/>
          <p:nvPr/>
        </p:nvSpPr>
        <p:spPr>
          <a:xfrm>
            <a:off x="866274" y="358997"/>
            <a:ext cx="10668000" cy="781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Обмежена трансдукція.</a:t>
            </a:r>
            <a:r>
              <a:rPr lang="uk-UA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Даний тип трансдукції був описаний у 1956 році Дж. і Е. Ледербергом і М. Морзе.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80DBF9-944C-4AF0-82CB-85E2B78F783B}"/>
              </a:ext>
            </a:extLst>
          </p:cNvPr>
          <p:cNvSpPr/>
          <p:nvPr/>
        </p:nvSpPr>
        <p:spPr>
          <a:xfrm>
            <a:off x="609600" y="1442245"/>
            <a:ext cx="109246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Трансдукцію сусідніх ділянок ДНК здійснюють тільки фагові часточки, які отримані в результаті індукції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лізогенних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</a:rPr>
              <a:t> бактерій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(наприклад, шляхом їх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УФопромінення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 або при спонтанному виході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профага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із хромосоми, що призводить до лізису клітини. Якщо ж фагові часточки будуть отримані в процесі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літичного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циклу, який пов’язаний з розмноженням вегетативного фага, то вони не зможуть здійснювати трансдукцію. Це суттєво відокремлює обмежену трансдукцію від загальної. В останньому випадку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трансдукуючі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часточки помірного фага утворюються в процесі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літичного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циклу.</a:t>
            </a:r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09BBD7A-1322-4656-AEC1-6E6278F8D9B0}"/>
              </a:ext>
            </a:extLst>
          </p:cNvPr>
          <p:cNvSpPr/>
          <p:nvPr/>
        </p:nvSpPr>
        <p:spPr>
          <a:xfrm>
            <a:off x="609599" y="3359682"/>
            <a:ext cx="109246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Інтеграція ДНК помірного фага з хромосомою, як і наступне спонтанне або індуковане вирізання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профага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здійснюється механізмами сайт-специфічної рекомбінації. Але іноді вирізання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фагової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ДНК відбувається з помилками, тоді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фагова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ДНК містить і сегмент бактеріальної хромосоми, а у бактеріальній хромосомі залишається ділянка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фагової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ДНК. Така рекомбінація називається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реципрокною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 Втрата ділянки ДНК фага призводить до утворення дефектних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фагових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часток, оскільки фагові гени, які необхідні для росту і дозрівання фага під час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літичного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циклу, замінені на бактеріальну ДНК.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4098639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2193A3-9308-43FE-9A72-121CCA700910}"/>
              </a:ext>
            </a:extLst>
          </p:cNvPr>
          <p:cNvSpPr/>
          <p:nvPr/>
        </p:nvSpPr>
        <p:spPr>
          <a:xfrm>
            <a:off x="1106905" y="1237535"/>
            <a:ext cx="9464842" cy="2582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Абортивна трансдукція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При абортивній трансдукції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трансдукуємий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фагом фрагмент ДНК донора не інтегрується у хромосому клітини-реципієнта, а залишається у її цитоплазмі і у такому вигляді здатний підтримуватись і проявлятись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фенотипово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Під час поділу клітини цей фрагмент ДНК передається лише одній із дочірніх клітин, тобто спадкується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однолінійно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кінцевому підсумку він втрачається у потомстві. 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домопогою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абортивної трансдукції можна встановити чи відносяться мутації, які контролюють потребу в якій-небуть речовині, до різних генів або до одного і того ж гену.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395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699BC6-D2EE-497C-8995-F00EE11FD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29" t="32751" r="26674" b="15598"/>
          <a:stretch/>
        </p:blipFill>
        <p:spPr>
          <a:xfrm>
            <a:off x="855081" y="202719"/>
            <a:ext cx="8028640" cy="4731798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D4CD491-69F7-4B19-96E3-211D730EF0AB}"/>
              </a:ext>
            </a:extLst>
          </p:cNvPr>
          <p:cNvSpPr/>
          <p:nvPr/>
        </p:nvSpPr>
        <p:spPr>
          <a:xfrm>
            <a:off x="170155" y="4934517"/>
            <a:ext cx="1185169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UA" b="1" dirty="0" err="1"/>
              <a:t>Експеримент</a:t>
            </a:r>
            <a:r>
              <a:rPr lang="ru-UA" b="1" dirty="0"/>
              <a:t> </a:t>
            </a:r>
            <a:r>
              <a:rPr lang="ru-UA" b="1" dirty="0" err="1"/>
              <a:t>Гріффіта</a:t>
            </a:r>
            <a:r>
              <a:rPr lang="ru-UA" b="1" dirty="0"/>
              <a:t> - </a:t>
            </a:r>
            <a:r>
              <a:rPr lang="ru-UA" b="1" dirty="0" err="1"/>
              <a:t>демонстрація</a:t>
            </a:r>
            <a:r>
              <a:rPr lang="ru-UA" b="1" dirty="0"/>
              <a:t> </a:t>
            </a:r>
            <a:r>
              <a:rPr lang="ru-UA" b="1" dirty="0" err="1"/>
              <a:t>генетичної</a:t>
            </a:r>
            <a:r>
              <a:rPr lang="ru-UA" b="1" dirty="0"/>
              <a:t> </a:t>
            </a:r>
            <a:r>
              <a:rPr lang="ru-UA" b="1" dirty="0" err="1"/>
              <a:t>трансформації</a:t>
            </a:r>
            <a:r>
              <a:rPr lang="ru-UA" b="1" dirty="0"/>
              <a:t>.</a:t>
            </a:r>
          </a:p>
          <a:p>
            <a:pPr algn="just"/>
            <a:r>
              <a:rPr lang="ru-UA" sz="1400" dirty="0"/>
              <a:t>(a) </a:t>
            </a:r>
            <a:r>
              <a:rPr lang="ru-UA" sz="1400" dirty="0" err="1"/>
              <a:t>Живі</a:t>
            </a:r>
            <a:r>
              <a:rPr lang="ru-UA" sz="1400" dirty="0"/>
              <a:t> </a:t>
            </a:r>
            <a:r>
              <a:rPr lang="ru-UA" sz="1400" dirty="0" err="1"/>
              <a:t>інкапсульовані</a:t>
            </a:r>
            <a:r>
              <a:rPr lang="ru-UA" sz="1400" dirty="0"/>
              <a:t> </a:t>
            </a:r>
            <a:r>
              <a:rPr lang="ru-UA" sz="1400" dirty="0" err="1"/>
              <a:t>бактерії</a:t>
            </a:r>
            <a:r>
              <a:rPr lang="ru-UA" sz="1400" dirty="0"/>
              <a:t>,  </a:t>
            </a:r>
            <a:r>
              <a:rPr lang="ru-UA" sz="1400" dirty="0" err="1"/>
              <a:t>що</a:t>
            </a:r>
            <a:r>
              <a:rPr lang="ru-UA" sz="1400" dirty="0"/>
              <a:t> </a:t>
            </a:r>
            <a:r>
              <a:rPr lang="ru-UA" sz="1400" dirty="0" err="1"/>
              <a:t>викликають</a:t>
            </a:r>
            <a:r>
              <a:rPr lang="ru-UA" sz="1400" dirty="0"/>
              <a:t> </a:t>
            </a:r>
            <a:r>
              <a:rPr lang="ru-UA" sz="1400" dirty="0" err="1"/>
              <a:t>захворювання</a:t>
            </a:r>
            <a:r>
              <a:rPr lang="ru-UA" sz="1400" dirty="0"/>
              <a:t> та смерть при </a:t>
            </a:r>
            <a:r>
              <a:rPr lang="ru-UA" sz="1400" dirty="0" err="1"/>
              <a:t>введенні</a:t>
            </a:r>
            <a:r>
              <a:rPr lang="ru-UA" sz="1400" dirty="0"/>
              <a:t> в </a:t>
            </a:r>
            <a:r>
              <a:rPr lang="ru-UA" sz="1400" dirty="0" err="1"/>
              <a:t>мишу</a:t>
            </a:r>
            <a:r>
              <a:rPr lang="ru-UA" sz="1400" dirty="0"/>
              <a:t>. (b) </a:t>
            </a:r>
            <a:r>
              <a:rPr lang="ru-UA" sz="1400" dirty="0" err="1"/>
              <a:t>Живі</a:t>
            </a:r>
            <a:r>
              <a:rPr lang="ru-UA" sz="1400" dirty="0"/>
              <a:t> </a:t>
            </a:r>
            <a:r>
              <a:rPr lang="ru-UA" sz="1400" dirty="0" err="1"/>
              <a:t>некапсульовані</a:t>
            </a:r>
            <a:r>
              <a:rPr lang="ru-UA" sz="1400" dirty="0"/>
              <a:t> </a:t>
            </a:r>
            <a:r>
              <a:rPr lang="ru-UA" sz="1400" dirty="0" err="1"/>
              <a:t>бактерії</a:t>
            </a:r>
            <a:r>
              <a:rPr lang="ru-UA" sz="1400" dirty="0"/>
              <a:t>, </a:t>
            </a:r>
            <a:r>
              <a:rPr lang="ru-UA" sz="1400" dirty="0" err="1"/>
              <a:t>які</a:t>
            </a:r>
            <a:r>
              <a:rPr lang="ru-UA" sz="1400" dirty="0"/>
              <a:t> легко </a:t>
            </a:r>
            <a:r>
              <a:rPr lang="ru-UA" sz="1400" dirty="0" err="1"/>
              <a:t>руйнується</a:t>
            </a:r>
            <a:r>
              <a:rPr lang="ru-UA" sz="1400" dirty="0"/>
              <a:t> </a:t>
            </a:r>
            <a:r>
              <a:rPr lang="ru-UA" sz="1400" dirty="0" err="1"/>
              <a:t>фагоцитарним</a:t>
            </a:r>
            <a:r>
              <a:rPr lang="ru-UA" sz="1400" dirty="0"/>
              <a:t> </a:t>
            </a:r>
            <a:r>
              <a:rPr lang="ru-UA" sz="1400" dirty="0" err="1"/>
              <a:t>захистом</a:t>
            </a:r>
            <a:r>
              <a:rPr lang="ru-UA" sz="1400" dirty="0"/>
              <a:t> господаря, тому </a:t>
            </a:r>
            <a:r>
              <a:rPr lang="ru-UA" sz="1400" dirty="0" err="1"/>
              <a:t>миша</a:t>
            </a:r>
            <a:r>
              <a:rPr lang="ru-UA" sz="1400" dirty="0"/>
              <a:t> </a:t>
            </a:r>
            <a:r>
              <a:rPr lang="ru-UA" sz="1400" dirty="0" err="1"/>
              <a:t>залишалася</a:t>
            </a:r>
            <a:r>
              <a:rPr lang="ru-UA" sz="1400" dirty="0"/>
              <a:t> здоровою </a:t>
            </a:r>
            <a:r>
              <a:rPr lang="ru-UA" sz="1400" dirty="0" err="1"/>
              <a:t>після</a:t>
            </a:r>
            <a:r>
              <a:rPr lang="ru-UA" sz="1400" dirty="0"/>
              <a:t> </a:t>
            </a:r>
            <a:r>
              <a:rPr lang="ru-UA" sz="1400" dirty="0" err="1"/>
              <a:t>ін'єкції</a:t>
            </a:r>
            <a:r>
              <a:rPr lang="ru-UA" sz="1400" dirty="0"/>
              <a:t>. (c) </a:t>
            </a:r>
            <a:r>
              <a:rPr lang="ru-UA" sz="1400" dirty="0" err="1"/>
              <a:t>Після</a:t>
            </a:r>
            <a:r>
              <a:rPr lang="ru-UA" sz="1400" dirty="0"/>
              <a:t> </a:t>
            </a:r>
            <a:r>
              <a:rPr lang="ru-UA" sz="1400" dirty="0" err="1"/>
              <a:t>смерті</a:t>
            </a:r>
            <a:r>
              <a:rPr lang="ru-UA" sz="1400" dirty="0"/>
              <a:t> </a:t>
            </a:r>
            <a:r>
              <a:rPr lang="ru-UA" sz="1400" dirty="0" err="1"/>
              <a:t>від</a:t>
            </a:r>
            <a:r>
              <a:rPr lang="ru-UA" sz="1400" dirty="0"/>
              <a:t> </a:t>
            </a:r>
            <a:r>
              <a:rPr lang="ru-UA" sz="1400" dirty="0" err="1"/>
              <a:t>нагрівання</a:t>
            </a:r>
            <a:r>
              <a:rPr lang="ru-UA" sz="1400" dirty="0"/>
              <a:t> </a:t>
            </a:r>
            <a:r>
              <a:rPr lang="ru-UA" sz="1400" dirty="0" err="1"/>
              <a:t>інкапсульовані</a:t>
            </a:r>
            <a:r>
              <a:rPr lang="ru-UA" sz="1400" dirty="0"/>
              <a:t> </a:t>
            </a:r>
            <a:r>
              <a:rPr lang="ru-UA" sz="1400" dirty="0" err="1"/>
              <a:t>бактерії</a:t>
            </a:r>
            <a:r>
              <a:rPr lang="ru-UA" sz="1400" dirty="0"/>
              <a:t> </a:t>
            </a:r>
            <a:r>
              <a:rPr lang="ru-UA" sz="1400" dirty="0" err="1"/>
              <a:t>втратили</a:t>
            </a:r>
            <a:r>
              <a:rPr lang="ru-UA" sz="1400" dirty="0"/>
              <a:t> </a:t>
            </a:r>
            <a:r>
              <a:rPr lang="ru-UA" sz="1400" dirty="0" err="1"/>
              <a:t>здатність</a:t>
            </a:r>
            <a:r>
              <a:rPr lang="ru-UA" sz="1400" dirty="0"/>
              <a:t> </a:t>
            </a:r>
            <a:r>
              <a:rPr lang="ru-UA" sz="1400" dirty="0" err="1"/>
              <a:t>викликати</a:t>
            </a:r>
            <a:r>
              <a:rPr lang="ru-UA" sz="1400" dirty="0"/>
              <a:t> </a:t>
            </a:r>
            <a:r>
              <a:rPr lang="ru-UA" sz="1400" dirty="0" err="1"/>
              <a:t>захворювання</a:t>
            </a:r>
            <a:r>
              <a:rPr lang="ru-UA" sz="1400" dirty="0"/>
              <a:t>. (d) </a:t>
            </a:r>
            <a:r>
              <a:rPr lang="ru-UA" sz="1400" dirty="0" err="1"/>
              <a:t>Однак</a:t>
            </a:r>
            <a:r>
              <a:rPr lang="ru-UA" sz="1400" dirty="0"/>
              <a:t> </a:t>
            </a:r>
            <a:r>
              <a:rPr lang="ru-UA" sz="1400" dirty="0" err="1"/>
              <a:t>поєднання</a:t>
            </a:r>
            <a:r>
              <a:rPr lang="ru-UA" sz="1400" dirty="0"/>
              <a:t> </a:t>
            </a:r>
            <a:r>
              <a:rPr lang="ru-UA" sz="1400" dirty="0" err="1"/>
              <a:t>живих</a:t>
            </a:r>
            <a:r>
              <a:rPr lang="ru-UA" sz="1400" dirty="0"/>
              <a:t> </a:t>
            </a:r>
            <a:r>
              <a:rPr lang="ru-UA" sz="1400" dirty="0" err="1"/>
              <a:t>некапсульованих</a:t>
            </a:r>
            <a:r>
              <a:rPr lang="ru-UA" sz="1400" dirty="0"/>
              <a:t> </a:t>
            </a:r>
            <a:r>
              <a:rPr lang="ru-UA" sz="1400" dirty="0" err="1"/>
              <a:t>бактерій</a:t>
            </a:r>
            <a:r>
              <a:rPr lang="ru-UA" sz="1400" dirty="0"/>
              <a:t> та </a:t>
            </a:r>
            <a:r>
              <a:rPr lang="ru-UA" sz="1400" dirty="0" err="1"/>
              <a:t>вбитих</a:t>
            </a:r>
            <a:r>
              <a:rPr lang="ru-UA" sz="1400" dirty="0"/>
              <a:t> </a:t>
            </a:r>
            <a:r>
              <a:rPr lang="ru-UA" sz="1400" dirty="0" err="1"/>
              <a:t>інкапсульованих</a:t>
            </a:r>
            <a:r>
              <a:rPr lang="ru-UA" sz="1400" dirty="0"/>
              <a:t> </a:t>
            </a:r>
            <a:r>
              <a:rPr lang="ru-UA" sz="1400" dirty="0" err="1"/>
              <a:t>бактерії</a:t>
            </a:r>
            <a:r>
              <a:rPr lang="ru-UA" sz="1400" dirty="0"/>
              <a:t> (</a:t>
            </a:r>
            <a:r>
              <a:rPr lang="ru-UA" sz="1400" dirty="0" err="1"/>
              <a:t>жодна</a:t>
            </a:r>
            <a:r>
              <a:rPr lang="ru-UA" sz="1400" dirty="0"/>
              <a:t> з </a:t>
            </a:r>
            <a:r>
              <a:rPr lang="ru-UA" sz="1400" dirty="0" err="1"/>
              <a:t>яких</a:t>
            </a:r>
            <a:r>
              <a:rPr lang="ru-UA" sz="1400" dirty="0"/>
              <a:t>  </a:t>
            </a:r>
            <a:r>
              <a:rPr lang="ru-UA" sz="1400" dirty="0" err="1"/>
              <a:t>самостійно</a:t>
            </a:r>
            <a:r>
              <a:rPr lang="ru-UA" sz="1400" dirty="0"/>
              <a:t> не </a:t>
            </a:r>
            <a:r>
              <a:rPr lang="ru-UA" sz="1400" dirty="0" err="1"/>
              <a:t>викликає</a:t>
            </a:r>
            <a:r>
              <a:rPr lang="ru-UA" sz="1400" dirty="0"/>
              <a:t> хворобу) </a:t>
            </a:r>
            <a:r>
              <a:rPr lang="ru-UA" sz="1400" dirty="0" err="1"/>
              <a:t>дійсно</a:t>
            </a:r>
            <a:r>
              <a:rPr lang="ru-UA" sz="1400" dirty="0"/>
              <a:t> </a:t>
            </a:r>
            <a:r>
              <a:rPr lang="ru-UA" sz="1400" dirty="0" err="1"/>
              <a:t>викликало</a:t>
            </a:r>
            <a:r>
              <a:rPr lang="ru-UA" sz="1400" dirty="0"/>
              <a:t> хворобу.</a:t>
            </a:r>
          </a:p>
          <a:p>
            <a:pPr algn="just"/>
            <a:r>
              <a:rPr lang="ru-UA" sz="1400" dirty="0" err="1"/>
              <a:t>Якимось</a:t>
            </a:r>
            <a:r>
              <a:rPr lang="ru-UA" sz="1400" dirty="0"/>
              <a:t> чином </a:t>
            </a:r>
            <a:r>
              <a:rPr lang="ru-UA" sz="1400" dirty="0" err="1"/>
              <a:t>живі</a:t>
            </a:r>
            <a:r>
              <a:rPr lang="ru-UA" sz="1400" dirty="0"/>
              <a:t> </a:t>
            </a:r>
            <a:r>
              <a:rPr lang="ru-UA" sz="1400" dirty="0" err="1"/>
              <a:t>некапсульовані</a:t>
            </a:r>
            <a:r>
              <a:rPr lang="ru-UA" sz="1400" dirty="0"/>
              <a:t> </a:t>
            </a:r>
            <a:r>
              <a:rPr lang="ru-UA" sz="1400" dirty="0" err="1"/>
              <a:t>бактерії</a:t>
            </a:r>
            <a:r>
              <a:rPr lang="ru-UA" sz="1400" dirty="0"/>
              <a:t> </a:t>
            </a:r>
            <a:r>
              <a:rPr lang="ru-UA" sz="1400" dirty="0" err="1"/>
              <a:t>були</a:t>
            </a:r>
            <a:r>
              <a:rPr lang="ru-UA" sz="1400" dirty="0"/>
              <a:t> </a:t>
            </a:r>
            <a:r>
              <a:rPr lang="ru-UA" sz="1400" dirty="0" err="1"/>
              <a:t>перетворені</a:t>
            </a:r>
            <a:r>
              <a:rPr lang="ru-UA" sz="1400" dirty="0"/>
              <a:t> </a:t>
            </a:r>
            <a:r>
              <a:rPr lang="ru-UA" sz="1400" dirty="0" err="1"/>
              <a:t>мертвими</a:t>
            </a:r>
            <a:r>
              <a:rPr lang="ru-UA" sz="1400" dirty="0"/>
              <a:t> </a:t>
            </a:r>
            <a:r>
              <a:rPr lang="ru-UA" sz="1400" dirty="0" err="1"/>
              <a:t>інкапсульованими</a:t>
            </a:r>
            <a:r>
              <a:rPr lang="ru-UA" sz="1400" dirty="0"/>
              <a:t> </a:t>
            </a:r>
            <a:r>
              <a:rPr lang="ru-UA" sz="1400" dirty="0" err="1"/>
              <a:t>бактеріями</a:t>
            </a:r>
            <a:r>
              <a:rPr lang="ru-UA" sz="1400" dirty="0"/>
              <a:t>, </a:t>
            </a:r>
            <a:r>
              <a:rPr lang="ru-UA" sz="1400" dirty="0" err="1"/>
              <a:t>що</a:t>
            </a:r>
            <a:r>
              <a:rPr lang="ru-UA" sz="1400" dirty="0"/>
              <a:t> вони </a:t>
            </a:r>
            <a:r>
              <a:rPr lang="ru-UA" sz="1400" dirty="0" err="1"/>
              <a:t>набули</a:t>
            </a:r>
            <a:r>
              <a:rPr lang="ru-UA" sz="1400" dirty="0"/>
              <a:t> </a:t>
            </a:r>
            <a:r>
              <a:rPr lang="ru-UA" sz="1400" dirty="0" err="1"/>
              <a:t>здатності</a:t>
            </a:r>
            <a:r>
              <a:rPr lang="ru-UA" sz="1400" dirty="0"/>
              <a:t> </a:t>
            </a:r>
            <a:r>
              <a:rPr lang="ru-UA" sz="1400" dirty="0" err="1"/>
              <a:t>утворювати</a:t>
            </a:r>
            <a:r>
              <a:rPr lang="ru-UA" sz="1400" dirty="0"/>
              <a:t> </a:t>
            </a:r>
            <a:r>
              <a:rPr lang="ru-UA" sz="1400" dirty="0" err="1"/>
              <a:t>капсули</a:t>
            </a:r>
            <a:r>
              <a:rPr lang="ru-UA" sz="1400" dirty="0"/>
              <a:t> і, </a:t>
            </a:r>
            <a:r>
              <a:rPr lang="ru-UA" sz="1400" dirty="0" err="1"/>
              <a:t>отже</a:t>
            </a:r>
            <a:r>
              <a:rPr lang="ru-UA" sz="1400" dirty="0"/>
              <a:t>, </a:t>
            </a:r>
            <a:r>
              <a:rPr lang="ru-UA" sz="1400" dirty="0" err="1"/>
              <a:t>викликати</a:t>
            </a:r>
            <a:r>
              <a:rPr lang="ru-UA" sz="1400" dirty="0"/>
              <a:t> </a:t>
            </a:r>
            <a:r>
              <a:rPr lang="ru-UA" sz="1400" dirty="0" err="1"/>
              <a:t>захворювання</a:t>
            </a:r>
            <a:r>
              <a:rPr lang="ru-UA" sz="1400" dirty="0"/>
              <a:t>. </a:t>
            </a:r>
            <a:r>
              <a:rPr lang="ru-UA" sz="1400" dirty="0" err="1"/>
              <a:t>Подальші</a:t>
            </a:r>
            <a:r>
              <a:rPr lang="ru-UA" sz="1400" dirty="0"/>
              <a:t> </a:t>
            </a:r>
            <a:r>
              <a:rPr lang="ru-UA" sz="1400" dirty="0" err="1"/>
              <a:t>експерименти</a:t>
            </a:r>
            <a:r>
              <a:rPr lang="ru-UA" sz="1400" dirty="0"/>
              <a:t> довели, </a:t>
            </a:r>
            <a:r>
              <a:rPr lang="ru-UA" sz="1400" dirty="0" err="1"/>
              <a:t>що</a:t>
            </a:r>
            <a:r>
              <a:rPr lang="uk-UA" sz="1400" dirty="0"/>
              <a:t> </a:t>
            </a:r>
            <a:r>
              <a:rPr lang="ru-UA" sz="1400" dirty="0" err="1"/>
              <a:t>трансформуючим</a:t>
            </a:r>
            <a:r>
              <a:rPr lang="ru-UA" sz="1400" dirty="0"/>
              <a:t> фактором є ДНК.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B1D131-9F08-4603-B40B-339077296665}"/>
              </a:ext>
            </a:extLst>
          </p:cNvPr>
          <p:cNvSpPr/>
          <p:nvPr/>
        </p:nvSpPr>
        <p:spPr>
          <a:xfrm>
            <a:off x="9069105" y="2989439"/>
            <a:ext cx="24413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Frederick Griffith</a:t>
            </a:r>
            <a:r>
              <a:rPr lang="uk-UA" dirty="0"/>
              <a:t>,</a:t>
            </a:r>
            <a:r>
              <a:rPr lang="en-US" dirty="0"/>
              <a:t> England</a:t>
            </a:r>
            <a:r>
              <a:rPr lang="uk-UA" dirty="0"/>
              <a:t>,</a:t>
            </a:r>
            <a:r>
              <a:rPr lang="en-US" dirty="0"/>
              <a:t> in 1928</a:t>
            </a:r>
            <a:r>
              <a:rPr lang="uk-UA" dirty="0"/>
              <a:t>,</a:t>
            </a:r>
            <a:r>
              <a:rPr lang="en-US" dirty="0"/>
              <a:t> while he was working with two strains of </a:t>
            </a:r>
            <a:r>
              <a:rPr lang="en-US" i="1" dirty="0"/>
              <a:t>Streptococcus pneumoniae</a:t>
            </a:r>
            <a:endParaRPr lang="ru-UA" i="1" dirty="0"/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305CDFCA-17E1-48C0-AF4A-2E9C9EC333F4}"/>
              </a:ext>
            </a:extLst>
          </p:cNvPr>
          <p:cNvSpPr txBox="1">
            <a:spLocks/>
          </p:cNvSpPr>
          <p:nvPr/>
        </p:nvSpPr>
        <p:spPr>
          <a:xfrm>
            <a:off x="9186249" y="245017"/>
            <a:ext cx="3497179" cy="16619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b="1" dirty="0">
                <a:highlight>
                  <a:srgbClr val="FFFF00"/>
                </a:highlight>
              </a:rPr>
              <a:t>1. Трансформація</a:t>
            </a:r>
            <a:endParaRPr lang="ru-UA" b="1" dirty="0">
              <a:highlight>
                <a:srgbClr val="FFFF00"/>
              </a:highlight>
            </a:endParaRPr>
          </a:p>
          <a:p>
            <a:endParaRPr lang="ru-UA" b="1" dirty="0"/>
          </a:p>
        </p:txBody>
      </p:sp>
    </p:spTree>
    <p:extLst>
      <p:ext uri="{BB962C8B-B14F-4D97-AF65-F5344CB8AC3E}">
        <p14:creationId xmlns:p14="http://schemas.microsoft.com/office/powerpoint/2010/main" val="661161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4A880B-37CE-47B6-A1D8-2111A768800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7" t="15964" r="38814" b="16990"/>
          <a:stretch/>
        </p:blipFill>
        <p:spPr bwMode="auto">
          <a:xfrm>
            <a:off x="559273" y="0"/>
            <a:ext cx="5212132" cy="6665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1B0546A-162E-4B42-93FF-8F1220B63793}"/>
              </a:ext>
            </a:extLst>
          </p:cNvPr>
          <p:cNvSpPr/>
          <p:nvPr/>
        </p:nvSpPr>
        <p:spPr>
          <a:xfrm>
            <a:off x="5981114" y="308629"/>
            <a:ext cx="54173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Процес трансформації у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Bacillus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subtilis</a:t>
            </a:r>
            <a:endParaRPr lang="ru-UA" sz="2400" i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5826AA6-7BB6-472D-AB25-E68262EE33C5}"/>
              </a:ext>
            </a:extLst>
          </p:cNvPr>
          <p:cNvSpPr/>
          <p:nvPr/>
        </p:nvSpPr>
        <p:spPr>
          <a:xfrm>
            <a:off x="5771405" y="982671"/>
            <a:ext cx="6096000" cy="55492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а)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Донорна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дволанцюгова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молекула ДНК має а </a:t>
            </a:r>
            <a:r>
              <a:rPr lang="uk-UA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алель якогось гена, 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реципієнтна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бактерія має а</a:t>
            </a:r>
            <a:r>
              <a:rPr lang="uk-UA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алель гена.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Трансформуюча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 приєднується до рецепторних сайтів на поверхні клітини-реципієнта та проникає до клітини;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б) Під впливом бактеріальних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нуклеаз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дволанцюгова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донорна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 перетворюється на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одноланцюгову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структуру;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в)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Одноланцюгова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донорна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 спарюється з гомологічним районом хромосоми реципієнта, формуючи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трьохланцюгову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структуру;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г) Подвійний кросинговер продукує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рекомбінантну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а </a:t>
            </a:r>
            <a:r>
              <a:rPr lang="uk-UA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+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/а</a:t>
            </a:r>
            <a:r>
              <a:rPr lang="uk-UA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молекулу ДНК –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гетеродуплекс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(ділянка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дволанцюгової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ДНК, на якій не у всіх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нуклеотидних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парах азотисті основи зв’язані водневими зв’язками; тобто один ланцюг власної бактеріальної ДНК + ланцюг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донорної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ДНК)) і лінійний а </a:t>
            </a:r>
            <a:r>
              <a:rPr lang="uk-UA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-фрагмент ДНК, який руйнується. Після поділу такої клітини одна частина потомків будуть а+ -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трансформантами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а інша половина матиме батьківський а- -генотип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49601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FE4E1B-36BA-4237-B52A-C8EFE1003366}"/>
              </a:ext>
            </a:extLst>
          </p:cNvPr>
          <p:cNvSpPr/>
          <p:nvPr/>
        </p:nvSpPr>
        <p:spPr>
          <a:xfrm>
            <a:off x="770022" y="203720"/>
            <a:ext cx="10988842" cy="2890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 трансформації можна розділити на кілька стадій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Зворотнє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приєднання молекул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дволанцюгової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донорної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 до рецепторних сайтів на поверхні клітини-реципієнта. На цій стадії ДНК донора чутлива до дії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ДНКази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Незворотнє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поглинання ДНК донора. Ця та наступні стадії нечутливі до дії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ДНКази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Перетворення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дволанцюгової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 донора в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одноланцюгові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фрагменти під дією клітинних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нуклеаз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Ковалентне приєднання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одноланцюгової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 донора до хромосоми реципієнта і рекомбінація генетичного матеріалу. 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5.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Фенотипова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експресія інтегрованого гена донора у трансформованій клітині. </a:t>
            </a:r>
            <a:endParaRPr lang="ru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23EA05-89DA-45CB-9BBC-D052F72ECF07}"/>
              </a:ext>
            </a:extLst>
          </p:cNvPr>
          <p:cNvSpPr/>
          <p:nvPr/>
        </p:nvSpPr>
        <p:spPr>
          <a:xfrm>
            <a:off x="2021305" y="4118133"/>
            <a:ext cx="8598569" cy="1502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Частота трансформації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прокаріот залежить від властивостей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трансформуючої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ДНК, від її концентрації, від стану клітини-реципієнта, від виду бактерій. Максимальна частота трансформованих клітин не перевищує 1 на 100 клітин. 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988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D92B88-1556-403B-9C07-CE4111167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99" t="24207" r="40727" b="9773"/>
          <a:stretch/>
        </p:blipFill>
        <p:spPr>
          <a:xfrm>
            <a:off x="6434172" y="2599132"/>
            <a:ext cx="2752077" cy="452761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C8A5B49-B7AD-4E41-AA25-FEB276ECF5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05" t="26925" r="22355" b="10550"/>
          <a:stretch/>
        </p:blipFill>
        <p:spPr>
          <a:xfrm>
            <a:off x="189683" y="195309"/>
            <a:ext cx="4435583" cy="2778712"/>
          </a:xfrm>
          <a:prstGeom prst="rect">
            <a:avLst/>
          </a:prstGeom>
        </p:spPr>
      </p:pic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7247EC8-65A2-4B43-B9A1-8C97899798D6}"/>
              </a:ext>
            </a:extLst>
          </p:cNvPr>
          <p:cNvSpPr txBox="1">
            <a:spLocks/>
          </p:cNvSpPr>
          <p:nvPr/>
        </p:nvSpPr>
        <p:spPr>
          <a:xfrm>
            <a:off x="9186249" y="245018"/>
            <a:ext cx="2380109" cy="5570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b="1" dirty="0">
                <a:highlight>
                  <a:srgbClr val="FFFF00"/>
                </a:highlight>
              </a:rPr>
              <a:t>2. </a:t>
            </a:r>
            <a:r>
              <a:rPr lang="uk-UA" b="1" dirty="0" err="1">
                <a:highlight>
                  <a:srgbClr val="FFFF00"/>
                </a:highlight>
              </a:rPr>
              <a:t>Кон</a:t>
            </a:r>
            <a:r>
              <a:rPr lang="en-US" b="1" dirty="0">
                <a:highlight>
                  <a:srgbClr val="FFFF00"/>
                </a:highlight>
              </a:rPr>
              <a:t>’</a:t>
            </a:r>
            <a:r>
              <a:rPr lang="uk-UA" b="1" dirty="0" err="1">
                <a:highlight>
                  <a:srgbClr val="FFFF00"/>
                </a:highlight>
              </a:rPr>
              <a:t>югація</a:t>
            </a:r>
            <a:endParaRPr lang="ru-UA" b="1" dirty="0">
              <a:highlight>
                <a:srgbClr val="FFFF00"/>
              </a:highlight>
            </a:endParaRPr>
          </a:p>
          <a:p>
            <a:endParaRPr lang="ru-UA" b="1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BF0B66-8F44-4099-B911-7DC5F3D695B1}"/>
              </a:ext>
            </a:extLst>
          </p:cNvPr>
          <p:cNvSpPr/>
          <p:nvPr/>
        </p:nvSpPr>
        <p:spPr>
          <a:xfrm>
            <a:off x="5906317" y="966956"/>
            <a:ext cx="6096000" cy="7819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>
              <a:lnSpc>
                <a:spcPct val="13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 кон’югації у бактерій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Escherihia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coli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був відкритий у 1946 р.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Дж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Ледербергом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Е.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Тейтумом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C1CA6E-81C3-4375-A3DC-44E1103CB778}"/>
              </a:ext>
            </a:extLst>
          </p:cNvPr>
          <p:cNvPicPr/>
          <p:nvPr/>
        </p:nvPicPr>
        <p:blipFill rotWithShape="1">
          <a:blip r:embed="rId4"/>
          <a:srcRect l="32582" t="33751" r="27653" b="21779"/>
          <a:stretch/>
        </p:blipFill>
        <p:spPr bwMode="auto">
          <a:xfrm>
            <a:off x="6304548" y="2248401"/>
            <a:ext cx="4876800" cy="3067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3D2F77B-420F-4853-9950-4A2ECE13ED8B}"/>
              </a:ext>
            </a:extLst>
          </p:cNvPr>
          <p:cNvSpPr/>
          <p:nvPr/>
        </p:nvSpPr>
        <p:spPr>
          <a:xfrm>
            <a:off x="208548" y="3589608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Частота кон'югації та подвоєння і перенесення F-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фактора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є невисокою (~10</a:t>
            </a:r>
            <a:r>
              <a:rPr lang="uk-UA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-5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), якщо F-фактор існує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автономно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від бактеріальної хромосоми. Коли F-фактор вбудовується в бактеріальну хромосому, частота зростає до 10</a:t>
            </a:r>
            <a:r>
              <a:rPr lang="uk-UA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-2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-10</a:t>
            </a:r>
            <a:r>
              <a:rPr lang="uk-UA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-1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 -  такі штами клітин F+ позначаються як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Hfr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high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frequency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recombination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endParaRPr lang="ru-UA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58D218-6CBB-4FD6-BA36-4E5986BA2B7F}"/>
              </a:ext>
            </a:extLst>
          </p:cNvPr>
          <p:cNvSpPr/>
          <p:nvPr/>
        </p:nvSpPr>
        <p:spPr>
          <a:xfrm>
            <a:off x="338172" y="58149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У бактеріальній хромосомі є біля 20 сайтів інтеграції F-плазміди.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17458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C67140-3F69-4FB6-9959-9A4BE2D6C7A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3" t="16647" r="29962" b="18586"/>
          <a:stretch/>
        </p:blipFill>
        <p:spPr bwMode="auto">
          <a:xfrm>
            <a:off x="930443" y="625641"/>
            <a:ext cx="5550567" cy="5694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CC6AC1F-1A29-48F6-87BF-240E96839476}"/>
              </a:ext>
            </a:extLst>
          </p:cNvPr>
          <p:cNvSpPr/>
          <p:nvPr/>
        </p:nvSpPr>
        <p:spPr>
          <a:xfrm>
            <a:off x="5646821" y="248399"/>
            <a:ext cx="6096000" cy="222234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F–плазміда має довжину біля 100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т.п.н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На даний момент вивчено більше 60 генів F–плазміди, зокрема таких, які відповідають за її автономну реплікацію (гени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здатність забезпечувати перенесення генетичного матеріалу в процесі кон’югації (гени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несумісність з іншими плазмідами (гени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та ін. 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0D1212A-E6FA-4D80-81DF-FA6934804D22}"/>
              </a:ext>
            </a:extLst>
          </p:cNvPr>
          <p:cNvSpPr/>
          <p:nvPr/>
        </p:nvSpPr>
        <p:spPr>
          <a:xfrm>
            <a:off x="5646821" y="254978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Корьюгативність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F-плазміди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детермінується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генетичною областю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(від англійського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transfer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– перенесення), яка містить більше 20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-генів.</a:t>
            </a:r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668B0B4-17DB-46A7-A1D2-E7B4119813C4}"/>
              </a:ext>
            </a:extLst>
          </p:cNvPr>
          <p:cNvSpPr/>
          <p:nvPr/>
        </p:nvSpPr>
        <p:spPr>
          <a:xfrm>
            <a:off x="5534526" y="351372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Гени однієї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-групи кодують білки, що необхідні для синтезу на поверхні клітини статевих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пілей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(1 – 3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пілі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на клітину). </a:t>
            </a:r>
            <a:endParaRPr lang="ru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4ADC54F-E87D-4AC3-9E97-F62ADB1A9C2E}"/>
              </a:ext>
            </a:extLst>
          </p:cNvPr>
          <p:cNvSpPr/>
          <p:nvPr/>
        </p:nvSpPr>
        <p:spPr>
          <a:xfrm>
            <a:off x="5534526" y="44665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Інші гени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-області детермінують синтез білків, що забезпечують метаболізм самого процесу кон’югації і переносу ДНК. До них відносяться ферменти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ендонуклеази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які розрізають кільцеву молекулу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плазмідної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ДНК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8163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C90DE2-01E4-4C00-83AE-D71BB4BC1481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0" t="14367" r="34708" b="22235"/>
          <a:stretch/>
        </p:blipFill>
        <p:spPr bwMode="auto">
          <a:xfrm>
            <a:off x="2534653" y="56148"/>
            <a:ext cx="6481011" cy="6801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906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FD612AF-EF94-40DC-9714-DEC90C7DA560}"/>
              </a:ext>
            </a:extLst>
          </p:cNvPr>
          <p:cNvSpPr/>
          <p:nvPr/>
        </p:nvSpPr>
        <p:spPr>
          <a:xfrm>
            <a:off x="689810" y="394475"/>
            <a:ext cx="10908631" cy="2222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Генетичний матеріал переноситься від донора до реципієнта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однонаправлено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у строгій лінійній послідовності. Якщо різко струснути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кон’югуючі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бактерії (у спеціальному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апараті-блендері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то вони роз’єднаються. В залежності від тривалості кон’югації до струшування у F – -клітину буде перенесена більша чи менша частина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плазмідної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ДНК. </a:t>
            </a:r>
          </a:p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1 хвилину передається приблизно 40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т.п.н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, тобто близько 1 % бактеріальної хромосоми. Відповідно на перенесення усієї хромосомної ДНК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E.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coli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необхідно приблизно 100 хв.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DDF112A-0839-460D-ABC8-5BCBE897A93D}"/>
              </a:ext>
            </a:extLst>
          </p:cNvPr>
          <p:cNvSpPr/>
          <p:nvPr/>
        </p:nvSpPr>
        <p:spPr>
          <a:xfrm>
            <a:off x="898357" y="2770206"/>
            <a:ext cx="556661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Чим більша тривалість кон’югації, тим більша вірогідність перенесення даного гена. Це дає можливість скласти генетичну карту бактерії у хвилинах кон’югації. Тобто одиницею карти є хвилина кон’югації – кількість ДНК, що передається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Hfr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-клітиною за 1 хвилину. Відлік часу починається в точці 0, де знаходиться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оперон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що складається з трьох генів, які контролюють біосинтез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треоніну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). Відповідно, якщо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Fплазмідна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ДНК буде інтегрована в цьому місці хромосомної ДНК, то при кон’югації в першу чергу до клітини-реципієнта будуть перенесені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-гени. Гени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lac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перенесуться через 8 хвилин, гени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recE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– через 30 хвилин, гени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argR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– через 70 хвилин і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т.д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B8BEF9-1CD0-4C07-88C1-02D4F1F870F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58" t="28506" r="29707" b="17218"/>
          <a:stretch/>
        </p:blipFill>
        <p:spPr bwMode="auto">
          <a:xfrm>
            <a:off x="6801853" y="2681759"/>
            <a:ext cx="5101390" cy="3781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82210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9140929-8575-420F-97F8-C13728AA4932}"/>
              </a:ext>
            </a:extLst>
          </p:cNvPr>
          <p:cNvSpPr/>
          <p:nvPr/>
        </p:nvSpPr>
        <p:spPr>
          <a:xfrm>
            <a:off x="465221" y="281334"/>
            <a:ext cx="112455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Коли в клітині F- опиняється частина гомологічної ДНК іншої бактерії, починається гомологічна рекомбінація  - обмін ділянками між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донорною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ДНК і ДНК клітини-реципієнта. Результуюча клітина-реципієнт залишається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гаплоїдною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-"зайва" ДНК, що не потрапила до хазяйської хромосоми, піддається деградації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нуклеазами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оскільки вона не є кільцевою. Таким чином, між двома бактеріальними штамами відбувається своєрідне часткове схрещування, яке можна досліджувати за допомогою звичайних методів генетичного аналізу. </a:t>
            </a:r>
            <a:endParaRPr lang="ru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7A28E8-5FE9-4D40-935A-3FED0C49BA48}"/>
              </a:ext>
            </a:extLst>
          </p:cNvPr>
          <p:cNvSpPr/>
          <p:nvPr/>
        </p:nvSpPr>
        <p:spPr>
          <a:xfrm>
            <a:off x="2517711" y="2223845"/>
            <a:ext cx="5616538" cy="531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ctr">
              <a:lnSpc>
                <a:spcPct val="130000"/>
              </a:lnSpc>
              <a:spcAft>
                <a:spcPts val="0"/>
              </a:spcAft>
            </a:pPr>
            <a:r>
              <a:rPr lang="uk-UA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Hfr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leu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</a:t>
            </a:r>
            <a:r>
              <a:rPr lang="uk-UA" sz="2400" i="1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×  F-,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leu</a:t>
            </a:r>
            <a:r>
              <a:rPr lang="uk-UA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uk-UA" sz="2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</a:t>
            </a:r>
            <a:r>
              <a:rPr lang="uk-UA" sz="2400" i="1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6B3D15-BF39-495C-B290-B86BFE31B0DA}"/>
              </a:ext>
            </a:extLst>
          </p:cNvPr>
          <p:cNvSpPr/>
          <p:nvPr/>
        </p:nvSpPr>
        <p:spPr>
          <a:xfrm>
            <a:off x="2855494" y="32652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З певною частотою в такому схрещуванні утворюються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рекомбінантні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бактерії дикого типу F-,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thr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leu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uk-UA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Str</a:t>
            </a:r>
            <a:r>
              <a:rPr lang="uk-UA" i="1" baseline="30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які можна відібрати, вирощуючи культуру на середовищі зі стрептоміцином. </a:t>
            </a:r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F8CBF27-4C6D-4ACF-AD7E-B848B6D1FCED}"/>
              </a:ext>
            </a:extLst>
          </p:cNvPr>
          <p:cNvSpPr/>
          <p:nvPr/>
        </p:nvSpPr>
        <p:spPr>
          <a:xfrm>
            <a:off x="513346" y="4798058"/>
            <a:ext cx="10619873" cy="1502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30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F-плазміда, шляхом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сомовирізання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із бактеріальної хромосоми, може переходити із інтегрованого стану в автономний. При вирізанні F-плазміди можливе і часткове захоплення хромосомної ДНК (до 50 % хромосомних генів). F-плазміда, яка містить хромосомні гени називається F ′ -фактором. Перенесення генетичного матеріалу при схрещуванні F ′ × F – називається </a:t>
            </a:r>
            <a:r>
              <a:rPr lang="uk-UA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сексдукцією</a:t>
            </a: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276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1752</Words>
  <Application>Microsoft Office PowerPoint</Application>
  <PresentationFormat>Широкоэкранный</PresentationFormat>
  <Paragraphs>52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ПЕРЕДАЧА ГЕНЕТИЧНОЇ ІНФОРМАЦІЇ У БАКТЕРІЙ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helenVoit@gmail.com</dc:creator>
  <cp:lastModifiedBy>helenVoit@gmail.com</cp:lastModifiedBy>
  <cp:revision>11</cp:revision>
  <dcterms:created xsi:type="dcterms:W3CDTF">2022-11-10T19:26:50Z</dcterms:created>
  <dcterms:modified xsi:type="dcterms:W3CDTF">2022-11-11T07:11:46Z</dcterms:modified>
</cp:coreProperties>
</file>