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2E6-CC3B-4BD9-B485-B76C23D26CD1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3B9AF-941D-4578-BAA0-709784890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4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46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0.emf"/><Relationship Id="rId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2.wmf"/><Relationship Id="rId9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65.w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Раздельная и комбинированная схемы теплоснабжения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449063"/>
          </a:xfrm>
        </p:spPr>
        <p:txBody>
          <a:bodyPr/>
          <a:lstStyle/>
          <a:p>
            <a:r>
              <a:rPr lang="ru-RU" dirty="0" smtClean="0"/>
              <a:t>Лекция 1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588224" y="5534247"/>
            <a:ext cx="2296344" cy="775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К.т.н., доцент, докторант, </a:t>
            </a:r>
          </a:p>
          <a:p>
            <a:r>
              <a:rPr lang="ru-RU" sz="3200" dirty="0"/>
              <a:t>академик Европейской научно-образовательной академии            </a:t>
            </a:r>
            <a:r>
              <a:rPr lang="ru-RU" sz="3200" dirty="0" err="1"/>
              <a:t>Чейлытко</a:t>
            </a:r>
            <a:r>
              <a:rPr lang="ru-RU" sz="3200" dirty="0"/>
              <a:t> А.А.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6" descr="Картинки по запросу ЗГИ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4664"/>
            <a:ext cx="1671737" cy="15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и по запросу герб украи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662702" cy="166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686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</a:t>
            </a:r>
            <a:r>
              <a:rPr lang="ru-RU" sz="2000" dirty="0" smtClean="0"/>
              <a:t>дельная </a:t>
            </a:r>
            <a:r>
              <a:rPr lang="ru-RU" sz="2000" dirty="0"/>
              <a:t>выработка электрической энергии на ТЭЦ </a:t>
            </a:r>
          </a:p>
          <a:p>
            <a:r>
              <a:rPr lang="ru-RU" sz="2000" dirty="0"/>
              <a:t>комбинированным методом на базе внешнего теплового потребления с учетом регенерации.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88467"/>
              </p:ext>
            </p:extLst>
          </p:nvPr>
        </p:nvGraphicFramePr>
        <p:xfrm>
          <a:off x="611560" y="2276872"/>
          <a:ext cx="12477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3" imgW="977900" imgH="241300" progId="Equation.DSMT4">
                  <p:embed/>
                </p:oleObj>
              </mc:Choice>
              <mc:Fallback>
                <p:oleObj name="Equation" r:id="rId3" imgW="9779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76872"/>
                        <a:ext cx="12477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903410"/>
              </p:ext>
            </p:extLst>
          </p:nvPr>
        </p:nvGraphicFramePr>
        <p:xfrm>
          <a:off x="3203848" y="2852936"/>
          <a:ext cx="248551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5" imgW="1066800" imgH="228600" progId="Equation.DSMT4">
                  <p:embed/>
                </p:oleObj>
              </mc:Choice>
              <mc:Fallback>
                <p:oleObj name="Equation" r:id="rId5" imgW="1066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852936"/>
                        <a:ext cx="2485518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405779"/>
              </p:ext>
            </p:extLst>
          </p:nvPr>
        </p:nvGraphicFramePr>
        <p:xfrm>
          <a:off x="2987824" y="4005064"/>
          <a:ext cx="289746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7" imgW="1256755" imgH="482391" progId="Equation.DSMT4">
                  <p:embed/>
                </p:oleObj>
              </mc:Choice>
              <mc:Fallback>
                <p:oleObj name="Equation" r:id="rId7" imgW="1256755" imgH="4823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005064"/>
                        <a:ext cx="2897465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61262"/>
              </p:ext>
            </p:extLst>
          </p:nvPr>
        </p:nvGraphicFramePr>
        <p:xfrm>
          <a:off x="4127500" y="1484313"/>
          <a:ext cx="720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9" imgW="215806" imgH="228501" progId="Equation.DSMT4">
                  <p:embed/>
                </p:oleObj>
              </mc:Choice>
              <mc:Fallback>
                <p:oleObj name="Equation" r:id="rId9" imgW="215806" imgH="228501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1484313"/>
                        <a:ext cx="7207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2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Комбинированный </a:t>
            </a:r>
            <a:r>
              <a:rPr lang="ru-RU" sz="3200" i="1" dirty="0"/>
              <a:t>цикл паротурбинной установки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 descr="C:\Users\Unknown\Desktop\Схемы\Комбинированный цикл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21525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450912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Рисунок 5 - Комбинированный </a:t>
            </a:r>
            <a:r>
              <a:rPr lang="ru-RU" i="1" dirty="0"/>
              <a:t>цикл паротурбинной установки</a:t>
            </a: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716503"/>
              </p:ext>
            </p:extLst>
          </p:nvPr>
        </p:nvGraphicFramePr>
        <p:xfrm>
          <a:off x="971600" y="5373216"/>
          <a:ext cx="13620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4" imgW="1079032" imgH="253890" progId="Equation.DSMT4">
                  <p:embed/>
                </p:oleObj>
              </mc:Choice>
              <mc:Fallback>
                <p:oleObj name="Equation" r:id="rId4" imgW="1079032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373216"/>
                        <a:ext cx="13620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8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Расход топлива на КЭС на выработку электрической энергии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268534"/>
              </p:ext>
            </p:extLst>
          </p:nvPr>
        </p:nvGraphicFramePr>
        <p:xfrm>
          <a:off x="611560" y="1961990"/>
          <a:ext cx="371168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Equation" r:id="rId3" imgW="1828800" imgH="254000" progId="Equation.DSMT4">
                  <p:embed/>
                </p:oleObj>
              </mc:Choice>
              <mc:Fallback>
                <p:oleObj name="Equation" r:id="rId3" imgW="1828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61990"/>
                        <a:ext cx="3711685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75655"/>
              </p:ext>
            </p:extLst>
          </p:nvPr>
        </p:nvGraphicFramePr>
        <p:xfrm>
          <a:off x="4788024" y="1988840"/>
          <a:ext cx="398662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5" name="Equation" r:id="rId5" imgW="1968500" imgH="254000" progId="Equation.DSMT4">
                  <p:embed/>
                </p:oleObj>
              </mc:Choice>
              <mc:Fallback>
                <p:oleObj name="Equation" r:id="rId5" imgW="19685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988840"/>
                        <a:ext cx="3986625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91098"/>
              </p:ext>
            </p:extLst>
          </p:nvPr>
        </p:nvGraphicFramePr>
        <p:xfrm>
          <a:off x="6732240" y="2780928"/>
          <a:ext cx="15335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Equation" r:id="rId7" imgW="1206500" imgH="508000" progId="Equation.DSMT4">
                  <p:embed/>
                </p:oleObj>
              </mc:Choice>
              <mc:Fallback>
                <p:oleObj name="Equation" r:id="rId7" imgW="1206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780928"/>
                        <a:ext cx="153352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786309"/>
              </p:ext>
            </p:extLst>
          </p:nvPr>
        </p:nvGraphicFramePr>
        <p:xfrm>
          <a:off x="683568" y="2780928"/>
          <a:ext cx="9048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Equation" r:id="rId9" imgW="710891" imgH="241195" progId="Equation.DSMT4">
                  <p:embed/>
                </p:oleObj>
              </mc:Choice>
              <mc:Fallback>
                <p:oleObj name="Equation" r:id="rId9" imgW="710891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780928"/>
                        <a:ext cx="9048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240522"/>
              </p:ext>
            </p:extLst>
          </p:nvPr>
        </p:nvGraphicFramePr>
        <p:xfrm>
          <a:off x="611560" y="3356992"/>
          <a:ext cx="16097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Equation" r:id="rId11" imgW="1257300" imgH="457200" progId="Equation.DSMT4">
                  <p:embed/>
                </p:oleObj>
              </mc:Choice>
              <mc:Fallback>
                <p:oleObj name="Equation" r:id="rId11" imgW="12573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356992"/>
                        <a:ext cx="16097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800223"/>
              </p:ext>
            </p:extLst>
          </p:nvPr>
        </p:nvGraphicFramePr>
        <p:xfrm>
          <a:off x="3491880" y="3789040"/>
          <a:ext cx="2038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Equation" r:id="rId13" imgW="1600200" imgH="292100" progId="Equation.DSMT4">
                  <p:embed/>
                </p:oleObj>
              </mc:Choice>
              <mc:Fallback>
                <p:oleObj name="Equation" r:id="rId13" imgW="1600200" imgH="292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789040"/>
                        <a:ext cx="20383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336655"/>
              </p:ext>
            </p:extLst>
          </p:nvPr>
        </p:nvGraphicFramePr>
        <p:xfrm>
          <a:off x="251520" y="4696184"/>
          <a:ext cx="3295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15" imgW="2590800" imgH="457200" progId="Equation.DSMT4">
                  <p:embed/>
                </p:oleObj>
              </mc:Choice>
              <mc:Fallback>
                <p:oleObj name="Equation" r:id="rId15" imgW="25908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696184"/>
                        <a:ext cx="3295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461503"/>
              </p:ext>
            </p:extLst>
          </p:nvPr>
        </p:nvGraphicFramePr>
        <p:xfrm>
          <a:off x="4067944" y="4693962"/>
          <a:ext cx="11525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17" imgW="901309" imgH="241195" progId="Equation.DSMT4">
                  <p:embed/>
                </p:oleObj>
              </mc:Choice>
              <mc:Fallback>
                <p:oleObj name="Equation" r:id="rId17" imgW="901309" imgH="24119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693962"/>
                        <a:ext cx="11525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четверенная стрелка 19"/>
          <p:cNvSpPr/>
          <p:nvPr/>
        </p:nvSpPr>
        <p:spPr>
          <a:xfrm>
            <a:off x="3635896" y="4809217"/>
            <a:ext cx="288032" cy="360040"/>
          </a:xfrm>
          <a:prstGeom prst="quad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435887"/>
              </p:ext>
            </p:extLst>
          </p:nvPr>
        </p:nvGraphicFramePr>
        <p:xfrm>
          <a:off x="3995936" y="5088352"/>
          <a:ext cx="6477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Equation" r:id="rId19" imgW="508000" imgH="241300" progId="Equation.DSMT4">
                  <p:embed/>
                </p:oleObj>
              </mc:Choice>
              <mc:Fallback>
                <p:oleObj name="Equation" r:id="rId19" imgW="508000" imgH="241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088352"/>
                        <a:ext cx="6477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Стрелка вправо 22"/>
          <p:cNvSpPr/>
          <p:nvPr/>
        </p:nvSpPr>
        <p:spPr>
          <a:xfrm>
            <a:off x="5220072" y="5065675"/>
            <a:ext cx="720080" cy="1800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88439"/>
              </p:ext>
            </p:extLst>
          </p:nvPr>
        </p:nvGraphicFramePr>
        <p:xfrm>
          <a:off x="6012160" y="4832873"/>
          <a:ext cx="26289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Equation" r:id="rId21" imgW="2057400" imgH="457200" progId="Equation.DSMT4">
                  <p:embed/>
                </p:oleObj>
              </mc:Choice>
              <mc:Fallback>
                <p:oleObj name="Equation" r:id="rId21" imgW="20574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832873"/>
                        <a:ext cx="2628900" cy="5619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4768"/>
              </p:ext>
            </p:extLst>
          </p:nvPr>
        </p:nvGraphicFramePr>
        <p:xfrm>
          <a:off x="971600" y="5661248"/>
          <a:ext cx="9048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Equation" r:id="rId23" imgW="710891" imgH="482391" progId="Equation.DSMT4">
                  <p:embed/>
                </p:oleObj>
              </mc:Choice>
              <mc:Fallback>
                <p:oleObj name="Equation" r:id="rId23" imgW="710891" imgH="482391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661248"/>
                        <a:ext cx="904875" cy="6000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04579"/>
              </p:ext>
            </p:extLst>
          </p:nvPr>
        </p:nvGraphicFramePr>
        <p:xfrm>
          <a:off x="2583383" y="5805264"/>
          <a:ext cx="21050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Equation" r:id="rId25" imgW="1651000" imgH="254000" progId="Equation.DSMT4">
                  <p:embed/>
                </p:oleObj>
              </mc:Choice>
              <mc:Fallback>
                <p:oleObj name="Equation" r:id="rId25" imgW="1651000" imgH="254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383" y="5805264"/>
                        <a:ext cx="2105025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86142"/>
              </p:ext>
            </p:extLst>
          </p:nvPr>
        </p:nvGraphicFramePr>
        <p:xfrm>
          <a:off x="3677022" y="6237312"/>
          <a:ext cx="15430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Equation" r:id="rId27" imgW="1206500" imgH="241300" progId="Equation.DSMT4">
                  <p:embed/>
                </p:oleObj>
              </mc:Choice>
              <mc:Fallback>
                <p:oleObj name="Equation" r:id="rId27" imgW="1206500" imgH="2413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022" y="6237312"/>
                        <a:ext cx="154305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Левая фигурная скобка 32"/>
          <p:cNvSpPr/>
          <p:nvPr/>
        </p:nvSpPr>
        <p:spPr>
          <a:xfrm rot="16200000">
            <a:off x="3878924" y="5716346"/>
            <a:ext cx="144017" cy="9181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48918"/>
              </p:ext>
            </p:extLst>
          </p:nvPr>
        </p:nvGraphicFramePr>
        <p:xfrm>
          <a:off x="5584287" y="5894409"/>
          <a:ext cx="32194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Equation" r:id="rId29" imgW="2527300" imgH="457200" progId="Equation.DSMT4">
                  <p:embed/>
                </p:oleObj>
              </mc:Choice>
              <mc:Fallback>
                <p:oleObj name="Equation" r:id="rId29" imgW="2527300" imgH="4572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287" y="5894409"/>
                        <a:ext cx="32194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9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Расход </a:t>
            </a:r>
            <a:r>
              <a:rPr lang="ru-RU" sz="3200" dirty="0"/>
              <a:t>топлива на выработку теплоты в раздельной системе энергоснабжения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646999"/>
              </p:ext>
            </p:extLst>
          </p:nvPr>
        </p:nvGraphicFramePr>
        <p:xfrm>
          <a:off x="2512820" y="1700808"/>
          <a:ext cx="281929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3" imgW="1727200" imgH="457200" progId="Equation.DSMT4">
                  <p:embed/>
                </p:oleObj>
              </mc:Choice>
              <mc:Fallback>
                <p:oleObj name="Equation" r:id="rId3" imgW="1727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820" y="1700808"/>
                        <a:ext cx="2819296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1198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62733"/>
              </p:ext>
            </p:extLst>
          </p:nvPr>
        </p:nvGraphicFramePr>
        <p:xfrm>
          <a:off x="3657600" y="4869160"/>
          <a:ext cx="182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6" imgW="1435100" imgH="685800" progId="Equation.DSMT4">
                  <p:embed/>
                </p:oleObj>
              </mc:Choice>
              <mc:Fallback>
                <p:oleObj name="Equation" r:id="rId6" imgW="1435100" imgH="685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69160"/>
                        <a:ext cx="1828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5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74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Суммарный </a:t>
            </a:r>
            <a:r>
              <a:rPr lang="ru-RU" sz="3200" dirty="0"/>
              <a:t>расход топлива в раздельной системе энергоснабжения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04445"/>
              </p:ext>
            </p:extLst>
          </p:nvPr>
        </p:nvGraphicFramePr>
        <p:xfrm>
          <a:off x="2175598" y="3284984"/>
          <a:ext cx="479280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1727200" imgH="457200" progId="Equation.DSMT4">
                  <p:embed/>
                </p:oleObj>
              </mc:Choice>
              <mc:Fallback>
                <p:oleObj name="Equation" r:id="rId3" imgW="1727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598" y="3284984"/>
                        <a:ext cx="4792804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4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Расход </a:t>
            </a:r>
            <a:r>
              <a:rPr lang="ru-RU" sz="3200" dirty="0"/>
              <a:t>топлива на ТЭЦ с </a:t>
            </a:r>
            <a:r>
              <a:rPr lang="ru-RU" sz="3200" dirty="0" err="1"/>
              <a:t>противодавленческими</a:t>
            </a:r>
            <a:r>
              <a:rPr lang="ru-RU" sz="3200" dirty="0"/>
              <a:t> </a:t>
            </a:r>
            <a:r>
              <a:rPr lang="ru-RU" sz="3200" dirty="0" smtClean="0"/>
              <a:t>турбинами</a:t>
            </a:r>
            <a:endParaRPr lang="ru-RU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94668"/>
              </p:ext>
            </p:extLst>
          </p:nvPr>
        </p:nvGraphicFramePr>
        <p:xfrm>
          <a:off x="827584" y="1844824"/>
          <a:ext cx="322083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3" imgW="1511300" imgH="457200" progId="Equation.DSMT4">
                  <p:embed/>
                </p:oleObj>
              </mc:Choice>
              <mc:Fallback>
                <p:oleObj name="Equation" r:id="rId3" imgW="15113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44824"/>
                        <a:ext cx="3220832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8515"/>
              </p:ext>
            </p:extLst>
          </p:nvPr>
        </p:nvGraphicFramePr>
        <p:xfrm>
          <a:off x="5260975" y="1851025"/>
          <a:ext cx="29686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5" imgW="1396800" imgH="520560" progId="Equation.DSMT4">
                  <p:embed/>
                </p:oleObj>
              </mc:Choice>
              <mc:Fallback>
                <p:oleObj name="Equation" r:id="rId5" imgW="1396800" imgH="520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1851025"/>
                        <a:ext cx="29686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529" y="2132856"/>
                <a:ext cx="407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529" y="2132856"/>
                <a:ext cx="40748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66587"/>
              </p:ext>
            </p:extLst>
          </p:nvPr>
        </p:nvGraphicFramePr>
        <p:xfrm>
          <a:off x="2065546" y="3717032"/>
          <a:ext cx="5012908" cy="126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8" imgW="1752600" imgH="457200" progId="Equation.DSMT4">
                  <p:embed/>
                </p:oleObj>
              </mc:Choice>
              <mc:Fallback>
                <p:oleObj name="Equation" r:id="rId8" imgW="17526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546" y="3717032"/>
                        <a:ext cx="5012908" cy="12639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формулы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579101"/>
              </p:ext>
            </p:extLst>
          </p:nvPr>
        </p:nvGraphicFramePr>
        <p:xfrm>
          <a:off x="395536" y="1765833"/>
          <a:ext cx="1428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3" imgW="1117115" imgH="253890" progId="Equation.DSMT4">
                  <p:embed/>
                </p:oleObj>
              </mc:Choice>
              <mc:Fallback>
                <p:oleObj name="Equation" r:id="rId3" imgW="1117115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65833"/>
                        <a:ext cx="14287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47690"/>
              </p:ext>
            </p:extLst>
          </p:nvPr>
        </p:nvGraphicFramePr>
        <p:xfrm>
          <a:off x="395536" y="2262799"/>
          <a:ext cx="16859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Equation" r:id="rId5" imgW="1320800" imgH="457200" progId="Equation.DSMT4">
                  <p:embed/>
                </p:oleObj>
              </mc:Choice>
              <mc:Fallback>
                <p:oleObj name="Equation" r:id="rId5" imgW="13208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62799"/>
                        <a:ext cx="16859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250994"/>
              </p:ext>
            </p:extLst>
          </p:nvPr>
        </p:nvGraphicFramePr>
        <p:xfrm>
          <a:off x="467544" y="3028950"/>
          <a:ext cx="13811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Equation" r:id="rId7" imgW="1079500" imgH="457200" progId="Equation.DSMT4">
                  <p:embed/>
                </p:oleObj>
              </mc:Choice>
              <mc:Fallback>
                <p:oleObj name="Equation" r:id="rId7" imgW="10795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28950"/>
                        <a:ext cx="13811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40602"/>
              </p:ext>
            </p:extLst>
          </p:nvPr>
        </p:nvGraphicFramePr>
        <p:xfrm>
          <a:off x="323528" y="3740678"/>
          <a:ext cx="30861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9" imgW="2413000" imgH="596900" progId="Equation.DSMT4">
                  <p:embed/>
                </p:oleObj>
              </mc:Choice>
              <mc:Fallback>
                <p:oleObj name="Equation" r:id="rId9" imgW="2413000" imgH="596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40678"/>
                        <a:ext cx="30861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663360"/>
              </p:ext>
            </p:extLst>
          </p:nvPr>
        </p:nvGraphicFramePr>
        <p:xfrm>
          <a:off x="5508104" y="1664116"/>
          <a:ext cx="13525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11" imgW="1054100" imgH="457200" progId="Equation.DSMT4">
                  <p:embed/>
                </p:oleObj>
              </mc:Choice>
              <mc:Fallback>
                <p:oleObj name="Equation" r:id="rId11" imgW="10541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664116"/>
                        <a:ext cx="13525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02140"/>
              </p:ext>
            </p:extLst>
          </p:nvPr>
        </p:nvGraphicFramePr>
        <p:xfrm>
          <a:off x="5436096" y="2420888"/>
          <a:ext cx="18573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13" imgW="1459866" imgH="241195" progId="Equation.DSMT4">
                  <p:embed/>
                </p:oleObj>
              </mc:Choice>
              <mc:Fallback>
                <p:oleObj name="Equation" r:id="rId13" imgW="1459866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420888"/>
                        <a:ext cx="18573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943749"/>
              </p:ext>
            </p:extLst>
          </p:nvPr>
        </p:nvGraphicFramePr>
        <p:xfrm>
          <a:off x="5508104" y="2971800"/>
          <a:ext cx="1200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15" imgW="939800" imgH="457200" progId="Equation.DSMT4">
                  <p:embed/>
                </p:oleObj>
              </mc:Choice>
              <mc:Fallback>
                <p:oleObj name="Equation" r:id="rId15" imgW="9398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971800"/>
                        <a:ext cx="12001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847419"/>
              </p:ext>
            </p:extLst>
          </p:nvPr>
        </p:nvGraphicFramePr>
        <p:xfrm>
          <a:off x="5220072" y="3757324"/>
          <a:ext cx="33051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17" imgW="2590800" imgH="508000" progId="Equation.DSMT4">
                  <p:embed/>
                </p:oleObj>
              </mc:Choice>
              <mc:Fallback>
                <p:oleObj name="Equation" r:id="rId17" imgW="25908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757324"/>
                        <a:ext cx="33051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1781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2800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-10246" y="3533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501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5762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678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46949"/>
              </p:ext>
            </p:extLst>
          </p:nvPr>
        </p:nvGraphicFramePr>
        <p:xfrm>
          <a:off x="3563888" y="4905375"/>
          <a:ext cx="14287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19" imgW="1117600" imgH="457200" progId="Equation.DSMT4">
                  <p:embed/>
                </p:oleObj>
              </mc:Choice>
              <mc:Fallback>
                <p:oleObj name="Equation" r:id="rId19" imgW="111760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905375"/>
                        <a:ext cx="14287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79906"/>
              </p:ext>
            </p:extLst>
          </p:nvPr>
        </p:nvGraphicFramePr>
        <p:xfrm>
          <a:off x="674688" y="5076825"/>
          <a:ext cx="14573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21" imgW="1143000" imgH="266400" progId="Equation.DSMT4">
                  <p:embed/>
                </p:oleObj>
              </mc:Choice>
              <mc:Fallback>
                <p:oleObj name="Equation" r:id="rId21" imgW="1143000" imgH="26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5076825"/>
                        <a:ext cx="1457325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344738"/>
              </p:ext>
            </p:extLst>
          </p:nvPr>
        </p:nvGraphicFramePr>
        <p:xfrm>
          <a:off x="3563888" y="5762625"/>
          <a:ext cx="1295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23" imgW="1015559" imgH="253890" progId="Equation.DSMT4">
                  <p:embed/>
                </p:oleObj>
              </mc:Choice>
              <mc:Fallback>
                <p:oleObj name="Equation" r:id="rId23" imgW="1015559" imgH="25389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762625"/>
                        <a:ext cx="1295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5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1124744"/>
            <a:ext cx="3812645" cy="63574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внимание!!!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07704" y="4437112"/>
            <a:ext cx="783787" cy="355435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ПдТЭС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s://pp.vk.me/c323931/v323931490/5d1b/Iwc9Y6s84yU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r="43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герб укра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73860"/>
            <a:ext cx="367673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520668" y="2132856"/>
            <a:ext cx="3566160" cy="2926080"/>
          </a:xfrm>
        </p:spPr>
      </p:pic>
      <p:grpSp>
        <p:nvGrpSpPr>
          <p:cNvPr id="17" name="Группа 16"/>
          <p:cNvGrpSpPr/>
          <p:nvPr/>
        </p:nvGrpSpPr>
        <p:grpSpPr>
          <a:xfrm>
            <a:off x="323528" y="332656"/>
            <a:ext cx="3960440" cy="1584176"/>
            <a:chOff x="4716016" y="476672"/>
            <a:chExt cx="3960440" cy="158417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292080" y="476672"/>
              <a:ext cx="3168352" cy="43204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Виды энергии</a:t>
              </a:r>
              <a:endParaRPr lang="ru-RU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5292080" y="908720"/>
              <a:ext cx="648072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7668344" y="908720"/>
              <a:ext cx="648072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>
            <a:xfrm>
              <a:off x="4716016" y="1484784"/>
              <a:ext cx="1728192" cy="57606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Тепловая</a:t>
              </a:r>
              <a:endParaRPr lang="ru-RU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948264" y="1484784"/>
              <a:ext cx="1728192" cy="57606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Электрическая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499992" y="332656"/>
            <a:ext cx="4276092" cy="1584176"/>
            <a:chOff x="4616388" y="2492896"/>
            <a:chExt cx="4276092" cy="158417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192452" y="2492896"/>
              <a:ext cx="3168352" cy="43204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Источник энергоснабжения</a:t>
              </a:r>
              <a:endParaRPr lang="ru-RU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>
              <a:off x="5192452" y="2924944"/>
              <a:ext cx="648072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7568716" y="2924944"/>
              <a:ext cx="648072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Скругленный прямоугольник 21"/>
            <p:cNvSpPr/>
            <p:nvPr/>
          </p:nvSpPr>
          <p:spPr>
            <a:xfrm>
              <a:off x="4616388" y="3501008"/>
              <a:ext cx="1728192" cy="57606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Раздельная схема</a:t>
              </a:r>
              <a:endParaRPr lang="ru-RU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660232" y="3501008"/>
              <a:ext cx="2232248" cy="57606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Комбинированная схемы</a:t>
              </a:r>
              <a:endParaRPr lang="ru-RU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427984" y="2060848"/>
            <a:ext cx="19442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Электрическую энергию вырабатывают на КЭС и по ЛЭП передают к потребителю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43836" y="2060847"/>
            <a:ext cx="2337815" cy="388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Тепло и </a:t>
            </a:r>
            <a:r>
              <a:rPr lang="ru-RU" sz="1400" dirty="0" err="1" smtClean="0"/>
              <a:t>эл.эн</a:t>
            </a:r>
            <a:r>
              <a:rPr lang="ru-RU" sz="1400" dirty="0" smtClean="0"/>
              <a:t>. вырабатывается на ТЕЦ. </a:t>
            </a:r>
            <a:r>
              <a:rPr lang="ru-RU" sz="1400" dirty="0"/>
              <a:t>Комбинированная система </a:t>
            </a:r>
            <a:r>
              <a:rPr lang="ru-RU" sz="1400" dirty="0" smtClean="0"/>
              <a:t>имеет </a:t>
            </a:r>
            <a:r>
              <a:rPr lang="ru-RU" sz="1400" dirty="0"/>
              <a:t>электрическую связь с энергетической </a:t>
            </a:r>
            <a:r>
              <a:rPr lang="ru-RU" sz="1400" dirty="0" smtClean="0"/>
              <a:t>системой </a:t>
            </a:r>
            <a:r>
              <a:rPr lang="ru-RU" sz="1400" dirty="0"/>
              <a:t>региона, что позволяет компенсировать дисбаланс между производством и потреблением электрической энергии в любой момент </a:t>
            </a:r>
            <a:r>
              <a:rPr lang="ru-RU" sz="1400" dirty="0" smtClean="0"/>
              <a:t>времени.</a:t>
            </a:r>
          </a:p>
          <a:p>
            <a:pPr algn="ctr"/>
            <a:r>
              <a:rPr lang="ru-RU" sz="1400" dirty="0" smtClean="0"/>
              <a:t>Комбинированная схема требует  дополнительных </a:t>
            </a:r>
            <a:r>
              <a:rPr lang="ru-RU" sz="1400" dirty="0" err="1" smtClean="0"/>
              <a:t>кап.затрат</a:t>
            </a:r>
            <a:r>
              <a:rPr lang="ru-RU" sz="1400" dirty="0" smtClean="0"/>
              <a:t>, но экономичнее потребляет топливо.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27984" y="3717032"/>
            <a:ext cx="194421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Тепловую энергию вырабатывают в районных котельных и по тепловым сетям передают в виде пара или </a:t>
            </a:r>
            <a:r>
              <a:rPr lang="ru-RU" sz="1400" dirty="0" err="1" smtClean="0"/>
              <a:t>гвс</a:t>
            </a:r>
            <a:r>
              <a:rPr lang="ru-RU" sz="1400" dirty="0" smtClean="0"/>
              <a:t> к потребителю.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961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252728"/>
          </a:xfrm>
        </p:spPr>
        <p:txBody>
          <a:bodyPr>
            <a:no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энергетический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котел; 2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конденсационная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турбина; 3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электрогенератор;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4 –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конденсатор;  5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конденсатный насос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КЭС; 6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подогреватели низкого давления (ПНД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); 7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деаэратор;  8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питательный насос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КЭС; 9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подогреватели высокого давления (ПВД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); 10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паровой котел промышленной котельной;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11 – потребители тепловой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энергии; 12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конденсатный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бак; 13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конденсатный насос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промпредприятия; 14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– питательный насос паровой котельной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i="1" dirty="0">
                <a:solidFill>
                  <a:schemeClr val="tx1"/>
                </a:solidFill>
              </a:rPr>
              <a:t>Рисунок 1 - Принципиальная тепловая схема раздельной системы энергоснабжения</a:t>
            </a:r>
            <a:br>
              <a:rPr lang="ru-RU" sz="1400" i="1" dirty="0">
                <a:solidFill>
                  <a:schemeClr val="tx1"/>
                </a:solidFill>
              </a:rPr>
            </a:br>
            <a:endParaRPr lang="ru-RU" sz="1200" i="1" dirty="0">
              <a:solidFill>
                <a:schemeClr val="tx1"/>
              </a:solidFill>
            </a:endParaRPr>
          </a:p>
        </p:txBody>
      </p:sp>
      <p:pic>
        <p:nvPicPr>
          <p:cNvPr id="7" name="Объект 6" descr="C:\Users\Unknown\Desktop\Схемы\Раздельная система энергоснабжени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92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16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252728"/>
          </a:xfrm>
        </p:spPr>
        <p:txBody>
          <a:bodyPr>
            <a:no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1 – энергетический котел; 2 – конденсационная турбина; 3 – электрогенератор; 4 – конденсатор; 5 – конденсатный насос КЭС; 6 – смешивающий регенеративный подогреватель (СРП); 7 – питательный насос КЭС; 8 – паровой котел промышленной котельной; 9 – потребители тепловой энергии; 10 – конденсатный бак; 11 – конденсатный насос промпредприятия; 12 – питательный насос паровой котельной.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400" i="1" dirty="0" smtClean="0">
                <a:solidFill>
                  <a:schemeClr val="tx1"/>
                </a:solidFill>
              </a:rPr>
              <a:t>Рисунок </a:t>
            </a:r>
            <a:r>
              <a:rPr lang="ru-RU" sz="1400" i="1" dirty="0">
                <a:solidFill>
                  <a:schemeClr val="tx1"/>
                </a:solidFill>
              </a:rPr>
              <a:t>1 - </a:t>
            </a:r>
            <a:r>
              <a:rPr lang="ru-RU" sz="1400" i="1" dirty="0" smtClean="0">
                <a:solidFill>
                  <a:schemeClr val="tx1"/>
                </a:solidFill>
              </a:rPr>
              <a:t>Фиктивная </a:t>
            </a:r>
            <a:r>
              <a:rPr lang="ru-RU" sz="1400" i="1" dirty="0">
                <a:solidFill>
                  <a:schemeClr val="tx1"/>
                </a:solidFill>
              </a:rPr>
              <a:t>схема раздельной системы энергоснабжения</a:t>
            </a:r>
            <a:br>
              <a:rPr lang="ru-RU" sz="1400" i="1" dirty="0">
                <a:solidFill>
                  <a:schemeClr val="tx1"/>
                </a:solidFill>
              </a:rPr>
            </a:br>
            <a:endParaRPr lang="ru-RU" sz="12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nknown\Desktop\Схемы\Фиктивная схема энергоснабжен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83529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5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280919" cy="5145435"/>
          </a:xfrm>
        </p:spPr>
        <p:txBody>
          <a:bodyPr/>
          <a:lstStyle/>
          <a:p>
            <a:r>
              <a:rPr lang="ru-RU" dirty="0"/>
              <a:t>Эквивалентность фиктивной схемы с реальной обеспечивается выбором давления на смешивающий регенеративный подогреватель, соответствующего средней температуре рабочего тела в системе </a:t>
            </a:r>
            <a:r>
              <a:rPr lang="ru-RU" dirty="0" smtClean="0"/>
              <a:t>регенерации</a:t>
            </a:r>
          </a:p>
          <a:p>
            <a:pPr marL="0" indent="0" algn="ctr">
              <a:buNone/>
            </a:pPr>
            <a:r>
              <a:rPr lang="ru-RU" dirty="0" err="1" smtClean="0"/>
              <a:t>t</a:t>
            </a:r>
            <a:r>
              <a:rPr lang="ru-RU" baseline="-25000" dirty="0" err="1" smtClean="0"/>
              <a:t>р</a:t>
            </a:r>
            <a:r>
              <a:rPr lang="ru-RU" baseline="-25000" dirty="0" smtClean="0"/>
              <a:t> </a:t>
            </a:r>
            <a:r>
              <a:rPr lang="ru-RU" dirty="0"/>
              <a:t>= 0,5·( </a:t>
            </a:r>
            <a:r>
              <a:rPr lang="ru-RU" dirty="0" err="1"/>
              <a:t>t</a:t>
            </a:r>
            <a:r>
              <a:rPr lang="ru-RU" b="1" baseline="-25000" dirty="0" err="1"/>
              <a:t>п.в</a:t>
            </a:r>
            <a:r>
              <a:rPr lang="ru-RU" b="1" baseline="-25000" dirty="0"/>
              <a:t> </a:t>
            </a:r>
            <a:r>
              <a:rPr lang="ru-RU" b="1" dirty="0"/>
              <a:t>+ </a:t>
            </a:r>
            <a:r>
              <a:rPr lang="ru-RU" dirty="0" err="1"/>
              <a:t>t</a:t>
            </a:r>
            <a:r>
              <a:rPr lang="ru-RU" b="1" baseline="-25000" dirty="0" err="1"/>
              <a:t>к.к</a:t>
            </a:r>
            <a:r>
              <a:rPr lang="ru-RU" dirty="0"/>
              <a:t>),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где </a:t>
            </a:r>
            <a:r>
              <a:rPr lang="ru-RU" dirty="0"/>
              <a:t>	</a:t>
            </a:r>
            <a:r>
              <a:rPr lang="ru-RU" dirty="0" err="1"/>
              <a:t>t</a:t>
            </a:r>
            <a:r>
              <a:rPr lang="ru-RU" b="1" baseline="-25000" dirty="0" err="1"/>
              <a:t>п.в</a:t>
            </a:r>
            <a:r>
              <a:rPr lang="ru-RU" b="1" baseline="-25000" dirty="0"/>
              <a:t> </a:t>
            </a:r>
            <a:r>
              <a:rPr lang="ru-RU" dirty="0"/>
              <a:t>– температура питательной воды, </a:t>
            </a:r>
            <a:r>
              <a:rPr lang="ru-RU" baseline="30000" dirty="0" err="1"/>
              <a:t>о</a:t>
            </a:r>
            <a:r>
              <a:rPr lang="ru-RU" dirty="0" err="1"/>
              <a:t>С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err="1"/>
              <a:t>t</a:t>
            </a:r>
            <a:r>
              <a:rPr lang="ru-RU" b="1" baseline="-25000" dirty="0" err="1"/>
              <a:t>к.к</a:t>
            </a:r>
            <a:r>
              <a:rPr lang="ru-RU" b="1" i="1" baseline="-25000" dirty="0"/>
              <a:t> </a:t>
            </a:r>
            <a:r>
              <a:rPr lang="ru-RU" dirty="0"/>
              <a:t>– температура конденсата при давлении пара в конденсаторе турбины, </a:t>
            </a:r>
            <a:r>
              <a:rPr lang="ru-RU" baseline="30000" dirty="0" err="1"/>
              <a:t>о</a:t>
            </a:r>
            <a:r>
              <a:rPr lang="ru-RU" dirty="0" err="1"/>
              <a:t>С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8384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000" dirty="0"/>
              <a:t>Эквивалентность фиктивной схемы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95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838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Выработка </a:t>
            </a:r>
            <a:r>
              <a:rPr lang="ru-RU" sz="2800" b="1" dirty="0">
                <a:solidFill>
                  <a:schemeClr val="bg1"/>
                </a:solidFill>
              </a:rPr>
              <a:t>электрической энергии на КЭС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339752" y="764704"/>
            <a:ext cx="108012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52120" y="764704"/>
            <a:ext cx="79208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4811"/>
              </p:ext>
            </p:extLst>
          </p:nvPr>
        </p:nvGraphicFramePr>
        <p:xfrm>
          <a:off x="5004048" y="1341400"/>
          <a:ext cx="3789656" cy="503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3" imgW="1968500" imgH="254000" progId="Equation.DSMT4">
                  <p:embed/>
                </p:oleObj>
              </mc:Choice>
              <mc:Fallback>
                <p:oleObj name="Equation" r:id="rId3" imgW="19685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341400"/>
                        <a:ext cx="3789656" cy="503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96835"/>
              </p:ext>
            </p:extLst>
          </p:nvPr>
        </p:nvGraphicFramePr>
        <p:xfrm>
          <a:off x="312996" y="1340768"/>
          <a:ext cx="4187212" cy="50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5" imgW="1968500" imgH="241300" progId="Equation.DSMT4">
                  <p:embed/>
                </p:oleObj>
              </mc:Choice>
              <mc:Fallback>
                <p:oleObj name="Equation" r:id="rId5" imgW="19685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96" y="1340768"/>
                        <a:ext cx="4187212" cy="509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Рисунок 266" descr="Процес расширения пара в турбине фиктовной схем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40" y="3356992"/>
            <a:ext cx="4561795" cy="22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79612" y="5445224"/>
            <a:ext cx="698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3 - Процесс расширения пара в турбине фиктивной схемы.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Относительная выработка электрической энергии на КЭС на базе внутреннего теплового потребления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402056"/>
              </p:ext>
            </p:extLst>
          </p:nvPr>
        </p:nvGraphicFramePr>
        <p:xfrm>
          <a:off x="2555776" y="1772816"/>
          <a:ext cx="129494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3" imgW="622300" imgH="457200" progId="Equation.DSMT4">
                  <p:embed/>
                </p:oleObj>
              </mc:Choice>
              <mc:Fallback>
                <p:oleObj name="Equation" r:id="rId3" imgW="6223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772816"/>
                        <a:ext cx="1294944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111375"/>
              </p:ext>
            </p:extLst>
          </p:nvPr>
        </p:nvGraphicFramePr>
        <p:xfrm>
          <a:off x="755576" y="2924944"/>
          <a:ext cx="13144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5" imgW="1040948" imgH="469696" progId="Equation.DSMT4">
                  <p:embed/>
                </p:oleObj>
              </mc:Choice>
              <mc:Fallback>
                <p:oleObj name="Equation" r:id="rId5" imgW="1040948" imgH="46969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24944"/>
                        <a:ext cx="13144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087632"/>
              </p:ext>
            </p:extLst>
          </p:nvPr>
        </p:nvGraphicFramePr>
        <p:xfrm>
          <a:off x="683568" y="3645024"/>
          <a:ext cx="27051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7" imgW="2133600" imgH="254000" progId="Equation.DSMT4">
                  <p:embed/>
                </p:oleObj>
              </mc:Choice>
              <mc:Fallback>
                <p:oleObj name="Equation" r:id="rId7" imgW="21336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645024"/>
                        <a:ext cx="27051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>
            <a:off x="395536" y="2852936"/>
            <a:ext cx="360040" cy="15121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635896" y="3789040"/>
            <a:ext cx="1152128" cy="1800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567218"/>
              </p:ext>
            </p:extLst>
          </p:nvPr>
        </p:nvGraphicFramePr>
        <p:xfrm>
          <a:off x="4932040" y="3575007"/>
          <a:ext cx="1390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9" imgW="1104900" imgH="482600" progId="Equation.DSMT4">
                  <p:embed/>
                </p:oleObj>
              </mc:Choice>
              <mc:Fallback>
                <p:oleObj name="Equation" r:id="rId9" imgW="11049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575007"/>
                        <a:ext cx="13906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180953"/>
              </p:ext>
            </p:extLst>
          </p:nvPr>
        </p:nvGraphicFramePr>
        <p:xfrm>
          <a:off x="801851" y="4063925"/>
          <a:ext cx="1428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11" imgW="1129810" imgH="253890" progId="Equation.DSMT4">
                  <p:embed/>
                </p:oleObj>
              </mc:Choice>
              <mc:Fallback>
                <p:oleObj name="Equation" r:id="rId11" imgW="1129810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851" y="4063925"/>
                        <a:ext cx="14287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0056"/>
              </p:ext>
            </p:extLst>
          </p:nvPr>
        </p:nvGraphicFramePr>
        <p:xfrm>
          <a:off x="740914" y="4581128"/>
          <a:ext cx="14954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13" imgW="1180588" imgH="241195" progId="Equation.DSMT4">
                  <p:embed/>
                </p:oleObj>
              </mc:Choice>
              <mc:Fallback>
                <p:oleObj name="Equation" r:id="rId13" imgW="1180588" imgH="24119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914" y="4581128"/>
                        <a:ext cx="14954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47984"/>
              </p:ext>
            </p:extLst>
          </p:nvPr>
        </p:nvGraphicFramePr>
        <p:xfrm>
          <a:off x="4730418" y="1916832"/>
          <a:ext cx="349958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15" imgW="1219200" imgH="228600" progId="Equation.DSMT4">
                  <p:embed/>
                </p:oleObj>
              </mc:Choice>
              <mc:Fallback>
                <p:oleObj name="Equation" r:id="rId15" imgW="12192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418" y="1916832"/>
                        <a:ext cx="349958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4932040" y="3115998"/>
            <a:ext cx="1152128" cy="1800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477135"/>
              </p:ext>
            </p:extLst>
          </p:nvPr>
        </p:nvGraphicFramePr>
        <p:xfrm>
          <a:off x="6408988" y="2780928"/>
          <a:ext cx="2225498" cy="82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17" imgW="1295400" imgH="482600" progId="Equation.DSMT4">
                  <p:embed/>
                </p:oleObj>
              </mc:Choice>
              <mc:Fallback>
                <p:oleObj name="Equation" r:id="rId17" imgW="1295400" imgH="482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988" y="2780928"/>
                        <a:ext cx="2225498" cy="8280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4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589240"/>
            <a:ext cx="7408333" cy="10081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600" dirty="0"/>
              <a:t>1 – энергетический </a:t>
            </a:r>
            <a:r>
              <a:rPr lang="ru-RU" sz="2600" dirty="0" smtClean="0"/>
              <a:t>котел; 2 </a:t>
            </a:r>
            <a:r>
              <a:rPr lang="ru-RU" sz="2600" dirty="0"/>
              <a:t>– теплофикационная турбина с </a:t>
            </a:r>
            <a:r>
              <a:rPr lang="ru-RU" sz="2600" dirty="0" smtClean="0"/>
              <a:t>противодавлением; 3 </a:t>
            </a:r>
            <a:r>
              <a:rPr lang="ru-RU" sz="2600" dirty="0"/>
              <a:t>– </a:t>
            </a:r>
            <a:r>
              <a:rPr lang="ru-RU" sz="2600" dirty="0" smtClean="0"/>
              <a:t>электрогенератор; 4 </a:t>
            </a:r>
            <a:r>
              <a:rPr lang="ru-RU" sz="2600" dirty="0"/>
              <a:t>– теплофикационный </a:t>
            </a:r>
            <a:r>
              <a:rPr lang="ru-RU" sz="2600" dirty="0" smtClean="0"/>
              <a:t>подогреватель;  5 </a:t>
            </a:r>
            <a:r>
              <a:rPr lang="ru-RU" sz="2600" dirty="0"/>
              <a:t>– конденсатный </a:t>
            </a:r>
            <a:r>
              <a:rPr lang="ru-RU" sz="2600" dirty="0" smtClean="0"/>
              <a:t>насос; 6 </a:t>
            </a:r>
            <a:r>
              <a:rPr lang="ru-RU" sz="2600" dirty="0"/>
              <a:t>– смешивающий регенеративный </a:t>
            </a:r>
            <a:r>
              <a:rPr lang="ru-RU" sz="2600" dirty="0" smtClean="0"/>
              <a:t>подогреватель; 7 </a:t>
            </a:r>
            <a:r>
              <a:rPr lang="ru-RU" sz="2600" dirty="0"/>
              <a:t>– питательный </a:t>
            </a:r>
            <a:r>
              <a:rPr lang="ru-RU" sz="2600" dirty="0" smtClean="0"/>
              <a:t>насос; 8 </a:t>
            </a:r>
            <a:r>
              <a:rPr lang="ru-RU" sz="2600" dirty="0"/>
              <a:t>–  сетевой </a:t>
            </a:r>
            <a:r>
              <a:rPr lang="ru-RU" sz="2600" dirty="0" smtClean="0"/>
              <a:t>насос; 9</a:t>
            </a:r>
            <a:r>
              <a:rPr lang="ru-RU" sz="2600" dirty="0"/>
              <a:t>– тепловой пункт. </a:t>
            </a:r>
            <a:endParaRPr lang="ru-RU" sz="2600" dirty="0" smtClean="0"/>
          </a:p>
          <a:p>
            <a:pPr marL="0" indent="0" algn="ctr">
              <a:buNone/>
            </a:pPr>
            <a:r>
              <a:rPr lang="ru-RU" sz="2600" dirty="0" smtClean="0"/>
              <a:t>Рисунок 4 – Фиктивная схема ТЭЦ</a:t>
            </a:r>
            <a:endParaRPr lang="ru-RU" sz="2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b="1" dirty="0"/>
              <a:t>Фиктивные схема ТЭЦ с </a:t>
            </a:r>
            <a:r>
              <a:rPr lang="ru-RU" b="1" dirty="0" err="1"/>
              <a:t>противодавленческими</a:t>
            </a:r>
            <a:r>
              <a:rPr lang="ru-RU" b="1" dirty="0"/>
              <a:t> турбинами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pic>
        <p:nvPicPr>
          <p:cNvPr id="4" name="Рисунок 3" descr="C:\Users\Unknown\Desktop\Схемы\фиктивная схема комбинированного энергоснабжен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9928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7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uk-UA" sz="3200" dirty="0" err="1"/>
              <a:t>Выработка</a:t>
            </a:r>
            <a:r>
              <a:rPr lang="uk-UA" sz="3200" dirty="0"/>
              <a:t> </a:t>
            </a:r>
            <a:r>
              <a:rPr lang="uk-UA" sz="3200" dirty="0" err="1"/>
              <a:t>электрической</a:t>
            </a:r>
            <a:r>
              <a:rPr lang="uk-UA" sz="3200" dirty="0"/>
              <a:t> </a:t>
            </a:r>
            <a:r>
              <a:rPr lang="uk-UA" sz="3200" dirty="0" err="1"/>
              <a:t>энергии</a:t>
            </a:r>
            <a:r>
              <a:rPr lang="uk-UA" sz="3200" dirty="0"/>
              <a:t> на ТЭЦ</a:t>
            </a:r>
            <a:endParaRPr lang="ru-RU" sz="3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79712" y="908720"/>
            <a:ext cx="165618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6136" y="908720"/>
            <a:ext cx="10801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7089"/>
              </p:ext>
            </p:extLst>
          </p:nvPr>
        </p:nvGraphicFramePr>
        <p:xfrm>
          <a:off x="539552" y="1412776"/>
          <a:ext cx="2571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3" imgW="2019300" imgH="254000" progId="Equation.DSMT4">
                  <p:embed/>
                </p:oleObj>
              </mc:Choice>
              <mc:Fallback>
                <p:oleObj name="Equation" r:id="rId3" imgW="2019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12776"/>
                        <a:ext cx="25717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194974"/>
              </p:ext>
            </p:extLst>
          </p:nvPr>
        </p:nvGraphicFramePr>
        <p:xfrm>
          <a:off x="5364088" y="1484784"/>
          <a:ext cx="2571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5" imgW="2019300" imgH="254000" progId="Equation.DSMT4">
                  <p:embed/>
                </p:oleObj>
              </mc:Choice>
              <mc:Fallback>
                <p:oleObj name="Equation" r:id="rId5" imgW="20193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484784"/>
                        <a:ext cx="25717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23903"/>
              </p:ext>
            </p:extLst>
          </p:nvPr>
        </p:nvGraphicFramePr>
        <p:xfrm>
          <a:off x="539552" y="1844824"/>
          <a:ext cx="35337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7" imgW="2768600" imgH="457200" progId="Equation.DSMT4">
                  <p:embed/>
                </p:oleObj>
              </mc:Choice>
              <mc:Fallback>
                <p:oleObj name="Equation" r:id="rId7" imgW="27686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44824"/>
                        <a:ext cx="35337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Левая фигурная скобка 14"/>
          <p:cNvSpPr/>
          <p:nvPr/>
        </p:nvSpPr>
        <p:spPr>
          <a:xfrm rot="16200000">
            <a:off x="1835697" y="1430779"/>
            <a:ext cx="288032" cy="18362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32492"/>
              </p:ext>
            </p:extLst>
          </p:nvPr>
        </p:nvGraphicFramePr>
        <p:xfrm>
          <a:off x="1691680" y="2514650"/>
          <a:ext cx="342900" cy="27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Equation" r:id="rId9" imgW="342720" imgH="266400" progId="Equation.DSMT4">
                  <p:embed/>
                </p:oleObj>
              </mc:Choice>
              <mc:Fallback>
                <p:oleObj name="Equation" r:id="rId9" imgW="342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1680" y="2514650"/>
                        <a:ext cx="342900" cy="27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261401"/>
              </p:ext>
            </p:extLst>
          </p:nvPr>
        </p:nvGraphicFramePr>
        <p:xfrm>
          <a:off x="539552" y="2852936"/>
          <a:ext cx="16192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11" imgW="1269449" imgH="266584" progId="Equation.DSMT4">
                  <p:embed/>
                </p:oleObj>
              </mc:Choice>
              <mc:Fallback>
                <p:oleObj name="Equation" r:id="rId11" imgW="1269449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52936"/>
                        <a:ext cx="16192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23528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Удельная выработка </a:t>
            </a:r>
            <a:r>
              <a:rPr lang="ru-RU" dirty="0"/>
              <a:t>электрической энергии на базе отпуска теплоты внешним потребителям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61669"/>
              </p:ext>
            </p:extLst>
          </p:nvPr>
        </p:nvGraphicFramePr>
        <p:xfrm>
          <a:off x="611560" y="4293096"/>
          <a:ext cx="2133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Equation" r:id="rId13" imgW="1676400" imgH="457200" progId="Equation.DSMT4">
                  <p:embed/>
                </p:oleObj>
              </mc:Choice>
              <mc:Fallback>
                <p:oleObj name="Equation" r:id="rId13" imgW="16764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93096"/>
                        <a:ext cx="2133600" cy="5619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810926"/>
              </p:ext>
            </p:extLst>
          </p:nvPr>
        </p:nvGraphicFramePr>
        <p:xfrm>
          <a:off x="611560" y="4941168"/>
          <a:ext cx="12477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Equation" r:id="rId15" imgW="977900" imgH="241300" progId="Equation.DSMT4">
                  <p:embed/>
                </p:oleObj>
              </mc:Choice>
              <mc:Fallback>
                <p:oleObj name="Equation" r:id="rId15" imgW="977900" imgH="2413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941168"/>
                        <a:ext cx="12477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68730"/>
              </p:ext>
            </p:extLst>
          </p:nvPr>
        </p:nvGraphicFramePr>
        <p:xfrm>
          <a:off x="3631867" y="1133022"/>
          <a:ext cx="13906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17" imgW="1091726" imgH="241195" progId="Equation.DSMT4">
                  <p:embed/>
                </p:oleObj>
              </mc:Choice>
              <mc:Fallback>
                <p:oleObj name="Equation" r:id="rId17" imgW="1091726" imgH="241195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867" y="1133022"/>
                        <a:ext cx="139065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003430"/>
              </p:ext>
            </p:extLst>
          </p:nvPr>
        </p:nvGraphicFramePr>
        <p:xfrm>
          <a:off x="3043237" y="5301208"/>
          <a:ext cx="30575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Equation" r:id="rId19" imgW="2413000" imgH="241300" progId="Equation.DSMT4">
                  <p:embed/>
                </p:oleObj>
              </mc:Choice>
              <mc:Fallback>
                <p:oleObj name="Equation" r:id="rId19" imgW="2413000" imgH="2413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7" y="5301208"/>
                        <a:ext cx="3057525" cy="2952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379693"/>
              </p:ext>
            </p:extLst>
          </p:nvPr>
        </p:nvGraphicFramePr>
        <p:xfrm>
          <a:off x="4139952" y="5805264"/>
          <a:ext cx="12477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21" imgW="977900" imgH="241300" progId="Equation.DSMT4">
                  <p:embed/>
                </p:oleObj>
              </mc:Choice>
              <mc:Fallback>
                <p:oleObj name="Equation" r:id="rId21" imgW="977900" imgH="2413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805264"/>
                        <a:ext cx="12477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3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</TotalTime>
  <Words>295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Волна</vt:lpstr>
      <vt:lpstr>Equation</vt:lpstr>
      <vt:lpstr>Раздельная и комбинированная схемы теплоснабжения</vt:lpstr>
      <vt:lpstr>Презентация PowerPoint</vt:lpstr>
      <vt:lpstr> 1 – энергетический котел; 2 – конденсационная турбина; 3 – электрогенератор; 4 – конденсатор;  5 – конденсатный насос КЭС; 6 – подогреватели низкого давления (ПНД); 7 – деаэратор;  8 – питательный насос КЭС; 9 – подогреватели высокого давления (ПВД); 10 – паровой котел промышленной котельной; 11 – потребители тепловой энергии; 12 – конденсатный бак; 13 – конденсатный насос промпредприятия; 14 – питательный насос паровой котельной. Рисунок 1 - Принципиальная тепловая схема раздельной системы энергоснабжения </vt:lpstr>
      <vt:lpstr> 1 – энергетический котел; 2 – конденсационная турбина; 3 – электрогенератор; 4 – конденсатор; 5 – конденсатный насос КЭС; 6 – смешивающий регенеративный подогреватель (СРП); 7 – питательный насос КЭС; 8 – паровой котел промышленной котельной; 9 – потребители тепловой энергии; 10 – конденсатный бак; 11 – конденсатный насос промпредприятия; 12 – питательный насос паровой котельной. Рисунок 1 - Фиктивная схема раздельной системы энергоснабжения </vt:lpstr>
      <vt:lpstr>Эквивалентность фиктивной схемы</vt:lpstr>
      <vt:lpstr> Выработка электрической энергии на КЭС </vt:lpstr>
      <vt:lpstr>Относительная выработка электрической энергии на КЭС на базе внутреннего теплового потребления</vt:lpstr>
      <vt:lpstr>Фиктивные схема ТЭЦ с противодавленческими турбинами </vt:lpstr>
      <vt:lpstr>Выработка электрической энергии на ТЭЦ</vt:lpstr>
      <vt:lpstr>Удельная выработка электрической энергии на ТЭЦ  комбинированным методом на базе внешнего теплового потребления с учетом регенерации.</vt:lpstr>
      <vt:lpstr> Комбинированный цикл паротурбинной установки </vt:lpstr>
      <vt:lpstr>Расход топлива на КЭС на выработку электрической энергии</vt:lpstr>
      <vt:lpstr>Расход топлива на выработку теплоты в раздельной системе энергоснабжения</vt:lpstr>
      <vt:lpstr>Суммарный расход топлива в раздельной системе энергоснабжения</vt:lpstr>
      <vt:lpstr>Расход топлива на ТЭЦ с противодавленческими турбинами</vt:lpstr>
      <vt:lpstr>Полезные формулы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Раздельная и комбинированная схемы теплоснабжения</dc:title>
  <dc:creator>Andrii</dc:creator>
  <cp:lastModifiedBy>Andrii</cp:lastModifiedBy>
  <cp:revision>25</cp:revision>
  <dcterms:created xsi:type="dcterms:W3CDTF">2016-08-29T09:57:12Z</dcterms:created>
  <dcterms:modified xsi:type="dcterms:W3CDTF">2016-09-04T13:08:36Z</dcterms:modified>
  <cp:contentStatus/>
</cp:coreProperties>
</file>