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77" r:id="rId11"/>
    <p:sldId id="278" r:id="rId12"/>
    <p:sldId id="279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>
      <p:cViewPr>
        <p:scale>
          <a:sx n="72" d="100"/>
          <a:sy n="72" d="100"/>
        </p:scale>
        <p:origin x="-122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3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www.youtube.com/watch?v=13-Fktm0fI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www.youtube.com/watch?v=rKTZzZbuHF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Y_BuoNo5M" TargetMode="External"/><Relationship Id="rId2" Type="http://schemas.openxmlformats.org/officeDocument/2006/relationships/hyperlink" Target="https://www.youtube.com/watch?v=Gi3F8V3K1xI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&#1051;&#1110;&#1085;&#1110;&#1103;%20&#1046;&#1080;&#1090;&#1090;&#1103;-1.mp4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LmnveBTaMD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youtube.com/watch?v=YzZpj1iwEnY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908720"/>
            <a:ext cx="4572000" cy="3600400"/>
          </a:xfrm>
        </p:spPr>
        <p:txBody>
          <a:bodyPr>
            <a:noAutofit/>
          </a:bodyPr>
          <a:lstStyle/>
          <a:p>
            <a:pPr algn="r"/>
            <a:r>
              <a:rPr lang="uk-UA" sz="6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br>
              <a:rPr lang="uk-UA" sz="6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телевізійної </a:t>
            </a:r>
            <a:br>
              <a:rPr lang="uk-UA" sz="6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60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 </a:t>
            </a:r>
            <a:endParaRPr lang="ru-RU" sz="6000" b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819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086" cy="1066130"/>
          </a:xfrm>
          <a:solidFill>
            <a:srgbClr val="F8F8F8">
              <a:alpha val="40000"/>
            </a:srgbClr>
          </a:solidFill>
        </p:spPr>
        <p:txBody>
          <a:bodyPr/>
          <a:lstStyle/>
          <a:p>
            <a:r>
              <a:rPr lang="ru-RU" dirty="0"/>
              <a:t>Але </a:t>
            </a:r>
            <a:r>
              <a:rPr lang="uk-UA" dirty="0"/>
              <a:t>ї</a:t>
            </a:r>
            <a:r>
              <a:rPr lang="ru-RU" dirty="0" smtClean="0"/>
              <a:t>х 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1412776"/>
            <a:ext cx="5472608" cy="2304256"/>
          </a:xfrm>
          <a:solidFill>
            <a:schemeClr val="bg1">
              <a:alpha val="40000"/>
            </a:schemeClr>
          </a:solidFill>
        </p:spPr>
        <p:txBody>
          <a:bodyPr>
            <a:normAutofit lnSpcReduction="10000"/>
          </a:bodyPr>
          <a:lstStyle/>
          <a:p>
            <a:pPr algn="ctr"/>
            <a:r>
              <a:rPr lang="ru-RU" dirty="0" err="1"/>
              <a:t>Анімаційний</a:t>
            </a:r>
            <a:r>
              <a:rPr lang="ru-RU" dirty="0"/>
              <a:t> ролик —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мальований</a:t>
            </a:r>
            <a:r>
              <a:rPr lang="ru-RU" dirty="0"/>
              <a:t>, </a:t>
            </a:r>
            <a:r>
              <a:rPr lang="ru-RU" dirty="0" err="1"/>
              <a:t>ляльковий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з </a:t>
            </a:r>
            <a:r>
              <a:rPr lang="ru-RU" dirty="0" err="1"/>
              <a:t>використанням</a:t>
            </a:r>
            <a:r>
              <a:rPr lang="ru-RU" dirty="0"/>
              <a:t> </a:t>
            </a:r>
            <a:r>
              <a:rPr lang="ru-RU" dirty="0" err="1"/>
              <a:t>комп'ютерної</a:t>
            </a:r>
            <a:r>
              <a:rPr lang="ru-RU" dirty="0"/>
              <a:t> </a:t>
            </a:r>
            <a:r>
              <a:rPr lang="ru-RU" dirty="0" err="1"/>
              <a:t>графіки</a:t>
            </a:r>
            <a:r>
              <a:rPr lang="ru-RU" dirty="0"/>
              <a:t> </a:t>
            </a:r>
            <a:r>
              <a:rPr lang="ru-RU" dirty="0" err="1"/>
              <a:t>відеоматеріал</a:t>
            </a:r>
            <a:r>
              <a:rPr lang="ru-RU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6309320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https://www.youtube.com/watch?v=13-Fktm0fIc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861048"/>
            <a:ext cx="3996784" cy="22481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24164"/>
            <a:ext cx="3538222" cy="232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60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476672"/>
            <a:ext cx="5760640" cy="2664296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algn="ctr"/>
            <a:r>
              <a:rPr lang="ru-RU" dirty="0" err="1"/>
              <a:t>Біжучий</a:t>
            </a:r>
            <a:r>
              <a:rPr lang="ru-RU" dirty="0"/>
              <a:t> рядок — короткий текст,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містить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</a:t>
            </a:r>
            <a:r>
              <a:rPr lang="ru-RU" dirty="0" err="1"/>
              <a:t>фірми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товару, </a:t>
            </a:r>
            <a:r>
              <a:rPr lang="ru-RU" dirty="0" err="1"/>
              <a:t>певну</a:t>
            </a:r>
            <a:r>
              <a:rPr lang="ru-RU" dirty="0"/>
              <a:t> </a:t>
            </a:r>
            <a:r>
              <a:rPr lang="ru-RU" dirty="0" err="1"/>
              <a:t>пропозицію</a:t>
            </a:r>
            <a:r>
              <a:rPr lang="ru-RU" dirty="0"/>
              <a:t> та </a:t>
            </a:r>
            <a:r>
              <a:rPr lang="ru-RU" dirty="0" err="1"/>
              <a:t>реквізити</a:t>
            </a:r>
            <a:r>
              <a:rPr lang="ru-RU" dirty="0"/>
              <a:t> і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рухається</a:t>
            </a:r>
            <a:r>
              <a:rPr lang="ru-RU" dirty="0"/>
              <a:t> внизу </a:t>
            </a:r>
            <a:r>
              <a:rPr lang="ru-RU" dirty="0" err="1"/>
              <a:t>екрана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6309320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https://www.youtube.com/watch?v=rKTZzZbuHFw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3232745"/>
            <a:ext cx="6840760" cy="308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7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04664"/>
            <a:ext cx="7365504" cy="3384376"/>
          </a:xfrm>
          <a:solidFill>
            <a:srgbClr val="FFFFFF">
              <a:alpha val="4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vi-VN" dirty="0" smtClean="0"/>
              <a:t>Реме́йк (від </a:t>
            </a:r>
            <a:r>
              <a:rPr lang="vi-VN" dirty="0"/>
              <a:t>англ. </a:t>
            </a:r>
            <a:r>
              <a:rPr lang="en-US" dirty="0"/>
              <a:t>remake — «</a:t>
            </a:r>
            <a:r>
              <a:rPr lang="vi-VN" dirty="0"/>
              <a:t>переробка») — новіша версія або інтерпретація раніше виданого твору в сучасній кінематографії та музиці </a:t>
            </a:r>
            <a:r>
              <a:rPr lang="vi-VN" dirty="0" smtClean="0"/>
              <a:t>Оновлена </a:t>
            </a:r>
            <a:r>
              <a:rPr lang="vi-VN" dirty="0"/>
              <a:t>версія відео- чи настільної гри тощо.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47664" y="3865665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https://www.youtube.com/watch?v=Gi3F8V3K1xI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389447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https://www.youtube.com/watch?v=lPY_BuoNo5M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40836"/>
            <a:ext cx="3814614" cy="212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4540837"/>
            <a:ext cx="3715107" cy="2089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30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0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err="1" smtClean="0"/>
              <a:t>Особливості</a:t>
            </a:r>
            <a:r>
              <a:rPr lang="ru-RU" dirty="0" smtClean="0"/>
              <a:t> </a:t>
            </a:r>
            <a:r>
              <a:rPr lang="ru-RU" dirty="0" err="1"/>
              <a:t>телевізійної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. </a:t>
            </a:r>
            <a:r>
              <a:rPr lang="ru-RU" dirty="0" err="1"/>
              <a:t>Переваги</a:t>
            </a:r>
            <a:r>
              <a:rPr lang="ru-RU" dirty="0"/>
              <a:t> і </a:t>
            </a:r>
            <a:r>
              <a:rPr lang="ru-RU" dirty="0" err="1"/>
              <a:t>недоліки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57" y="1484784"/>
            <a:ext cx="7416824" cy="1944216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ru-RU" dirty="0"/>
              <a:t>Як і будь-</a:t>
            </a:r>
            <a:r>
              <a:rPr lang="ru-RU" dirty="0" err="1"/>
              <a:t>якого</a:t>
            </a:r>
            <a:r>
              <a:rPr lang="ru-RU" dirty="0"/>
              <a:t> каналу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у </a:t>
            </a:r>
            <a:r>
              <a:rPr lang="ru-RU" dirty="0" err="1"/>
              <a:t>телевізійної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є як </a:t>
            </a:r>
            <a:r>
              <a:rPr lang="ru-RU" dirty="0" err="1"/>
              <a:t>переваги</a:t>
            </a:r>
            <a:r>
              <a:rPr lang="ru-RU" dirty="0"/>
              <a:t>, так і </a:t>
            </a:r>
            <a:r>
              <a:rPr lang="ru-RU" dirty="0" err="1"/>
              <a:t>недоліки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67944" y="3645024"/>
            <a:ext cx="4824536" cy="304698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роблять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привабливим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витрат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глядачів</a:t>
            </a:r>
            <a:r>
              <a:rPr lang="ru-RU" dirty="0"/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39941"/>
            <a:ext cx="3672408" cy="27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46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59" y="116632"/>
            <a:ext cx="8097763" cy="1037634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uk-UA" dirty="0" smtClean="0"/>
              <a:t>Основні аспекти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895" y="1268760"/>
            <a:ext cx="8219256" cy="2808312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 smtClean="0"/>
              <a:t>витрат</a:t>
            </a:r>
            <a:endParaRPr lang="ru-RU" dirty="0" smtClean="0"/>
          </a:p>
          <a:p>
            <a:pPr algn="ctr"/>
            <a:r>
              <a:rPr lang="ru-RU" dirty="0"/>
              <a:t>Головною </a:t>
            </a:r>
            <a:r>
              <a:rPr lang="ru-RU" dirty="0" err="1"/>
              <a:t>перевагою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 є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широке</a:t>
            </a:r>
            <a:r>
              <a:rPr lang="ru-RU" dirty="0"/>
              <a:t> </a:t>
            </a:r>
            <a:r>
              <a:rPr lang="ru-RU" dirty="0" err="1"/>
              <a:t>охоплення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у свою </a:t>
            </a:r>
            <a:r>
              <a:rPr lang="ru-RU" dirty="0" err="1"/>
              <a:t>чергу</a:t>
            </a:r>
            <a:r>
              <a:rPr lang="ru-RU" dirty="0"/>
              <a:t>,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ефективний</a:t>
            </a:r>
            <a:r>
              <a:rPr lang="ru-RU" dirty="0"/>
              <a:t> з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витрат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01" y="3951067"/>
            <a:ext cx="4073764" cy="2736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951067"/>
            <a:ext cx="3758266" cy="276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ru-RU" dirty="0" err="1"/>
              <a:t>Вплив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497" y="1497562"/>
            <a:ext cx="4158983" cy="2160240"/>
          </a:xfrm>
          <a:solidFill>
            <a:srgbClr val="FFFFFF">
              <a:alpha val="40000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 err="1"/>
              <a:t>Іншою</a:t>
            </a:r>
            <a:r>
              <a:rPr lang="ru-RU" dirty="0"/>
              <a:t> </a:t>
            </a:r>
            <a:r>
              <a:rPr lang="ru-RU" dirty="0" err="1"/>
              <a:t>перевагою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 є </a:t>
            </a:r>
            <a:r>
              <a:rPr lang="ru-RU" dirty="0" err="1"/>
              <a:t>потужний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і звуку на </a:t>
            </a:r>
            <a:r>
              <a:rPr lang="ru-RU" dirty="0" err="1"/>
              <a:t>глядача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11960" y="3140968"/>
            <a:ext cx="4680520" cy="353943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володіє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приголомшливим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потенціалом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на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екрані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повсякденні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товари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виглядати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важливими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хвилюючими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цікавими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13686"/>
            <a:ext cx="3714923" cy="24434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528394"/>
            <a:ext cx="2771800" cy="155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споживачів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340768"/>
            <a:ext cx="4968552" cy="2961454"/>
          </a:xfrm>
          <a:solidFill>
            <a:srgbClr val="FFFFFF">
              <a:alpha val="40000"/>
            </a:srgbClr>
          </a:solidFill>
        </p:spPr>
        <p:txBody>
          <a:bodyPr>
            <a:noAutofit/>
          </a:bodyPr>
          <a:lstStyle/>
          <a:p>
            <a:pPr algn="r"/>
            <a:r>
              <a:rPr lang="ru-RU" sz="2800" dirty="0" err="1"/>
              <a:t>Телебачення</a:t>
            </a:r>
            <a:r>
              <a:rPr lang="ru-RU" sz="2800" dirty="0"/>
              <a:t> стало </a:t>
            </a:r>
            <a:r>
              <a:rPr lang="ru-RU" sz="2800" dirty="0" err="1"/>
              <a:t>важливим</a:t>
            </a:r>
            <a:r>
              <a:rPr lang="ru-RU" sz="2800" dirty="0"/>
              <a:t> </a:t>
            </a:r>
            <a:r>
              <a:rPr lang="ru-RU" sz="2800" dirty="0" err="1"/>
              <a:t>елементом</a:t>
            </a:r>
            <a:r>
              <a:rPr lang="ru-RU" sz="2800" dirty="0"/>
              <a:t> </a:t>
            </a:r>
            <a:r>
              <a:rPr lang="ru-RU" sz="2800" dirty="0" err="1"/>
              <a:t>нашої</a:t>
            </a:r>
            <a:r>
              <a:rPr lang="ru-RU" sz="2800" dirty="0"/>
              <a:t> </a:t>
            </a:r>
            <a:r>
              <a:rPr lang="ru-RU" sz="2800" dirty="0" err="1"/>
              <a:t>культури</a:t>
            </a:r>
            <a:r>
              <a:rPr lang="ru-RU" sz="2800" dirty="0"/>
              <a:t>. Для </a:t>
            </a:r>
            <a:r>
              <a:rPr lang="ru-RU" sz="2800" dirty="0" err="1"/>
              <a:t>більшості</a:t>
            </a:r>
            <a:r>
              <a:rPr lang="ru-RU" sz="2800" dirty="0"/>
              <a:t> з нас </a:t>
            </a:r>
            <a:r>
              <a:rPr lang="ru-RU" sz="2800" dirty="0" err="1"/>
              <a:t>телебачення</a:t>
            </a:r>
            <a:r>
              <a:rPr lang="ru-RU" sz="2800" dirty="0"/>
              <a:t> стало </a:t>
            </a:r>
            <a:r>
              <a:rPr lang="ru-RU" sz="2800" dirty="0" err="1"/>
              <a:t>основним</a:t>
            </a:r>
            <a:r>
              <a:rPr lang="ru-RU" sz="2800" dirty="0"/>
              <a:t> </a:t>
            </a:r>
            <a:r>
              <a:rPr lang="ru-RU" sz="2800" dirty="0" err="1"/>
              <a:t>джерелом</a:t>
            </a:r>
            <a:r>
              <a:rPr lang="ru-RU" sz="2800" dirty="0"/>
              <a:t> новин, </a:t>
            </a:r>
            <a:r>
              <a:rPr lang="ru-RU" sz="2800" dirty="0" err="1"/>
              <a:t>розваг</a:t>
            </a:r>
            <a:r>
              <a:rPr lang="ru-RU" sz="2800" dirty="0"/>
              <a:t> і </a:t>
            </a:r>
            <a:r>
              <a:rPr lang="ru-RU" sz="2800" dirty="0" err="1"/>
              <a:t>освіти</a:t>
            </a:r>
            <a:r>
              <a:rPr lang="ru-RU" sz="2800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797152"/>
            <a:ext cx="5184576" cy="1815882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Глядачі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охочіше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вірять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компаніям.Іноді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знаменитостей.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8" y="1412776"/>
            <a:ext cx="3555952" cy="28803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324463"/>
            <a:ext cx="3726547" cy="20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56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ru-RU" dirty="0" err="1" smtClean="0"/>
              <a:t>Недоліки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340769"/>
            <a:ext cx="6264696" cy="3168352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algn="ctr"/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ефективність</a:t>
            </a:r>
            <a:r>
              <a:rPr lang="ru-RU" dirty="0"/>
              <a:t> </a:t>
            </a:r>
            <a:r>
              <a:rPr lang="ru-RU" dirty="0" err="1"/>
              <a:t>телевізійної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, вона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і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недоліки</a:t>
            </a:r>
            <a:r>
              <a:rPr lang="ru-RU" dirty="0"/>
              <a:t>. До них </a:t>
            </a:r>
            <a:r>
              <a:rPr lang="ru-RU" dirty="0" err="1"/>
              <a:t>відносяться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 на рекламу,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вибірковості</a:t>
            </a:r>
            <a:r>
              <a:rPr lang="ru-RU" dirty="0"/>
              <a:t> і </a:t>
            </a:r>
            <a:r>
              <a:rPr lang="ru-RU" dirty="0" err="1"/>
              <a:t>негнучкість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406017"/>
            <a:ext cx="3456384" cy="23525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4406017"/>
            <a:ext cx="2998565" cy="235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solidFill>
            <a:srgbClr val="FFFFFF">
              <a:alpha val="40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витрати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1196752"/>
            <a:ext cx="4536504" cy="5328592"/>
          </a:xfrm>
          <a:solidFill>
            <a:srgbClr val="FFFFFF">
              <a:alpha val="40000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ru-RU" dirty="0" smtClean="0"/>
              <a:t>У </a:t>
            </a:r>
            <a:r>
              <a:rPr lang="ru-RU" dirty="0" err="1" smtClean="0"/>
              <a:t>витрати</a:t>
            </a:r>
            <a:r>
              <a:rPr lang="ru-RU" dirty="0" smtClean="0"/>
              <a:t> на </a:t>
            </a:r>
            <a:r>
              <a:rPr lang="ru-RU" dirty="0" err="1" smtClean="0"/>
              <a:t>виробництво</a:t>
            </a:r>
            <a:r>
              <a:rPr lang="ru-RU" dirty="0" smtClean="0"/>
              <a:t> входить </a:t>
            </a:r>
            <a:r>
              <a:rPr lang="ru-RU" dirty="0" err="1" smtClean="0"/>
              <a:t>вартість</a:t>
            </a:r>
            <a:r>
              <a:rPr lang="ru-RU" dirty="0" smtClean="0"/>
              <a:t> </a:t>
            </a:r>
            <a:r>
              <a:rPr lang="ru-RU" dirty="0" err="1" smtClean="0"/>
              <a:t>зйомки</a:t>
            </a:r>
            <a:r>
              <a:rPr lang="ru-RU" dirty="0" smtClean="0"/>
              <a:t> ролика і гонорар за участь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знаменитості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розцінки</a:t>
            </a:r>
            <a:r>
              <a:rPr lang="ru-RU" dirty="0" smtClean="0"/>
              <a:t> на </a:t>
            </a:r>
            <a:r>
              <a:rPr lang="ru-RU" dirty="0" err="1" smtClean="0"/>
              <a:t>рекламний</a:t>
            </a:r>
            <a:r>
              <a:rPr lang="ru-RU" dirty="0" smtClean="0"/>
              <a:t> час на </a:t>
            </a:r>
            <a:r>
              <a:rPr lang="ru-RU" dirty="0" err="1" smtClean="0"/>
              <a:t>телебаченні</a:t>
            </a:r>
            <a:r>
              <a:rPr lang="ru-RU" dirty="0" smtClean="0"/>
              <a:t> </a:t>
            </a:r>
            <a:r>
              <a:rPr lang="ru-RU" dirty="0" err="1" smtClean="0"/>
              <a:t>залежать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попиту</a:t>
            </a:r>
            <a:r>
              <a:rPr lang="ru-RU" dirty="0" smtClean="0"/>
              <a:t> та </a:t>
            </a:r>
            <a:r>
              <a:rPr lang="ru-RU" dirty="0" err="1" smtClean="0"/>
              <a:t>пропозиції</a:t>
            </a:r>
            <a:r>
              <a:rPr lang="ru-RU" dirty="0" smtClean="0"/>
              <a:t>. Реклама в </a:t>
            </a:r>
            <a:r>
              <a:rPr lang="ru-RU" dirty="0" err="1" smtClean="0"/>
              <a:t>програмі</a:t>
            </a:r>
            <a:r>
              <a:rPr lang="ru-RU" dirty="0" smtClean="0"/>
              <a:t>, яка </a:t>
            </a:r>
            <a:r>
              <a:rPr lang="ru-RU" dirty="0" err="1" smtClean="0"/>
              <a:t>збирає</a:t>
            </a:r>
            <a:r>
              <a:rPr lang="ru-RU" dirty="0" smtClean="0"/>
              <a:t> </a:t>
            </a:r>
            <a:r>
              <a:rPr lang="ru-RU" dirty="0" err="1" smtClean="0"/>
              <a:t>широкі</a:t>
            </a:r>
            <a:r>
              <a:rPr lang="ru-RU" dirty="0" smtClean="0"/>
              <a:t> </a:t>
            </a:r>
            <a:r>
              <a:rPr lang="ru-RU" dirty="0" err="1" smtClean="0"/>
              <a:t>аудиторії</a:t>
            </a:r>
            <a:r>
              <a:rPr lang="ru-RU" dirty="0" smtClean="0"/>
              <a:t>, буде </a:t>
            </a:r>
            <a:r>
              <a:rPr lang="ru-RU" dirty="0" err="1" smtClean="0"/>
              <a:t>коштувати</a:t>
            </a:r>
            <a:r>
              <a:rPr lang="ru-RU" dirty="0" smtClean="0"/>
              <a:t> </a:t>
            </a:r>
            <a:r>
              <a:rPr lang="ru-RU" dirty="0" err="1" smtClean="0"/>
              <a:t>набагато</a:t>
            </a:r>
            <a:r>
              <a:rPr lang="ru-RU" dirty="0" smtClean="0"/>
              <a:t> </a:t>
            </a:r>
            <a:r>
              <a:rPr lang="ru-RU" dirty="0" err="1" smtClean="0"/>
              <a:t>дорожче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31" y="3645024"/>
            <a:ext cx="3996545" cy="29386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15" y="1285875"/>
            <a:ext cx="38100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87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94614"/>
            <a:ext cx="8229600" cy="1143000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ru-RU" dirty="0"/>
              <a:t>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вибірковості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76056" y="1484784"/>
            <a:ext cx="3816424" cy="2304256"/>
          </a:xfrm>
          <a:solidFill>
            <a:srgbClr val="FFFFFF">
              <a:alpha val="40000"/>
            </a:srgbClr>
          </a:solidFill>
        </p:spPr>
        <p:txBody>
          <a:bodyPr>
            <a:normAutofit lnSpcReduction="10000"/>
          </a:bodyPr>
          <a:lstStyle/>
          <a:p>
            <a:pPr algn="r"/>
            <a:r>
              <a:rPr lang="ru-RU" dirty="0" err="1"/>
              <a:t>Телебачення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значну</a:t>
            </a:r>
            <a:r>
              <a:rPr lang="ru-RU" dirty="0"/>
              <a:t> </a:t>
            </a:r>
            <a:r>
              <a:rPr lang="ru-RU" dirty="0" err="1"/>
              <a:t>частину</a:t>
            </a:r>
            <a:r>
              <a:rPr lang="ru-RU" dirty="0"/>
              <a:t>, але далеко не всю </a:t>
            </a:r>
            <a:r>
              <a:rPr lang="ru-RU" dirty="0" err="1"/>
              <a:t>аудиторію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495" y="3827003"/>
            <a:ext cx="4320480" cy="2677656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cs typeface="Times New Roman" panose="02020603050405020304" pitchFamily="18" charset="0"/>
              </a:rPr>
              <a:t>Таким чином, телереклама </a:t>
            </a:r>
            <a:r>
              <a:rPr lang="ru-RU" sz="2800" dirty="0" err="1">
                <a:cs typeface="Times New Roman" panose="02020603050405020304" pitchFamily="18" charset="0"/>
              </a:rPr>
              <a:t>пов'язана</a:t>
            </a:r>
            <a:r>
              <a:rPr lang="ru-RU" sz="2800" dirty="0">
                <a:cs typeface="Times New Roman" panose="02020603050405020304" pitchFamily="18" charset="0"/>
              </a:rPr>
              <a:t> з </a:t>
            </a:r>
            <a:r>
              <a:rPr lang="ru-RU" sz="2800" dirty="0" err="1">
                <a:cs typeface="Times New Roman" panose="02020603050405020304" pitchFamily="18" charset="0"/>
              </a:rPr>
              <a:t>високим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марним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охопленням</a:t>
            </a:r>
            <a:r>
              <a:rPr lang="ru-RU" sz="2800" dirty="0"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cs typeface="Times New Roman" panose="02020603050405020304" pitchFamily="18" charset="0"/>
              </a:rPr>
              <a:t>тобто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комунікацією</a:t>
            </a:r>
            <a:r>
              <a:rPr lang="ru-RU" sz="2800" dirty="0"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cs typeface="Times New Roman" panose="02020603050405020304" pitchFamily="18" charset="0"/>
              </a:rPr>
              <a:t>спрямованої</a:t>
            </a:r>
            <a:r>
              <a:rPr lang="ru-RU" sz="2800" dirty="0"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cs typeface="Times New Roman" panose="02020603050405020304" pitchFamily="18" charset="0"/>
              </a:rPr>
              <a:t>пасивну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незацікавлену</a:t>
            </a:r>
            <a:r>
              <a:rPr lang="ru-RU" sz="2800" dirty="0"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cs typeface="Times New Roman" panose="02020603050405020304" pitchFamily="18" charset="0"/>
              </a:rPr>
              <a:t>аудиторію</a:t>
            </a:r>
            <a:r>
              <a:rPr lang="ru-RU" sz="28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108347" cy="20271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05064"/>
            <a:ext cx="3125084" cy="253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8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826768" cy="1143000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algn="l"/>
            <a:r>
              <a:rPr lang="uk-UA" dirty="0" smtClean="0"/>
              <a:t>Вступ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4554"/>
            <a:ext cx="4789040" cy="4608512"/>
          </a:xfrm>
          <a:solidFill>
            <a:srgbClr val="FFFFFF">
              <a:alpha val="40000"/>
            </a:srgbClr>
          </a:solidFill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 err="1"/>
              <a:t>Жоден</a:t>
            </a:r>
            <a:r>
              <a:rPr lang="ru-RU" dirty="0"/>
              <a:t> вид </a:t>
            </a:r>
            <a:r>
              <a:rPr lang="ru-RU" dirty="0" err="1"/>
              <a:t>реклами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зрівняти</a:t>
            </a:r>
            <a:r>
              <a:rPr lang="ru-RU" dirty="0"/>
              <a:t> з </a:t>
            </a:r>
            <a:r>
              <a:rPr lang="ru-RU" dirty="0" err="1"/>
              <a:t>телевізійною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впізнання</a:t>
            </a:r>
            <a:r>
              <a:rPr lang="ru-RU" dirty="0"/>
              <a:t>. Р</a:t>
            </a:r>
            <a:r>
              <a:rPr lang="ru-RU" dirty="0" smtClean="0"/>
              <a:t>еклама </a:t>
            </a:r>
            <a:r>
              <a:rPr lang="ru-RU" dirty="0"/>
              <a:t>на </a:t>
            </a:r>
            <a:r>
              <a:rPr lang="ru-RU" dirty="0" err="1"/>
              <a:t>телебаченні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ефективною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масштабу </a:t>
            </a:r>
            <a:r>
              <a:rPr lang="ru-RU" dirty="0" err="1" smtClean="0"/>
              <a:t>аудиторії,а</a:t>
            </a:r>
            <a:r>
              <a:rPr lang="ru-RU" dirty="0" smtClean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максимальним</a:t>
            </a:r>
            <a:r>
              <a:rPr lang="ru-RU" dirty="0"/>
              <a:t> </a:t>
            </a:r>
            <a:r>
              <a:rPr lang="ru-RU" dirty="0" err="1"/>
              <a:t>можливостям</a:t>
            </a:r>
            <a:r>
              <a:rPr lang="ru-RU" dirty="0"/>
              <a:t> </a:t>
            </a:r>
            <a:r>
              <a:rPr lang="ru-RU" dirty="0" err="1"/>
              <a:t>впливу</a:t>
            </a:r>
            <a:r>
              <a:rPr lang="ru-RU" dirty="0"/>
              <a:t> на </a:t>
            </a:r>
            <a:r>
              <a:rPr lang="ru-RU" dirty="0" err="1"/>
              <a:t>телеглядача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97" y="332656"/>
            <a:ext cx="3806366" cy="27226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497" y="3573016"/>
            <a:ext cx="3806366" cy="25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7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9668"/>
          </a:xfrm>
          <a:solidFill>
            <a:srgbClr val="FFFFFF">
              <a:alpha val="40000"/>
            </a:srgbClr>
          </a:solidFill>
        </p:spPr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 smtClean="0"/>
              <a:t>Негнучкість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816" y="1484784"/>
            <a:ext cx="6048672" cy="5184576"/>
          </a:xfrm>
          <a:solidFill>
            <a:srgbClr val="FFFFFF">
              <a:alpha val="40000"/>
            </a:srgbClr>
          </a:solidFill>
        </p:spPr>
        <p:txBody>
          <a:bodyPr>
            <a:normAutofit fontScale="92500" lnSpcReduction="20000"/>
          </a:bodyPr>
          <a:lstStyle/>
          <a:p>
            <a:pPr algn="r"/>
            <a:endParaRPr lang="ru-RU" dirty="0"/>
          </a:p>
          <a:p>
            <a:pPr algn="r"/>
            <a:r>
              <a:rPr lang="ru-RU" dirty="0" err="1"/>
              <a:t>Розробка</a:t>
            </a:r>
            <a:r>
              <a:rPr lang="ru-RU" dirty="0"/>
              <a:t> </a:t>
            </a:r>
            <a:r>
              <a:rPr lang="ru-RU" dirty="0" err="1"/>
              <a:t>графіків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на </a:t>
            </a:r>
            <a:r>
              <a:rPr lang="ru-RU" dirty="0" err="1"/>
              <a:t>телебаченні</a:t>
            </a:r>
            <a:r>
              <a:rPr lang="ru-RU" dirty="0"/>
              <a:t> </a:t>
            </a:r>
            <a:r>
              <a:rPr lang="ru-RU" dirty="0" err="1"/>
              <a:t>страждає</a:t>
            </a:r>
            <a:r>
              <a:rPr lang="ru-RU" dirty="0"/>
              <a:t> </a:t>
            </a:r>
            <a:r>
              <a:rPr lang="ru-RU" dirty="0" err="1"/>
              <a:t>недостатньою</a:t>
            </a:r>
            <a:r>
              <a:rPr lang="ru-RU" dirty="0"/>
              <a:t> </a:t>
            </a:r>
            <a:r>
              <a:rPr lang="ru-RU" dirty="0" err="1"/>
              <a:t>гнучкістю</a:t>
            </a:r>
            <a:r>
              <a:rPr lang="ru-RU" dirty="0"/>
              <a:t>. Велика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телевізійного</a:t>
            </a:r>
            <a:r>
              <a:rPr lang="ru-RU" dirty="0"/>
              <a:t> рекламного часу </a:t>
            </a:r>
            <a:r>
              <a:rPr lang="ru-RU" dirty="0" err="1"/>
              <a:t>купується</a:t>
            </a:r>
            <a:r>
              <a:rPr lang="ru-RU" dirty="0"/>
              <a:t> </a:t>
            </a:r>
            <a:r>
              <a:rPr lang="ru-RU" dirty="0" err="1"/>
              <a:t>навесні</a:t>
            </a:r>
            <a:r>
              <a:rPr lang="ru-RU" dirty="0"/>
              <a:t> і рано </a:t>
            </a:r>
            <a:r>
              <a:rPr lang="ru-RU" dirty="0" err="1"/>
              <a:t>влітку</a:t>
            </a:r>
            <a:r>
              <a:rPr lang="ru-RU" dirty="0"/>
              <a:t> на весь </a:t>
            </a:r>
            <a:r>
              <a:rPr lang="ru-RU" dirty="0" err="1"/>
              <a:t>наступний</a:t>
            </a:r>
            <a:r>
              <a:rPr lang="ru-RU" dirty="0"/>
              <a:t> сезон. </a:t>
            </a:r>
            <a:r>
              <a:rPr lang="ru-RU" dirty="0" err="1"/>
              <a:t>Якщо</a:t>
            </a:r>
            <a:r>
              <a:rPr lang="ru-RU" dirty="0"/>
              <a:t> </a:t>
            </a:r>
            <a:r>
              <a:rPr lang="ru-RU" dirty="0" err="1"/>
              <a:t>рекламодавцеві</a:t>
            </a:r>
            <a:r>
              <a:rPr lang="ru-RU" dirty="0"/>
              <a:t> не </a:t>
            </a:r>
            <a:r>
              <a:rPr lang="ru-RU" dirty="0" err="1"/>
              <a:t>вдається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таку</a:t>
            </a:r>
            <a:r>
              <a:rPr lang="ru-RU" dirty="0"/>
              <a:t> покупку </a:t>
            </a:r>
            <a:r>
              <a:rPr lang="ru-RU" dirty="0" err="1"/>
              <a:t>завчасно</a:t>
            </a:r>
            <a:r>
              <a:rPr lang="ru-RU" dirty="0"/>
              <a:t>,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доступні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залишилися</a:t>
            </a:r>
            <a:r>
              <a:rPr lang="ru-RU" dirty="0"/>
              <a:t> </a:t>
            </a:r>
            <a:r>
              <a:rPr lang="ru-RU" dirty="0" err="1"/>
              <a:t>проміжки</a:t>
            </a:r>
            <a:r>
              <a:rPr lang="ru-RU" dirty="0"/>
              <a:t> часу в </a:t>
            </a:r>
            <a:r>
              <a:rPr lang="ru-RU" dirty="0" err="1"/>
              <a:t>розкладі</a:t>
            </a:r>
            <a:r>
              <a:rPr lang="ru-RU" dirty="0"/>
              <a:t> </a:t>
            </a:r>
            <a:r>
              <a:rPr lang="ru-RU" dirty="0" err="1"/>
              <a:t>програм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5104"/>
            <a:ext cx="3168352" cy="21039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6" y="1234306"/>
            <a:ext cx="3047380" cy="241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2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1373" y="116632"/>
            <a:ext cx="8229600" cy="1143000"/>
          </a:xfrm>
          <a:solidFill>
            <a:srgbClr val="FFFFFF">
              <a:alpha val="40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Загальна</a:t>
            </a:r>
            <a:r>
              <a:rPr lang="ru-RU" dirty="0"/>
              <a:t> характеристика </a:t>
            </a:r>
            <a:r>
              <a:rPr lang="ru-RU" dirty="0" err="1"/>
              <a:t>телевізійної</a:t>
            </a:r>
            <a:r>
              <a:rPr lang="ru-RU" dirty="0"/>
              <a:t> </a:t>
            </a:r>
            <a:r>
              <a:rPr lang="ru-RU" dirty="0" err="1"/>
              <a:t>реклами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3"/>
            <a:ext cx="4392488" cy="2160239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Реклама - один з </a:t>
            </a:r>
            <a:r>
              <a:rPr lang="ru-RU" dirty="0" err="1"/>
              <a:t>основних</a:t>
            </a:r>
            <a:r>
              <a:rPr lang="ru-RU" dirty="0"/>
              <a:t> </a:t>
            </a:r>
            <a:r>
              <a:rPr lang="ru-RU" dirty="0" err="1"/>
              <a:t>способів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товару на </a:t>
            </a:r>
            <a:r>
              <a:rPr lang="ru-RU" dirty="0" err="1"/>
              <a:t>ринок</a:t>
            </a:r>
            <a:r>
              <a:rPr lang="ru-RU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44007" y="4941168"/>
            <a:ext cx="4338669" cy="1569660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Телебачення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різнобічне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рекламних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засобів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28800"/>
            <a:ext cx="3928113" cy="21964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49" y="3825270"/>
            <a:ext cx="4266661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4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3904" y="692696"/>
            <a:ext cx="6635080" cy="3240360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 err="1"/>
              <a:t>Подібно</a:t>
            </a:r>
            <a:r>
              <a:rPr lang="ru-RU" dirty="0"/>
              <a:t> </a:t>
            </a:r>
            <a:r>
              <a:rPr lang="ru-RU" dirty="0" err="1"/>
              <a:t>іншим</a:t>
            </a:r>
            <a:r>
              <a:rPr lang="ru-RU" dirty="0"/>
              <a:t> </a:t>
            </a:r>
            <a:r>
              <a:rPr lang="ru-RU" dirty="0" err="1"/>
              <a:t>засобам</a:t>
            </a:r>
            <a:r>
              <a:rPr lang="ru-RU" dirty="0"/>
              <a:t>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, </a:t>
            </a:r>
            <a:r>
              <a:rPr lang="ru-RU" dirty="0" err="1"/>
              <a:t>телебачення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</a:t>
            </a:r>
            <a:r>
              <a:rPr lang="ru-RU" dirty="0" err="1"/>
              <a:t>рекламодавцеві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планування</a:t>
            </a:r>
            <a:r>
              <a:rPr lang="ru-RU" dirty="0"/>
              <a:t> і </a:t>
            </a:r>
            <a:r>
              <a:rPr lang="ru-RU" dirty="0" err="1"/>
              <a:t>втілення</a:t>
            </a:r>
            <a:r>
              <a:rPr lang="ru-RU" dirty="0"/>
              <a:t> в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ефективної</a:t>
            </a:r>
            <a:r>
              <a:rPr lang="ru-RU" dirty="0"/>
              <a:t> </a:t>
            </a:r>
            <a:r>
              <a:rPr lang="ru-RU" dirty="0" err="1"/>
              <a:t>рекламної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4331402"/>
            <a:ext cx="4849493" cy="24094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331402"/>
            <a:ext cx="3612410" cy="2398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46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0000"/>
            </a:srgbClr>
          </a:solidFill>
        </p:spPr>
        <p:txBody>
          <a:bodyPr>
            <a:normAutofit fontScale="90000"/>
          </a:bodyPr>
          <a:lstStyle/>
          <a:p>
            <a:r>
              <a:rPr lang="ru-RU" dirty="0" err="1"/>
              <a:t>Н</a:t>
            </a:r>
            <a:r>
              <a:rPr lang="ru-RU" dirty="0" err="1" smtClean="0"/>
              <a:t>айпоширені</a:t>
            </a:r>
            <a:r>
              <a:rPr lang="ru-RU" dirty="0" smtClean="0"/>
              <a:t> </a:t>
            </a:r>
            <a:r>
              <a:rPr lang="ru-RU" dirty="0" err="1" smtClean="0"/>
              <a:t>види</a:t>
            </a:r>
            <a:r>
              <a:rPr lang="ru-RU" dirty="0" smtClean="0"/>
              <a:t> </a:t>
            </a:r>
            <a:r>
              <a:rPr lang="ru-RU" dirty="0" err="1"/>
              <a:t>телевізійної</a:t>
            </a:r>
            <a:r>
              <a:rPr lang="ru-RU" dirty="0"/>
              <a:t> </a:t>
            </a:r>
            <a:r>
              <a:rPr lang="ru-RU" dirty="0" err="1" smtClean="0"/>
              <a:t>реклами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64967"/>
            <a:ext cx="5112568" cy="1080119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 · </a:t>
            </a:r>
            <a:r>
              <a:rPr lang="ru-RU" dirty="0" err="1" smtClean="0"/>
              <a:t>Телевізійні</a:t>
            </a:r>
            <a:r>
              <a:rPr lang="ru-RU" dirty="0" smtClean="0"/>
              <a:t> </a:t>
            </a:r>
            <a:r>
              <a:rPr lang="ru-RU" dirty="0" err="1"/>
              <a:t>рекламні</a:t>
            </a:r>
            <a:r>
              <a:rPr lang="ru-RU" dirty="0"/>
              <a:t> ролики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493283" y="3273915"/>
            <a:ext cx="5220072" cy="1846659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оголошення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телерепортажі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телепередачі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50493" y="5445224"/>
            <a:ext cx="4680520" cy="107721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·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Рекламні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заставки в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перервах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передачами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897" y="1161686"/>
            <a:ext cx="3191396" cy="20866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1" y="2996950"/>
            <a:ext cx="3353163" cy="20957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772" y="4869160"/>
            <a:ext cx="3024336" cy="187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404665"/>
            <a:ext cx="8064896" cy="2736304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ru-RU" dirty="0"/>
              <a:t>Телеролики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/>
              <a:t>відеоролики</a:t>
            </a:r>
            <a:r>
              <a:rPr lang="ru-RU" dirty="0"/>
              <a:t> </a:t>
            </a:r>
            <a:r>
              <a:rPr lang="ru-RU" dirty="0" err="1"/>
              <a:t>тривалістю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декількох</a:t>
            </a:r>
            <a:r>
              <a:rPr lang="ru-RU" dirty="0"/>
              <a:t> секунд до 2-3 </a:t>
            </a:r>
            <a:r>
              <a:rPr lang="ru-RU" dirty="0" err="1"/>
              <a:t>хвилин</a:t>
            </a:r>
            <a:r>
              <a:rPr lang="ru-RU" dirty="0"/>
              <a:t>, </a:t>
            </a:r>
            <a:r>
              <a:rPr lang="ru-RU" dirty="0" err="1" smtClean="0"/>
              <a:t>демонстровані</a:t>
            </a: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телебаченню</a:t>
            </a:r>
            <a:r>
              <a:rPr lang="ru-RU" dirty="0" smtClean="0"/>
              <a:t>.</a:t>
            </a:r>
          </a:p>
          <a:p>
            <a:pPr marL="0" indent="0" algn="ctr">
              <a:buNone/>
            </a:pPr>
            <a:r>
              <a:rPr lang="ru-RU" dirty="0" err="1" smtClean="0">
                <a:hlinkClick r:id="rId2" action="ppaction://hlinkfile"/>
              </a:rPr>
              <a:t>Лінія</a:t>
            </a:r>
            <a:r>
              <a:rPr lang="ru-RU" dirty="0" smtClean="0">
                <a:hlinkClick r:id="rId2" action="ppaction://hlinkfile"/>
              </a:rPr>
              <a:t> Життя-1.</a:t>
            </a:r>
            <a:r>
              <a:rPr lang="en-US" dirty="0" smtClean="0">
                <a:hlinkClick r:id="rId2" action="ppaction://hlinkfile"/>
              </a:rPr>
              <a:t>mp4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37" y="3284984"/>
            <a:ext cx="76200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9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129" y="125760"/>
            <a:ext cx="8229600" cy="1143000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algn="l"/>
            <a:r>
              <a:rPr lang="ru-RU" dirty="0"/>
              <a:t>Телеролики </a:t>
            </a:r>
            <a:r>
              <a:rPr lang="ru-RU" dirty="0" err="1" smtClean="0"/>
              <a:t>поділяють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3990950" cy="2087873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marL="0" indent="0">
              <a:buNone/>
            </a:pPr>
            <a:r>
              <a:rPr lang="ru-RU" dirty="0"/>
              <a:t>1. </a:t>
            </a:r>
            <a:r>
              <a:rPr lang="ru-RU" dirty="0" smtClean="0"/>
              <a:t>За </a:t>
            </a:r>
            <a:r>
              <a:rPr lang="ru-RU" dirty="0" err="1" smtClean="0"/>
              <a:t>тривалістю</a:t>
            </a:r>
            <a:r>
              <a:rPr lang="ru-RU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 err="1"/>
              <a:t>бліц</a:t>
            </a:r>
            <a:r>
              <a:rPr lang="ru-RU" dirty="0"/>
              <a:t>-ролик</a:t>
            </a:r>
            <a:r>
              <a:rPr lang="ru-RU" dirty="0" smtClean="0"/>
              <a:t>.</a:t>
            </a:r>
          </a:p>
          <a:p>
            <a:r>
              <a:rPr lang="ru-RU" dirty="0" err="1"/>
              <a:t>розгорнутий</a:t>
            </a:r>
            <a:r>
              <a:rPr lang="ru-RU" dirty="0"/>
              <a:t> </a:t>
            </a:r>
            <a:r>
              <a:rPr lang="ru-RU" dirty="0" smtClean="0"/>
              <a:t>ролик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8454" y="3573016"/>
            <a:ext cx="5045546" cy="3046988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За характером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ролики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видові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ролики</a:t>
            </a: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чуттєво-сентиментальні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r">
              <a:buFont typeface="Arial" panose="020B0604020202020204" pitchFamily="34" charset="0"/>
              <a:buChar char="•"/>
            </a:pP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атракціонні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268760"/>
            <a:ext cx="4319761" cy="215988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62386"/>
            <a:ext cx="3918942" cy="312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8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ru-RU" dirty="0" err="1"/>
              <a:t>Телеоголошення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1396752"/>
          </a:xfrm>
          <a:solidFill>
            <a:srgbClr val="FFFFFF">
              <a:alpha val="40000"/>
            </a:srgbClr>
          </a:solidFill>
        </p:spPr>
        <p:txBody>
          <a:bodyPr/>
          <a:lstStyle/>
          <a:p>
            <a:pPr algn="ctr"/>
            <a:r>
              <a:rPr lang="ru-RU" dirty="0" err="1"/>
              <a:t>Телеоголошення</a:t>
            </a:r>
            <a:r>
              <a:rPr lang="ru-RU" dirty="0"/>
              <a:t> - </a:t>
            </a:r>
            <a:r>
              <a:rPr lang="ru-RU" dirty="0" err="1"/>
              <a:t>рекламна</a:t>
            </a:r>
            <a:r>
              <a:rPr lang="ru-RU" dirty="0"/>
              <a:t> </a:t>
            </a:r>
            <a:r>
              <a:rPr lang="ru-RU" dirty="0" err="1"/>
              <a:t>інформація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читається</a:t>
            </a:r>
            <a:r>
              <a:rPr lang="ru-RU" dirty="0"/>
              <a:t> </a:t>
            </a:r>
            <a:r>
              <a:rPr lang="ru-RU" dirty="0" smtClean="0"/>
              <a:t>диктором</a:t>
            </a:r>
            <a:r>
              <a:rPr lang="ru-RU" dirty="0"/>
              <a:t>. </a:t>
            </a:r>
            <a:endParaRPr lang="ru-RU" dirty="0" smtClean="0"/>
          </a:p>
          <a:p>
            <a:pPr algn="ctr"/>
            <a:r>
              <a:rPr lang="en-US" sz="1100" dirty="0" smtClean="0">
                <a:hlinkClick r:id="rId2"/>
              </a:rPr>
              <a:t>https://www.youtube.com/watch?v=LmnveBTaMD0</a:t>
            </a:r>
            <a:endParaRPr lang="ru-RU" sz="11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998052"/>
            <a:ext cx="5508104" cy="3672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33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40000"/>
            </a:srgbClr>
          </a:solidFill>
        </p:spPr>
        <p:txBody>
          <a:bodyPr/>
          <a:lstStyle/>
          <a:p>
            <a:r>
              <a:rPr lang="ru-RU" dirty="0" err="1" smtClean="0"/>
              <a:t>Телезаставки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1"/>
            <a:ext cx="8363272" cy="1756792"/>
          </a:xfrm>
          <a:solidFill>
            <a:srgbClr val="FFFFFF">
              <a:alpha val="40000"/>
            </a:srgbClr>
          </a:solidFill>
        </p:spPr>
        <p:txBody>
          <a:bodyPr>
            <a:normAutofit fontScale="92500"/>
          </a:bodyPr>
          <a:lstStyle/>
          <a:p>
            <a:pPr algn="ctr"/>
            <a:r>
              <a:rPr lang="ru-RU" dirty="0" err="1"/>
              <a:t>телезаставки</a:t>
            </a:r>
            <a:r>
              <a:rPr lang="ru-RU" dirty="0"/>
              <a:t> - </a:t>
            </a:r>
            <a:r>
              <a:rPr lang="ru-RU" dirty="0" err="1"/>
              <a:t>трансльовані</a:t>
            </a:r>
            <a:r>
              <a:rPr lang="ru-RU" dirty="0"/>
              <a:t> в </a:t>
            </a:r>
            <a:r>
              <a:rPr lang="ru-RU" dirty="0" err="1"/>
              <a:t>супроводі</a:t>
            </a:r>
            <a:r>
              <a:rPr lang="ru-RU" dirty="0"/>
              <a:t> </a:t>
            </a:r>
            <a:r>
              <a:rPr lang="ru-RU" dirty="0" err="1"/>
              <a:t>дикторського</a:t>
            </a:r>
            <a:r>
              <a:rPr lang="ru-RU" dirty="0"/>
              <a:t> тексту і </a:t>
            </a:r>
            <a:r>
              <a:rPr lang="ru-RU" dirty="0" err="1"/>
              <a:t>музики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нерухомі</a:t>
            </a:r>
            <a:r>
              <a:rPr lang="ru-RU" dirty="0"/>
              <a:t> </a:t>
            </a:r>
            <a:r>
              <a:rPr lang="ru-RU" dirty="0" err="1"/>
              <a:t>мальовані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фотографічні</a:t>
            </a:r>
            <a:r>
              <a:rPr lang="ru-RU" dirty="0"/>
              <a:t> </a:t>
            </a:r>
            <a:r>
              <a:rPr lang="ru-RU" dirty="0" err="1"/>
              <a:t>рекламні</a:t>
            </a:r>
            <a:r>
              <a:rPr lang="ru-RU" dirty="0"/>
              <a:t> </a:t>
            </a:r>
            <a:r>
              <a:rPr lang="ru-RU" dirty="0" err="1" smtClean="0"/>
              <a:t>сюжети</a:t>
            </a:r>
            <a:endParaRPr lang="ru-RU" dirty="0"/>
          </a:p>
          <a:p>
            <a:r>
              <a:rPr lang="en-US" sz="1400" dirty="0" smtClean="0">
                <a:hlinkClick r:id="rId2"/>
              </a:rPr>
              <a:t>https://www.youtube.com/watch?v=YzZpj1iwEnY</a:t>
            </a: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313588"/>
            <a:ext cx="4732784" cy="3558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548</Words>
  <Application>Microsoft Office PowerPoint</Application>
  <PresentationFormat>Экран (4:3)</PresentationFormat>
  <Paragraphs>58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Особливості телевізійної  реклами </vt:lpstr>
      <vt:lpstr>Вступ</vt:lpstr>
      <vt:lpstr>Загальна характеристика телевізійної реклами </vt:lpstr>
      <vt:lpstr>Презентация PowerPoint</vt:lpstr>
      <vt:lpstr>Найпоширені види телевізійної реклами</vt:lpstr>
      <vt:lpstr>Презентация PowerPoint</vt:lpstr>
      <vt:lpstr>Телеролики поділяють:</vt:lpstr>
      <vt:lpstr>Телеоголошення</vt:lpstr>
      <vt:lpstr>Телезаставки</vt:lpstr>
      <vt:lpstr>Але їх  значно більше </vt:lpstr>
      <vt:lpstr>Презентация PowerPoint</vt:lpstr>
      <vt:lpstr>Презентация PowerPoint</vt:lpstr>
      <vt:lpstr> Особливості телевізійної реклами. Переваги і недоліки </vt:lpstr>
      <vt:lpstr>Основні аспекти</vt:lpstr>
      <vt:lpstr>Вплив</vt:lpstr>
      <vt:lpstr>Вплив на споживачів</vt:lpstr>
      <vt:lpstr>Недоліки</vt:lpstr>
      <vt:lpstr>Високі витрати. </vt:lpstr>
      <vt:lpstr> Відсутність вибірковості</vt:lpstr>
      <vt:lpstr> Негнучкість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Особливості телевізійної  реклами </dc:title>
  <dc:creator>PC</dc:creator>
  <cp:lastModifiedBy>Владелец</cp:lastModifiedBy>
  <cp:revision>27</cp:revision>
  <dcterms:created xsi:type="dcterms:W3CDTF">2020-11-24T17:30:27Z</dcterms:created>
  <dcterms:modified xsi:type="dcterms:W3CDTF">2021-08-26T16:32:12Z</dcterms:modified>
</cp:coreProperties>
</file>