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242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244" y="1662354"/>
            <a:ext cx="3823970" cy="436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5415" y="1210930"/>
            <a:ext cx="3863340" cy="461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391" y="6336406"/>
            <a:ext cx="2397246" cy="396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655" y="34239"/>
            <a:ext cx="8806688" cy="148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2404109"/>
            <a:ext cx="7764780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9845" y="6383160"/>
            <a:ext cx="216534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kon4.rada.gov.ua/laws/show/385-2014-%D0%BF/paran1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76400" y="1676400"/>
            <a:ext cx="6409055" cy="11682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10"/>
              </a:spcBef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>Тема 8. Механізми фінансування місцевого економічного розвитку </a:t>
            </a:r>
            <a:endParaRPr sz="2800" dirty="0"/>
          </a:p>
        </p:txBody>
      </p:sp>
      <p:sp>
        <p:nvSpPr>
          <p:cNvPr id="16" name="object 16"/>
          <p:cNvSpPr txBox="1"/>
          <p:nvPr/>
        </p:nvSpPr>
        <p:spPr>
          <a:xfrm>
            <a:off x="1879473" y="3385184"/>
            <a:ext cx="6838315" cy="112069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895350">
              <a:lnSpc>
                <a:spcPct val="80000"/>
              </a:lnSpc>
              <a:spcBef>
                <a:spcPts val="675"/>
              </a:spcBef>
            </a:pPr>
            <a:r>
              <a:rPr lang="uk-UA" sz="2800" b="1" dirty="0">
                <a:solidFill>
                  <a:srgbClr val="860038"/>
                </a:solidFill>
                <a:latin typeface="Tahoma"/>
                <a:ea typeface="+mj-ea"/>
                <a:cs typeface="Tahoma"/>
              </a:rPr>
              <a:t>8.1. Джерела та механізми фінансування місцевого економічного </a:t>
            </a:r>
            <a:r>
              <a:rPr lang="uk-UA" sz="2800" b="1" dirty="0">
                <a:solidFill>
                  <a:srgbClr val="860038"/>
                </a:solidFill>
                <a:latin typeface="Tahoma"/>
                <a:ea typeface="+mj-ea"/>
                <a:cs typeface="Tahoma"/>
              </a:rPr>
              <a:t>розвитку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8028"/>
            <a:ext cx="9144000" cy="1049655"/>
            <a:chOff x="0" y="268028"/>
            <a:chExt cx="9144000" cy="1049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195" y="268028"/>
              <a:ext cx="4699342" cy="3654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872"/>
              <a:ext cx="9144000" cy="8176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46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БЮДЖЕТНІ</a:t>
            </a:r>
            <a:r>
              <a:rPr sz="2900" spc="-20" dirty="0"/>
              <a:t> </a:t>
            </a:r>
            <a:r>
              <a:rPr sz="2900" spc="-5" dirty="0"/>
              <a:t>МЕХАНІЗМИ</a:t>
            </a:r>
            <a:endParaRPr sz="2900"/>
          </a:p>
          <a:p>
            <a:pPr algn="ctr">
              <a:lnSpc>
                <a:spcPct val="100000"/>
              </a:lnSpc>
            </a:pPr>
            <a:r>
              <a:rPr sz="2900" spc="-5" dirty="0"/>
              <a:t>ФІНАНСУВАННЯ</a:t>
            </a:r>
            <a:r>
              <a:rPr sz="2900" spc="-20" dirty="0"/>
              <a:t> </a:t>
            </a:r>
            <a:r>
              <a:rPr sz="2900" dirty="0"/>
              <a:t>ВИДАТКІВ</a:t>
            </a:r>
            <a:r>
              <a:rPr sz="2900" spc="-45" dirty="0"/>
              <a:t> </a:t>
            </a:r>
            <a:r>
              <a:rPr sz="2900" spc="-5" dirty="0"/>
              <a:t>НА ПОТРЕБИ</a:t>
            </a:r>
            <a:r>
              <a:rPr sz="2900" spc="-2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86334" y="1196416"/>
            <a:ext cx="8722360" cy="50533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indent="-344805">
              <a:lnSpc>
                <a:spcPts val="2390"/>
              </a:lnSpc>
              <a:spcBef>
                <a:spcPts val="11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100" dirty="0">
                <a:latin typeface="Tahoma"/>
                <a:cs typeface="Tahoma"/>
              </a:rPr>
              <a:t>Державні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цільові</a:t>
            </a:r>
            <a:r>
              <a:rPr sz="2100" spc="-6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програми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-</a:t>
            </a:r>
            <a:r>
              <a:rPr sz="2100" spc="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механізм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залучення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коштів</a:t>
            </a:r>
            <a:endParaRPr sz="2100">
              <a:latin typeface="Tahoma"/>
              <a:cs typeface="Tahoma"/>
            </a:endParaRPr>
          </a:p>
          <a:p>
            <a:pPr marL="356870" marR="137160">
              <a:lnSpc>
                <a:spcPct val="90200"/>
              </a:lnSpc>
              <a:spcBef>
                <a:spcPts val="114"/>
              </a:spcBef>
            </a:pPr>
            <a:r>
              <a:rPr sz="2100" dirty="0">
                <a:latin typeface="Tahoma"/>
                <a:cs typeface="Tahoma"/>
              </a:rPr>
              <a:t>центрального бюджету </a:t>
            </a:r>
            <a:r>
              <a:rPr sz="2100" spc="5" dirty="0">
                <a:latin typeface="Tahoma"/>
                <a:cs typeface="Tahoma"/>
              </a:rPr>
              <a:t>на вирішення проблем у певній галузі </a:t>
            </a:r>
            <a:r>
              <a:rPr sz="2100" dirty="0">
                <a:latin typeface="Tahoma"/>
                <a:cs typeface="Tahoma"/>
              </a:rPr>
              <a:t>або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на </a:t>
            </a:r>
            <a:r>
              <a:rPr sz="2100" dirty="0">
                <a:latin typeface="Tahoma"/>
                <a:cs typeface="Tahoma"/>
              </a:rPr>
              <a:t>певній території, </a:t>
            </a:r>
            <a:r>
              <a:rPr sz="2100" spc="10" dirty="0">
                <a:latin typeface="Tahoma"/>
                <a:cs typeface="Tahoma"/>
              </a:rPr>
              <a:t>що </a:t>
            </a:r>
            <a:r>
              <a:rPr sz="2100" dirty="0">
                <a:latin typeface="Tahoma"/>
                <a:cs typeface="Tahoma"/>
              </a:rPr>
              <a:t>визнані пріоритетними </a:t>
            </a:r>
            <a:r>
              <a:rPr sz="2100" spc="10" dirty="0">
                <a:latin typeface="Tahoma"/>
                <a:cs typeface="Tahoma"/>
              </a:rPr>
              <a:t>на </a:t>
            </a:r>
            <a:r>
              <a:rPr sz="2100" spc="5" dirty="0">
                <a:latin typeface="Tahoma"/>
                <a:cs typeface="Tahoma"/>
              </a:rPr>
              <a:t>загальнодер- </a:t>
            </a:r>
            <a:r>
              <a:rPr sz="2100" spc="1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жавному</a:t>
            </a:r>
            <a:r>
              <a:rPr sz="2100" spc="-2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рівні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і мають</a:t>
            </a:r>
            <a:r>
              <a:rPr sz="2100" spc="-2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системний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характер,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тобто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перешкоджають </a:t>
            </a:r>
            <a:r>
              <a:rPr sz="2100" spc="-64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стабільному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соціально-економічному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розвитку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країни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або</a:t>
            </a:r>
            <a:endParaRPr sz="2100">
              <a:latin typeface="Tahoma"/>
              <a:cs typeface="Tahoma"/>
            </a:endParaRPr>
          </a:p>
          <a:p>
            <a:pPr marL="356870">
              <a:lnSpc>
                <a:spcPts val="2260"/>
              </a:lnSpc>
            </a:pPr>
            <a:r>
              <a:rPr sz="2100" spc="5" dirty="0">
                <a:latin typeface="Tahoma"/>
                <a:cs typeface="Tahoma"/>
              </a:rPr>
              <a:t>принаймні</a:t>
            </a:r>
            <a:r>
              <a:rPr sz="2100" spc="-6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декількох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територіальних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одиниць</a:t>
            </a:r>
            <a:r>
              <a:rPr sz="2100" spc="-6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в</a:t>
            </a:r>
            <a:r>
              <a:rPr sz="2100" spc="-1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її</a:t>
            </a:r>
            <a:r>
              <a:rPr sz="2100" spc="5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межах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100" spc="5" dirty="0">
                <a:latin typeface="Tahoma"/>
                <a:cs typeface="Tahoma"/>
              </a:rPr>
              <a:t>Міжнародна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практика:</a:t>
            </a:r>
            <a:endParaRPr sz="2100">
              <a:latin typeface="Tahoma"/>
              <a:cs typeface="Tahoma"/>
            </a:endParaRPr>
          </a:p>
          <a:p>
            <a:pPr marL="356870" marR="486409" indent="-344805">
              <a:lnSpc>
                <a:spcPts val="2280"/>
              </a:lnSpc>
              <a:spcBef>
                <a:spcPts val="51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100" dirty="0">
                <a:latin typeface="Tahoma"/>
                <a:cs typeface="Tahoma"/>
              </a:rPr>
              <a:t>відповідають</a:t>
            </a:r>
            <a:r>
              <a:rPr sz="2100" spc="-5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національним</a:t>
            </a:r>
            <a:r>
              <a:rPr sz="2100" spc="-5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галузевим</a:t>
            </a:r>
            <a:r>
              <a:rPr sz="2100" spc="-5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програмам</a:t>
            </a:r>
            <a:r>
              <a:rPr sz="2100" spc="-5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та</a:t>
            </a:r>
            <a:r>
              <a:rPr sz="2100" dirty="0">
                <a:latin typeface="Tahoma"/>
                <a:cs typeface="Tahoma"/>
              </a:rPr>
              <a:t> програмам </a:t>
            </a:r>
            <a:r>
              <a:rPr sz="2100" spc="-64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розвитку</a:t>
            </a:r>
            <a:r>
              <a:rPr sz="2100" spc="-5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окремих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територій.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100" spc="5" dirty="0">
                <a:latin typeface="Tahoma"/>
                <a:cs typeface="Tahoma"/>
              </a:rPr>
              <a:t>Українська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практика:</a:t>
            </a:r>
            <a:endParaRPr sz="2100">
              <a:latin typeface="Tahoma"/>
              <a:cs typeface="Tahoma"/>
            </a:endParaRPr>
          </a:p>
          <a:p>
            <a:pPr marL="356870" indent="-344805">
              <a:lnSpc>
                <a:spcPts val="2390"/>
              </a:lnSpc>
              <a:spcBef>
                <a:spcPts val="26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100" spc="5" dirty="0">
                <a:latin typeface="Tahoma"/>
                <a:cs typeface="Tahoma"/>
              </a:rPr>
              <a:t>Може</a:t>
            </a:r>
            <a:r>
              <a:rPr sz="2100" spc="-5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бути</a:t>
            </a:r>
            <a:r>
              <a:rPr sz="2100" spc="-2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ефективним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механізмом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у</a:t>
            </a:r>
            <a:r>
              <a:rPr sz="2100" spc="1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разі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поєднання</a:t>
            </a:r>
            <a:r>
              <a:rPr sz="2100" spc="-4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з</a:t>
            </a:r>
            <a:endParaRPr sz="2100">
              <a:latin typeface="Tahoma"/>
              <a:cs typeface="Tahoma"/>
            </a:endParaRPr>
          </a:p>
          <a:p>
            <a:pPr marL="356870">
              <a:lnSpc>
                <a:spcPts val="2390"/>
              </a:lnSpc>
            </a:pPr>
            <a:r>
              <a:rPr sz="2100" dirty="0">
                <a:latin typeface="Tahoma"/>
                <a:cs typeface="Tahoma"/>
              </a:rPr>
              <a:t>інструментами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стратегічного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планування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розвитку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територій.</a:t>
            </a:r>
            <a:endParaRPr sz="21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270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100" dirty="0">
                <a:latin typeface="Tahoma"/>
                <a:cs typeface="Tahoma"/>
              </a:rPr>
              <a:t>Поряд</a:t>
            </a:r>
            <a:r>
              <a:rPr sz="2100" spc="-1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із</a:t>
            </a:r>
            <a:r>
              <a:rPr sz="2100" spc="-1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центральним</a:t>
            </a:r>
            <a:r>
              <a:rPr sz="2100" spc="-4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урядом,</a:t>
            </a:r>
            <a:r>
              <a:rPr sz="2100" spc="-1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місцеві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органи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влади</a:t>
            </a:r>
            <a:r>
              <a:rPr sz="2100" spc="1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можуть</a:t>
            </a:r>
            <a:endParaRPr sz="2100">
              <a:latin typeface="Tahoma"/>
              <a:cs typeface="Tahoma"/>
            </a:endParaRPr>
          </a:p>
          <a:p>
            <a:pPr marL="12700" marR="5080">
              <a:lnSpc>
                <a:spcPct val="90000"/>
              </a:lnSpc>
              <a:spcBef>
                <a:spcPts val="490"/>
              </a:spcBef>
            </a:pPr>
            <a:r>
              <a:rPr sz="2100" spc="5" dirty="0">
                <a:latin typeface="Tahoma"/>
                <a:cs typeface="Tahoma"/>
              </a:rPr>
              <a:t>виступати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ініціаторами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і</a:t>
            </a:r>
            <a:r>
              <a:rPr sz="2100" spc="2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співвиконавцями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таких</a:t>
            </a:r>
            <a:r>
              <a:rPr sz="2100" spc="-1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програм,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залучаючи</a:t>
            </a:r>
            <a:r>
              <a:rPr sz="2100" spc="-2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з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центрального бюджету додаткові </a:t>
            </a:r>
            <a:r>
              <a:rPr sz="2100" spc="5" dirty="0">
                <a:latin typeface="Tahoma"/>
                <a:cs typeface="Tahoma"/>
              </a:rPr>
              <a:t>ресурси </a:t>
            </a:r>
            <a:r>
              <a:rPr sz="2100" dirty="0">
                <a:latin typeface="Tahoma"/>
                <a:cs typeface="Tahoma"/>
              </a:rPr>
              <a:t>для </a:t>
            </a:r>
            <a:r>
              <a:rPr sz="2100" spc="5" dirty="0">
                <a:latin typeface="Tahoma"/>
                <a:cs typeface="Tahoma"/>
              </a:rPr>
              <a:t>вирішення </a:t>
            </a:r>
            <a:r>
              <a:rPr sz="2100" dirty="0">
                <a:latin typeface="Tahoma"/>
                <a:cs typeface="Tahoma"/>
              </a:rPr>
              <a:t>найбільших </a:t>
            </a:r>
            <a:r>
              <a:rPr sz="2100" spc="5" dirty="0">
                <a:latin typeface="Tahoma"/>
                <a:cs typeface="Tahoma"/>
              </a:rPr>
              <a:t> проблем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місцевого</a:t>
            </a:r>
            <a:r>
              <a:rPr sz="2100" spc="-5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значення.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1384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4695"/>
            <a:ext cx="9144000" cy="1053465"/>
            <a:chOff x="0" y="334695"/>
            <a:chExt cx="9144000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8907" y="334695"/>
              <a:ext cx="4699342" cy="369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66927"/>
              <a:ext cx="9143999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БЮДЖЕТНІ</a:t>
            </a:r>
            <a:r>
              <a:rPr sz="2900" spc="-45" dirty="0"/>
              <a:t> </a:t>
            </a:r>
            <a:r>
              <a:rPr sz="2900" dirty="0"/>
              <a:t>МЕХАНІЗМИ</a:t>
            </a:r>
            <a:endParaRPr sz="29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900" spc="-5" dirty="0"/>
              <a:t>ФІНАНСУВАННЯ</a:t>
            </a:r>
            <a:r>
              <a:rPr sz="2900" spc="-20" dirty="0"/>
              <a:t> </a:t>
            </a:r>
            <a:r>
              <a:rPr sz="2900" dirty="0"/>
              <a:t>ВИДАТКІВ</a:t>
            </a:r>
            <a:r>
              <a:rPr sz="2900" spc="-45" dirty="0"/>
              <a:t> </a:t>
            </a:r>
            <a:r>
              <a:rPr sz="2900" spc="-5" dirty="0"/>
              <a:t>НА ПОТРЕБИ</a:t>
            </a:r>
            <a:r>
              <a:rPr sz="2900" spc="-2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86334" y="1552448"/>
            <a:ext cx="8569960" cy="429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Міські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цільові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програми</a:t>
            </a:r>
            <a:r>
              <a:rPr sz="2000" b="1" spc="1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 </a:t>
            </a:r>
            <a:r>
              <a:rPr sz="2000" spc="-10" dirty="0">
                <a:latin typeface="Tahoma"/>
                <a:cs typeface="Tahoma"/>
              </a:rPr>
              <a:t>сукупність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взаємопов’язаних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завдань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заходів,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узгоджених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строками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виконання 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ресурсним</a:t>
            </a:r>
            <a:endParaRPr sz="2000">
              <a:latin typeface="Tahoma"/>
              <a:cs typeface="Tahoma"/>
            </a:endParaRPr>
          </a:p>
          <a:p>
            <a:pPr marL="356870" marR="68326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забезпеченням з </a:t>
            </a:r>
            <a:r>
              <a:rPr sz="2000" spc="-10" dirty="0">
                <a:latin typeface="Tahoma"/>
                <a:cs typeface="Tahoma"/>
              </a:rPr>
              <a:t>усіма </a:t>
            </a:r>
            <a:r>
              <a:rPr sz="2000" spc="-5" dirty="0">
                <a:latin typeface="Tahoma"/>
                <a:cs typeface="Tahoma"/>
              </a:rPr>
              <a:t>задіяними виконавцями, спрямованих на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розв’язання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найактуальніших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проблем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території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>
              <a:latin typeface="Tahoma"/>
              <a:cs typeface="Tahoma"/>
            </a:endParaRPr>
          </a:p>
          <a:p>
            <a:pPr marL="356870" marR="414655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Використовуються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дуже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ефективний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довгострокового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планування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територій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управління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МЕР.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Може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бути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ефективним механізмом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разі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поєднання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інструментами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стратегічного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планування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територій.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Використовуються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тільки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планування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відповідних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видатків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місцевих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але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й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залучення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додаткового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бюджетів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вищих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рівнів.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2024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4295" y="2202168"/>
            <a:ext cx="4216400" cy="880744"/>
            <a:chOff x="2464295" y="2202168"/>
            <a:chExt cx="4216400" cy="8807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4295" y="2202168"/>
              <a:ext cx="4216170" cy="8542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1488" y="2240279"/>
              <a:ext cx="3761994" cy="8420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00884" y="2217419"/>
              <a:ext cx="4145279" cy="783590"/>
            </a:xfrm>
            <a:custGeom>
              <a:avLst/>
              <a:gdLst/>
              <a:ahLst/>
              <a:cxnLst/>
              <a:rect l="l" t="t" r="r" b="b"/>
              <a:pathLst>
                <a:path w="4145279" h="783589">
                  <a:moveTo>
                    <a:pt x="4014724" y="0"/>
                  </a:moveTo>
                  <a:lnTo>
                    <a:pt x="130556" y="0"/>
                  </a:lnTo>
                  <a:lnTo>
                    <a:pt x="79724" y="10255"/>
                  </a:lnTo>
                  <a:lnTo>
                    <a:pt x="38227" y="38226"/>
                  </a:lnTo>
                  <a:lnTo>
                    <a:pt x="10255" y="79724"/>
                  </a:lnTo>
                  <a:lnTo>
                    <a:pt x="0" y="130555"/>
                  </a:lnTo>
                  <a:lnTo>
                    <a:pt x="0" y="652779"/>
                  </a:lnTo>
                  <a:lnTo>
                    <a:pt x="10255" y="703611"/>
                  </a:lnTo>
                  <a:lnTo>
                    <a:pt x="38226" y="745108"/>
                  </a:lnTo>
                  <a:lnTo>
                    <a:pt x="79724" y="773080"/>
                  </a:lnTo>
                  <a:lnTo>
                    <a:pt x="130556" y="783335"/>
                  </a:lnTo>
                  <a:lnTo>
                    <a:pt x="4014724" y="783335"/>
                  </a:lnTo>
                  <a:lnTo>
                    <a:pt x="4065555" y="773080"/>
                  </a:lnTo>
                  <a:lnTo>
                    <a:pt x="4107053" y="745108"/>
                  </a:lnTo>
                  <a:lnTo>
                    <a:pt x="4135024" y="703611"/>
                  </a:lnTo>
                  <a:lnTo>
                    <a:pt x="4145280" y="652779"/>
                  </a:lnTo>
                  <a:lnTo>
                    <a:pt x="4145280" y="130555"/>
                  </a:lnTo>
                  <a:lnTo>
                    <a:pt x="4135024" y="79724"/>
                  </a:lnTo>
                  <a:lnTo>
                    <a:pt x="4107053" y="38226"/>
                  </a:lnTo>
                  <a:lnTo>
                    <a:pt x="4065555" y="10255"/>
                  </a:lnTo>
                  <a:lnTo>
                    <a:pt x="4014724" y="0"/>
                  </a:lnTo>
                  <a:close/>
                </a:path>
              </a:pathLst>
            </a:custGeom>
            <a:solidFill>
              <a:srgbClr val="6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0884" y="2217419"/>
              <a:ext cx="4145279" cy="783590"/>
            </a:xfrm>
            <a:custGeom>
              <a:avLst/>
              <a:gdLst/>
              <a:ahLst/>
              <a:cxnLst/>
              <a:rect l="l" t="t" r="r" b="b"/>
              <a:pathLst>
                <a:path w="4145279" h="783589">
                  <a:moveTo>
                    <a:pt x="0" y="130555"/>
                  </a:moveTo>
                  <a:lnTo>
                    <a:pt x="10255" y="79724"/>
                  </a:lnTo>
                  <a:lnTo>
                    <a:pt x="38227" y="38226"/>
                  </a:lnTo>
                  <a:lnTo>
                    <a:pt x="79724" y="10255"/>
                  </a:lnTo>
                  <a:lnTo>
                    <a:pt x="130556" y="0"/>
                  </a:lnTo>
                  <a:lnTo>
                    <a:pt x="4014724" y="0"/>
                  </a:lnTo>
                  <a:lnTo>
                    <a:pt x="4065555" y="10255"/>
                  </a:lnTo>
                  <a:lnTo>
                    <a:pt x="4107053" y="38226"/>
                  </a:lnTo>
                  <a:lnTo>
                    <a:pt x="4135024" y="79724"/>
                  </a:lnTo>
                  <a:lnTo>
                    <a:pt x="4145280" y="130555"/>
                  </a:lnTo>
                  <a:lnTo>
                    <a:pt x="4145280" y="652779"/>
                  </a:lnTo>
                  <a:lnTo>
                    <a:pt x="4135024" y="703611"/>
                  </a:lnTo>
                  <a:lnTo>
                    <a:pt x="4107053" y="745108"/>
                  </a:lnTo>
                  <a:lnTo>
                    <a:pt x="4065555" y="773080"/>
                  </a:lnTo>
                  <a:lnTo>
                    <a:pt x="4014724" y="783335"/>
                  </a:lnTo>
                  <a:lnTo>
                    <a:pt x="130556" y="783335"/>
                  </a:lnTo>
                  <a:lnTo>
                    <a:pt x="79724" y="773080"/>
                  </a:lnTo>
                  <a:lnTo>
                    <a:pt x="38226" y="745108"/>
                  </a:lnTo>
                  <a:lnTo>
                    <a:pt x="10255" y="703611"/>
                  </a:lnTo>
                  <a:lnTo>
                    <a:pt x="0" y="652779"/>
                  </a:lnTo>
                  <a:lnTo>
                    <a:pt x="0" y="130555"/>
                  </a:lnTo>
                  <a:close/>
                </a:path>
              </a:pathLst>
            </a:custGeom>
            <a:ln w="9144">
              <a:solidFill>
                <a:srgbClr val="425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32557" y="2321128"/>
            <a:ext cx="32804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313815" algn="l"/>
              </a:tabLst>
            </a:pPr>
            <a:r>
              <a:rPr sz="1800" b="1" spc="-5" dirty="0">
                <a:latin typeface="Tahoma"/>
                <a:cs typeface="Tahoma"/>
              </a:rPr>
              <a:t>ДЖЕРЕЛА	</a:t>
            </a:r>
            <a:r>
              <a:rPr sz="1800" b="1" spc="-10" dirty="0">
                <a:latin typeface="Tahoma"/>
                <a:cs typeface="Tahoma"/>
              </a:rPr>
              <a:t>ФІНАНСУВАННЯ</a:t>
            </a:r>
            <a:endParaRPr sz="18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ahoma"/>
                <a:cs typeface="Tahoma"/>
              </a:rPr>
              <a:t>МЦП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2822" y="847344"/>
            <a:ext cx="2367915" cy="927735"/>
            <a:chOff x="592822" y="847344"/>
            <a:chExt cx="2367915" cy="9277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822" y="918901"/>
              <a:ext cx="2356892" cy="7141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" y="847344"/>
              <a:ext cx="2305050" cy="92735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412" y="931164"/>
              <a:ext cx="2286000" cy="643255"/>
            </a:xfrm>
            <a:custGeom>
              <a:avLst/>
              <a:gdLst/>
              <a:ahLst/>
              <a:cxnLst/>
              <a:rect l="l" t="t" r="r" b="b"/>
              <a:pathLst>
                <a:path w="2286000" h="643255">
                  <a:moveTo>
                    <a:pt x="2286000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2286000" y="643127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5E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9412" y="931163"/>
            <a:ext cx="2286000" cy="643255"/>
          </a:xfrm>
          <a:prstGeom prst="rect">
            <a:avLst/>
          </a:prstGeom>
          <a:ln w="9144">
            <a:solidFill>
              <a:srgbClr val="39523A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Міжбюджетні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трансферти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93934" y="515112"/>
            <a:ext cx="2357120" cy="1232535"/>
            <a:chOff x="3393934" y="515112"/>
            <a:chExt cx="2357120" cy="123253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3934" y="562308"/>
              <a:ext cx="2356892" cy="10707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607" y="515112"/>
              <a:ext cx="1783841" cy="123215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30523" y="574548"/>
            <a:ext cx="2286000" cy="1000125"/>
          </a:xfrm>
          <a:prstGeom prst="rect">
            <a:avLst/>
          </a:prstGeom>
          <a:solidFill>
            <a:srgbClr val="B8CFFF"/>
          </a:solidFill>
          <a:ln w="9144">
            <a:solidFill>
              <a:srgbClr val="39523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90855" marR="481330" indent="219710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solidFill>
                  <a:srgbClr val="252573"/>
                </a:solidFill>
              </a:rPr>
              <a:t>Кошти </a:t>
            </a:r>
            <a:r>
              <a:rPr sz="2000" spc="-5" dirty="0">
                <a:solidFill>
                  <a:srgbClr val="252573"/>
                </a:solidFill>
              </a:rPr>
              <a:t> міс</a:t>
            </a:r>
            <a:r>
              <a:rPr sz="2000" spc="-15" dirty="0">
                <a:solidFill>
                  <a:srgbClr val="252573"/>
                </a:solidFill>
              </a:rPr>
              <a:t>це</a:t>
            </a:r>
            <a:r>
              <a:rPr sz="2000" spc="-20" dirty="0">
                <a:solidFill>
                  <a:srgbClr val="252573"/>
                </a:solidFill>
              </a:rPr>
              <a:t>в</a:t>
            </a:r>
            <a:r>
              <a:rPr sz="2000" spc="-15" dirty="0">
                <a:solidFill>
                  <a:srgbClr val="252573"/>
                </a:solidFill>
              </a:rPr>
              <a:t>о</a:t>
            </a:r>
            <a:r>
              <a:rPr sz="2000" spc="-20" dirty="0">
                <a:solidFill>
                  <a:srgbClr val="252573"/>
                </a:solidFill>
              </a:rPr>
              <a:t>г</a:t>
            </a:r>
            <a:r>
              <a:rPr sz="2000" spc="-5" dirty="0">
                <a:solidFill>
                  <a:srgbClr val="252573"/>
                </a:solidFill>
              </a:rPr>
              <a:t>о  бюджету</a:t>
            </a:r>
            <a:endParaRPr sz="2000"/>
          </a:p>
        </p:txBody>
      </p:sp>
      <p:grpSp>
        <p:nvGrpSpPr>
          <p:cNvPr id="17" name="object 17"/>
          <p:cNvGrpSpPr/>
          <p:nvPr/>
        </p:nvGrpSpPr>
        <p:grpSpPr>
          <a:xfrm>
            <a:off x="6179806" y="847344"/>
            <a:ext cx="2357120" cy="927735"/>
            <a:chOff x="6179806" y="847344"/>
            <a:chExt cx="2357120" cy="92773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9806" y="918901"/>
              <a:ext cx="2356892" cy="7141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5080" y="847344"/>
              <a:ext cx="2082546" cy="92735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216396" y="931163"/>
            <a:ext cx="2286000" cy="643255"/>
          </a:xfrm>
          <a:prstGeom prst="rect">
            <a:avLst/>
          </a:prstGeom>
          <a:solidFill>
            <a:srgbClr val="F1F1F1"/>
          </a:solidFill>
          <a:ln w="9144">
            <a:solidFill>
              <a:srgbClr val="39523A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Спонсорські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252573"/>
                </a:solidFill>
                <a:latin typeface="Tahoma"/>
                <a:cs typeface="Tahoma"/>
              </a:rPr>
              <a:t>внески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91383" y="3599688"/>
            <a:ext cx="3798570" cy="1765935"/>
            <a:chOff x="2691383" y="3599688"/>
            <a:chExt cx="3798570" cy="176593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0806" y="3631673"/>
              <a:ext cx="3713253" cy="1643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1383" y="3599688"/>
              <a:ext cx="3798570" cy="17655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87395" y="3643884"/>
              <a:ext cx="3642360" cy="1572895"/>
            </a:xfrm>
            <a:custGeom>
              <a:avLst/>
              <a:gdLst/>
              <a:ahLst/>
              <a:cxnLst/>
              <a:rect l="l" t="t" r="r" b="b"/>
              <a:pathLst>
                <a:path w="3642360" h="1572895">
                  <a:moveTo>
                    <a:pt x="3642359" y="0"/>
                  </a:moveTo>
                  <a:lnTo>
                    <a:pt x="0" y="0"/>
                  </a:lnTo>
                  <a:lnTo>
                    <a:pt x="0" y="1572768"/>
                  </a:lnTo>
                  <a:lnTo>
                    <a:pt x="3642359" y="1572768"/>
                  </a:lnTo>
                  <a:lnTo>
                    <a:pt x="3642359" y="0"/>
                  </a:lnTo>
                  <a:close/>
                </a:path>
              </a:pathLst>
            </a:custGeom>
            <a:solidFill>
              <a:srgbClr val="DD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87395" y="3643884"/>
              <a:ext cx="3642360" cy="1572895"/>
            </a:xfrm>
            <a:custGeom>
              <a:avLst/>
              <a:gdLst/>
              <a:ahLst/>
              <a:cxnLst/>
              <a:rect l="l" t="t" r="r" b="b"/>
              <a:pathLst>
                <a:path w="3642360" h="1572895">
                  <a:moveTo>
                    <a:pt x="0" y="1572768"/>
                  </a:moveTo>
                  <a:lnTo>
                    <a:pt x="3642359" y="1572768"/>
                  </a:lnTo>
                  <a:lnTo>
                    <a:pt x="3642359" y="0"/>
                  </a:lnTo>
                  <a:lnTo>
                    <a:pt x="0" y="0"/>
                  </a:lnTo>
                  <a:lnTo>
                    <a:pt x="0" y="1572768"/>
                  </a:lnTo>
                  <a:close/>
                </a:path>
              </a:pathLst>
            </a:custGeom>
            <a:ln w="9144">
              <a:solidFill>
                <a:srgbClr val="3952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91967" y="3686683"/>
            <a:ext cx="3633470" cy="1489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Власні ресурси</a:t>
            </a:r>
            <a:r>
              <a:rPr sz="2000" b="1" spc="2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суб’єктів</a:t>
            </a:r>
            <a:endParaRPr sz="20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економіки:</a:t>
            </a:r>
            <a:endParaRPr sz="2000">
              <a:latin typeface="Tahoma"/>
              <a:cs typeface="Tahoma"/>
            </a:endParaRPr>
          </a:p>
          <a:p>
            <a:pPr marL="247650" indent="-161925">
              <a:lnSpc>
                <a:spcPct val="100000"/>
              </a:lnSpc>
              <a:spcBef>
                <a:spcPts val="200"/>
              </a:spcBef>
              <a:buClr>
                <a:srgbClr val="1D3DA1"/>
              </a:buClr>
              <a:buSzPct val="111111"/>
              <a:buFont typeface="Microsoft Sans Serif"/>
              <a:buChar char="•"/>
              <a:tabLst>
                <a:tab pos="248285" algn="l"/>
              </a:tabLst>
            </a:pP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нерозподілений</a:t>
            </a:r>
            <a:r>
              <a:rPr sz="1800" spc="3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прибуток</a:t>
            </a:r>
            <a:endParaRPr sz="1800">
              <a:latin typeface="Tahoma"/>
              <a:cs typeface="Tahoma"/>
            </a:endParaRPr>
          </a:p>
          <a:p>
            <a:pPr marL="235585" indent="-149860">
              <a:lnSpc>
                <a:spcPct val="100000"/>
              </a:lnSpc>
              <a:spcBef>
                <a:spcPts val="50"/>
              </a:spcBef>
              <a:buClr>
                <a:srgbClr val="1D3DA1"/>
              </a:buClr>
              <a:buFont typeface="Microsoft Sans Serif"/>
              <a:buChar char="•"/>
              <a:tabLst>
                <a:tab pos="236220" algn="l"/>
              </a:tabLst>
            </a:pP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акціонерний</a:t>
            </a:r>
            <a:r>
              <a:rPr sz="1800" spc="3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капітал</a:t>
            </a:r>
            <a:endParaRPr sz="1800">
              <a:latin typeface="Tahoma"/>
              <a:cs typeface="Tahoma"/>
            </a:endParaRPr>
          </a:p>
          <a:p>
            <a:pPr marL="235585" indent="-149860">
              <a:lnSpc>
                <a:spcPct val="100000"/>
              </a:lnSpc>
              <a:spcBef>
                <a:spcPts val="5"/>
              </a:spcBef>
              <a:buClr>
                <a:srgbClr val="1D3DA1"/>
              </a:buClr>
              <a:buFont typeface="Microsoft Sans Serif"/>
              <a:buChar char="•"/>
              <a:tabLst>
                <a:tab pos="236220" algn="l"/>
              </a:tabLst>
            </a:pPr>
            <a:r>
              <a:rPr sz="1800" spc="-5" dirty="0">
                <a:solidFill>
                  <a:srgbClr val="252573"/>
                </a:solidFill>
                <a:latin typeface="Tahoma"/>
                <a:cs typeface="Tahoma"/>
              </a:rPr>
              <a:t>амортизаційні</a:t>
            </a:r>
            <a:r>
              <a:rPr sz="1800" spc="1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відрахування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1446" y="3561583"/>
            <a:ext cx="2357120" cy="2178685"/>
            <a:chOff x="251446" y="3561583"/>
            <a:chExt cx="2357120" cy="2178685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446" y="3561583"/>
              <a:ext cx="2356892" cy="21435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663" y="3593592"/>
              <a:ext cx="2137410" cy="214655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88035" y="3573780"/>
              <a:ext cx="2286000" cy="2072639"/>
            </a:xfrm>
            <a:custGeom>
              <a:avLst/>
              <a:gdLst/>
              <a:ahLst/>
              <a:cxnLst/>
              <a:rect l="l" t="t" r="r" b="b"/>
              <a:pathLst>
                <a:path w="2286000" h="2072639">
                  <a:moveTo>
                    <a:pt x="2286000" y="0"/>
                  </a:moveTo>
                  <a:lnTo>
                    <a:pt x="0" y="0"/>
                  </a:lnTo>
                  <a:lnTo>
                    <a:pt x="0" y="2072640"/>
                  </a:lnTo>
                  <a:lnTo>
                    <a:pt x="2286000" y="207264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D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88036" y="3573779"/>
            <a:ext cx="2286000" cy="2072639"/>
          </a:xfrm>
          <a:prstGeom prst="rect">
            <a:avLst/>
          </a:prstGeom>
          <a:ln w="9144">
            <a:solidFill>
              <a:srgbClr val="39523A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379095" marR="377190" indent="328930">
              <a:lnSpc>
                <a:spcPct val="100000"/>
              </a:lnSpc>
              <a:spcBef>
                <a:spcPts val="944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Кошти 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фінансово- </a:t>
            </a:r>
            <a:r>
              <a:rPr sz="2000" b="1" spc="-57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кредитних 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 установ</a:t>
            </a:r>
            <a:r>
              <a:rPr sz="2000" b="1" spc="-5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під</a:t>
            </a:r>
            <a:endParaRPr sz="2000">
              <a:latin typeface="Tahoma"/>
              <a:cs typeface="Tahoma"/>
            </a:endParaRPr>
          </a:p>
          <a:p>
            <a:pPr marL="62357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гарантії</a:t>
            </a:r>
            <a:endParaRPr sz="2000">
              <a:latin typeface="Tahoma"/>
              <a:cs typeface="Tahoma"/>
            </a:endParaRPr>
          </a:p>
          <a:p>
            <a:pPr marL="269240">
              <a:lnSpc>
                <a:spcPct val="100000"/>
              </a:lnSpc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місцевих</a:t>
            </a:r>
            <a:r>
              <a:rPr sz="2000" b="1" spc="1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рад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36422" y="3561582"/>
            <a:ext cx="2357120" cy="2070735"/>
            <a:chOff x="6536422" y="3561582"/>
            <a:chExt cx="2357120" cy="207073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6422" y="3561582"/>
              <a:ext cx="2356892" cy="20703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9399" y="3864863"/>
              <a:ext cx="2247138" cy="153695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573011" y="3573779"/>
              <a:ext cx="2286000" cy="1999614"/>
            </a:xfrm>
            <a:custGeom>
              <a:avLst/>
              <a:gdLst/>
              <a:ahLst/>
              <a:cxnLst/>
              <a:rect l="l" t="t" r="r" b="b"/>
              <a:pathLst>
                <a:path w="2286000" h="1999614">
                  <a:moveTo>
                    <a:pt x="2286000" y="0"/>
                  </a:moveTo>
                  <a:lnTo>
                    <a:pt x="0" y="0"/>
                  </a:lnTo>
                  <a:lnTo>
                    <a:pt x="0" y="1999488"/>
                  </a:lnTo>
                  <a:lnTo>
                    <a:pt x="2286000" y="1999488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573011" y="3573779"/>
            <a:ext cx="2286000" cy="1999614"/>
          </a:xfrm>
          <a:prstGeom prst="rect">
            <a:avLst/>
          </a:prstGeom>
          <a:ln w="9144">
            <a:solidFill>
              <a:srgbClr val="39523A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Ресурси</a:t>
            </a:r>
            <a:endParaRPr sz="2000">
              <a:latin typeface="Tahoma"/>
              <a:cs typeface="Tahoma"/>
            </a:endParaRPr>
          </a:p>
          <a:p>
            <a:pPr marL="257810" marR="25019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мі</a:t>
            </a:r>
            <a:r>
              <a:rPr sz="2000" b="1" dirty="0">
                <a:solidFill>
                  <a:srgbClr val="252573"/>
                </a:solidFill>
                <a:latin typeface="Tahoma"/>
                <a:cs typeface="Tahoma"/>
              </a:rPr>
              <a:t>ж</a:t>
            </a:r>
            <a:r>
              <a:rPr sz="2000" b="1" spc="-15" dirty="0">
                <a:solidFill>
                  <a:srgbClr val="252573"/>
                </a:solidFill>
                <a:latin typeface="Tahoma"/>
                <a:cs typeface="Tahoma"/>
              </a:rPr>
              <a:t>н</a:t>
            </a:r>
            <a:r>
              <a:rPr sz="2000" b="1" dirty="0">
                <a:solidFill>
                  <a:srgbClr val="252573"/>
                </a:solidFill>
                <a:latin typeface="Tahoma"/>
                <a:cs typeface="Tahoma"/>
              </a:rPr>
              <a:t>а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р</a:t>
            </a:r>
            <a:r>
              <a:rPr sz="2000" b="1" spc="-20" dirty="0">
                <a:solidFill>
                  <a:srgbClr val="252573"/>
                </a:solidFill>
                <a:latin typeface="Tahoma"/>
                <a:cs typeface="Tahoma"/>
              </a:rPr>
              <a:t>о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д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них  фінансових</a:t>
            </a:r>
            <a:endParaRPr sz="2000">
              <a:latin typeface="Tahoma"/>
              <a:cs typeface="Tahoma"/>
            </a:endParaRPr>
          </a:p>
          <a:p>
            <a:pPr marL="5715" algn="ctr">
              <a:lnSpc>
                <a:spcPct val="100000"/>
              </a:lnSpc>
            </a:pP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установ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737104" y="5157215"/>
            <a:ext cx="3740785" cy="927735"/>
            <a:chOff x="2737104" y="5157215"/>
            <a:chExt cx="3740785" cy="927735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37104" y="5215127"/>
              <a:ext cx="3740658" cy="74142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38856" y="5157215"/>
              <a:ext cx="3219449" cy="92735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787396" y="5241035"/>
              <a:ext cx="3642360" cy="643255"/>
            </a:xfrm>
            <a:custGeom>
              <a:avLst/>
              <a:gdLst/>
              <a:ahLst/>
              <a:cxnLst/>
              <a:rect l="l" t="t" r="r" b="b"/>
              <a:pathLst>
                <a:path w="3642360" h="643254">
                  <a:moveTo>
                    <a:pt x="3642359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3642359" y="643127"/>
                  </a:lnTo>
                  <a:lnTo>
                    <a:pt x="3642359" y="0"/>
                  </a:lnTo>
                  <a:close/>
                </a:path>
              </a:pathLst>
            </a:custGeom>
            <a:solidFill>
              <a:srgbClr val="6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7396" y="5241035"/>
              <a:ext cx="3642360" cy="643255"/>
            </a:xfrm>
            <a:custGeom>
              <a:avLst/>
              <a:gdLst/>
              <a:ahLst/>
              <a:cxnLst/>
              <a:rect l="l" t="t" r="r" b="b"/>
              <a:pathLst>
                <a:path w="3642360" h="643254">
                  <a:moveTo>
                    <a:pt x="0" y="643127"/>
                  </a:moveTo>
                  <a:lnTo>
                    <a:pt x="3642359" y="643127"/>
                  </a:lnTo>
                  <a:lnTo>
                    <a:pt x="3642359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9144">
              <a:solidFill>
                <a:srgbClr val="3952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791967" y="5246877"/>
            <a:ext cx="363347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53465" marR="440055" indent="-60706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Кошти </a:t>
            </a:r>
            <a:r>
              <a:rPr sz="2000" b="1" spc="-15" dirty="0">
                <a:solidFill>
                  <a:srgbClr val="252573"/>
                </a:solidFill>
                <a:latin typeface="Tahoma"/>
                <a:cs typeface="Tahoma"/>
              </a:rPr>
              <a:t>недержавних </a:t>
            </a:r>
            <a:r>
              <a:rPr sz="2000" b="1" spc="-57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організацій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185416" y="1536191"/>
            <a:ext cx="4792345" cy="2143760"/>
            <a:chOff x="2185416" y="1536191"/>
            <a:chExt cx="4792345" cy="2143760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0623" y="1545335"/>
              <a:ext cx="753618" cy="78409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287011" y="1574291"/>
              <a:ext cx="643255" cy="676910"/>
            </a:xfrm>
            <a:custGeom>
              <a:avLst/>
              <a:gdLst/>
              <a:ahLst/>
              <a:cxnLst/>
              <a:rect l="l" t="t" r="r" b="b"/>
              <a:pathLst>
                <a:path w="643254" h="676910">
                  <a:moveTo>
                    <a:pt x="321563" y="0"/>
                  </a:moveTo>
                  <a:lnTo>
                    <a:pt x="0" y="321563"/>
                  </a:lnTo>
                  <a:lnTo>
                    <a:pt x="160782" y="321563"/>
                  </a:lnTo>
                  <a:lnTo>
                    <a:pt x="160782" y="676656"/>
                  </a:lnTo>
                  <a:lnTo>
                    <a:pt x="321563" y="515874"/>
                  </a:lnTo>
                  <a:lnTo>
                    <a:pt x="482346" y="676656"/>
                  </a:lnTo>
                  <a:lnTo>
                    <a:pt x="482346" y="321563"/>
                  </a:lnTo>
                  <a:lnTo>
                    <a:pt x="643127" y="321563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87011" y="1574291"/>
              <a:ext cx="643255" cy="676910"/>
            </a:xfrm>
            <a:custGeom>
              <a:avLst/>
              <a:gdLst/>
              <a:ahLst/>
              <a:cxnLst/>
              <a:rect l="l" t="t" r="r" b="b"/>
              <a:pathLst>
                <a:path w="643254" h="676910">
                  <a:moveTo>
                    <a:pt x="160782" y="676656"/>
                  </a:moveTo>
                  <a:lnTo>
                    <a:pt x="160782" y="321563"/>
                  </a:lnTo>
                  <a:lnTo>
                    <a:pt x="0" y="321563"/>
                  </a:lnTo>
                  <a:lnTo>
                    <a:pt x="321563" y="0"/>
                  </a:lnTo>
                  <a:lnTo>
                    <a:pt x="643127" y="321563"/>
                  </a:lnTo>
                  <a:lnTo>
                    <a:pt x="482346" y="321563"/>
                  </a:lnTo>
                  <a:lnTo>
                    <a:pt x="482346" y="676656"/>
                  </a:lnTo>
                  <a:lnTo>
                    <a:pt x="321563" y="515874"/>
                  </a:lnTo>
                  <a:lnTo>
                    <a:pt x="160782" y="676656"/>
                  </a:lnTo>
                  <a:close/>
                </a:path>
              </a:pathLst>
            </a:custGeom>
            <a:ln w="914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30623" y="2895600"/>
              <a:ext cx="771905" cy="7840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287011" y="2930652"/>
              <a:ext cx="661670" cy="676910"/>
            </a:xfrm>
            <a:custGeom>
              <a:avLst/>
              <a:gdLst/>
              <a:ahLst/>
              <a:cxnLst/>
              <a:rect l="l" t="t" r="r" b="b"/>
              <a:pathLst>
                <a:path w="661670" h="676910">
                  <a:moveTo>
                    <a:pt x="496062" y="0"/>
                  </a:moveTo>
                  <a:lnTo>
                    <a:pt x="330708" y="165353"/>
                  </a:lnTo>
                  <a:lnTo>
                    <a:pt x="165353" y="0"/>
                  </a:lnTo>
                  <a:lnTo>
                    <a:pt x="165353" y="345948"/>
                  </a:lnTo>
                  <a:lnTo>
                    <a:pt x="0" y="345948"/>
                  </a:lnTo>
                  <a:lnTo>
                    <a:pt x="330708" y="676656"/>
                  </a:lnTo>
                  <a:lnTo>
                    <a:pt x="661415" y="345948"/>
                  </a:lnTo>
                  <a:lnTo>
                    <a:pt x="496062" y="345948"/>
                  </a:lnTo>
                  <a:lnTo>
                    <a:pt x="496062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87011" y="2930652"/>
              <a:ext cx="661670" cy="676910"/>
            </a:xfrm>
            <a:custGeom>
              <a:avLst/>
              <a:gdLst/>
              <a:ahLst/>
              <a:cxnLst/>
              <a:rect l="l" t="t" r="r" b="b"/>
              <a:pathLst>
                <a:path w="661670" h="676910">
                  <a:moveTo>
                    <a:pt x="496062" y="0"/>
                  </a:moveTo>
                  <a:lnTo>
                    <a:pt x="496062" y="345948"/>
                  </a:lnTo>
                  <a:lnTo>
                    <a:pt x="661415" y="345948"/>
                  </a:lnTo>
                  <a:lnTo>
                    <a:pt x="330708" y="676656"/>
                  </a:lnTo>
                  <a:lnTo>
                    <a:pt x="0" y="345948"/>
                  </a:lnTo>
                  <a:lnTo>
                    <a:pt x="165353" y="345948"/>
                  </a:lnTo>
                  <a:lnTo>
                    <a:pt x="165353" y="0"/>
                  </a:lnTo>
                  <a:lnTo>
                    <a:pt x="330708" y="165353"/>
                  </a:lnTo>
                  <a:lnTo>
                    <a:pt x="496062" y="0"/>
                  </a:lnTo>
                  <a:close/>
                </a:path>
              </a:pathLst>
            </a:custGeom>
            <a:ln w="914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84392" y="1545335"/>
              <a:ext cx="747521" cy="82067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243319" y="1573656"/>
              <a:ext cx="635635" cy="714375"/>
            </a:xfrm>
            <a:custGeom>
              <a:avLst/>
              <a:gdLst/>
              <a:ahLst/>
              <a:cxnLst/>
              <a:rect l="l" t="t" r="r" b="b"/>
              <a:pathLst>
                <a:path w="635634" h="714375">
                  <a:moveTo>
                    <a:pt x="407543" y="0"/>
                  </a:moveTo>
                  <a:lnTo>
                    <a:pt x="0" y="227964"/>
                  </a:lnTo>
                  <a:lnTo>
                    <a:pt x="158876" y="272795"/>
                  </a:lnTo>
                  <a:lnTo>
                    <a:pt x="59689" y="624204"/>
                  </a:lnTo>
                  <a:lnTo>
                    <a:pt x="263398" y="510158"/>
                  </a:lnTo>
                  <a:lnTo>
                    <a:pt x="377444" y="713993"/>
                  </a:lnTo>
                  <a:lnTo>
                    <a:pt x="476630" y="362584"/>
                  </a:lnTo>
                  <a:lnTo>
                    <a:pt x="635507" y="407542"/>
                  </a:lnTo>
                  <a:lnTo>
                    <a:pt x="407543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43319" y="1573656"/>
              <a:ext cx="635635" cy="714375"/>
            </a:xfrm>
            <a:custGeom>
              <a:avLst/>
              <a:gdLst/>
              <a:ahLst/>
              <a:cxnLst/>
              <a:rect l="l" t="t" r="r" b="b"/>
              <a:pathLst>
                <a:path w="635634" h="714375">
                  <a:moveTo>
                    <a:pt x="59689" y="624204"/>
                  </a:moveTo>
                  <a:lnTo>
                    <a:pt x="158876" y="272795"/>
                  </a:lnTo>
                  <a:lnTo>
                    <a:pt x="0" y="227964"/>
                  </a:lnTo>
                  <a:lnTo>
                    <a:pt x="407543" y="0"/>
                  </a:lnTo>
                  <a:lnTo>
                    <a:pt x="635507" y="407542"/>
                  </a:lnTo>
                  <a:lnTo>
                    <a:pt x="476630" y="362584"/>
                  </a:lnTo>
                  <a:lnTo>
                    <a:pt x="377444" y="713993"/>
                  </a:lnTo>
                  <a:lnTo>
                    <a:pt x="263398" y="510158"/>
                  </a:lnTo>
                  <a:lnTo>
                    <a:pt x="59689" y="624204"/>
                  </a:lnTo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25040" y="1536191"/>
              <a:ext cx="753618" cy="81762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281555" y="1565020"/>
              <a:ext cx="641350" cy="711835"/>
            </a:xfrm>
            <a:custGeom>
              <a:avLst/>
              <a:gdLst/>
              <a:ahLst/>
              <a:cxnLst/>
              <a:rect l="l" t="t" r="r" b="b"/>
              <a:pathLst>
                <a:path w="641350" h="711835">
                  <a:moveTo>
                    <a:pt x="244601" y="0"/>
                  </a:moveTo>
                  <a:lnTo>
                    <a:pt x="0" y="396493"/>
                  </a:lnTo>
                  <a:lnTo>
                    <a:pt x="160274" y="358520"/>
                  </a:lnTo>
                  <a:lnTo>
                    <a:pt x="243712" y="711453"/>
                  </a:lnTo>
                  <a:lnTo>
                    <a:pt x="366140" y="513333"/>
                  </a:lnTo>
                  <a:lnTo>
                    <a:pt x="564261" y="635634"/>
                  </a:lnTo>
                  <a:lnTo>
                    <a:pt x="480821" y="282701"/>
                  </a:lnTo>
                  <a:lnTo>
                    <a:pt x="641095" y="244728"/>
                  </a:lnTo>
                  <a:lnTo>
                    <a:pt x="244601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81555" y="1565020"/>
              <a:ext cx="641350" cy="711835"/>
            </a:xfrm>
            <a:custGeom>
              <a:avLst/>
              <a:gdLst/>
              <a:ahLst/>
              <a:cxnLst/>
              <a:rect l="l" t="t" r="r" b="b"/>
              <a:pathLst>
                <a:path w="641350" h="711835">
                  <a:moveTo>
                    <a:pt x="243712" y="711453"/>
                  </a:moveTo>
                  <a:lnTo>
                    <a:pt x="160274" y="358520"/>
                  </a:lnTo>
                  <a:lnTo>
                    <a:pt x="0" y="396493"/>
                  </a:lnTo>
                  <a:lnTo>
                    <a:pt x="244601" y="0"/>
                  </a:lnTo>
                  <a:lnTo>
                    <a:pt x="641095" y="244728"/>
                  </a:lnTo>
                  <a:lnTo>
                    <a:pt x="480821" y="282701"/>
                  </a:lnTo>
                  <a:lnTo>
                    <a:pt x="564261" y="635634"/>
                  </a:lnTo>
                  <a:lnTo>
                    <a:pt x="366140" y="513333"/>
                  </a:lnTo>
                  <a:lnTo>
                    <a:pt x="243712" y="711453"/>
                  </a:lnTo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2304" y="2859024"/>
              <a:ext cx="735329" cy="78409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300724" y="2893441"/>
              <a:ext cx="626110" cy="676910"/>
            </a:xfrm>
            <a:custGeom>
              <a:avLst/>
              <a:gdLst/>
              <a:ahLst/>
              <a:cxnLst/>
              <a:rect l="l" t="t" r="r" b="b"/>
              <a:pathLst>
                <a:path w="626109" h="676910">
                  <a:moveTo>
                    <a:pt x="363727" y="0"/>
                  </a:moveTo>
                  <a:lnTo>
                    <a:pt x="260096" y="208914"/>
                  </a:lnTo>
                  <a:lnTo>
                    <a:pt x="50926" y="105791"/>
                  </a:lnTo>
                  <a:lnTo>
                    <a:pt x="156337" y="417830"/>
                  </a:lnTo>
                  <a:lnTo>
                    <a:pt x="0" y="470662"/>
                  </a:lnTo>
                  <a:lnTo>
                    <a:pt x="418337" y="676910"/>
                  </a:lnTo>
                  <a:lnTo>
                    <a:pt x="625601" y="259207"/>
                  </a:lnTo>
                  <a:lnTo>
                    <a:pt x="469265" y="312038"/>
                  </a:lnTo>
                  <a:lnTo>
                    <a:pt x="363727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00724" y="2893441"/>
              <a:ext cx="626110" cy="676910"/>
            </a:xfrm>
            <a:custGeom>
              <a:avLst/>
              <a:gdLst/>
              <a:ahLst/>
              <a:cxnLst/>
              <a:rect l="l" t="t" r="r" b="b"/>
              <a:pathLst>
                <a:path w="626109" h="676910">
                  <a:moveTo>
                    <a:pt x="363727" y="0"/>
                  </a:moveTo>
                  <a:lnTo>
                    <a:pt x="469265" y="312038"/>
                  </a:lnTo>
                  <a:lnTo>
                    <a:pt x="625601" y="259207"/>
                  </a:lnTo>
                  <a:lnTo>
                    <a:pt x="418337" y="676910"/>
                  </a:lnTo>
                  <a:lnTo>
                    <a:pt x="0" y="470662"/>
                  </a:lnTo>
                  <a:lnTo>
                    <a:pt x="156337" y="417830"/>
                  </a:lnTo>
                  <a:lnTo>
                    <a:pt x="50926" y="105791"/>
                  </a:lnTo>
                  <a:lnTo>
                    <a:pt x="260096" y="208914"/>
                  </a:lnTo>
                  <a:lnTo>
                    <a:pt x="363727" y="0"/>
                  </a:lnTo>
                  <a:close/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85416" y="2871216"/>
              <a:ext cx="741426" cy="78714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240407" y="2906013"/>
              <a:ext cx="631190" cy="678180"/>
            </a:xfrm>
            <a:custGeom>
              <a:avLst/>
              <a:gdLst/>
              <a:ahLst/>
              <a:cxnLst/>
              <a:rect l="l" t="t" r="r" b="b"/>
              <a:pathLst>
                <a:path w="631189" h="678179">
                  <a:moveTo>
                    <a:pt x="254888" y="0"/>
                  </a:moveTo>
                  <a:lnTo>
                    <a:pt x="157734" y="314706"/>
                  </a:lnTo>
                  <a:lnTo>
                    <a:pt x="0" y="266064"/>
                  </a:lnTo>
                  <a:lnTo>
                    <a:pt x="218312" y="678180"/>
                  </a:lnTo>
                  <a:lnTo>
                    <a:pt x="630936" y="460756"/>
                  </a:lnTo>
                  <a:lnTo>
                    <a:pt x="473201" y="412114"/>
                  </a:lnTo>
                  <a:lnTo>
                    <a:pt x="570357" y="97409"/>
                  </a:lnTo>
                  <a:lnTo>
                    <a:pt x="363981" y="206121"/>
                  </a:lnTo>
                  <a:lnTo>
                    <a:pt x="254888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40407" y="2906013"/>
              <a:ext cx="631190" cy="678180"/>
            </a:xfrm>
            <a:custGeom>
              <a:avLst/>
              <a:gdLst/>
              <a:ahLst/>
              <a:cxnLst/>
              <a:rect l="l" t="t" r="r" b="b"/>
              <a:pathLst>
                <a:path w="631189" h="678179">
                  <a:moveTo>
                    <a:pt x="570357" y="97409"/>
                  </a:moveTo>
                  <a:lnTo>
                    <a:pt x="473201" y="412114"/>
                  </a:lnTo>
                  <a:lnTo>
                    <a:pt x="630936" y="460756"/>
                  </a:lnTo>
                  <a:lnTo>
                    <a:pt x="218312" y="678180"/>
                  </a:lnTo>
                  <a:lnTo>
                    <a:pt x="0" y="266064"/>
                  </a:lnTo>
                  <a:lnTo>
                    <a:pt x="157734" y="314706"/>
                  </a:lnTo>
                  <a:lnTo>
                    <a:pt x="254888" y="0"/>
                  </a:lnTo>
                  <a:lnTo>
                    <a:pt x="363981" y="206121"/>
                  </a:lnTo>
                  <a:lnTo>
                    <a:pt x="570357" y="97409"/>
                  </a:lnTo>
                  <a:close/>
                </a:path>
              </a:pathLst>
            </a:custGeom>
            <a:ln w="952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2023"/>
            <a:ext cx="9144000" cy="1053465"/>
            <a:chOff x="0" y="292023"/>
            <a:chExt cx="9144000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195" y="292023"/>
              <a:ext cx="4699342" cy="369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4255"/>
              <a:ext cx="9144000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7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БЮДЖЕТНІ</a:t>
            </a:r>
            <a:r>
              <a:rPr sz="2900" spc="-20" dirty="0"/>
              <a:t> </a:t>
            </a:r>
            <a:r>
              <a:rPr sz="2900" spc="-5" dirty="0"/>
              <a:t>МЕХАНІЗМИ</a:t>
            </a:r>
            <a:endParaRPr sz="2900"/>
          </a:p>
          <a:p>
            <a:pPr algn="ctr">
              <a:lnSpc>
                <a:spcPct val="100000"/>
              </a:lnSpc>
            </a:pPr>
            <a:r>
              <a:rPr sz="2900" spc="-5" dirty="0"/>
              <a:t>ФІНАНСУВАННЯ ВИДАТКІВ</a:t>
            </a:r>
            <a:r>
              <a:rPr sz="2900" spc="-50" dirty="0"/>
              <a:t> </a:t>
            </a:r>
            <a:r>
              <a:rPr sz="2900" spc="-5" dirty="0"/>
              <a:t>НА</a:t>
            </a:r>
            <a:r>
              <a:rPr sz="2900" spc="-10" dirty="0"/>
              <a:t> </a:t>
            </a:r>
            <a:r>
              <a:rPr sz="2900" spc="-5" dirty="0"/>
              <a:t>ПОТРЕБИ</a:t>
            </a:r>
            <a:r>
              <a:rPr sz="2900" spc="-15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86334" y="1158367"/>
            <a:ext cx="8556625" cy="5026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319405" indent="-344805">
              <a:lnSpc>
                <a:spcPct val="100000"/>
              </a:lnSpc>
              <a:spcBef>
                <a:spcPts val="9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b="1" spc="-10" dirty="0">
                <a:latin typeface="Tahoma"/>
                <a:cs typeface="Tahoma"/>
              </a:rPr>
              <a:t>Державний</a:t>
            </a:r>
            <a:r>
              <a:rPr sz="1900" b="1" spc="7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Фонд</a:t>
            </a:r>
            <a:r>
              <a:rPr sz="1900" b="1" spc="3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регіонального</a:t>
            </a:r>
            <a:r>
              <a:rPr sz="1900" b="1" spc="9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розвитку</a:t>
            </a:r>
            <a:r>
              <a:rPr sz="1900" b="1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-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створюється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складі </a:t>
            </a:r>
            <a:r>
              <a:rPr sz="1900" spc="-5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загального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фонду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державного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бюджету.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складанні</a:t>
            </a:r>
            <a:r>
              <a:rPr sz="1900" spc="1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проекту</a:t>
            </a:r>
            <a:endParaRPr sz="1900">
              <a:latin typeface="Tahoma"/>
              <a:cs typeface="Tahoma"/>
            </a:endParaRPr>
          </a:p>
          <a:p>
            <a:pPr marL="356870" marR="3683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Державного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бюджету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України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прогнозу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Державного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бюджету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України </a:t>
            </a:r>
            <a:r>
              <a:rPr sz="1900" spc="-5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наступні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плановим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два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бюджетні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періоди</a:t>
            </a:r>
            <a:r>
              <a:rPr sz="1900" spc="-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ДФРР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передбачається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обсязі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менше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1%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прогнозного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обсягу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доходів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загального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фонду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latin typeface="Tahoma"/>
                <a:cs typeface="Tahoma"/>
              </a:rPr>
              <a:t>проекту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Державного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бюджету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України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відповідний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бюджетний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період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b="1" spc="-5" dirty="0">
                <a:latin typeface="Tahoma"/>
                <a:cs typeface="Tahoma"/>
              </a:rPr>
              <a:t>Міжнародна</a:t>
            </a:r>
            <a:r>
              <a:rPr sz="1900" b="1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практика: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9"/>
              </a:spcBef>
              <a:buClr>
                <a:srgbClr val="000090"/>
              </a:buClr>
              <a:buSzPct val="63157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Успішно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працюють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Франції,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Чехії,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Польщі,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Росії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 </a:t>
            </a:r>
            <a:r>
              <a:rPr sz="1900" spc="-10" dirty="0">
                <a:latin typeface="Tahoma"/>
                <a:cs typeface="Tahoma"/>
              </a:rPr>
              <a:t>інших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країнах.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900" b="1" spc="-5" dirty="0">
                <a:latin typeface="Tahoma"/>
                <a:cs typeface="Tahoma"/>
              </a:rPr>
              <a:t>Українська</a:t>
            </a:r>
            <a:r>
              <a:rPr sz="1900" b="1" spc="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практика: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Tahoma"/>
                <a:cs typeface="Tahoma"/>
              </a:rPr>
              <a:t>Кошти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ДФРР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повинні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спрямовуватися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виконання:</a:t>
            </a:r>
            <a:endParaRPr sz="1900">
              <a:latin typeface="Tahoma"/>
              <a:cs typeface="Tahoma"/>
            </a:endParaRPr>
          </a:p>
          <a:p>
            <a:pPr marL="356870" marR="91440" indent="-344805">
              <a:lnSpc>
                <a:spcPct val="100000"/>
              </a:lnSpc>
              <a:spcBef>
                <a:spcPts val="459"/>
              </a:spcBef>
              <a:buClr>
                <a:srgbClr val="000090"/>
              </a:buClr>
              <a:buSzPct val="63157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900" spc="-5" dirty="0">
                <a:latin typeface="Tahoma"/>
                <a:cs typeface="Tahoma"/>
              </a:rPr>
              <a:t>інвестиційних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програм</a:t>
            </a:r>
            <a:r>
              <a:rPr sz="1900" spc="-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проектів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регіонального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розвитку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(у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тому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числі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проектів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співробітництва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добровільного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об’єднання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територіальних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громад),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що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мають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меті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розвиток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регіонів,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створення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інфраструктури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індустріальних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інноваційних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парків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відповідають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пріоритетам,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Tahoma"/>
                <a:cs typeface="Tahoma"/>
              </a:rPr>
              <a:t>визначеним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u="heavy" spc="-10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Державній</a:t>
            </a:r>
            <a:r>
              <a:rPr sz="1900" u="heavy" spc="60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heavy" spc="-5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стратегії</a:t>
            </a:r>
            <a:r>
              <a:rPr sz="1900" u="heavy" spc="5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heavy" spc="-5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регіонального</a:t>
            </a:r>
            <a:r>
              <a:rPr sz="1900" u="heavy" spc="60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heavy" spc="-5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розвитку</a:t>
            </a:r>
            <a:r>
              <a:rPr sz="1900" spc="90" dirty="0">
                <a:solidFill>
                  <a:srgbClr val="4B6C80"/>
                </a:solidFill>
                <a:latin typeface="Tahoma"/>
                <a:cs typeface="Tahoma"/>
                <a:hlinkClick r:id="rId4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відповідних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5" dirty="0">
                <a:latin typeface="Tahoma"/>
                <a:cs typeface="Tahoma"/>
              </a:rPr>
              <a:t>стратегіях</a:t>
            </a:r>
            <a:r>
              <a:rPr sz="1900" spc="-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розвитку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регіонів.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101852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509" y="0"/>
            <a:ext cx="8952865" cy="1034415"/>
            <a:chOff x="191509" y="0"/>
            <a:chExt cx="8952865" cy="1034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509" y="153839"/>
              <a:ext cx="1012264" cy="303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" y="0"/>
              <a:ext cx="8068055" cy="6560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608" y="353568"/>
              <a:ext cx="5374386" cy="6804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3848" y="353568"/>
              <a:ext cx="1326642" cy="68046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ДФРР</a:t>
            </a:r>
            <a:r>
              <a:rPr sz="2400" dirty="0"/>
              <a:t>:</a:t>
            </a:r>
            <a:r>
              <a:rPr sz="2400" spc="-215" dirty="0"/>
              <a:t> </a:t>
            </a:r>
            <a:r>
              <a:rPr sz="2400" spc="-10" dirty="0"/>
              <a:t>І</a:t>
            </a:r>
            <a:r>
              <a:rPr sz="2400" spc="-15" dirty="0"/>
              <a:t>Н</a:t>
            </a:r>
            <a:r>
              <a:rPr sz="2400" dirty="0"/>
              <a:t>В</a:t>
            </a:r>
            <a:r>
              <a:rPr sz="2400" spc="5" dirty="0"/>
              <a:t>Е</a:t>
            </a:r>
            <a:r>
              <a:rPr sz="2400" spc="-5" dirty="0"/>
              <a:t>СТ</a:t>
            </a:r>
            <a:r>
              <a:rPr sz="2400" spc="5" dirty="0"/>
              <a:t>И</a:t>
            </a:r>
            <a:r>
              <a:rPr sz="2400" dirty="0"/>
              <a:t>Ц</a:t>
            </a:r>
            <a:r>
              <a:rPr sz="2400" spc="-10" dirty="0"/>
              <a:t>І</a:t>
            </a:r>
            <a:r>
              <a:rPr sz="2400" spc="5" dirty="0"/>
              <a:t>Й</a:t>
            </a:r>
            <a:r>
              <a:rPr sz="2400" spc="-15" dirty="0"/>
              <a:t>Н</a:t>
            </a:r>
            <a:r>
              <a:rPr sz="2400" dirty="0"/>
              <a:t>І</a:t>
            </a:r>
            <a:r>
              <a:rPr sz="2400" spc="5" dirty="0"/>
              <a:t> </a:t>
            </a:r>
            <a:r>
              <a:rPr sz="2400" spc="-15" dirty="0"/>
              <a:t>П</a:t>
            </a:r>
            <a:r>
              <a:rPr sz="2400" spc="-5" dirty="0"/>
              <a:t>РО</a:t>
            </a:r>
            <a:r>
              <a:rPr sz="2400" spc="10" dirty="0"/>
              <a:t>Г</a:t>
            </a:r>
            <a:r>
              <a:rPr sz="2400" spc="-5" dirty="0"/>
              <a:t>Р</a:t>
            </a:r>
            <a:r>
              <a:rPr sz="2400" spc="-10" dirty="0"/>
              <a:t>АМ</a:t>
            </a:r>
            <a:r>
              <a:rPr sz="2400" dirty="0"/>
              <a:t>И</a:t>
            </a:r>
            <a:r>
              <a:rPr sz="2400" spc="-5" dirty="0"/>
              <a:t> </a:t>
            </a:r>
            <a:r>
              <a:rPr sz="2400" dirty="0"/>
              <a:t>І</a:t>
            </a:r>
            <a:r>
              <a:rPr sz="2400" spc="-15" dirty="0"/>
              <a:t> П</a:t>
            </a:r>
            <a:r>
              <a:rPr sz="2400" spc="-5" dirty="0"/>
              <a:t>РО</a:t>
            </a:r>
            <a:r>
              <a:rPr sz="2400" spc="10" dirty="0"/>
              <a:t>Е</a:t>
            </a:r>
            <a:r>
              <a:rPr sz="2400" spc="-5" dirty="0"/>
              <a:t>К</a:t>
            </a:r>
            <a:r>
              <a:rPr sz="2400" spc="-10" dirty="0"/>
              <a:t>Т</a:t>
            </a:r>
            <a:r>
              <a:rPr sz="2400" dirty="0"/>
              <a:t>И</a:t>
            </a:r>
            <a:r>
              <a:rPr sz="2400" spc="-5" dirty="0"/>
              <a:t> </a:t>
            </a:r>
            <a:r>
              <a:rPr sz="2400" spc="-15" dirty="0"/>
              <a:t>П</a:t>
            </a:r>
            <a:r>
              <a:rPr sz="2400" dirty="0"/>
              <a:t>ОВ</a:t>
            </a:r>
            <a:r>
              <a:rPr sz="2400" spc="10" dirty="0"/>
              <a:t>И</a:t>
            </a:r>
            <a:r>
              <a:rPr sz="2400" spc="-15" dirty="0"/>
              <a:t>НН</a:t>
            </a:r>
            <a:r>
              <a:rPr sz="2400" dirty="0"/>
              <a:t>І</a:t>
            </a:r>
            <a:endParaRPr sz="2400"/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ВІДПОВІДАТИ</a:t>
            </a:r>
            <a:r>
              <a:rPr sz="2400" dirty="0"/>
              <a:t> </a:t>
            </a:r>
            <a:r>
              <a:rPr sz="2400" spc="-5" dirty="0"/>
              <a:t>ОДНІЙ</a:t>
            </a:r>
            <a:r>
              <a:rPr sz="2400" spc="-20" dirty="0"/>
              <a:t> </a:t>
            </a:r>
            <a:r>
              <a:rPr sz="2400" dirty="0"/>
              <a:t>З</a:t>
            </a:r>
            <a:r>
              <a:rPr sz="2400" spc="-15" dirty="0"/>
              <a:t> </a:t>
            </a:r>
            <a:r>
              <a:rPr sz="2400" spc="-5" dirty="0"/>
              <a:t>ТАКИХ </a:t>
            </a:r>
            <a:r>
              <a:rPr sz="2400" dirty="0"/>
              <a:t>УМОВ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79272" y="934034"/>
            <a:ext cx="8630920" cy="5394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10"/>
              </a:spcBef>
              <a:buAutoNum type="arabicParenR"/>
              <a:tabLst>
                <a:tab pos="296545" algn="l"/>
              </a:tabLst>
            </a:pPr>
            <a:r>
              <a:rPr sz="1600" b="1" spc="-5" dirty="0">
                <a:latin typeface="Tahoma"/>
                <a:cs typeface="Tahoma"/>
              </a:rPr>
              <a:t>відповідність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пріоритетам, визначеним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у </a:t>
            </a:r>
            <a:r>
              <a:rPr sz="1600" b="1" dirty="0">
                <a:latin typeface="Tahoma"/>
                <a:cs typeface="Tahoma"/>
              </a:rPr>
              <a:t>Державній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стратегії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регіонального</a:t>
            </a:r>
            <a:endParaRPr sz="1600">
              <a:latin typeface="Tahoma"/>
              <a:cs typeface="Tahoma"/>
            </a:endParaRPr>
          </a:p>
          <a:p>
            <a:pPr marL="926465" marR="890905" indent="-91440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розвитку, стратегіях розвитку </a:t>
            </a:r>
            <a:r>
              <a:rPr sz="1600" b="1" spc="-5" dirty="0">
                <a:latin typeface="Tahoma"/>
                <a:cs typeface="Tahoma"/>
              </a:rPr>
              <a:t>регіонів </a:t>
            </a:r>
            <a:r>
              <a:rPr sz="1600" b="1" dirty="0">
                <a:latin typeface="Tahoma"/>
                <a:cs typeface="Tahoma"/>
              </a:rPr>
              <a:t>та </a:t>
            </a:r>
            <a:r>
              <a:rPr sz="1600" b="1" spc="5" dirty="0">
                <a:latin typeface="Tahoma"/>
                <a:cs typeface="Tahoma"/>
              </a:rPr>
              <a:t>планам </a:t>
            </a:r>
            <a:r>
              <a:rPr sz="1600" b="1" dirty="0">
                <a:latin typeface="Tahoma"/>
                <a:cs typeface="Tahoma"/>
              </a:rPr>
              <a:t>заходів з їх </a:t>
            </a:r>
            <a:r>
              <a:rPr sz="1600" b="1" spc="-5" dirty="0">
                <a:latin typeface="Tahoma"/>
                <a:cs typeface="Tahoma"/>
              </a:rPr>
              <a:t>реалізації;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Затверджена</a:t>
            </a:r>
            <a:r>
              <a:rPr sz="16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регіональна</a:t>
            </a:r>
            <a:r>
              <a:rPr sz="16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стратегія</a:t>
            </a:r>
            <a:r>
              <a:rPr sz="1600" b="1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розвитку</a:t>
            </a:r>
            <a:r>
              <a:rPr sz="16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 2020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року,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затверджений</a:t>
            </a:r>
            <a:r>
              <a:rPr sz="16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план</a:t>
            </a:r>
            <a:r>
              <a:rPr sz="16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заходів</a:t>
            </a:r>
            <a:r>
              <a:rPr sz="1600" b="1" spc="4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реалізації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регіональної</a:t>
            </a:r>
            <a:r>
              <a:rPr sz="16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стратегії</a:t>
            </a:r>
            <a:r>
              <a:rPr sz="1600" b="1" spc="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регіонального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розвитку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buAutoNum type="arabicParenR" startAt="2"/>
              <a:tabLst>
                <a:tab pos="296545" algn="l"/>
              </a:tabLst>
            </a:pPr>
            <a:r>
              <a:rPr sz="1600" b="1" dirty="0">
                <a:latin typeface="Tahoma"/>
                <a:cs typeface="Tahoma"/>
              </a:rPr>
              <a:t>впровадження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інвестиційних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програм</a:t>
            </a:r>
            <a:r>
              <a:rPr sz="1600" b="1" spc="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і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проектів</a:t>
            </a:r>
            <a:r>
              <a:rPr sz="1600" b="1" spc="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як</a:t>
            </a:r>
            <a:r>
              <a:rPr sz="1600" b="1" spc="-5" dirty="0">
                <a:latin typeface="Tahoma"/>
                <a:cs typeface="Tahoma"/>
              </a:rPr>
              <a:t> проектів</a:t>
            </a:r>
            <a:r>
              <a:rPr sz="1600" b="1" spc="5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співробітництва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latin typeface="Tahoma"/>
                <a:cs typeface="Tahoma"/>
              </a:rPr>
              <a:t>територіальних</a:t>
            </a:r>
            <a:r>
              <a:rPr sz="1600" b="1" spc="-11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громад;</a:t>
            </a:r>
            <a:endParaRPr sz="1600">
              <a:latin typeface="Tahoma"/>
              <a:cs typeface="Tahoma"/>
            </a:endParaRPr>
          </a:p>
          <a:p>
            <a:pPr marL="926465" marR="74295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Договір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про співробітництво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територіальних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громад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внесений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у реєстр </a:t>
            </a:r>
            <a:r>
              <a:rPr sz="1600" b="1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договорів</a:t>
            </a:r>
            <a:r>
              <a:rPr sz="1600" b="1" spc="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про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співробітництво</a:t>
            </a:r>
            <a:r>
              <a:rPr sz="16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територіальних</a:t>
            </a:r>
            <a:r>
              <a:rPr sz="16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громад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buAutoNum type="arabicParenR" startAt="3"/>
              <a:tabLst>
                <a:tab pos="296545" algn="l"/>
              </a:tabLst>
            </a:pPr>
            <a:r>
              <a:rPr sz="1600" b="1" dirty="0">
                <a:latin typeface="Tahoma"/>
                <a:cs typeface="Tahoma"/>
              </a:rPr>
              <a:t>підтримка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добровільно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об’єднаних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територіальних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громад.</a:t>
            </a:r>
            <a:endParaRPr sz="1600">
              <a:latin typeface="Tahoma"/>
              <a:cs typeface="Tahoma"/>
            </a:endParaRPr>
          </a:p>
          <a:p>
            <a:pPr marL="12700" marR="246379" indent="91376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Добровільно об’єднані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територіальні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громади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внесені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до державного </a:t>
            </a:r>
            <a:r>
              <a:rPr sz="1600" b="1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реєстру</a:t>
            </a:r>
            <a:r>
              <a:rPr sz="1600" b="1" spc="2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як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 юридичні</a:t>
            </a:r>
            <a:r>
              <a:rPr sz="16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особи</a:t>
            </a:r>
            <a:r>
              <a:rPr sz="16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публічного</a:t>
            </a:r>
            <a:r>
              <a:rPr sz="16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права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AF50"/>
                </a:solidFill>
                <a:latin typeface="Tahoma"/>
                <a:cs typeface="Tahoma"/>
              </a:rPr>
              <a:t>Критерії:</a:t>
            </a:r>
            <a:endParaRPr sz="1600">
              <a:latin typeface="Tahoma"/>
              <a:cs typeface="Tahoma"/>
            </a:endParaRPr>
          </a:p>
          <a:p>
            <a:pPr marL="12700" marR="358140">
              <a:lnSpc>
                <a:spcPct val="100000"/>
              </a:lnSpc>
              <a:buAutoNum type="arabicParenR"/>
              <a:tabLst>
                <a:tab pos="296545" algn="l"/>
              </a:tabLst>
            </a:pPr>
            <a:r>
              <a:rPr sz="1600" b="1" dirty="0">
                <a:latin typeface="Tahoma"/>
                <a:cs typeface="Tahoma"/>
              </a:rPr>
              <a:t>для інвестиційних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програм</a:t>
            </a:r>
            <a:r>
              <a:rPr sz="1600" b="1" spc="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і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проектів, які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передбачають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будівництво,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- </a:t>
            </a:r>
            <a:r>
              <a:rPr sz="1600" b="1" spc="5" dirty="0">
                <a:latin typeface="Tahoma"/>
                <a:cs typeface="Tahoma"/>
              </a:rPr>
              <a:t> наявність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затвердженої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в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установленому</a:t>
            </a:r>
            <a:r>
              <a:rPr sz="1600" b="1" spc="-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законодавством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порядку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проектної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документації;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buAutoNum type="arabicParenR"/>
              <a:tabLst>
                <a:tab pos="296545" algn="l"/>
              </a:tabLst>
            </a:pPr>
            <a:r>
              <a:rPr sz="1600" b="1" spc="5" dirty="0">
                <a:latin typeface="Tahoma"/>
                <a:cs typeface="Tahoma"/>
              </a:rPr>
              <a:t>календарний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план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реалізації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становить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від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одного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до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трьох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років;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96545" algn="l"/>
              </a:tabLst>
            </a:pPr>
            <a:r>
              <a:rPr sz="1600" b="1" dirty="0">
                <a:latin typeface="Tahoma"/>
                <a:cs typeface="Tahoma"/>
              </a:rPr>
              <a:t>співфінансування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</a:t>
            </a:r>
            <a:r>
              <a:rPr sz="1600" b="1" spc="5" dirty="0">
                <a:latin typeface="Tahoma"/>
                <a:cs typeface="Tahoma"/>
              </a:rPr>
              <a:t> місцевих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бюджетів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10" dirty="0">
                <a:latin typeface="Tahoma"/>
                <a:cs typeface="Tahoma"/>
              </a:rPr>
              <a:t>на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рівні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10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відсотків;</a:t>
            </a:r>
            <a:endParaRPr sz="1600">
              <a:latin typeface="Tahoma"/>
              <a:cs typeface="Tahoma"/>
            </a:endParaRPr>
          </a:p>
          <a:p>
            <a:pPr marL="12700" marR="319405" algn="just">
              <a:lnSpc>
                <a:spcPct val="100000"/>
              </a:lnSpc>
              <a:buAutoNum type="arabicParenR"/>
              <a:tabLst>
                <a:tab pos="296545" algn="l"/>
              </a:tabLst>
            </a:pPr>
            <a:r>
              <a:rPr sz="1600" b="1" spc="-5" dirty="0">
                <a:latin typeface="Tahoma"/>
                <a:cs typeface="Tahoma"/>
              </a:rPr>
              <a:t>спроможність </a:t>
            </a:r>
            <a:r>
              <a:rPr sz="1600" b="1" dirty="0">
                <a:latin typeface="Tahoma"/>
                <a:cs typeface="Tahoma"/>
              </a:rPr>
              <a:t>суб’єктів, </a:t>
            </a:r>
            <a:r>
              <a:rPr sz="1600" b="1" spc="10" dirty="0">
                <a:latin typeface="Tahoma"/>
                <a:cs typeface="Tahoma"/>
              </a:rPr>
              <a:t>на </a:t>
            </a:r>
            <a:r>
              <a:rPr sz="1600" b="1" spc="5" dirty="0">
                <a:latin typeface="Tahoma"/>
                <a:cs typeface="Tahoma"/>
              </a:rPr>
              <a:t>фінансування </a:t>
            </a:r>
            <a:r>
              <a:rPr sz="1600" b="1" dirty="0">
                <a:latin typeface="Tahoma"/>
                <a:cs typeface="Tahoma"/>
              </a:rPr>
              <a:t>об’єктів яких залучаються кошти </a:t>
            </a:r>
            <a:r>
              <a:rPr sz="1600" b="1" spc="-459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державного фонду регіонального розвитку, забезпечувати подальше </a:t>
            </a:r>
            <a:r>
              <a:rPr sz="1600" b="1" spc="5" dirty="0">
                <a:latin typeface="Tahoma"/>
                <a:cs typeface="Tahoma"/>
              </a:rPr>
              <a:t>власне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фінансування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або їх </a:t>
            </a:r>
            <a:r>
              <a:rPr sz="1600" b="1" spc="5" dirty="0">
                <a:latin typeface="Tahoma"/>
                <a:cs typeface="Tahoma"/>
              </a:rPr>
              <a:t>утримання</a:t>
            </a:r>
            <a:r>
              <a:rPr sz="1600" b="1" spc="-8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за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рахунок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коштів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місцевих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бюджетів.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355" y="9098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25" y="273735"/>
            <a:ext cx="7945755" cy="1053465"/>
            <a:chOff x="612625" y="273735"/>
            <a:chExt cx="7945755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25" y="273735"/>
              <a:ext cx="7945428" cy="369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536" y="505968"/>
              <a:ext cx="5926073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081" rIns="0" bIns="0" rtlCol="0">
            <a:spAutoFit/>
          </a:bodyPr>
          <a:lstStyle/>
          <a:p>
            <a:pPr marL="1685289" marR="5080" indent="-1265555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БЮДЖЕТНІ </a:t>
            </a:r>
            <a:r>
              <a:rPr sz="2900" spc="-5" dirty="0"/>
              <a:t>МЕХАНІЗМИ ФІНАНСУВАННЯ </a:t>
            </a:r>
            <a:r>
              <a:rPr sz="2900" spc="-835" dirty="0"/>
              <a:t> </a:t>
            </a:r>
            <a:r>
              <a:rPr sz="2900" dirty="0"/>
              <a:t>ВИДАТКІВ</a:t>
            </a:r>
            <a:r>
              <a:rPr sz="2900" spc="-45" dirty="0"/>
              <a:t> </a:t>
            </a:r>
            <a:r>
              <a:rPr sz="2900" spc="-5" dirty="0"/>
              <a:t>НА ПОТРЕБИ</a:t>
            </a:r>
            <a:r>
              <a:rPr sz="2900" spc="-15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86334" y="1230630"/>
            <a:ext cx="8725535" cy="4582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Міжмуніципальне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співробітництво</a:t>
            </a:r>
            <a:r>
              <a:rPr sz="2000" b="1" spc="1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Об’єднання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ресурсів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декількох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територіальних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громад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вирішення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спільних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проблем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розвиток спільних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можливостей.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практика</a:t>
            </a:r>
            <a:r>
              <a:rPr sz="2000" spc="-5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75"/>
              </a:spcBef>
              <a:buClr>
                <a:srgbClr val="000090"/>
              </a:buClr>
              <a:buSzPct val="60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Може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бути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реалізоване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рамках </a:t>
            </a:r>
            <a:r>
              <a:rPr sz="2000" spc="-15" dirty="0">
                <a:latin typeface="Tahoma"/>
                <a:cs typeface="Tahoma"/>
              </a:rPr>
              <a:t>угод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 </a:t>
            </a:r>
            <a:r>
              <a:rPr sz="2000" spc="-10" dirty="0">
                <a:latin typeface="Tahoma"/>
                <a:cs typeface="Tahoma"/>
              </a:rPr>
              <a:t>співпрацю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містами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територіями,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шляхом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створення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спільного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координаційного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органу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або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комунального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підприємства.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lr>
                <a:srgbClr val="000090"/>
              </a:buClr>
              <a:buSzPct val="60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Зарекомендував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себе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</a:t>
            </a:r>
            <a:r>
              <a:rPr sz="2000" spc="-10" dirty="0">
                <a:latin typeface="Tahoma"/>
                <a:cs typeface="Tahoma"/>
              </a:rPr>
              <a:t> дуже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ефективний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 </a:t>
            </a:r>
            <a:r>
              <a:rPr sz="2000" spc="-10" dirty="0">
                <a:latin typeface="Tahoma"/>
                <a:cs typeface="Tahoma"/>
              </a:rPr>
              <a:t>укрупнення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дрібних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муніципалітетів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формування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“єврорегонів”.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356870" marR="941069" indent="-344805">
              <a:lnSpc>
                <a:spcPct val="100000"/>
              </a:lnSpc>
              <a:spcBef>
                <a:spcPts val="480"/>
              </a:spcBef>
              <a:buClr>
                <a:srgbClr val="000090"/>
              </a:buClr>
              <a:buSzPct val="60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Існує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закон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реалізації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цього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механізму,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недостатні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традиції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“територіальної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кооперації”.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85"/>
              </a:spcBef>
              <a:buClr>
                <a:srgbClr val="000090"/>
              </a:buClr>
              <a:buSzPct val="60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Наявні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поодинокі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приклади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успішної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співпраці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містами.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11404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226" y="706140"/>
            <a:ext cx="6352975" cy="405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8458" y="534340"/>
            <a:ext cx="6383655" cy="111315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ПЕРЕВАГИ</a:t>
            </a:r>
            <a:r>
              <a:rPr u="heavy" spc="4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ТА 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НЕДОЛІКИ</a:t>
            </a:r>
            <a:r>
              <a:rPr u="heavy" spc="5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ММС</a:t>
            </a:r>
          </a:p>
          <a:p>
            <a:pPr marL="95250">
              <a:lnSpc>
                <a:spcPct val="100000"/>
              </a:lnSpc>
              <a:spcBef>
                <a:spcPts val="445"/>
              </a:spcBef>
              <a:tabLst>
                <a:tab pos="4668520" algn="l"/>
              </a:tabLst>
            </a:pPr>
            <a:r>
              <a:rPr b="0" spc="-10" dirty="0">
                <a:solidFill>
                  <a:srgbClr val="000000"/>
                </a:solidFill>
                <a:latin typeface="Tahoma"/>
                <a:cs typeface="Tahoma"/>
              </a:rPr>
              <a:t>Переваги	Недоліки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1749425"/>
          <a:ext cx="8642984" cy="4350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1855"/>
                <a:gridCol w="3961129"/>
              </a:tblGrid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2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ефективності</a:t>
                      </a:r>
                      <a:r>
                        <a:rPr sz="2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надання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послуг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(ефект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масштабу)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036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Проблема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“безбілетника”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Об'єднання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ресурсів</a:t>
                      </a:r>
                      <a:r>
                        <a:rPr sz="2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надання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послуг,</a:t>
                      </a:r>
                      <a:r>
                        <a:rPr sz="20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недоступних</a:t>
                      </a:r>
                      <a:r>
                        <a:rPr sz="2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малим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громадам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234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конфлікти</a:t>
                      </a:r>
                      <a:r>
                        <a:rPr sz="2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щодо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5090" algn="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фінансування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якості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послуг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234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Складність</a:t>
                      </a:r>
                      <a:r>
                        <a:rPr sz="2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контролю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якістю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1280" algn="r">
                        <a:lnSpc>
                          <a:spcPts val="234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послуг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Краща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координація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при плануванні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майбутнього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розвитку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34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Cкладність</a:t>
                      </a:r>
                      <a:r>
                        <a:rPr sz="2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процесів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прийняття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4455" algn="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рішень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960501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2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рівня довіри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кредиторів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здатності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залучати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зовнішнє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фінансування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ts val="234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Складність</a:t>
                      </a:r>
                      <a:r>
                        <a:rPr sz="2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визначення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0010" algn="r">
                        <a:lnSpc>
                          <a:spcPts val="228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відповідальних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борговими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зобов’язаннями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708012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5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Розвиток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солідарності</a:t>
                      </a:r>
                      <a:r>
                        <a:rPr sz="20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громад,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покращення</a:t>
                      </a:r>
                      <a:r>
                        <a:rPr sz="2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соціального</a:t>
                      </a:r>
                      <a:r>
                        <a:rPr sz="20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клімату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340"/>
                        </a:lnSpc>
                        <a:spcBef>
                          <a:spcPts val="25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Недостатні</a:t>
                      </a:r>
                      <a:r>
                        <a:rPr sz="2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гнучкість/обмежена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4455" algn="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здатність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компромісів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17338" y="598883"/>
            <a:ext cx="1101725" cy="1052830"/>
            <a:chOff x="117338" y="598883"/>
            <a:chExt cx="1101725" cy="10528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38" y="598883"/>
              <a:ext cx="1101108" cy="1052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847" y="613410"/>
              <a:ext cx="1030376" cy="9791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3847" y="613918"/>
              <a:ext cx="1030605" cy="979169"/>
            </a:xfrm>
            <a:custGeom>
              <a:avLst/>
              <a:gdLst/>
              <a:ahLst/>
              <a:cxnLst/>
              <a:rect l="l" t="t" r="r" b="b"/>
              <a:pathLst>
                <a:path w="1030605" h="979169">
                  <a:moveTo>
                    <a:pt x="0" y="332867"/>
                  </a:moveTo>
                  <a:lnTo>
                    <a:pt x="358889" y="332867"/>
                  </a:lnTo>
                  <a:lnTo>
                    <a:pt x="358889" y="0"/>
                  </a:lnTo>
                  <a:lnTo>
                    <a:pt x="671487" y="0"/>
                  </a:lnTo>
                  <a:lnTo>
                    <a:pt x="671487" y="332867"/>
                  </a:lnTo>
                  <a:lnTo>
                    <a:pt x="1030376" y="332867"/>
                  </a:lnTo>
                  <a:lnTo>
                    <a:pt x="1030376" y="646049"/>
                  </a:lnTo>
                  <a:lnTo>
                    <a:pt x="671487" y="646049"/>
                  </a:lnTo>
                  <a:lnTo>
                    <a:pt x="671487" y="978916"/>
                  </a:lnTo>
                  <a:lnTo>
                    <a:pt x="358889" y="978916"/>
                  </a:lnTo>
                  <a:lnTo>
                    <a:pt x="358889" y="646049"/>
                  </a:lnTo>
                  <a:lnTo>
                    <a:pt x="0" y="646049"/>
                  </a:lnTo>
                  <a:lnTo>
                    <a:pt x="0" y="332867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741919" y="1033272"/>
            <a:ext cx="1092200" cy="409575"/>
            <a:chOff x="7741919" y="1033272"/>
            <a:chExt cx="1092200" cy="40957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919" y="1033272"/>
              <a:ext cx="1091946" cy="409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1703" y="1059459"/>
              <a:ext cx="994549" cy="3132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91703" y="1059459"/>
              <a:ext cx="995044" cy="313690"/>
            </a:xfrm>
            <a:custGeom>
              <a:avLst/>
              <a:gdLst/>
              <a:ahLst/>
              <a:cxnLst/>
              <a:rect l="l" t="t" r="r" b="b"/>
              <a:pathLst>
                <a:path w="995045" h="313690">
                  <a:moveTo>
                    <a:pt x="0" y="313283"/>
                  </a:moveTo>
                  <a:lnTo>
                    <a:pt x="994549" y="313283"/>
                  </a:lnTo>
                  <a:lnTo>
                    <a:pt x="994549" y="0"/>
                  </a:lnTo>
                  <a:lnTo>
                    <a:pt x="0" y="0"/>
                  </a:lnTo>
                  <a:lnTo>
                    <a:pt x="0" y="313283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3111" y="5373623"/>
            <a:ext cx="1493520" cy="10088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8672" y="42671"/>
            <a:ext cx="8845550" cy="1263015"/>
            <a:chOff x="298672" y="42671"/>
            <a:chExt cx="8845550" cy="12630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672" y="170332"/>
              <a:ext cx="5366843" cy="451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8215" y="42671"/>
              <a:ext cx="3605783" cy="820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9679" y="484631"/>
              <a:ext cx="3265170" cy="8206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3088" y="484631"/>
              <a:ext cx="3835146" cy="8206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634" rIns="0" bIns="0" rtlCol="0">
            <a:spAutoFit/>
          </a:bodyPr>
          <a:lstStyle/>
          <a:p>
            <a:pPr marL="1311910" marR="5080" indent="-1198245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ІНВЕСТИЦІЙНІ МЕХАНІЗМИ ФІНАНСУВАННЯ </a:t>
            </a:r>
            <a:r>
              <a:rPr sz="2900" spc="-835" dirty="0"/>
              <a:t> </a:t>
            </a:r>
            <a:r>
              <a:rPr sz="2900" spc="-5" dirty="0"/>
              <a:t>НАДХОДЖЕНЬ</a:t>
            </a:r>
            <a:r>
              <a:rPr sz="2900" spc="-20" dirty="0"/>
              <a:t> </a:t>
            </a:r>
            <a:r>
              <a:rPr sz="2900" spc="-5" dirty="0"/>
              <a:t>НА</a:t>
            </a:r>
            <a:r>
              <a:rPr sz="2900" spc="15" dirty="0"/>
              <a:t> </a:t>
            </a:r>
            <a:r>
              <a:rPr sz="2900" spc="-5" dirty="0"/>
              <a:t>ПОТРЕБИ</a:t>
            </a:r>
            <a:r>
              <a:rPr sz="2900" spc="-1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9" name="object 9"/>
          <p:cNvSpPr txBox="1"/>
          <p:nvPr/>
        </p:nvSpPr>
        <p:spPr>
          <a:xfrm>
            <a:off x="293928" y="1374089"/>
            <a:ext cx="8460740" cy="415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Корпоратизація</a:t>
            </a:r>
            <a:r>
              <a:rPr sz="2000" b="1" spc="8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комунальних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підприємств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залучення</a:t>
            </a:r>
            <a:endParaRPr sz="2000">
              <a:latin typeface="Tahoma"/>
              <a:cs typeface="Tahoma"/>
            </a:endParaRPr>
          </a:p>
          <a:p>
            <a:pPr marL="356870" marR="366395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додаткових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надходжень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шляхом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передачі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корпоративних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прав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унітарне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комунальне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(або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частини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таких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прав)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приватним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інвесторам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його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перетворення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корпоративне.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>
              <a:latin typeface="Tahoma"/>
              <a:cs typeface="Tahoma"/>
            </a:endParaRPr>
          </a:p>
          <a:p>
            <a:pPr marL="546100" lvl="1" indent="-189230">
              <a:lnSpc>
                <a:spcPts val="2055"/>
              </a:lnSpc>
              <a:buClr>
                <a:srgbClr val="000090"/>
              </a:buClr>
              <a:buSzPct val="63157"/>
              <a:buFont typeface="Calibri"/>
              <a:buChar char="-"/>
              <a:tabLst>
                <a:tab pos="545465" algn="l"/>
                <a:tab pos="546100" algn="l"/>
              </a:tabLst>
            </a:pPr>
            <a:r>
              <a:rPr sz="1900" spc="-15" dirty="0">
                <a:latin typeface="Tahoma"/>
                <a:cs typeface="Tahoma"/>
              </a:rPr>
              <a:t>Набула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широкого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застосування</a:t>
            </a:r>
            <a:r>
              <a:rPr sz="1900" spc="1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 перехідних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економіках,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де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існували</a:t>
            </a:r>
            <a:endParaRPr sz="1900">
              <a:latin typeface="Tahoma"/>
              <a:cs typeface="Tahoma"/>
            </a:endParaRPr>
          </a:p>
          <a:p>
            <a:pPr marL="356870" marR="548005">
              <a:lnSpc>
                <a:spcPts val="1820"/>
              </a:lnSpc>
              <a:spcBef>
                <a:spcPts val="220"/>
              </a:spcBef>
            </a:pPr>
            <a:r>
              <a:rPr sz="1900" spc="-5" dirty="0">
                <a:latin typeface="Tahoma"/>
                <a:cs typeface="Tahoma"/>
              </a:rPr>
              <a:t>потреби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переведення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комунальних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активів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приватну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власність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залучення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інвестицій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</a:t>
            </a:r>
            <a:r>
              <a:rPr sz="1900" spc="-10" dirty="0">
                <a:latin typeface="Tahoma"/>
                <a:cs typeface="Tahoma"/>
              </a:rPr>
              <a:t> економіку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міст.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546100" lvl="1" indent="-189230">
              <a:lnSpc>
                <a:spcPts val="2055"/>
              </a:lnSpc>
              <a:spcBef>
                <a:spcPts val="5"/>
              </a:spcBef>
              <a:buClr>
                <a:srgbClr val="000090"/>
              </a:buClr>
              <a:buSzPct val="63157"/>
              <a:buFont typeface="Calibri"/>
              <a:buChar char="-"/>
              <a:tabLst>
                <a:tab pos="545465" algn="l"/>
                <a:tab pos="546100" algn="l"/>
              </a:tabLst>
            </a:pPr>
            <a:r>
              <a:rPr sz="1900" spc="-5" dirty="0">
                <a:latin typeface="Tahoma"/>
                <a:cs typeface="Tahoma"/>
              </a:rPr>
              <a:t>Здебільшого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використовується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</a:t>
            </a:r>
            <a:r>
              <a:rPr sz="1900" dirty="0">
                <a:latin typeface="Tahoma"/>
                <a:cs typeface="Tahoma"/>
              </a:rPr>
              <a:t> один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етапів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процесі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приватизації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ts val="2055"/>
              </a:lnSpc>
            </a:pPr>
            <a:r>
              <a:rPr sz="1900" spc="-5" dirty="0">
                <a:latin typeface="Tahoma"/>
                <a:cs typeface="Tahoma"/>
              </a:rPr>
              <a:t>об’єктів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комунальної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власності.</a:t>
            </a:r>
            <a:endParaRPr sz="1900">
              <a:latin typeface="Tahoma"/>
              <a:cs typeface="Tahoma"/>
            </a:endParaRPr>
          </a:p>
          <a:p>
            <a:pPr marL="356870" marR="165735" lvl="1">
              <a:lnSpc>
                <a:spcPct val="80100"/>
              </a:lnSpc>
              <a:spcBef>
                <a:spcPts val="1055"/>
              </a:spcBef>
              <a:buClr>
                <a:srgbClr val="000090"/>
              </a:buClr>
              <a:buSzPct val="63157"/>
              <a:buFont typeface="Calibri"/>
              <a:buChar char="-"/>
              <a:tabLst>
                <a:tab pos="545465" algn="l"/>
                <a:tab pos="546100" algn="l"/>
              </a:tabLst>
            </a:pPr>
            <a:r>
              <a:rPr sz="1900" spc="-5" dirty="0">
                <a:latin typeface="Tahoma"/>
                <a:cs typeface="Tahoma"/>
              </a:rPr>
              <a:t>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Україні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наявний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негативний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досвід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використання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цього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механізму </a:t>
            </a:r>
            <a:r>
              <a:rPr sz="1900" spc="-5" dirty="0">
                <a:latin typeface="Tahoma"/>
                <a:cs typeface="Tahoma"/>
              </a:rPr>
              <a:t> (перш</a:t>
            </a:r>
            <a:r>
              <a:rPr sz="1900" spc="-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все,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через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високий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рівень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корупції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сфері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надання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житлово-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комунальних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послуг).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355" y="11262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286" y="624189"/>
            <a:ext cx="6831621" cy="487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1214" y="591693"/>
            <a:ext cx="68884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ПЕРЕВАГИ</a:t>
            </a:r>
            <a:r>
              <a:rPr spc="50" dirty="0"/>
              <a:t> </a:t>
            </a:r>
            <a:r>
              <a:rPr spc="-10" dirty="0"/>
              <a:t>КОРПОРАТИЗАЦІЇ</a:t>
            </a:r>
            <a:r>
              <a:rPr spc="85" dirty="0"/>
              <a:t> </a:t>
            </a:r>
            <a:r>
              <a:rPr spc="-15" dirty="0"/>
              <a:t>КП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44" y="1588388"/>
            <a:ext cx="7949565" cy="364997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6870" marR="347980" indent="-344805" algn="just">
              <a:lnSpc>
                <a:spcPts val="2930"/>
              </a:lnSpc>
              <a:spcBef>
                <a:spcPts val="46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Місто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може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самостійно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визначити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оптимальні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спосіб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форму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корпоратизації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КП.</a:t>
            </a:r>
            <a:endParaRPr sz="2700">
              <a:latin typeface="Tahoma"/>
              <a:cs typeface="Tahoma"/>
            </a:endParaRPr>
          </a:p>
          <a:p>
            <a:pPr marL="356870" indent="-344805" algn="just">
              <a:lnSpc>
                <a:spcPts val="3085"/>
              </a:lnSpc>
              <a:spcBef>
                <a:spcPts val="27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Місто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може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зберегти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право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власності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на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КП,</a:t>
            </a:r>
            <a:endParaRPr sz="2700">
              <a:latin typeface="Tahoma"/>
              <a:cs typeface="Tahoma"/>
            </a:endParaRPr>
          </a:p>
          <a:p>
            <a:pPr marL="356870" marR="236854" algn="just">
              <a:lnSpc>
                <a:spcPts val="2900"/>
              </a:lnSpc>
              <a:spcBef>
                <a:spcPts val="225"/>
              </a:spcBef>
            </a:pPr>
            <a:r>
              <a:rPr sz="2700" spc="5" dirty="0">
                <a:latin typeface="Tahoma"/>
                <a:cs typeface="Tahoma"/>
              </a:rPr>
              <a:t>але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водночас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уникнути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відповідальності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за</a:t>
            </a:r>
            <a:r>
              <a:rPr sz="2700" spc="-9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всі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або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частину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його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боргових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зобов’язань.</a:t>
            </a:r>
            <a:endParaRPr sz="2700">
              <a:latin typeface="Tahoma"/>
              <a:cs typeface="Tahoma"/>
            </a:endParaRPr>
          </a:p>
          <a:p>
            <a:pPr marL="356870" marR="5080" indent="-344805" algn="just">
              <a:lnSpc>
                <a:spcPct val="90000"/>
              </a:lnSpc>
              <a:spcBef>
                <a:spcPts val="62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Місто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може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залучити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інвестиції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для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підвищення </a:t>
            </a:r>
            <a:r>
              <a:rPr sz="2700" spc="-8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ефетивності роботи КП, але зберегти </a:t>
            </a:r>
            <a:r>
              <a:rPr sz="2700" spc="5" dirty="0">
                <a:latin typeface="Tahoma"/>
                <a:cs typeface="Tahoma"/>
              </a:rPr>
              <a:t>за </a:t>
            </a:r>
            <a:r>
              <a:rPr sz="2700" dirty="0">
                <a:latin typeface="Tahoma"/>
                <a:cs typeface="Tahoma"/>
              </a:rPr>
              <a:t>собою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контрольні</a:t>
            </a:r>
            <a:r>
              <a:rPr sz="2700" spc="-7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чи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блокувальні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повноваження.</a:t>
            </a:r>
            <a:endParaRPr sz="2700">
              <a:latin typeface="Tahoma"/>
              <a:cs typeface="Tahoma"/>
            </a:endParaRPr>
          </a:p>
          <a:p>
            <a:pPr marL="356870" indent="-344805" algn="just">
              <a:lnSpc>
                <a:spcPct val="100000"/>
              </a:lnSpc>
              <a:spcBef>
                <a:spcPts val="31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Місто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може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повністю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приватизувати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119938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94" y="456204"/>
            <a:ext cx="7078500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0280" y="339979"/>
            <a:ext cx="712850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КОРПОРАТИВНІ</a:t>
            </a:r>
            <a:r>
              <a:rPr spc="75" dirty="0"/>
              <a:t> </a:t>
            </a:r>
            <a:r>
              <a:rPr spc="-10" dirty="0"/>
              <a:t>ПРАВА</a:t>
            </a:r>
            <a:r>
              <a:rPr spc="5" dirty="0"/>
              <a:t> </a:t>
            </a:r>
            <a:r>
              <a:rPr spc="-15" dirty="0"/>
              <a:t>ГРОМАДИ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942212"/>
            <a:ext cx="8624570" cy="5239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307975" indent="-344805">
              <a:lnSpc>
                <a:spcPct val="100000"/>
              </a:lnSpc>
              <a:spcBef>
                <a:spcPts val="9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виступати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співзасновником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здійснювати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відповідний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внесок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статутного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фонду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господарського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товариства.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9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приймати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рішення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щодо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утворення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господарського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товариства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базі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окремих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комунальних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об'єктів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нерухомості,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які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повністю,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або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частково,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входять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до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його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статутного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фонду.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5" dirty="0">
                <a:latin typeface="Tahoma"/>
                <a:cs typeface="Tahoma"/>
              </a:rPr>
              <a:t>Можливість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процесі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приватизації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залишити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комунальній</a:t>
            </a:r>
            <a:r>
              <a:rPr sz="1900" spc="10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власності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Tahoma"/>
                <a:cs typeface="Tahoma"/>
              </a:rPr>
              <a:t>частку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майні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(статутному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фонді)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відповідного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товариства.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отримувати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відповідні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корпоративні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права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внаслідок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передачі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latin typeface="Tahoma"/>
                <a:cs typeface="Tahoma"/>
              </a:rPr>
              <a:t>територіальній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громаді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відповідної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частки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державної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власності.</a:t>
            </a:r>
            <a:endParaRPr sz="19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45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приймати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рішення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щодо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придбання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комунальну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власність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пакету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акцій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(частки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 </a:t>
            </a:r>
            <a:r>
              <a:rPr sz="1900" spc="-10" dirty="0">
                <a:latin typeface="Tahoma"/>
                <a:cs typeface="Tahoma"/>
              </a:rPr>
              <a:t>статутному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фонді)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товариства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іншої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організаційно-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правової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форми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шляхом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укладення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прямої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угоди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попереднім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власником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5" dirty="0">
                <a:latin typeface="Tahoma"/>
                <a:cs typeface="Tahoma"/>
              </a:rPr>
              <a:t>або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здійснювати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придбання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організованому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ринку.</a:t>
            </a:r>
            <a:endParaRPr sz="1900">
              <a:latin typeface="Tahoma"/>
              <a:cs typeface="Tahoma"/>
            </a:endParaRPr>
          </a:p>
          <a:p>
            <a:pPr marL="356870" marR="369570" indent="-344805">
              <a:lnSpc>
                <a:spcPct val="100000"/>
              </a:lnSpc>
              <a:spcBef>
                <a:spcPts val="459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разом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іншими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представницькими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органами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територіальних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громад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приймати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рішення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щодо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трансформації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організаційно-правової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форми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унітарного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підприємства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спільної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комунальної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власності,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яке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перебуває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управлінні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районної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або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обласної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ради.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9098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11" y="759884"/>
            <a:ext cx="8840470" cy="2508885"/>
            <a:chOff x="210311" y="759884"/>
            <a:chExt cx="8840470" cy="2508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349" y="759884"/>
              <a:ext cx="7021885" cy="3555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938783"/>
              <a:ext cx="7700009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7" y="1322831"/>
              <a:ext cx="8745474" cy="7932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59" y="1706879"/>
              <a:ext cx="6560058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311" y="2090927"/>
              <a:ext cx="5767578" cy="7932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688" y="2090927"/>
              <a:ext cx="625601" cy="7932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7088" y="2090927"/>
              <a:ext cx="3393186" cy="7932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8967" y="2474976"/>
              <a:ext cx="5868161" cy="79324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335" y="656666"/>
            <a:ext cx="8300084" cy="23749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4135" marR="57785" indent="1905" algn="ctr">
              <a:lnSpc>
                <a:spcPct val="90000"/>
              </a:lnSpc>
              <a:spcBef>
                <a:spcPts val="445"/>
              </a:spcBef>
            </a:pPr>
            <a:r>
              <a:rPr sz="2800" dirty="0"/>
              <a:t>ДЖЕРЕЛАМИ ФІНАНСОВИХ РЕСУРСІВ </a:t>
            </a:r>
            <a:r>
              <a:rPr sz="2800" spc="5" dirty="0"/>
              <a:t> </a:t>
            </a:r>
            <a:r>
              <a:rPr sz="2800" dirty="0"/>
              <a:t>МІСЦЕВОГО РОЗВИТКУ </a:t>
            </a:r>
            <a:r>
              <a:rPr sz="2800" spc="-5" dirty="0"/>
              <a:t>МОЖУТЬ </a:t>
            </a:r>
            <a:r>
              <a:rPr sz="2800" dirty="0"/>
              <a:t>БУТИ </a:t>
            </a:r>
            <a:r>
              <a:rPr sz="2800" spc="5" dirty="0"/>
              <a:t> </a:t>
            </a:r>
            <a:r>
              <a:rPr sz="2800" dirty="0"/>
              <a:t>РЕСУРСИ</a:t>
            </a:r>
            <a:r>
              <a:rPr sz="2800" spc="-35" dirty="0"/>
              <a:t> </a:t>
            </a:r>
            <a:r>
              <a:rPr sz="2800" dirty="0"/>
              <a:t>ВСІХ</a:t>
            </a:r>
            <a:r>
              <a:rPr sz="2800" spc="-20" dirty="0"/>
              <a:t> </a:t>
            </a:r>
            <a:r>
              <a:rPr sz="2800" dirty="0"/>
              <a:t>ЕКОНОМІЧНИХ</a:t>
            </a:r>
            <a:r>
              <a:rPr sz="2800" spc="-60" dirty="0"/>
              <a:t> </a:t>
            </a:r>
            <a:r>
              <a:rPr sz="2800" dirty="0"/>
              <a:t>АГЕНТІВ,</a:t>
            </a:r>
            <a:r>
              <a:rPr sz="2800" spc="-65" dirty="0"/>
              <a:t> </a:t>
            </a:r>
            <a:r>
              <a:rPr sz="2800" dirty="0"/>
              <a:t>ЯКІ </a:t>
            </a:r>
            <a:r>
              <a:rPr sz="2800" spc="-805" dirty="0"/>
              <a:t> </a:t>
            </a:r>
            <a:r>
              <a:rPr sz="2800" dirty="0"/>
              <a:t>МОЖУТЬ</a:t>
            </a:r>
            <a:r>
              <a:rPr sz="2800" spc="-5" dirty="0"/>
              <a:t> </a:t>
            </a:r>
            <a:r>
              <a:rPr sz="2800" dirty="0"/>
              <a:t>БУТИ</a:t>
            </a:r>
            <a:r>
              <a:rPr sz="2800" spc="-25" dirty="0"/>
              <a:t> </a:t>
            </a:r>
            <a:r>
              <a:rPr sz="2800" spc="-5" dirty="0"/>
              <a:t>СПРЯМОВАНІ</a:t>
            </a:r>
            <a:r>
              <a:rPr sz="2800" spc="-25" dirty="0"/>
              <a:t> </a:t>
            </a:r>
            <a:r>
              <a:rPr sz="2800" dirty="0"/>
              <a:t>НА</a:t>
            </a:r>
            <a:endParaRPr sz="2800"/>
          </a:p>
          <a:p>
            <a:pPr marL="12700" marR="5080" algn="ctr">
              <a:lnSpc>
                <a:spcPts val="3030"/>
              </a:lnSpc>
              <a:spcBef>
                <a:spcPts val="40"/>
              </a:spcBef>
            </a:pPr>
            <a:r>
              <a:rPr sz="2800" spc="-5" dirty="0"/>
              <a:t>ЗАБЕЗПЕЧЕННЯ </a:t>
            </a:r>
            <a:r>
              <a:rPr sz="2800" dirty="0"/>
              <a:t>СОЦІАЛЬНО-ЕКОНОМІЧНИХ </a:t>
            </a:r>
            <a:r>
              <a:rPr sz="2800" spc="-810" dirty="0"/>
              <a:t> </a:t>
            </a:r>
            <a:r>
              <a:rPr sz="2800" dirty="0"/>
              <a:t>ПОТРЕБ</a:t>
            </a:r>
            <a:r>
              <a:rPr sz="2800" spc="-40" dirty="0"/>
              <a:t> </a:t>
            </a:r>
            <a:r>
              <a:rPr sz="2800" dirty="0"/>
              <a:t>ТЕРИТОРІЇ,</a:t>
            </a:r>
            <a:r>
              <a:rPr sz="2800" spc="-65" dirty="0"/>
              <a:t> </a:t>
            </a:r>
            <a:r>
              <a:rPr sz="2800" spc="5" dirty="0"/>
              <a:t>А</a:t>
            </a:r>
            <a:r>
              <a:rPr sz="2800" spc="-15" dirty="0"/>
              <a:t> </a:t>
            </a:r>
            <a:r>
              <a:rPr sz="2800" spc="-5" dirty="0"/>
              <a:t>САМЕ</a:t>
            </a:r>
            <a:r>
              <a:rPr sz="2800" spc="15" dirty="0"/>
              <a:t> </a:t>
            </a:r>
            <a:r>
              <a:rPr sz="2800" dirty="0"/>
              <a:t>: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402437" y="3530790"/>
            <a:ext cx="6029960" cy="22218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місцевих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центральних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органів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влади;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приватних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суб’єктів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господарювання;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неурядових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організацій;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фізичних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осіб;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міжнародних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організацій,</a:t>
            </a:r>
            <a:r>
              <a:rPr sz="2400" dirty="0">
                <a:latin typeface="Tahoma"/>
                <a:cs typeface="Tahoma"/>
              </a:rPr>
              <a:t> тощо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1355" y="327202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2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081" y="428772"/>
            <a:ext cx="5889837" cy="4006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1846" y="313689"/>
            <a:ext cx="59499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КОРПОРАТИЗАЦІЯ</a:t>
            </a:r>
            <a:r>
              <a:rPr spc="70" dirty="0"/>
              <a:t> </a:t>
            </a:r>
            <a:r>
              <a:rPr spc="-10" dirty="0"/>
              <a:t>СПРИЯЄ: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449" y="1185481"/>
            <a:ext cx="8733155" cy="1658620"/>
            <a:chOff x="167449" y="1185481"/>
            <a:chExt cx="8733155" cy="1658620"/>
          </a:xfrm>
        </p:grpSpPr>
        <p:sp>
          <p:nvSpPr>
            <p:cNvPr id="7" name="object 7"/>
            <p:cNvSpPr/>
            <p:nvPr/>
          </p:nvSpPr>
          <p:spPr>
            <a:xfrm>
              <a:off x="2901695" y="1269492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>
                  <a:moveTo>
                    <a:pt x="0" y="0"/>
                  </a:moveTo>
                  <a:lnTo>
                    <a:pt x="274320" y="0"/>
                  </a:lnTo>
                </a:path>
              </a:pathLst>
            </a:custGeom>
            <a:ln w="15240">
              <a:solidFill>
                <a:srgbClr val="86003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832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2721864" y="0"/>
                  </a:moveTo>
                  <a:lnTo>
                    <a:pt x="0" y="0"/>
                  </a:lnTo>
                  <a:lnTo>
                    <a:pt x="0" y="1633727"/>
                  </a:lnTo>
                  <a:lnTo>
                    <a:pt x="2721864" y="1633727"/>
                  </a:lnTo>
                  <a:lnTo>
                    <a:pt x="2721864" y="0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832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0" y="1633727"/>
                  </a:moveTo>
                  <a:lnTo>
                    <a:pt x="2721864" y="1633727"/>
                  </a:lnTo>
                  <a:lnTo>
                    <a:pt x="2721864" y="0"/>
                  </a:lnTo>
                  <a:lnTo>
                    <a:pt x="0" y="0"/>
                  </a:lnTo>
                  <a:lnTo>
                    <a:pt x="0" y="163372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97879" y="1261872"/>
              <a:ext cx="2995295" cy="15240"/>
            </a:xfrm>
            <a:custGeom>
              <a:avLst/>
              <a:gdLst/>
              <a:ahLst/>
              <a:cxnLst/>
              <a:rect l="l" t="t" r="r" b="b"/>
              <a:pathLst>
                <a:path w="2995295" h="15240">
                  <a:moveTo>
                    <a:pt x="0" y="7620"/>
                  </a:moveTo>
                  <a:lnTo>
                    <a:pt x="271272" y="7620"/>
                  </a:lnTo>
                </a:path>
                <a:path w="2995295" h="15240">
                  <a:moveTo>
                    <a:pt x="2994787" y="0"/>
                  </a:moveTo>
                  <a:lnTo>
                    <a:pt x="2994787" y="15240"/>
                  </a:lnTo>
                </a:path>
              </a:pathLst>
            </a:custGeom>
            <a:ln w="15240">
              <a:solidFill>
                <a:srgbClr val="86003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9831" y="1197863"/>
            <a:ext cx="2722245" cy="163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414020" marR="333375" indent="-76200">
              <a:lnSpc>
                <a:spcPts val="166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залученню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інвестицій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приватного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сектору;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63633" y="1185481"/>
            <a:ext cx="2747010" cy="1658620"/>
            <a:chOff x="3163633" y="1185481"/>
            <a:chExt cx="2747010" cy="1658620"/>
          </a:xfrm>
        </p:grpSpPr>
        <p:sp>
          <p:nvSpPr>
            <p:cNvPr id="13" name="object 13"/>
            <p:cNvSpPr/>
            <p:nvPr/>
          </p:nvSpPr>
          <p:spPr>
            <a:xfrm>
              <a:off x="3176015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2721863" y="0"/>
                  </a:moveTo>
                  <a:lnTo>
                    <a:pt x="0" y="0"/>
                  </a:lnTo>
                  <a:lnTo>
                    <a:pt x="0" y="1633727"/>
                  </a:lnTo>
                  <a:lnTo>
                    <a:pt x="2721863" y="1633727"/>
                  </a:lnTo>
                  <a:lnTo>
                    <a:pt x="2721863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6015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0" y="1633727"/>
                  </a:moveTo>
                  <a:lnTo>
                    <a:pt x="2721863" y="1633727"/>
                  </a:lnTo>
                  <a:lnTo>
                    <a:pt x="2721863" y="0"/>
                  </a:lnTo>
                  <a:lnTo>
                    <a:pt x="0" y="0"/>
                  </a:lnTo>
                  <a:lnTo>
                    <a:pt x="0" y="163372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76016" y="1197863"/>
            <a:ext cx="2722245" cy="16338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252729" marR="244475" algn="ctr">
              <a:lnSpc>
                <a:spcPct val="863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зменшенню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бюджетних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асигнувань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місцевого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бюджету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утримання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об'єктів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комунальної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інфраструктури;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56959" y="1185672"/>
            <a:ext cx="2746375" cy="1658620"/>
            <a:chOff x="6156959" y="1185672"/>
            <a:chExt cx="2746375" cy="1658620"/>
          </a:xfrm>
        </p:grpSpPr>
        <p:sp>
          <p:nvSpPr>
            <p:cNvPr id="17" name="object 17"/>
            <p:cNvSpPr/>
            <p:nvPr/>
          </p:nvSpPr>
          <p:spPr>
            <a:xfrm>
              <a:off x="6169151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2721863" y="0"/>
                  </a:moveTo>
                  <a:lnTo>
                    <a:pt x="0" y="0"/>
                  </a:lnTo>
                  <a:lnTo>
                    <a:pt x="0" y="1633727"/>
                  </a:lnTo>
                  <a:lnTo>
                    <a:pt x="2721863" y="1633727"/>
                  </a:lnTo>
                  <a:lnTo>
                    <a:pt x="27218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9151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0" y="1633727"/>
                  </a:moveTo>
                  <a:lnTo>
                    <a:pt x="2721863" y="1633727"/>
                  </a:lnTo>
                  <a:lnTo>
                    <a:pt x="2721863" y="0"/>
                  </a:lnTo>
                  <a:lnTo>
                    <a:pt x="0" y="0"/>
                  </a:lnTo>
                  <a:lnTo>
                    <a:pt x="0" y="163372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69152" y="1197863"/>
            <a:ext cx="2722245" cy="16338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39700" marR="129539" algn="ctr">
              <a:lnSpc>
                <a:spcPct val="863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впровадженню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комплексу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додаткових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стимулів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управлінців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корпоратизованих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підприємств;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9831" y="3102864"/>
            <a:ext cx="2722245" cy="1633855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209550" marR="193040" indent="-12065" algn="ctr">
              <a:lnSpc>
                <a:spcPts val="166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ефективнішому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використанню майнових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громади;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6016" y="3102864"/>
            <a:ext cx="2722245" cy="163385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33350" marR="128270" algn="ctr">
              <a:lnSpc>
                <a:spcPct val="863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підвищенню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інвестиційної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привабливості, виходу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комунальних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підприємств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міста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ринки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ts val="1655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запозичень;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152" y="3102864"/>
            <a:ext cx="2722245" cy="1633855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64795" marR="254000" indent="-3810" algn="ctr">
              <a:lnSpc>
                <a:spcPct val="86300"/>
              </a:lnSpc>
              <a:spcBef>
                <a:spcPts val="1040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прискоренню процесів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реформування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сектору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житлово-комунального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господарства;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6016" y="5007864"/>
            <a:ext cx="2722245" cy="1633855"/>
          </a:xfrm>
          <a:prstGeom prst="rect">
            <a:avLst/>
          </a:prstGeom>
          <a:solidFill>
            <a:srgbClr val="85AA87"/>
          </a:solidFill>
        </p:spPr>
        <p:txBody>
          <a:bodyPr vert="horz" wrap="square" lIns="0" tIns="82550" rIns="0" bIns="0" rtlCol="0">
            <a:spAutoFit/>
          </a:bodyPr>
          <a:lstStyle/>
          <a:p>
            <a:pPr marL="151765" marR="147320" algn="ctr">
              <a:lnSpc>
                <a:spcPts val="1660"/>
              </a:lnSpc>
              <a:spcBef>
                <a:spcPts val="650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надходженню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дивідендів,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нарахованих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акції,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ts val="1510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частки,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паї,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належні</a:t>
            </a:r>
            <a:endParaRPr sz="1600">
              <a:latin typeface="Microsoft Sans Serif"/>
              <a:cs typeface="Microsoft Sans Serif"/>
            </a:endParaRPr>
          </a:p>
          <a:p>
            <a:pPr marL="188595" marR="186690" algn="ctr">
              <a:lnSpc>
                <a:spcPct val="86300"/>
              </a:lnSpc>
              <a:spcBef>
                <a:spcPts val="13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територіальній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громаді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майні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господарських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товариств,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бюджету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міста.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9006" y="395627"/>
            <a:ext cx="4525618" cy="4917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7645" y="370712"/>
            <a:ext cx="45834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ПОСЛІДОВНІСТЬ</a:t>
            </a:r>
            <a:r>
              <a:rPr spc="45" dirty="0"/>
              <a:t> </a:t>
            </a:r>
            <a:r>
              <a:rPr spc="-15" dirty="0"/>
              <a:t>ДІЙ</a:t>
            </a:r>
          </a:p>
        </p:txBody>
      </p:sp>
      <p:sp>
        <p:nvSpPr>
          <p:cNvPr id="4" name="object 4"/>
          <p:cNvSpPr/>
          <p:nvPr/>
        </p:nvSpPr>
        <p:spPr>
          <a:xfrm>
            <a:off x="181355" y="119938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1487424"/>
            <a:ext cx="2667000" cy="1584960"/>
          </a:xfrm>
          <a:custGeom>
            <a:avLst/>
            <a:gdLst/>
            <a:ahLst/>
            <a:cxnLst/>
            <a:rect l="l" t="t" r="r" b="b"/>
            <a:pathLst>
              <a:path w="2667000" h="1584960">
                <a:moveTo>
                  <a:pt x="2508504" y="0"/>
                </a:moveTo>
                <a:lnTo>
                  <a:pt x="158495" y="0"/>
                </a:lnTo>
                <a:lnTo>
                  <a:pt x="108396" y="8083"/>
                </a:lnTo>
                <a:lnTo>
                  <a:pt x="64887" y="30589"/>
                </a:lnTo>
                <a:lnTo>
                  <a:pt x="30578" y="64904"/>
                </a:lnTo>
                <a:lnTo>
                  <a:pt x="8079" y="108411"/>
                </a:lnTo>
                <a:lnTo>
                  <a:pt x="0" y="158496"/>
                </a:lnTo>
                <a:lnTo>
                  <a:pt x="0" y="1426464"/>
                </a:lnTo>
                <a:lnTo>
                  <a:pt x="8079" y="1476548"/>
                </a:lnTo>
                <a:lnTo>
                  <a:pt x="30578" y="1520055"/>
                </a:lnTo>
                <a:lnTo>
                  <a:pt x="64887" y="1554370"/>
                </a:lnTo>
                <a:lnTo>
                  <a:pt x="108396" y="1576876"/>
                </a:lnTo>
                <a:lnTo>
                  <a:pt x="158495" y="1584960"/>
                </a:lnTo>
                <a:lnTo>
                  <a:pt x="2508504" y="1584960"/>
                </a:lnTo>
                <a:lnTo>
                  <a:pt x="2558588" y="1576876"/>
                </a:lnTo>
                <a:lnTo>
                  <a:pt x="2602095" y="1554370"/>
                </a:lnTo>
                <a:lnTo>
                  <a:pt x="2636410" y="1520055"/>
                </a:lnTo>
                <a:lnTo>
                  <a:pt x="2658916" y="1476548"/>
                </a:lnTo>
                <a:lnTo>
                  <a:pt x="2667000" y="1426464"/>
                </a:lnTo>
                <a:lnTo>
                  <a:pt x="2667000" y="158496"/>
                </a:lnTo>
                <a:lnTo>
                  <a:pt x="2658916" y="108411"/>
                </a:lnTo>
                <a:lnTo>
                  <a:pt x="2636410" y="64904"/>
                </a:lnTo>
                <a:lnTo>
                  <a:pt x="2602095" y="30589"/>
                </a:lnTo>
                <a:lnTo>
                  <a:pt x="2558588" y="8083"/>
                </a:lnTo>
                <a:lnTo>
                  <a:pt x="2508504" y="0"/>
                </a:lnTo>
                <a:close/>
              </a:path>
            </a:pathLst>
          </a:custGeom>
          <a:solidFill>
            <a:srgbClr val="00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869" y="1992629"/>
            <a:ext cx="217170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Ініціювання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процесу</a:t>
            </a:r>
            <a:endParaRPr sz="1800">
              <a:latin typeface="Microsoft Sans Serif"/>
              <a:cs typeface="Microsoft Sans Serif"/>
            </a:endParaRPr>
          </a:p>
          <a:p>
            <a:pPr marL="88900">
              <a:lnSpc>
                <a:spcPts val="2005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корпоратизації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КП.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9127" y="2170176"/>
            <a:ext cx="185928" cy="21945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203448" y="1341119"/>
            <a:ext cx="2667000" cy="1880870"/>
          </a:xfrm>
          <a:custGeom>
            <a:avLst/>
            <a:gdLst/>
            <a:ahLst/>
            <a:cxnLst/>
            <a:rect l="l" t="t" r="r" b="b"/>
            <a:pathLst>
              <a:path w="2667000" h="1880870">
                <a:moveTo>
                  <a:pt x="2478913" y="0"/>
                </a:moveTo>
                <a:lnTo>
                  <a:pt x="188087" y="0"/>
                </a:lnTo>
                <a:lnTo>
                  <a:pt x="138083" y="6718"/>
                </a:lnTo>
                <a:lnTo>
                  <a:pt x="93152" y="25677"/>
                </a:lnTo>
                <a:lnTo>
                  <a:pt x="55086" y="55086"/>
                </a:lnTo>
                <a:lnTo>
                  <a:pt x="25677" y="93152"/>
                </a:lnTo>
                <a:lnTo>
                  <a:pt x="6718" y="138083"/>
                </a:lnTo>
                <a:lnTo>
                  <a:pt x="0" y="188087"/>
                </a:lnTo>
                <a:lnTo>
                  <a:pt x="0" y="1692528"/>
                </a:lnTo>
                <a:lnTo>
                  <a:pt x="6718" y="1742532"/>
                </a:lnTo>
                <a:lnTo>
                  <a:pt x="25677" y="1787463"/>
                </a:lnTo>
                <a:lnTo>
                  <a:pt x="55086" y="1825529"/>
                </a:lnTo>
                <a:lnTo>
                  <a:pt x="93152" y="1854938"/>
                </a:lnTo>
                <a:lnTo>
                  <a:pt x="138083" y="1873897"/>
                </a:lnTo>
                <a:lnTo>
                  <a:pt x="188087" y="1880615"/>
                </a:lnTo>
                <a:lnTo>
                  <a:pt x="2478913" y="1880615"/>
                </a:lnTo>
                <a:lnTo>
                  <a:pt x="2528916" y="1873897"/>
                </a:lnTo>
                <a:lnTo>
                  <a:pt x="2573847" y="1854938"/>
                </a:lnTo>
                <a:lnTo>
                  <a:pt x="2611913" y="1825529"/>
                </a:lnTo>
                <a:lnTo>
                  <a:pt x="2641322" y="1787463"/>
                </a:lnTo>
                <a:lnTo>
                  <a:pt x="2660281" y="1742532"/>
                </a:lnTo>
                <a:lnTo>
                  <a:pt x="2667000" y="1692528"/>
                </a:lnTo>
                <a:lnTo>
                  <a:pt x="2667000" y="188087"/>
                </a:lnTo>
                <a:lnTo>
                  <a:pt x="2660281" y="138083"/>
                </a:lnTo>
                <a:lnTo>
                  <a:pt x="2641322" y="93152"/>
                </a:lnTo>
                <a:lnTo>
                  <a:pt x="2611913" y="55086"/>
                </a:lnTo>
                <a:lnTo>
                  <a:pt x="2573847" y="25677"/>
                </a:lnTo>
                <a:lnTo>
                  <a:pt x="2528916" y="6718"/>
                </a:lnTo>
                <a:lnTo>
                  <a:pt x="2478913" y="0"/>
                </a:lnTo>
                <a:close/>
              </a:path>
            </a:pathLst>
          </a:custGeom>
          <a:solidFill>
            <a:srgbClr val="12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36416" y="1519173"/>
            <a:ext cx="2400300" cy="14833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3175" algn="ctr">
              <a:lnSpc>
                <a:spcPct val="86300"/>
              </a:lnSpc>
              <a:spcBef>
                <a:spcPts val="395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Підготовка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КП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корпоратизації (оцінка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майнового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підприємства,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аудиту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6647" y="2170176"/>
            <a:ext cx="185927" cy="21945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220967" y="1341119"/>
            <a:ext cx="2667000" cy="1880870"/>
          </a:xfrm>
          <a:custGeom>
            <a:avLst/>
            <a:gdLst/>
            <a:ahLst/>
            <a:cxnLst/>
            <a:rect l="l" t="t" r="r" b="b"/>
            <a:pathLst>
              <a:path w="2667000" h="1880870">
                <a:moveTo>
                  <a:pt x="2478913" y="0"/>
                </a:moveTo>
                <a:lnTo>
                  <a:pt x="188087" y="0"/>
                </a:lnTo>
                <a:lnTo>
                  <a:pt x="138083" y="6718"/>
                </a:lnTo>
                <a:lnTo>
                  <a:pt x="93152" y="25677"/>
                </a:lnTo>
                <a:lnTo>
                  <a:pt x="55086" y="55086"/>
                </a:lnTo>
                <a:lnTo>
                  <a:pt x="25677" y="93152"/>
                </a:lnTo>
                <a:lnTo>
                  <a:pt x="6718" y="138083"/>
                </a:lnTo>
                <a:lnTo>
                  <a:pt x="0" y="188087"/>
                </a:lnTo>
                <a:lnTo>
                  <a:pt x="0" y="1692528"/>
                </a:lnTo>
                <a:lnTo>
                  <a:pt x="6718" y="1742532"/>
                </a:lnTo>
                <a:lnTo>
                  <a:pt x="25677" y="1787463"/>
                </a:lnTo>
                <a:lnTo>
                  <a:pt x="55086" y="1825529"/>
                </a:lnTo>
                <a:lnTo>
                  <a:pt x="93152" y="1854938"/>
                </a:lnTo>
                <a:lnTo>
                  <a:pt x="138083" y="1873897"/>
                </a:lnTo>
                <a:lnTo>
                  <a:pt x="188087" y="1880615"/>
                </a:lnTo>
                <a:lnTo>
                  <a:pt x="2478913" y="1880615"/>
                </a:lnTo>
                <a:lnTo>
                  <a:pt x="2528916" y="1873897"/>
                </a:lnTo>
                <a:lnTo>
                  <a:pt x="2573847" y="1854938"/>
                </a:lnTo>
                <a:lnTo>
                  <a:pt x="2611913" y="1825529"/>
                </a:lnTo>
                <a:lnTo>
                  <a:pt x="2641322" y="1787463"/>
                </a:lnTo>
                <a:lnTo>
                  <a:pt x="2660281" y="1742532"/>
                </a:lnTo>
                <a:lnTo>
                  <a:pt x="2667000" y="1692528"/>
                </a:lnTo>
                <a:lnTo>
                  <a:pt x="2667000" y="188087"/>
                </a:lnTo>
                <a:lnTo>
                  <a:pt x="2660281" y="138083"/>
                </a:lnTo>
                <a:lnTo>
                  <a:pt x="2641322" y="93152"/>
                </a:lnTo>
                <a:lnTo>
                  <a:pt x="2611913" y="55086"/>
                </a:lnTo>
                <a:lnTo>
                  <a:pt x="2573847" y="25677"/>
                </a:lnTo>
                <a:lnTo>
                  <a:pt x="2528916" y="6718"/>
                </a:lnTo>
                <a:lnTo>
                  <a:pt x="2478913" y="0"/>
                </a:lnTo>
                <a:close/>
              </a:path>
            </a:pathLst>
          </a:custGeom>
          <a:solidFill>
            <a:srgbClr val="2C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40855" y="1282141"/>
            <a:ext cx="2430145" cy="19564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indent="635" algn="ctr">
              <a:lnSpc>
                <a:spcPct val="86200"/>
              </a:lnSpc>
              <a:spcBef>
                <a:spcPts val="4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Прийняття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рішення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корпоратизацію та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визначення</a:t>
            </a:r>
            <a:endParaRPr sz="1800">
              <a:latin typeface="Microsoft Sans Serif"/>
              <a:cs typeface="Microsoft Sans Serif"/>
            </a:endParaRPr>
          </a:p>
          <a:p>
            <a:pPr marL="70485" marR="64769" algn="ctr">
              <a:lnSpc>
                <a:spcPct val="86000"/>
              </a:lnSpc>
              <a:spcBef>
                <a:spcPts val="15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необхідних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цього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інституцій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(утворення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комісії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реорганізації</a:t>
            </a:r>
            <a:endParaRPr sz="1800">
              <a:latin typeface="Microsoft Sans Serif"/>
              <a:cs typeface="Microsoft Sans Serif"/>
            </a:endParaRPr>
          </a:p>
          <a:p>
            <a:pPr marL="3175" algn="ctr">
              <a:lnSpc>
                <a:spcPts val="1875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підприємства).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5781" y="3280664"/>
            <a:ext cx="210947" cy="20421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925567" y="3572255"/>
            <a:ext cx="3962400" cy="2161540"/>
          </a:xfrm>
          <a:custGeom>
            <a:avLst/>
            <a:gdLst/>
            <a:ahLst/>
            <a:cxnLst/>
            <a:rect l="l" t="t" r="r" b="b"/>
            <a:pathLst>
              <a:path w="3962400" h="2161540">
                <a:moveTo>
                  <a:pt x="3746246" y="0"/>
                </a:moveTo>
                <a:lnTo>
                  <a:pt x="216154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4"/>
                </a:lnTo>
                <a:lnTo>
                  <a:pt x="0" y="1944878"/>
                </a:lnTo>
                <a:lnTo>
                  <a:pt x="5708" y="1994448"/>
                </a:lnTo>
                <a:lnTo>
                  <a:pt x="21969" y="2039948"/>
                </a:lnTo>
                <a:lnTo>
                  <a:pt x="47486" y="2080082"/>
                </a:lnTo>
                <a:lnTo>
                  <a:pt x="80960" y="2113553"/>
                </a:lnTo>
                <a:lnTo>
                  <a:pt x="121094" y="2139066"/>
                </a:lnTo>
                <a:lnTo>
                  <a:pt x="166591" y="2155324"/>
                </a:lnTo>
                <a:lnTo>
                  <a:pt x="216154" y="2161032"/>
                </a:lnTo>
                <a:lnTo>
                  <a:pt x="3746246" y="2161032"/>
                </a:lnTo>
                <a:lnTo>
                  <a:pt x="3795808" y="2155324"/>
                </a:lnTo>
                <a:lnTo>
                  <a:pt x="3841305" y="2139066"/>
                </a:lnTo>
                <a:lnTo>
                  <a:pt x="3881439" y="2113553"/>
                </a:lnTo>
                <a:lnTo>
                  <a:pt x="3914913" y="2080082"/>
                </a:lnTo>
                <a:lnTo>
                  <a:pt x="3940430" y="2039948"/>
                </a:lnTo>
                <a:lnTo>
                  <a:pt x="3956691" y="1994448"/>
                </a:lnTo>
                <a:lnTo>
                  <a:pt x="3962400" y="1944878"/>
                </a:lnTo>
                <a:lnTo>
                  <a:pt x="3962400" y="216154"/>
                </a:lnTo>
                <a:lnTo>
                  <a:pt x="3956691" y="166591"/>
                </a:lnTo>
                <a:lnTo>
                  <a:pt x="3940430" y="121094"/>
                </a:lnTo>
                <a:lnTo>
                  <a:pt x="3914913" y="80960"/>
                </a:lnTo>
                <a:lnTo>
                  <a:pt x="3881439" y="47486"/>
                </a:lnTo>
                <a:lnTo>
                  <a:pt x="3841305" y="21969"/>
                </a:lnTo>
                <a:lnTo>
                  <a:pt x="3795808" y="5708"/>
                </a:lnTo>
                <a:lnTo>
                  <a:pt x="3746246" y="0"/>
                </a:lnTo>
                <a:close/>
              </a:path>
            </a:pathLst>
          </a:custGeom>
          <a:solidFill>
            <a:srgbClr val="60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64633" y="3774440"/>
            <a:ext cx="3680460" cy="17176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indent="-1270" algn="ctr">
              <a:lnSpc>
                <a:spcPct val="86100"/>
              </a:lnSpc>
              <a:spcBef>
                <a:spcPts val="4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переліку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вартості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майна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(оцінка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майного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комплексу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КП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разом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земельною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діяльною),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базі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якого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формується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статутний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господарського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товариства,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створюється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процесі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корпоратизації.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0391" y="4544567"/>
            <a:ext cx="188975" cy="21640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88719" y="3645408"/>
            <a:ext cx="3383279" cy="2014855"/>
          </a:xfrm>
          <a:custGeom>
            <a:avLst/>
            <a:gdLst/>
            <a:ahLst/>
            <a:cxnLst/>
            <a:rect l="l" t="t" r="r" b="b"/>
            <a:pathLst>
              <a:path w="3383279" h="2014854">
                <a:moveTo>
                  <a:pt x="3181858" y="0"/>
                </a:moveTo>
                <a:lnTo>
                  <a:pt x="201422" y="0"/>
                </a:lnTo>
                <a:lnTo>
                  <a:pt x="155234" y="5319"/>
                </a:lnTo>
                <a:lnTo>
                  <a:pt x="112837" y="20471"/>
                </a:lnTo>
                <a:lnTo>
                  <a:pt x="75438" y="44247"/>
                </a:lnTo>
                <a:lnTo>
                  <a:pt x="44247" y="75438"/>
                </a:lnTo>
                <a:lnTo>
                  <a:pt x="20471" y="112837"/>
                </a:lnTo>
                <a:lnTo>
                  <a:pt x="5319" y="155234"/>
                </a:lnTo>
                <a:lnTo>
                  <a:pt x="0" y="201422"/>
                </a:lnTo>
                <a:lnTo>
                  <a:pt x="0" y="1813306"/>
                </a:lnTo>
                <a:lnTo>
                  <a:pt x="5319" y="1859493"/>
                </a:lnTo>
                <a:lnTo>
                  <a:pt x="20471" y="1901890"/>
                </a:lnTo>
                <a:lnTo>
                  <a:pt x="44247" y="1939289"/>
                </a:lnTo>
                <a:lnTo>
                  <a:pt x="75438" y="1970480"/>
                </a:lnTo>
                <a:lnTo>
                  <a:pt x="112837" y="1994256"/>
                </a:lnTo>
                <a:lnTo>
                  <a:pt x="155234" y="2009408"/>
                </a:lnTo>
                <a:lnTo>
                  <a:pt x="201422" y="2014728"/>
                </a:lnTo>
                <a:lnTo>
                  <a:pt x="3181858" y="2014728"/>
                </a:lnTo>
                <a:lnTo>
                  <a:pt x="3228045" y="2009408"/>
                </a:lnTo>
                <a:lnTo>
                  <a:pt x="3270442" y="1994256"/>
                </a:lnTo>
                <a:lnTo>
                  <a:pt x="3307841" y="1970480"/>
                </a:lnTo>
                <a:lnTo>
                  <a:pt x="3339032" y="1939289"/>
                </a:lnTo>
                <a:lnTo>
                  <a:pt x="3362808" y="1901890"/>
                </a:lnTo>
                <a:lnTo>
                  <a:pt x="3377960" y="1859493"/>
                </a:lnTo>
                <a:lnTo>
                  <a:pt x="3383279" y="1813306"/>
                </a:lnTo>
                <a:lnTo>
                  <a:pt x="3383279" y="201422"/>
                </a:lnTo>
                <a:lnTo>
                  <a:pt x="3377960" y="155234"/>
                </a:lnTo>
                <a:lnTo>
                  <a:pt x="3362808" y="112837"/>
                </a:lnTo>
                <a:lnTo>
                  <a:pt x="3339032" y="75438"/>
                </a:lnTo>
                <a:lnTo>
                  <a:pt x="3307841" y="44247"/>
                </a:lnTo>
                <a:lnTo>
                  <a:pt x="3270442" y="20471"/>
                </a:lnTo>
                <a:lnTo>
                  <a:pt x="3228045" y="5319"/>
                </a:lnTo>
                <a:lnTo>
                  <a:pt x="3181858" y="0"/>
                </a:lnTo>
                <a:close/>
              </a:path>
            </a:pathLst>
          </a:custGeom>
          <a:solidFill>
            <a:srgbClr val="94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37310" y="3656203"/>
            <a:ext cx="3089275" cy="19558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02590" marR="398145" algn="ctr">
              <a:lnSpc>
                <a:spcPct val="86300"/>
              </a:lnSpc>
              <a:spcBef>
                <a:spcPts val="395"/>
              </a:spcBef>
            </a:pP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Державна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реєстрація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припинення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КП,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ліквідується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(реорганізується)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1705"/>
              </a:lnSpc>
            </a:pP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результаті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корпоратизації,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186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державна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реєстрація</a:t>
            </a:r>
            <a:endParaRPr sz="1800">
              <a:latin typeface="Microsoft Sans Serif"/>
              <a:cs typeface="Microsoft Sans Serif"/>
            </a:endParaRPr>
          </a:p>
          <a:p>
            <a:pPr marL="70485" marR="66675" indent="636905">
              <a:lnSpc>
                <a:spcPts val="1870"/>
              </a:lnSpc>
              <a:spcBef>
                <a:spcPts val="15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новоутвореного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господарського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товариства.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759" y="230997"/>
            <a:ext cx="7606030" cy="1727200"/>
            <a:chOff x="746759" y="230997"/>
            <a:chExt cx="7606030" cy="172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754" y="230997"/>
              <a:ext cx="6950544" cy="482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9" y="563879"/>
              <a:ext cx="7187946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59" y="1051560"/>
              <a:ext cx="7605522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1311" y="196418"/>
            <a:ext cx="70891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2705" indent="-2317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МЕХАНІЗМ</a:t>
            </a:r>
            <a:r>
              <a:rPr spc="30" dirty="0"/>
              <a:t> </a:t>
            </a:r>
            <a:r>
              <a:rPr spc="-15" dirty="0"/>
              <a:t>КОРПОРАТИЗАЦІЇ</a:t>
            </a:r>
            <a:r>
              <a:rPr spc="85" dirty="0"/>
              <a:t> </a:t>
            </a:r>
            <a:r>
              <a:rPr spc="-10" dirty="0"/>
              <a:t>КП </a:t>
            </a:r>
            <a:r>
              <a:rPr spc="-919" dirty="0"/>
              <a:t> </a:t>
            </a:r>
            <a:r>
              <a:rPr spc="-10" dirty="0"/>
              <a:t>ПЕРЕДБАЧАЄ</a:t>
            </a:r>
            <a:r>
              <a:rPr spc="35" dirty="0"/>
              <a:t> </a:t>
            </a:r>
            <a:r>
              <a:rPr spc="-15" dirty="0"/>
              <a:t>РЕОРГАНІЗАЦІЮ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...У</a:t>
            </a:r>
            <a:r>
              <a:rPr spc="-30" dirty="0"/>
              <a:t> </a:t>
            </a:r>
            <a:r>
              <a:rPr spc="-15" dirty="0"/>
              <a:t>ГОСПОДАРСЬКЕ</a:t>
            </a:r>
            <a:r>
              <a:rPr spc="60" dirty="0"/>
              <a:t> </a:t>
            </a:r>
            <a:r>
              <a:rPr spc="-15" dirty="0"/>
              <a:t>ТОВАРИСТВО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8267" y="1721053"/>
            <a:ext cx="8594725" cy="43091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"/>
              </a:spcBef>
            </a:pPr>
            <a:r>
              <a:rPr sz="2700" dirty="0">
                <a:latin typeface="Tahoma"/>
                <a:cs typeface="Tahoma"/>
              </a:rPr>
              <a:t>Реорганізація</a:t>
            </a:r>
            <a:r>
              <a:rPr sz="2700" spc="-8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КП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може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відбуватися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у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таких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формах:</a:t>
            </a:r>
            <a:endParaRPr sz="2700">
              <a:latin typeface="Tahoma"/>
              <a:cs typeface="Tahoma"/>
            </a:endParaRPr>
          </a:p>
          <a:p>
            <a:pPr marL="356870" marR="5080" indent="-344805" algn="just">
              <a:lnSpc>
                <a:spcPts val="2590"/>
              </a:lnSpc>
              <a:spcBef>
                <a:spcPts val="63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464184" algn="l"/>
              </a:tabLst>
            </a:pPr>
            <a:r>
              <a:rPr dirty="0"/>
              <a:t>	</a:t>
            </a:r>
            <a:r>
              <a:rPr sz="2700" b="1" dirty="0">
                <a:latin typeface="Tahoma"/>
                <a:cs typeface="Tahoma"/>
              </a:rPr>
              <a:t>зміни </a:t>
            </a:r>
            <a:r>
              <a:rPr sz="2700" b="1" spc="-5" dirty="0">
                <a:latin typeface="Tahoma"/>
                <a:cs typeface="Tahoma"/>
              </a:rPr>
              <a:t>організаційно-правової </a:t>
            </a:r>
            <a:r>
              <a:rPr sz="2700" b="1" spc="5" dirty="0">
                <a:latin typeface="Tahoma"/>
                <a:cs typeface="Tahoma"/>
              </a:rPr>
              <a:t>форми </a:t>
            </a:r>
            <a:r>
              <a:rPr sz="2700" spc="-5" dirty="0">
                <a:latin typeface="Tahoma"/>
                <a:cs typeface="Tahoma"/>
              </a:rPr>
              <a:t>(перехід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усього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майна,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прав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обов’язків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до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господарського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товариства);</a:t>
            </a:r>
            <a:endParaRPr sz="2700">
              <a:latin typeface="Tahoma"/>
              <a:cs typeface="Tahoma"/>
            </a:endParaRPr>
          </a:p>
          <a:p>
            <a:pPr marL="356870" marR="1074420" indent="-344805">
              <a:lnSpc>
                <a:spcPct val="80100"/>
              </a:lnSpc>
              <a:spcBef>
                <a:spcPts val="67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457834" algn="l"/>
                <a:tab pos="458470" algn="l"/>
              </a:tabLst>
            </a:pPr>
            <a:r>
              <a:rPr dirty="0"/>
              <a:t>	</a:t>
            </a:r>
            <a:r>
              <a:rPr sz="2700" b="1" dirty="0">
                <a:latin typeface="Tahoma"/>
                <a:cs typeface="Tahoma"/>
              </a:rPr>
              <a:t>об’єднання </a:t>
            </a:r>
            <a:r>
              <a:rPr sz="2700" b="1" spc="5" dirty="0">
                <a:latin typeface="Tahoma"/>
                <a:cs typeface="Tahoma"/>
              </a:rPr>
              <a:t>з </a:t>
            </a:r>
            <a:r>
              <a:rPr sz="2700" b="1" dirty="0">
                <a:latin typeface="Tahoma"/>
                <a:cs typeface="Tahoma"/>
              </a:rPr>
              <a:t>іншим </a:t>
            </a:r>
            <a:r>
              <a:rPr sz="2700" b="1" spc="5" dirty="0">
                <a:latin typeface="Tahoma"/>
                <a:cs typeface="Tahoma"/>
              </a:rPr>
              <a:t>підприємс</a:t>
            </a:r>
            <a:r>
              <a:rPr sz="2700" spc="5" dirty="0">
                <a:latin typeface="Tahoma"/>
                <a:cs typeface="Tahoma"/>
              </a:rPr>
              <a:t>твом </a:t>
            </a:r>
            <a:r>
              <a:rPr sz="2700" spc="-5" dirty="0">
                <a:latin typeface="Tahoma"/>
                <a:cs typeface="Tahoma"/>
              </a:rPr>
              <a:t>(усі </a:t>
            </a:r>
            <a:r>
              <a:rPr sz="2700" dirty="0">
                <a:latin typeface="Tahoma"/>
                <a:cs typeface="Tahoma"/>
              </a:rPr>
              <a:t> майнові права </a:t>
            </a:r>
            <a:r>
              <a:rPr sz="2700" spc="5" dirty="0">
                <a:latin typeface="Tahoma"/>
                <a:cs typeface="Tahoma"/>
              </a:rPr>
              <a:t>та </a:t>
            </a:r>
            <a:r>
              <a:rPr sz="2700" dirty="0">
                <a:latin typeface="Tahoma"/>
                <a:cs typeface="Tahoma"/>
              </a:rPr>
              <a:t>обов'язки підприємств, що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об’єднуються, переходять </a:t>
            </a:r>
            <a:r>
              <a:rPr sz="2700" spc="5" dirty="0">
                <a:latin typeface="Tahoma"/>
                <a:cs typeface="Tahoma"/>
              </a:rPr>
              <a:t>до </a:t>
            </a:r>
            <a:r>
              <a:rPr sz="2700" spc="-5" dirty="0">
                <a:latin typeface="Tahoma"/>
                <a:cs typeface="Tahoma"/>
              </a:rPr>
              <a:t>господарського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товариства,</a:t>
            </a:r>
            <a:r>
              <a:rPr sz="2700" spc="-6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утвореного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внаслідок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злиття);</a:t>
            </a:r>
            <a:endParaRPr sz="2700">
              <a:latin typeface="Tahoma"/>
              <a:cs typeface="Tahoma"/>
            </a:endParaRPr>
          </a:p>
          <a:p>
            <a:pPr marL="356870" marR="63500" indent="-344805">
              <a:lnSpc>
                <a:spcPct val="80100"/>
              </a:lnSpc>
              <a:spcBef>
                <a:spcPts val="64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463550" algn="l"/>
                <a:tab pos="464184" algn="l"/>
              </a:tabLst>
            </a:pPr>
            <a:r>
              <a:rPr dirty="0"/>
              <a:t>	</a:t>
            </a:r>
            <a:r>
              <a:rPr sz="2700" b="1" dirty="0">
                <a:latin typeface="Tahoma"/>
                <a:cs typeface="Tahoma"/>
              </a:rPr>
              <a:t>поділу підприємства </a:t>
            </a:r>
            <a:r>
              <a:rPr sz="2700" dirty="0">
                <a:latin typeface="Tahoma"/>
                <a:cs typeface="Tahoma"/>
              </a:rPr>
              <a:t>(майнові права і обов'язки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КП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переходять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за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розподільчим</a:t>
            </a:r>
            <a:r>
              <a:rPr sz="2700" spc="-6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балансом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нових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суб'єктів господарювання, що </a:t>
            </a:r>
            <a:r>
              <a:rPr sz="2700" spc="-5" dirty="0">
                <a:latin typeface="Tahoma"/>
                <a:cs typeface="Tahoma"/>
              </a:rPr>
              <a:t>утворені </a:t>
            </a:r>
            <a:r>
              <a:rPr sz="2700" dirty="0">
                <a:latin typeface="Tahoma"/>
                <a:cs typeface="Tahoma"/>
              </a:rPr>
              <a:t>внаслідок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поділу).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1355" y="170230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483" y="624189"/>
            <a:ext cx="7067607" cy="487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294" y="591693"/>
            <a:ext cx="71259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РІШЕННЯМ</a:t>
            </a:r>
            <a:r>
              <a:rPr spc="40" dirty="0"/>
              <a:t> </a:t>
            </a:r>
            <a:r>
              <a:rPr spc="-10" dirty="0"/>
              <a:t>МІСЬКОЇ</a:t>
            </a:r>
            <a:r>
              <a:rPr spc="10" dirty="0"/>
              <a:t> </a:t>
            </a:r>
            <a:r>
              <a:rPr spc="-15" dirty="0"/>
              <a:t>РАДИ</a:t>
            </a:r>
            <a:r>
              <a:rPr dirty="0"/>
              <a:t> </a:t>
            </a:r>
            <a:r>
              <a:rPr spc="-10" dirty="0"/>
              <a:t>СЛІД: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44" y="1548765"/>
            <a:ext cx="7893684" cy="44735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6870" marR="761365" indent="-344805">
              <a:lnSpc>
                <a:spcPct val="80000"/>
              </a:lnSpc>
              <a:spcBef>
                <a:spcPts val="76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визначати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спосіб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реорганізації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КП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(злиття,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поділ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або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перетворення);</a:t>
            </a:r>
            <a:endParaRPr sz="2700">
              <a:latin typeface="Tahoma"/>
              <a:cs typeface="Tahoma"/>
            </a:endParaRPr>
          </a:p>
          <a:p>
            <a:pPr marL="356870" marR="198755" indent="-344805">
              <a:lnSpc>
                <a:spcPct val="80000"/>
              </a:lnSpc>
              <a:spcBef>
                <a:spcPts val="65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визначити,</a:t>
            </a:r>
            <a:r>
              <a:rPr sz="2700" spc="-9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що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результатом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реорганізації</a:t>
            </a:r>
            <a:r>
              <a:rPr sz="2700" spc="-7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КП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є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створення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господарського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товариства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</a:t>
            </a:r>
            <a:endParaRPr sz="2700">
              <a:latin typeface="Tahoma"/>
              <a:cs typeface="Tahoma"/>
            </a:endParaRPr>
          </a:p>
          <a:p>
            <a:pPr marL="356870" marR="702310">
              <a:lnSpc>
                <a:spcPct val="80000"/>
              </a:lnSpc>
            </a:pPr>
            <a:r>
              <a:rPr sz="2700" dirty="0">
                <a:latin typeface="Tahoma"/>
                <a:cs typeface="Tahoma"/>
              </a:rPr>
              <a:t>часткою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комунального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майна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у </a:t>
            </a:r>
            <a:r>
              <a:rPr sz="2700" dirty="0">
                <a:latin typeface="Tahoma"/>
                <a:cs typeface="Tahoma"/>
              </a:rPr>
              <a:t>статутному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капіталі;</a:t>
            </a:r>
            <a:endParaRPr sz="2700">
              <a:latin typeface="Tahoma"/>
              <a:cs typeface="Tahoma"/>
            </a:endParaRPr>
          </a:p>
          <a:p>
            <a:pPr marL="356870" marR="5080" indent="-344805">
              <a:lnSpc>
                <a:spcPct val="80000"/>
              </a:lnSpc>
              <a:spcBef>
                <a:spcPts val="65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встановити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порядок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строк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для пред'явлення </a:t>
            </a:r>
            <a:r>
              <a:rPr sz="2700" spc="-8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вимог </a:t>
            </a:r>
            <a:r>
              <a:rPr sz="2700" spc="-5" dirty="0">
                <a:latin typeface="Tahoma"/>
                <a:cs typeface="Tahoma"/>
              </a:rPr>
              <a:t>кредиторами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КП,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що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припиняється;</a:t>
            </a:r>
            <a:endParaRPr sz="27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затвердити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склад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комісії </a:t>
            </a:r>
            <a:r>
              <a:rPr sz="2700" spc="5" dirty="0">
                <a:latin typeface="Tahoma"/>
                <a:cs typeface="Tahoma"/>
              </a:rPr>
              <a:t>з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реорганізації</a:t>
            </a:r>
            <a:r>
              <a:rPr sz="2700" spc="-7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КП.</a:t>
            </a:r>
            <a:endParaRPr sz="2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ahoma"/>
              <a:cs typeface="Tahoma"/>
            </a:endParaRPr>
          </a:p>
          <a:p>
            <a:pPr marL="12700" marR="770255">
              <a:lnSpc>
                <a:spcPts val="2590"/>
              </a:lnSpc>
            </a:pPr>
            <a:r>
              <a:rPr sz="2700" dirty="0">
                <a:latin typeface="Tahoma"/>
                <a:cs typeface="Tahoma"/>
              </a:rPr>
              <a:t>(ст.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ст.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104,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106,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108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ЦК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України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ст.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59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ГК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України)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126949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1546" y="99430"/>
            <a:ext cx="7642859" cy="1242695"/>
            <a:chOff x="801546" y="99430"/>
            <a:chExt cx="7642859" cy="1242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546" y="99430"/>
              <a:ext cx="7642288" cy="4293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40" y="435863"/>
              <a:ext cx="5097018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808" y="69850"/>
            <a:ext cx="87388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НАЙБІЛЬШ</a:t>
            </a:r>
            <a:r>
              <a:rPr spc="60" dirty="0"/>
              <a:t> </a:t>
            </a:r>
            <a:r>
              <a:rPr spc="-15" dirty="0"/>
              <a:t>ПОШИРЕНІ</a:t>
            </a:r>
            <a:r>
              <a:rPr spc="55" dirty="0"/>
              <a:t> </a:t>
            </a:r>
            <a:r>
              <a:rPr spc="-5" dirty="0"/>
              <a:t>МЕХАНІЗМИ</a:t>
            </a:r>
          </a:p>
          <a:p>
            <a:pPr algn="ctr">
              <a:lnSpc>
                <a:spcPct val="100000"/>
              </a:lnSpc>
              <a:tabLst>
                <a:tab pos="207454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КОРПОРАТИЗАЦІЇ</a:t>
            </a:r>
            <a:r>
              <a:rPr u="heavy" spc="8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КП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8805" y="1124429"/>
          <a:ext cx="8579481" cy="555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/>
                <a:gridCol w="2369819"/>
                <a:gridCol w="1355089"/>
                <a:gridCol w="1693544"/>
                <a:gridCol w="1355090"/>
              </a:tblGrid>
              <a:tr h="965790">
                <a:tc>
                  <a:txBody>
                    <a:bodyPr/>
                    <a:lstStyle/>
                    <a:p>
                      <a:pPr marL="40005" marR="309245">
                        <a:lnSpc>
                          <a:spcPct val="97200"/>
                        </a:lnSpc>
                        <a:spcBef>
                          <a:spcPts val="1130"/>
                        </a:spcBef>
                      </a:pPr>
                      <a:r>
                        <a:rPr sz="1500" b="1" spc="-30" dirty="0">
                          <a:latin typeface="Arial"/>
                          <a:cs typeface="Arial"/>
                        </a:rPr>
                        <a:t>Тип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ко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товариства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0005" marR="31750">
                        <a:lnSpc>
                          <a:spcPts val="1760"/>
                        </a:lnSpc>
                        <a:tabLst>
                          <a:tab pos="1388745" algn="l"/>
                        </a:tabLst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Ко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	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ливи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х  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ас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130810">
                        <a:lnSpc>
                          <a:spcPct val="97600"/>
                        </a:lnSpc>
                        <a:spcBef>
                          <a:spcPts val="235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ал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ьни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розмір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статутного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капіталу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29845">
                        <a:lnSpc>
                          <a:spcPct val="97200"/>
                        </a:lnSpc>
                        <a:spcBef>
                          <a:spcPts val="1130"/>
                        </a:spcBef>
                        <a:tabLst>
                          <a:tab pos="945515" algn="l"/>
                        </a:tabLst>
                      </a:pPr>
                      <a:r>
                        <a:rPr sz="1500" b="1" spc="-5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а	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ла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учасників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(оплати</a:t>
                      </a:r>
                      <a:r>
                        <a:rPr sz="15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акцій)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128905">
                        <a:lnSpc>
                          <a:spcPct val="97600"/>
                        </a:lnSpc>
                        <a:spcBef>
                          <a:spcPts val="235"/>
                        </a:spcBef>
                      </a:pPr>
                      <a:r>
                        <a:rPr sz="1500" b="1" spc="-30" dirty="0">
                          <a:latin typeface="Arial"/>
                          <a:cs typeface="Arial"/>
                        </a:rPr>
                        <a:t>Термін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я 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статутного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капіталу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3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45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Фі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45"/>
                        </a:lnSpc>
                        <a:spcBef>
                          <a:spcPts val="70"/>
                        </a:spcBef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1250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45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45"/>
                        </a:lnSpc>
                        <a:spcBef>
                          <a:spcPts val="70"/>
                        </a:spcBef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Повна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93170">
                <a:tc>
                  <a:txBody>
                    <a:bodyPr/>
                    <a:lstStyle/>
                    <a:p>
                      <a:pPr marL="40005" marR="156210">
                        <a:lnSpc>
                          <a:spcPct val="98000"/>
                        </a:lnSpc>
                        <a:spcBef>
                          <a:spcPts val="819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Публічне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акціонерне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500" b="1" spc="-6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0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особи,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держава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особі,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08585">
                        <a:lnSpc>
                          <a:spcPts val="176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уповноваженого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органу),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 територіальна</a:t>
                      </a: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громада</a:t>
                      </a:r>
                      <a:r>
                        <a:rPr sz="15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(в </a:t>
                      </a:r>
                      <a:r>
                        <a:rPr sz="1500" spc="-3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особі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уповноваженого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мінімальних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363220">
                        <a:lnSpc>
                          <a:spcPts val="1760"/>
                        </a:lnSpc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ар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а 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момент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створення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цінн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20014">
                        <a:lnSpc>
                          <a:spcPts val="176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майнові права,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нематеріальні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кти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щ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ь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0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вартість</a:t>
                      </a:r>
                      <a:r>
                        <a:rPr sz="15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акцій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45415">
                        <a:lnSpc>
                          <a:spcPct val="98000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оплачується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ї 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реєстрації.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0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10"/>
                        </a:lnSpc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органу).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10"/>
                        </a:lnSpc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(реєстрації).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10"/>
                        </a:lnSpc>
                      </a:pP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цін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Фі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1250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Повна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94220">
                <a:tc>
                  <a:txBody>
                    <a:bodyPr/>
                    <a:lstStyle/>
                    <a:p>
                      <a:pPr marL="40005" marR="45085">
                        <a:lnSpc>
                          <a:spcPct val="97600"/>
                        </a:lnSpc>
                        <a:spcBef>
                          <a:spcPts val="835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Приватне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акціонерне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5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особи,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держава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особі,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47625">
                        <a:lnSpc>
                          <a:spcPct val="9760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уповноваженого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органу),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 територі-альна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громада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(в </a:t>
                      </a:r>
                      <a:r>
                        <a:rPr sz="1500" spc="-3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особі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уповноваж-женого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5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мінімальних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363220">
                        <a:lnSpc>
                          <a:spcPct val="97600"/>
                        </a:lnSpc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ар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а 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момент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створення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5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цінн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20014">
                        <a:lnSpc>
                          <a:spcPct val="9760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майнові права,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нематеріальні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кти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щ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ь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5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вартість</a:t>
                      </a:r>
                      <a:r>
                        <a:rPr sz="15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акцій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45415">
                        <a:lnSpc>
                          <a:spcPct val="98100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оплачується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ї 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реєстрації.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0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05"/>
                        </a:lnSpc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органу).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05"/>
                        </a:lnSpc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(реєстрації).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05"/>
                        </a:lnSpc>
                      </a:pP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цін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Фі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Hе</a:t>
                      </a:r>
                      <a:r>
                        <a:rPr sz="15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визначенo.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ц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інн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я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4112"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з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особи.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ін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я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1979">
                <a:tc>
                  <a:txBody>
                    <a:bodyPr/>
                    <a:lstStyle/>
                    <a:p>
                      <a:pPr marL="40005">
                        <a:lnSpc>
                          <a:spcPts val="1650"/>
                        </a:lnSpc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обмеженою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50"/>
                        </a:lnSpc>
                      </a:pP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50"/>
                        </a:lnSpc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державної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3918"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b="1" spc="-40" dirty="0">
                          <a:latin typeface="Arial"/>
                          <a:cs typeface="Arial"/>
                        </a:rPr>
                        <a:t>відповідальністю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нш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ув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реєстрації.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4112"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(ТОВ)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щ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ь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0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10"/>
                        </a:lnSpc>
                      </a:pP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25398"/>
            <a:ext cx="7354570" cy="54521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6870" marR="1333500" indent="-344805">
              <a:lnSpc>
                <a:spcPct val="80000"/>
              </a:lnSpc>
              <a:spcBef>
                <a:spcPts val="57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Компенсації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впливу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 механізм,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 дає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змогу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синхронізувати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темпи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муніципальної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680"/>
              </a:lnSpc>
            </a:pPr>
            <a:r>
              <a:rPr sz="2000" spc="-5" dirty="0">
                <a:latin typeface="Tahoma"/>
                <a:cs typeface="Tahoma"/>
              </a:rPr>
              <a:t>інфраструктури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 </a:t>
            </a:r>
            <a:r>
              <a:rPr sz="2000" spc="-10" dirty="0">
                <a:latin typeface="Tahoma"/>
                <a:cs typeface="Tahoma"/>
              </a:rPr>
              <a:t>динамікою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житлової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комерційної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забудови,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також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компенсувати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негативний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вплив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зовнішніх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чинників, наприклад,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промислового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забруднення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Tahoma"/>
                <a:cs typeface="Tahoma"/>
              </a:rPr>
              <a:t>довкілля,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територію.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Є невід’ємною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частиною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практики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містобудування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територій </a:t>
            </a:r>
            <a:r>
              <a:rPr sz="2000" spc="-10" dirty="0">
                <a:latin typeface="Tahoma"/>
                <a:cs typeface="Tahoma"/>
              </a:rPr>
              <a:t>міст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розвинутих країнах.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spcBef>
                <a:spcPts val="600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Використовується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широкий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спектр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компенсуючих</a:t>
            </a:r>
            <a:endParaRPr sz="2000">
              <a:latin typeface="Tahoma"/>
              <a:cs typeface="Tahoma"/>
            </a:endParaRPr>
          </a:p>
          <a:p>
            <a:pPr marL="356870" marR="534035">
              <a:lnSpc>
                <a:spcPct val="80000"/>
              </a:lnSpc>
              <a:spcBef>
                <a:spcPts val="244"/>
              </a:spcBef>
            </a:pPr>
            <a:r>
              <a:rPr sz="2000" spc="-5" dirty="0">
                <a:latin typeface="Tahoma"/>
                <a:cs typeface="Tahoma"/>
              </a:rPr>
              <a:t>механізмів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забруднення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природного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природокористування.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Використанню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заважають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непрозорі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процедури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містобудування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землекористування,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 також</a:t>
            </a:r>
            <a:endParaRPr sz="200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605"/>
              </a:spcBef>
            </a:pPr>
            <a:r>
              <a:rPr sz="2000" spc="-10" dirty="0">
                <a:latin typeface="Tahoma"/>
                <a:cs typeface="Tahoma"/>
              </a:rPr>
              <a:t>високий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рівень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корупції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-10" dirty="0">
                <a:latin typeface="Tahoma"/>
                <a:cs typeface="Tahoma"/>
              </a:rPr>
              <a:t> цих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сферах.</a:t>
            </a:r>
            <a:endParaRPr sz="2000">
              <a:latin typeface="Tahoma"/>
              <a:cs typeface="Tahoma"/>
            </a:endParaRPr>
          </a:p>
          <a:p>
            <a:pPr marL="356870" marR="1755775" indent="-344805">
              <a:lnSpc>
                <a:spcPct val="80000"/>
              </a:lnSpc>
              <a:spcBef>
                <a:spcPts val="1080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Механізми </a:t>
            </a:r>
            <a:r>
              <a:rPr sz="2000" spc="-10" dirty="0">
                <a:latin typeface="Tahoma"/>
                <a:cs typeface="Tahoma"/>
              </a:rPr>
              <a:t>компенсацій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сфері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забруднення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природного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 та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природокористування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слабо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розвинуті.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8662" y="170332"/>
            <a:ext cx="8612505" cy="1135380"/>
            <a:chOff x="298662" y="170332"/>
            <a:chExt cx="8612505" cy="1135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662" y="170332"/>
              <a:ext cx="8612204" cy="451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79" y="484631"/>
              <a:ext cx="6718554" cy="8206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634" rIns="0" bIns="0" rtlCol="0">
            <a:spAutoFit/>
          </a:bodyPr>
          <a:lstStyle/>
          <a:p>
            <a:pPr marL="1311910" marR="5080" indent="-1198245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ІНВЕСТИЦІЙНІ МЕХАНІЗМИ ФІНАНСУВАННЯ </a:t>
            </a:r>
            <a:r>
              <a:rPr sz="2900" spc="-835" dirty="0"/>
              <a:t> </a:t>
            </a:r>
            <a:r>
              <a:rPr sz="2900" spc="-5" dirty="0"/>
              <a:t>НАДХОДЖЕНЬ</a:t>
            </a:r>
            <a:r>
              <a:rPr sz="2900" spc="-15" dirty="0"/>
              <a:t> </a:t>
            </a:r>
            <a:r>
              <a:rPr sz="2900" spc="-5" dirty="0"/>
              <a:t>НА</a:t>
            </a:r>
            <a:r>
              <a:rPr sz="2900" spc="15" dirty="0"/>
              <a:t> </a:t>
            </a:r>
            <a:r>
              <a:rPr sz="2900" spc="-5" dirty="0"/>
              <a:t>ПОТРЕБИ</a:t>
            </a:r>
            <a:r>
              <a:rPr sz="2900" spc="-1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5559" y="4221479"/>
            <a:ext cx="2724912" cy="204216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18" y="331619"/>
            <a:ext cx="7831123" cy="4917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897" y="306146"/>
            <a:ext cx="78536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МЕХАНІЗМИ</a:t>
            </a:r>
            <a:r>
              <a:rPr spc="5" dirty="0"/>
              <a:t> </a:t>
            </a:r>
            <a:r>
              <a:rPr spc="-10" dirty="0"/>
              <a:t>КОМПЕНСАЦІЙ</a:t>
            </a:r>
            <a:r>
              <a:rPr spc="55" dirty="0"/>
              <a:t> </a:t>
            </a:r>
            <a:r>
              <a:rPr spc="-10" dirty="0"/>
              <a:t>ВПЛИВУ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083309"/>
            <a:ext cx="8629650" cy="536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8128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Пайова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участь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–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дотримання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зобов’язання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забудовників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чи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інших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господарюючих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суб’єктів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компенсувати</a:t>
            </a:r>
            <a:endParaRPr sz="2400">
              <a:latin typeface="Tahoma"/>
              <a:cs typeface="Tahoma"/>
            </a:endParaRPr>
          </a:p>
          <a:p>
            <a:pPr marL="356870" marR="54356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негативний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вплив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нової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забудови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або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підприємства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рівень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завантаженості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міської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інфраструктури.</a:t>
            </a:r>
            <a:endParaRPr sz="24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Екологічні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–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формування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фонду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охорони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навколишнього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природного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середовища.</a:t>
            </a:r>
            <a:endParaRPr sz="2400">
              <a:latin typeface="Tahoma"/>
              <a:cs typeface="Tahoma"/>
            </a:endParaRPr>
          </a:p>
          <a:p>
            <a:pPr marL="356870" marR="58420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dirty="0">
                <a:latin typeface="Tahoma"/>
                <a:cs typeface="Tahoma"/>
              </a:rPr>
              <a:t>Відшкодування втрат </a:t>
            </a:r>
            <a:r>
              <a:rPr sz="2400" b="1" spc="-5" dirty="0">
                <a:latin typeface="Tahoma"/>
                <a:cs typeface="Tahoma"/>
              </a:rPr>
              <a:t>сільськогосподарського </a:t>
            </a:r>
            <a:r>
              <a:rPr sz="2400" b="1" dirty="0">
                <a:latin typeface="Tahoma"/>
                <a:cs typeface="Tahoma"/>
              </a:rPr>
              <a:t>і 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лісогосподарського</a:t>
            </a:r>
            <a:r>
              <a:rPr sz="2400" b="1" dirty="0">
                <a:latin typeface="Tahoma"/>
                <a:cs typeface="Tahoma"/>
              </a:rPr>
              <a:t> виробництва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внаслідок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використання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земель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сільсько- </a:t>
            </a:r>
            <a:r>
              <a:rPr sz="2400" spc="-5" dirty="0">
                <a:latin typeface="Tahoma"/>
                <a:cs typeface="Tahoma"/>
              </a:rPr>
              <a:t>чи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лісогосподарського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призначення,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знаходяться </a:t>
            </a:r>
            <a:r>
              <a:rPr sz="2400" spc="-10" dirty="0">
                <a:latin typeface="Tahoma"/>
                <a:cs typeface="Tahoma"/>
              </a:rPr>
              <a:t>на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території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населеного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пункту,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</a:t>
            </a:r>
            <a:r>
              <a:rPr sz="2400" dirty="0">
                <a:latin typeface="Tahoma"/>
                <a:cs typeface="Tahoma"/>
              </a:rPr>
              <a:t> інші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потреби.</a:t>
            </a:r>
            <a:endParaRPr sz="2400">
              <a:latin typeface="Tahoma"/>
              <a:cs typeface="Tahoma"/>
            </a:endParaRPr>
          </a:p>
          <a:p>
            <a:pPr marL="5182235">
              <a:lnSpc>
                <a:spcPts val="2890"/>
              </a:lnSpc>
            </a:pPr>
            <a:r>
              <a:rPr sz="2950" spc="-80" dirty="0">
                <a:solidFill>
                  <a:srgbClr val="1C3992"/>
                </a:solidFill>
                <a:latin typeface="Tahoma"/>
                <a:cs typeface="Tahoma"/>
              </a:rPr>
              <a:t>Форми:</a:t>
            </a:r>
            <a:endParaRPr sz="2950">
              <a:latin typeface="Tahoma"/>
              <a:cs typeface="Tahoma"/>
            </a:endParaRPr>
          </a:p>
          <a:p>
            <a:pPr marL="2767330">
              <a:lnSpc>
                <a:spcPct val="100000"/>
              </a:lnSpc>
              <a:spcBef>
                <a:spcPts val="400"/>
              </a:spcBef>
            </a:pPr>
            <a:r>
              <a:rPr sz="2300" b="1" spc="-65" dirty="0">
                <a:solidFill>
                  <a:srgbClr val="1C3992"/>
                </a:solidFill>
                <a:latin typeface="Tahoma"/>
                <a:cs typeface="Tahoma"/>
              </a:rPr>
              <a:t>Грошова</a:t>
            </a:r>
            <a:r>
              <a:rPr sz="2300" b="1" spc="-45" dirty="0">
                <a:solidFill>
                  <a:srgbClr val="1C3992"/>
                </a:solidFill>
                <a:latin typeface="Tahoma"/>
                <a:cs typeface="Tahoma"/>
              </a:rPr>
              <a:t> </a:t>
            </a:r>
            <a:r>
              <a:rPr sz="2300" spc="-45" dirty="0">
                <a:solidFill>
                  <a:srgbClr val="1C3992"/>
                </a:solidFill>
                <a:latin typeface="Tahoma"/>
                <a:cs typeface="Tahoma"/>
              </a:rPr>
              <a:t>(Україна)</a:t>
            </a:r>
            <a:endParaRPr sz="2300">
              <a:latin typeface="Tahoma"/>
              <a:cs typeface="Tahoma"/>
            </a:endParaRPr>
          </a:p>
          <a:p>
            <a:pPr marL="2767330">
              <a:lnSpc>
                <a:spcPct val="100000"/>
              </a:lnSpc>
              <a:spcBef>
                <a:spcPts val="405"/>
              </a:spcBef>
            </a:pPr>
            <a:r>
              <a:rPr sz="2300" b="1" spc="-65" dirty="0">
                <a:solidFill>
                  <a:srgbClr val="1C3992"/>
                </a:solidFill>
                <a:latin typeface="Tahoma"/>
                <a:cs typeface="Tahoma"/>
              </a:rPr>
              <a:t>Грошова </a:t>
            </a:r>
            <a:r>
              <a:rPr sz="2300" b="1" spc="-55" dirty="0">
                <a:solidFill>
                  <a:srgbClr val="1C3992"/>
                </a:solidFill>
                <a:latin typeface="Tahoma"/>
                <a:cs typeface="Tahoma"/>
              </a:rPr>
              <a:t>та</a:t>
            </a:r>
            <a:r>
              <a:rPr sz="2300" b="1" spc="-25" dirty="0">
                <a:solidFill>
                  <a:srgbClr val="1C3992"/>
                </a:solidFill>
                <a:latin typeface="Tahoma"/>
                <a:cs typeface="Tahoma"/>
              </a:rPr>
              <a:t> </a:t>
            </a:r>
            <a:r>
              <a:rPr sz="2300" b="1" spc="-60" dirty="0">
                <a:solidFill>
                  <a:srgbClr val="1C3992"/>
                </a:solidFill>
                <a:latin typeface="Tahoma"/>
                <a:cs typeface="Tahoma"/>
              </a:rPr>
              <a:t>негрошова</a:t>
            </a:r>
            <a:r>
              <a:rPr sz="2300" b="1" spc="-95" dirty="0">
                <a:solidFill>
                  <a:srgbClr val="1C3992"/>
                </a:solidFill>
                <a:latin typeface="Tahoma"/>
                <a:cs typeface="Tahoma"/>
              </a:rPr>
              <a:t> </a:t>
            </a:r>
            <a:r>
              <a:rPr sz="2300" spc="-45" dirty="0">
                <a:solidFill>
                  <a:srgbClr val="1C3992"/>
                </a:solidFill>
                <a:latin typeface="Tahoma"/>
                <a:cs typeface="Tahoma"/>
              </a:rPr>
              <a:t>(зарубіжні</a:t>
            </a:r>
            <a:r>
              <a:rPr sz="2300" spc="-85" dirty="0">
                <a:solidFill>
                  <a:srgbClr val="1C3992"/>
                </a:solidFill>
                <a:latin typeface="Tahoma"/>
                <a:cs typeface="Tahoma"/>
              </a:rPr>
              <a:t> </a:t>
            </a:r>
            <a:r>
              <a:rPr sz="2300" spc="-45" dirty="0">
                <a:solidFill>
                  <a:srgbClr val="1C3992"/>
                </a:solidFill>
                <a:latin typeface="Tahoma"/>
                <a:cs typeface="Tahoma"/>
              </a:rPr>
              <a:t>країни)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124" y="982980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4087" y="226085"/>
            <a:ext cx="7709534" cy="1152525"/>
            <a:chOff x="704087" y="226085"/>
            <a:chExt cx="7709534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725" y="226085"/>
              <a:ext cx="7003606" cy="3391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7" y="472440"/>
              <a:ext cx="7709154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05918"/>
            <a:ext cx="87388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ОСНОВНІ</a:t>
            </a:r>
            <a:r>
              <a:rPr spc="30" dirty="0"/>
              <a:t> </a:t>
            </a:r>
            <a:r>
              <a:rPr spc="-10" dirty="0"/>
              <a:t>ПЕРЕВАГИ</a:t>
            </a:r>
            <a:r>
              <a:rPr spc="35" dirty="0"/>
              <a:t> </a:t>
            </a:r>
            <a:r>
              <a:rPr spc="-5" dirty="0"/>
              <a:t>МЕХАНІЗМУ</a:t>
            </a:r>
          </a:p>
          <a:p>
            <a:pPr algn="ctr">
              <a:lnSpc>
                <a:spcPct val="100000"/>
              </a:lnSpc>
              <a:tabLst>
                <a:tab pos="777240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ПАЙОВОЇ</a:t>
            </a:r>
            <a:r>
              <a:rPr u="heavy" spc="3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УЧАСТІ</a:t>
            </a:r>
            <a:r>
              <a:rPr u="heavy" spc="1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ЗАБУДОВНИКІВ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1290066"/>
            <a:ext cx="8547735" cy="516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797560" indent="-344805" algn="just">
              <a:lnSpc>
                <a:spcPct val="100000"/>
              </a:lnSpc>
              <a:spcBef>
                <a:spcPts val="10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сприяє додатковим надходженням коштів </a:t>
            </a:r>
            <a:r>
              <a:rPr sz="2800" spc="-5" dirty="0">
                <a:latin typeface="Tahoma"/>
                <a:cs typeface="Tahoma"/>
              </a:rPr>
              <a:t>до </a:t>
            </a:r>
            <a:r>
              <a:rPr sz="2800" spc="-86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міського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бюджету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(спеціального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фонду);</a:t>
            </a:r>
            <a:endParaRPr sz="2800">
              <a:latin typeface="Tahoma"/>
              <a:cs typeface="Tahom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стимулює </a:t>
            </a:r>
            <a:r>
              <a:rPr sz="2800" spc="5" dirty="0">
                <a:latin typeface="Tahoma"/>
                <a:cs typeface="Tahoma"/>
              </a:rPr>
              <a:t>фізичних та юридичних </a:t>
            </a:r>
            <a:r>
              <a:rPr sz="2800" spc="-5" dirty="0">
                <a:latin typeface="Tahoma"/>
                <a:cs typeface="Tahoma"/>
              </a:rPr>
              <a:t>осіб-інвесторів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(забудовників) до </a:t>
            </a:r>
            <a:r>
              <a:rPr sz="2800" spc="5" dirty="0">
                <a:latin typeface="Tahoma"/>
                <a:cs typeface="Tahoma"/>
              </a:rPr>
              <a:t>раціонального та </a:t>
            </a:r>
            <a:r>
              <a:rPr sz="2800" dirty="0">
                <a:latin typeface="Tahoma"/>
                <a:cs typeface="Tahoma"/>
              </a:rPr>
              <a:t>ефективного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використання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об'єктів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інженерно-транспортної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та </a:t>
            </a:r>
            <a:r>
              <a:rPr sz="2800" spc="-86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соціальної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інфраструктури;</a:t>
            </a:r>
            <a:endParaRPr sz="2800">
              <a:latin typeface="Tahoma"/>
              <a:cs typeface="Tahoma"/>
            </a:endParaRPr>
          </a:p>
          <a:p>
            <a:pPr marL="356870" marR="309245" indent="-344805" algn="just">
              <a:lnSpc>
                <a:spcPct val="100000"/>
              </a:lnSpc>
              <a:spcBef>
                <a:spcPts val="680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створює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рівні,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чітко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визначені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умови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для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різних </a:t>
            </a:r>
            <a:r>
              <a:rPr sz="2800" spc="-86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категорій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суб’єктів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господарювання.</a:t>
            </a:r>
            <a:endParaRPr sz="2800">
              <a:latin typeface="Tahoma"/>
              <a:cs typeface="Tahoma"/>
            </a:endParaRPr>
          </a:p>
          <a:p>
            <a:pPr marR="59690" algn="r">
              <a:lnSpc>
                <a:spcPts val="2940"/>
              </a:lnSpc>
              <a:spcBef>
                <a:spcPts val="3055"/>
              </a:spcBef>
            </a:pPr>
            <a:r>
              <a:rPr sz="2500" b="1" spc="-55" dirty="0">
                <a:solidFill>
                  <a:srgbClr val="7A3539"/>
                </a:solidFill>
                <a:latin typeface="Tahoma"/>
                <a:cs typeface="Tahoma"/>
              </a:rPr>
              <a:t>Ці</a:t>
            </a:r>
            <a:r>
              <a:rPr sz="2500" b="1" spc="-50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7A3539"/>
                </a:solidFill>
                <a:latin typeface="Tahoma"/>
                <a:cs typeface="Tahoma"/>
              </a:rPr>
              <a:t>кошти</a:t>
            </a:r>
            <a:r>
              <a:rPr sz="2500" b="1" spc="-3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використовуються</a:t>
            </a:r>
            <a:r>
              <a:rPr sz="2500" b="1" spc="-40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тільки</a:t>
            </a:r>
            <a:r>
              <a:rPr sz="2500" b="1" spc="-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на</a:t>
            </a:r>
            <a:r>
              <a:rPr sz="2500" b="1" spc="-40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створення</a:t>
            </a:r>
            <a:r>
              <a:rPr sz="2500" b="1" spc="-2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30" dirty="0">
                <a:solidFill>
                  <a:srgbClr val="7A3539"/>
                </a:solidFill>
                <a:latin typeface="Tahoma"/>
                <a:cs typeface="Tahoma"/>
              </a:rPr>
              <a:t>і</a:t>
            </a:r>
            <a:endParaRPr sz="2500">
              <a:latin typeface="Tahoma"/>
              <a:cs typeface="Tahoma"/>
            </a:endParaRPr>
          </a:p>
          <a:p>
            <a:pPr marR="34925" algn="r">
              <a:lnSpc>
                <a:spcPts val="2940"/>
              </a:lnSpc>
            </a:pP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розвиток</a:t>
            </a:r>
            <a:r>
              <a:rPr sz="2500" b="1" spc="-2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7A3539"/>
                </a:solidFill>
                <a:latin typeface="Tahoma"/>
                <a:cs typeface="Tahoma"/>
              </a:rPr>
              <a:t>інженерно-транспортної</a:t>
            </a:r>
            <a:r>
              <a:rPr sz="2500" b="1" spc="-2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7A3539"/>
                </a:solidFill>
                <a:latin typeface="Tahoma"/>
                <a:cs typeface="Tahoma"/>
              </a:rPr>
              <a:t>та</a:t>
            </a:r>
            <a:r>
              <a:rPr sz="2500" b="1" spc="-3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7A3539"/>
                </a:solidFill>
                <a:latin typeface="Tahoma"/>
                <a:cs typeface="Tahoma"/>
              </a:rPr>
              <a:t>соціальної</a:t>
            </a:r>
            <a:endParaRPr sz="2500">
              <a:latin typeface="Tahoma"/>
              <a:cs typeface="Tahoma"/>
            </a:endParaRPr>
          </a:p>
          <a:p>
            <a:pPr marL="3399790">
              <a:lnSpc>
                <a:spcPct val="100000"/>
              </a:lnSpc>
              <a:spcBef>
                <a:spcPts val="290"/>
              </a:spcBef>
            </a:pPr>
            <a:r>
              <a:rPr sz="2500" b="1" spc="-60" dirty="0">
                <a:solidFill>
                  <a:srgbClr val="7A3539"/>
                </a:solidFill>
                <a:latin typeface="Tahoma"/>
                <a:cs typeface="Tahoma"/>
              </a:rPr>
              <a:t>інфраструктури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3993" y="285516"/>
            <a:ext cx="3453132" cy="341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5655" y="169925"/>
            <a:ext cx="34715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РОЗМІР</a:t>
            </a:r>
            <a:r>
              <a:rPr spc="-25" dirty="0"/>
              <a:t> </a:t>
            </a:r>
            <a:r>
              <a:rPr spc="-10" dirty="0"/>
              <a:t>ВНЕСКУ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867283"/>
            <a:ext cx="85858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Встановлений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D50092"/>
                </a:solidFill>
                <a:latin typeface="Tahoma"/>
                <a:cs typeface="Tahoma"/>
              </a:rPr>
              <a:t>органом</a:t>
            </a:r>
            <a:r>
              <a:rPr sz="2400" b="1" spc="15" dirty="0">
                <a:solidFill>
                  <a:srgbClr val="D50092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D50092"/>
                </a:solidFill>
                <a:latin typeface="Tahoma"/>
                <a:cs typeface="Tahoma"/>
              </a:rPr>
              <a:t>місцевого</a:t>
            </a:r>
            <a:r>
              <a:rPr sz="2400" b="1" spc="-10" dirty="0">
                <a:solidFill>
                  <a:srgbClr val="D50092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D50092"/>
                </a:solidFill>
                <a:latin typeface="Tahoma"/>
                <a:cs typeface="Tahoma"/>
              </a:rPr>
              <a:t>самоврядування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розмір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пайової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участі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розвитку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інфраструктури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населеного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пункту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не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може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перевищувати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граничний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розмір</a:t>
            </a:r>
            <a:r>
              <a:rPr sz="2400" b="1" spc="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(з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врахуванням</a:t>
            </a:r>
            <a:r>
              <a:rPr sz="2400" spc="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інших</a:t>
            </a:r>
            <a:r>
              <a:rPr sz="2400" spc="-10" dirty="0">
                <a:latin typeface="Tahoma"/>
                <a:cs typeface="Tahoma"/>
              </a:rPr>
              <a:t> передбачених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законом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відрахувань):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3315715"/>
            <a:ext cx="1733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713740" algn="l"/>
                <a:tab pos="714375" algn="l"/>
              </a:tabLst>
            </a:pPr>
            <a:r>
              <a:rPr dirty="0"/>
              <a:t>	</a:t>
            </a:r>
            <a:r>
              <a:rPr b="1" dirty="0">
                <a:latin typeface="Tahoma"/>
                <a:cs typeface="Tahoma"/>
              </a:rPr>
              <a:t>10%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spc="-5" dirty="0"/>
              <a:t>загальної</a:t>
            </a:r>
            <a:r>
              <a:rPr spc="5" dirty="0"/>
              <a:t> </a:t>
            </a:r>
            <a:r>
              <a:rPr spc="-5" dirty="0"/>
              <a:t>кошторисної</a:t>
            </a:r>
            <a:r>
              <a:rPr spc="5" dirty="0"/>
              <a:t> </a:t>
            </a:r>
            <a:r>
              <a:rPr spc="-10" dirty="0"/>
              <a:t>вартості</a:t>
            </a:r>
            <a:r>
              <a:rPr spc="40" dirty="0"/>
              <a:t> </a:t>
            </a:r>
            <a:r>
              <a:rPr spc="-5" dirty="0"/>
              <a:t>будівництва </a:t>
            </a:r>
            <a:r>
              <a:rPr spc="-735" dirty="0"/>
              <a:t> </a:t>
            </a:r>
            <a:r>
              <a:rPr spc="-5" dirty="0"/>
              <a:t>об'єкта</a:t>
            </a:r>
            <a:r>
              <a:rPr spc="5" dirty="0"/>
              <a:t> </a:t>
            </a:r>
            <a:r>
              <a:rPr dirty="0"/>
              <a:t>– для</a:t>
            </a:r>
            <a:r>
              <a:rPr spc="-5" dirty="0"/>
              <a:t> нежитлових</a:t>
            </a:r>
            <a:r>
              <a:rPr spc="10" dirty="0"/>
              <a:t> </a:t>
            </a:r>
            <a:r>
              <a:rPr spc="-5" dirty="0"/>
              <a:t>будівель </a:t>
            </a:r>
            <a:r>
              <a:rPr dirty="0"/>
              <a:t>та</a:t>
            </a:r>
            <a:r>
              <a:rPr spc="-5" dirty="0"/>
              <a:t> споруд;</a:t>
            </a:r>
          </a:p>
          <a:p>
            <a:pPr marL="832485">
              <a:lnSpc>
                <a:spcPct val="100000"/>
              </a:lnSpc>
              <a:spcBef>
                <a:spcPts val="575"/>
              </a:spcBef>
            </a:pPr>
            <a:r>
              <a:rPr b="1" dirty="0">
                <a:latin typeface="Tahoma"/>
                <a:cs typeface="Tahoma"/>
              </a:rPr>
              <a:t>4%</a:t>
            </a:r>
            <a:r>
              <a:rPr b="1" spc="35" dirty="0">
                <a:latin typeface="Tahoma"/>
                <a:cs typeface="Tahoma"/>
              </a:rPr>
              <a:t> </a:t>
            </a:r>
            <a:r>
              <a:rPr spc="-5" dirty="0"/>
              <a:t>загальної</a:t>
            </a:r>
            <a:r>
              <a:rPr spc="10" dirty="0"/>
              <a:t> </a:t>
            </a:r>
            <a:r>
              <a:rPr spc="-10" dirty="0"/>
              <a:t>кошторисної</a:t>
            </a:r>
            <a:r>
              <a:rPr spc="15" dirty="0"/>
              <a:t> </a:t>
            </a:r>
            <a:r>
              <a:rPr spc="-5" dirty="0"/>
              <a:t>вартості</a:t>
            </a:r>
            <a:r>
              <a:rPr spc="35" dirty="0"/>
              <a:t> </a:t>
            </a:r>
            <a:r>
              <a:rPr spc="-5" dirty="0"/>
              <a:t>будівництва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об'єкта </a:t>
            </a:r>
            <a:r>
              <a:rPr dirty="0"/>
              <a:t>- для</a:t>
            </a:r>
            <a:r>
              <a:rPr spc="-35" dirty="0"/>
              <a:t> </a:t>
            </a:r>
            <a:r>
              <a:rPr spc="-5" dirty="0"/>
              <a:t>житлових</a:t>
            </a:r>
            <a:r>
              <a:rPr spc="10" dirty="0"/>
              <a:t> </a:t>
            </a:r>
            <a:r>
              <a:rPr spc="-5" dirty="0"/>
              <a:t>будинків.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2897" y="4249623"/>
            <a:ext cx="675576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Зверніть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увагу: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45" dirty="0">
                <a:latin typeface="Microsoft Sans Serif"/>
                <a:cs typeface="Microsoft Sans Serif"/>
              </a:rPr>
              <a:t>Договір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пайову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участь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у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розвитку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інфраструктури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населеного пункту укладається </a:t>
            </a:r>
            <a:r>
              <a:rPr sz="2000" spc="-10" dirty="0">
                <a:latin typeface="Microsoft Sans Serif"/>
                <a:cs typeface="Microsoft Sans Serif"/>
              </a:rPr>
              <a:t>не </a:t>
            </a:r>
            <a:r>
              <a:rPr sz="2000" spc="-30" dirty="0">
                <a:latin typeface="Microsoft Sans Serif"/>
                <a:cs typeface="Microsoft Sans Serif"/>
              </a:rPr>
              <a:t>пізніше </a:t>
            </a:r>
            <a:r>
              <a:rPr sz="2000" spc="-40" dirty="0">
                <a:latin typeface="Microsoft Sans Serif"/>
                <a:cs typeface="Microsoft Sans Serif"/>
              </a:rPr>
              <a:t>ніж </a:t>
            </a:r>
            <a:r>
              <a:rPr sz="2000" spc="-35" dirty="0">
                <a:latin typeface="Microsoft Sans Serif"/>
                <a:cs typeface="Microsoft Sans Serif"/>
              </a:rPr>
              <a:t>через </a:t>
            </a:r>
            <a:r>
              <a:rPr sz="2000" spc="-10" dirty="0">
                <a:latin typeface="Microsoft Sans Serif"/>
                <a:cs typeface="Microsoft Sans Serif"/>
              </a:rPr>
              <a:t>15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робочих </a:t>
            </a:r>
            <a:r>
              <a:rPr sz="2000" spc="-10" dirty="0">
                <a:latin typeface="Microsoft Sans Serif"/>
                <a:cs typeface="Microsoft Sans Serif"/>
              </a:rPr>
              <a:t>днів </a:t>
            </a:r>
            <a:r>
              <a:rPr sz="2000" spc="-90" dirty="0">
                <a:latin typeface="Microsoft Sans Serif"/>
                <a:cs typeface="Microsoft Sans Serif"/>
              </a:rPr>
              <a:t>з </a:t>
            </a:r>
            <a:r>
              <a:rPr sz="2000" spc="-15" dirty="0">
                <a:latin typeface="Microsoft Sans Serif"/>
                <a:cs typeface="Microsoft Sans Serif"/>
              </a:rPr>
              <a:t>дня </a:t>
            </a:r>
            <a:r>
              <a:rPr sz="2000" spc="5" dirty="0">
                <a:latin typeface="Microsoft Sans Serif"/>
                <a:cs typeface="Microsoft Sans Serif"/>
              </a:rPr>
              <a:t>реєстрації </a:t>
            </a:r>
            <a:r>
              <a:rPr sz="2000" spc="-25" dirty="0">
                <a:latin typeface="Microsoft Sans Serif"/>
                <a:cs typeface="Microsoft Sans Serif"/>
              </a:rPr>
              <a:t>звернення </a:t>
            </a:r>
            <a:r>
              <a:rPr sz="2000" spc="-30" dirty="0">
                <a:latin typeface="Microsoft Sans Serif"/>
                <a:cs typeface="Microsoft Sans Serif"/>
              </a:rPr>
              <a:t>замовника </a:t>
            </a:r>
            <a:r>
              <a:rPr sz="2000" spc="-15" dirty="0">
                <a:latin typeface="Microsoft Sans Serif"/>
                <a:cs typeface="Microsoft Sans Serif"/>
              </a:rPr>
              <a:t>про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його </a:t>
            </a:r>
            <a:r>
              <a:rPr sz="2000" spc="-20" dirty="0">
                <a:latin typeface="Microsoft Sans Serif"/>
                <a:cs typeface="Microsoft Sans Serif"/>
              </a:rPr>
              <a:t>укладення, </a:t>
            </a:r>
            <a:r>
              <a:rPr sz="2000" spc="5" dirty="0">
                <a:latin typeface="Microsoft Sans Serif"/>
                <a:cs typeface="Microsoft Sans Serif"/>
              </a:rPr>
              <a:t>але </a:t>
            </a:r>
            <a:r>
              <a:rPr sz="2000" spc="-15" dirty="0">
                <a:latin typeface="Microsoft Sans Serif"/>
                <a:cs typeface="Microsoft Sans Serif"/>
              </a:rPr>
              <a:t>до </a:t>
            </a:r>
            <a:r>
              <a:rPr sz="2000" spc="-10" dirty="0">
                <a:latin typeface="Microsoft Sans Serif"/>
                <a:cs typeface="Microsoft Sans Serif"/>
              </a:rPr>
              <a:t>прийняття </a:t>
            </a:r>
            <a:r>
              <a:rPr sz="2000" spc="-20" dirty="0">
                <a:latin typeface="Microsoft Sans Serif"/>
                <a:cs typeface="Microsoft Sans Serif"/>
              </a:rPr>
              <a:t>об'єкта будівництва </a:t>
            </a:r>
            <a:r>
              <a:rPr sz="2000" spc="-5" dirty="0">
                <a:latin typeface="Microsoft Sans Serif"/>
                <a:cs typeface="Microsoft Sans Serif"/>
              </a:rPr>
              <a:t>в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експлуатацію.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611" y="766572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8383" y="371243"/>
            <a:ext cx="7223125" cy="1248410"/>
            <a:chOff x="978383" y="371243"/>
            <a:chExt cx="7223125" cy="1248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383" y="371243"/>
              <a:ext cx="7223059" cy="491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7" y="713231"/>
              <a:ext cx="4380737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595" rIns="0" bIns="0" rtlCol="0">
            <a:spAutoFit/>
          </a:bodyPr>
          <a:lstStyle/>
          <a:p>
            <a:pPr marL="2484120" marR="5080" indent="-167449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ДОДАТКОВИЙ</a:t>
            </a:r>
            <a:r>
              <a:rPr spc="90" dirty="0"/>
              <a:t> </a:t>
            </a:r>
            <a:r>
              <a:rPr spc="-5" dirty="0"/>
              <a:t>ЗБІР</a:t>
            </a:r>
            <a:r>
              <a:rPr spc="-10" dirty="0"/>
              <a:t> НА</a:t>
            </a:r>
            <a:r>
              <a:rPr spc="10" dirty="0"/>
              <a:t> </a:t>
            </a:r>
            <a:r>
              <a:rPr spc="-15" dirty="0"/>
              <a:t>РОЗВИТОК </a:t>
            </a:r>
            <a:r>
              <a:rPr spc="-925" dirty="0"/>
              <a:t> </a:t>
            </a:r>
            <a:r>
              <a:rPr spc="-15" dirty="0"/>
              <a:t>ІНФРАСТРУКТУРИ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58267" y="1626234"/>
            <a:ext cx="4012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ahoma"/>
                <a:cs typeface="Tahoma"/>
              </a:rPr>
              <a:t>Країни,</a:t>
            </a:r>
            <a:r>
              <a:rPr sz="2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ahoma"/>
                <a:cs typeface="Tahoma"/>
              </a:rPr>
              <a:t>які</a:t>
            </a:r>
            <a:r>
              <a:rPr sz="24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застосовують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3164" y="2168525"/>
          <a:ext cx="4318000" cy="4309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3915"/>
                <a:gridCol w="2204085"/>
              </a:tblGrid>
              <a:tr h="1200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95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Вартість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дозволів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вартості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будівлі)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 marR="7550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7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алія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(Брісбен)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0,5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1440" marR="49275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США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(Сіетл, </a:t>
                      </a:r>
                      <a:r>
                        <a:rPr sz="2000" b="1" spc="-5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Чикаго,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Хюстон)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1,0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7010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Ірландія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(Дублін)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6,2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Канада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(Торонто)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1,3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677536" y="1466518"/>
            <a:ext cx="3835400" cy="444373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та</a:t>
            </a:r>
            <a:r>
              <a:rPr sz="2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ahoma"/>
                <a:cs typeface="Tahoma"/>
              </a:rPr>
              <a:t>ключові особливості</a:t>
            </a:r>
            <a:endParaRPr sz="2400">
              <a:latin typeface="Tahoma"/>
              <a:cs typeface="Tahoma"/>
            </a:endParaRPr>
          </a:p>
          <a:p>
            <a:pPr marL="404495" marR="177800" indent="-344805" algn="just">
              <a:lnSpc>
                <a:spcPct val="80000"/>
              </a:lnSpc>
              <a:spcBef>
                <a:spcPts val="1695"/>
              </a:spcBef>
              <a:buClr>
                <a:srgbClr val="009999"/>
              </a:buClr>
              <a:buSzPct val="65909"/>
              <a:buFont typeface="Microsoft Sans Serif"/>
              <a:buChar char="•"/>
              <a:tabLst>
                <a:tab pos="405130" algn="l"/>
              </a:tabLst>
            </a:pP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Розрахунок </a:t>
            </a: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спрощений </a:t>
            </a:r>
            <a:r>
              <a:rPr sz="2200" b="1" spc="-630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(від</a:t>
            </a:r>
            <a:r>
              <a:rPr sz="2200" spc="-7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Tahoma"/>
                <a:cs typeface="Tahoma"/>
              </a:rPr>
              <a:t>фізичних</a:t>
            </a:r>
            <a:r>
              <a:rPr sz="2200" spc="-7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параметрів </a:t>
            </a:r>
            <a:r>
              <a:rPr sz="2200" spc="-675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будівлі)</a:t>
            </a:r>
            <a:endParaRPr sz="2200">
              <a:latin typeface="Tahoma"/>
              <a:cs typeface="Tahoma"/>
            </a:endParaRPr>
          </a:p>
          <a:p>
            <a:pPr marL="517525" marR="85725" indent="-457200">
              <a:lnSpc>
                <a:spcPct val="80000"/>
              </a:lnSpc>
              <a:spcBef>
                <a:spcPts val="1200"/>
              </a:spcBef>
              <a:buClr>
                <a:srgbClr val="009999"/>
              </a:buClr>
              <a:buSzPct val="65909"/>
              <a:buFont typeface="Microsoft Sans Serif"/>
              <a:buChar char="•"/>
              <a:tabLst>
                <a:tab pos="517525" algn="l"/>
                <a:tab pos="518159" algn="l"/>
              </a:tabLst>
            </a:pP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Платіж</a:t>
            </a:r>
            <a:r>
              <a:rPr sz="2200" spc="-4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вноситься</a:t>
            </a:r>
            <a:r>
              <a:rPr sz="2200" spc="-4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4B6C4E"/>
                </a:solidFill>
                <a:latin typeface="Tahoma"/>
                <a:cs typeface="Tahoma"/>
              </a:rPr>
              <a:t>перед </a:t>
            </a:r>
            <a:r>
              <a:rPr sz="2200" b="1" spc="-625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4B6C4E"/>
                </a:solidFill>
                <a:latin typeface="Tahoma"/>
                <a:cs typeface="Tahoma"/>
              </a:rPr>
              <a:t>отриманням дозволу </a:t>
            </a: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на</a:t>
            </a:r>
            <a:r>
              <a:rPr sz="2200" spc="-25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будівництво</a:t>
            </a:r>
            <a:endParaRPr sz="2200">
              <a:latin typeface="Tahoma"/>
              <a:cs typeface="Tahoma"/>
            </a:endParaRPr>
          </a:p>
          <a:p>
            <a:pPr marL="517525" indent="-457834">
              <a:lnSpc>
                <a:spcPts val="2375"/>
              </a:lnSpc>
              <a:spcBef>
                <a:spcPts val="675"/>
              </a:spcBef>
              <a:buClr>
                <a:srgbClr val="009999"/>
              </a:buClr>
              <a:buSzPct val="65909"/>
              <a:buFont typeface="Microsoft Sans Serif"/>
              <a:buChar char="•"/>
              <a:tabLst>
                <a:tab pos="517525" algn="l"/>
                <a:tab pos="518159" algn="l"/>
              </a:tabLst>
            </a:pP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Внесок</a:t>
            </a:r>
            <a:r>
              <a:rPr sz="2200" spc="-2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складає</a:t>
            </a:r>
            <a:endParaRPr sz="2200">
              <a:latin typeface="Tahoma"/>
              <a:cs typeface="Tahoma"/>
            </a:endParaRPr>
          </a:p>
          <a:p>
            <a:pPr marL="517525">
              <a:lnSpc>
                <a:spcPts val="2110"/>
              </a:lnSpc>
            </a:pPr>
            <a:r>
              <a:rPr sz="2200" b="1" dirty="0">
                <a:solidFill>
                  <a:srgbClr val="4B6C4E"/>
                </a:solidFill>
                <a:latin typeface="Tahoma"/>
                <a:cs typeface="Tahoma"/>
              </a:rPr>
              <a:t>незначну</a:t>
            </a:r>
            <a:r>
              <a:rPr sz="2200" b="1" spc="-120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частину</a:t>
            </a:r>
            <a:endParaRPr sz="2200">
              <a:latin typeface="Tahoma"/>
              <a:cs typeface="Tahoma"/>
            </a:endParaRPr>
          </a:p>
          <a:p>
            <a:pPr marL="517525">
              <a:lnSpc>
                <a:spcPts val="2375"/>
              </a:lnSpc>
            </a:pP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вартості</a:t>
            </a:r>
            <a:r>
              <a:rPr sz="2200" b="1" spc="-60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будівництва</a:t>
            </a:r>
            <a:endParaRPr sz="2200">
              <a:latin typeface="Tahoma"/>
              <a:cs typeface="Tahoma"/>
            </a:endParaRPr>
          </a:p>
          <a:p>
            <a:pPr marL="517525" marR="5080" indent="-457200">
              <a:lnSpc>
                <a:spcPct val="80000"/>
              </a:lnSpc>
              <a:spcBef>
                <a:spcPts val="1200"/>
              </a:spcBef>
              <a:buClr>
                <a:srgbClr val="009999"/>
              </a:buClr>
              <a:buSzPct val="65909"/>
              <a:buFont typeface="Microsoft Sans Serif"/>
              <a:buChar char="•"/>
              <a:tabLst>
                <a:tab pos="517525" algn="l"/>
                <a:tab pos="518159" algn="l"/>
              </a:tabLst>
            </a:pP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Чітко</a:t>
            </a:r>
            <a:r>
              <a:rPr sz="2200" spc="-35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визначене</a:t>
            </a:r>
            <a:r>
              <a:rPr sz="2200" spc="-2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цільове </a:t>
            </a:r>
            <a:r>
              <a:rPr sz="2200" b="1" spc="-630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4B6C4E"/>
                </a:solidFill>
                <a:latin typeface="Tahoma"/>
                <a:cs typeface="Tahoma"/>
              </a:rPr>
              <a:t>призначення </a:t>
            </a:r>
            <a:r>
              <a:rPr sz="2200" spc="5" dirty="0">
                <a:solidFill>
                  <a:srgbClr val="3D3D40"/>
                </a:solidFill>
                <a:latin typeface="Tahoma"/>
                <a:cs typeface="Tahoma"/>
              </a:rPr>
              <a:t>та </a:t>
            </a:r>
            <a:r>
              <a:rPr sz="2200" spc="1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використання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672" y="236748"/>
            <a:ext cx="8347075" cy="1156970"/>
            <a:chOff x="426672" y="236748"/>
            <a:chExt cx="8347075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672" y="236748"/>
              <a:ext cx="8347058" cy="400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9776" y="487679"/>
              <a:ext cx="3612641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20218"/>
            <a:ext cx="873887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КЛАСИФІКАЦІЯ</a:t>
            </a:r>
            <a:r>
              <a:rPr spc="65" dirty="0"/>
              <a:t> </a:t>
            </a:r>
            <a:r>
              <a:rPr spc="-10" dirty="0"/>
              <a:t>ДЖЕРЕЛ</a:t>
            </a:r>
            <a:r>
              <a:rPr spc="20" dirty="0"/>
              <a:t> </a:t>
            </a:r>
            <a:r>
              <a:rPr spc="-10" dirty="0"/>
              <a:t>ФІНАНСОВИХ</a:t>
            </a:r>
          </a:p>
          <a:p>
            <a:pPr algn="ctr">
              <a:lnSpc>
                <a:spcPct val="100000"/>
              </a:lnSpc>
              <a:tabLst>
                <a:tab pos="285559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РЕСУРСІВ</a:t>
            </a:r>
            <a:r>
              <a:rPr u="heavy" spc="1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3</a:t>
            </a:fld>
            <a:endParaRPr sz="10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182" y="1118361"/>
          <a:ext cx="8712834" cy="5334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4975"/>
                <a:gridCol w="5737859"/>
              </a:tblGrid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Критерії</a:t>
                      </a:r>
                      <a:r>
                        <a:rPr sz="2000" spc="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класифікації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Види</a:t>
                      </a:r>
                      <a:r>
                        <a:rPr sz="2000" spc="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джерел</a:t>
                      </a:r>
                      <a:r>
                        <a:rPr sz="2000" spc="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фінансових</a:t>
                      </a:r>
                      <a:r>
                        <a:rPr sz="2000" spc="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ресурсів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1440" marR="1165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ри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ьне 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походження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indent="-159385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внутрішні;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0825" indent="-159385">
                        <a:lnSpc>
                          <a:spcPct val="100000"/>
                        </a:lnSpc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зовнішні.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91440" marR="127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Регулярність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ри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ання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A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146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регулярні</a:t>
                      </a:r>
                      <a:r>
                        <a:rPr sz="2000" spc="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(податки,</a:t>
                      </a:r>
                      <a:r>
                        <a:rPr sz="2000" spc="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орендна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плата,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лізингові </a:t>
                      </a:r>
                      <a:r>
                        <a:rPr sz="2000" spc="-5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платежі);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92075" marR="237490">
                        <a:lnSpc>
                          <a:spcPct val="100000"/>
                        </a:lnSpc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нерегулярні</a:t>
                      </a:r>
                      <a:r>
                        <a:rPr sz="2000" spc="1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(міжнародна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технічна</a:t>
                      </a:r>
                      <a:r>
                        <a:rPr sz="2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допомога, </a:t>
                      </a:r>
                      <a:r>
                        <a:rPr sz="2000" spc="-5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гранти,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кредити);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1460" indent="-160020">
                        <a:lnSpc>
                          <a:spcPct val="100000"/>
                        </a:lnSpc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разові</a:t>
                      </a:r>
                      <a:r>
                        <a:rPr sz="20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(продаж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землі,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приватизація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комунального</a:t>
                      </a:r>
                      <a:r>
                        <a:rPr sz="2000" spc="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майна).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AEA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Економічний</a:t>
                      </a:r>
                      <a:r>
                        <a:rPr sz="2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зміст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indent="-16002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надання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коштів;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0825" indent="-1593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передача</a:t>
                      </a:r>
                      <a:r>
                        <a:rPr sz="20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майна</a:t>
                      </a:r>
                      <a:r>
                        <a:rPr sz="2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майнових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прав;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1460" indent="-160020">
                        <a:lnSpc>
                          <a:spcPct val="100000"/>
                        </a:lnSpc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здійснення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діяльності.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06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Спосіб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залучення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indent="-15938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бюджетні;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1460" indent="-160020">
                        <a:lnSpc>
                          <a:spcPct val="100000"/>
                        </a:lnSpc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інвестиційні;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0825" indent="-1593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кредитні;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1460" indent="-160020">
                        <a:lnSpc>
                          <a:spcPct val="100000"/>
                        </a:lnSpc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грантові.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91681" y="462300"/>
            <a:ext cx="6810375" cy="1156970"/>
            <a:chOff x="1191681" y="462300"/>
            <a:chExt cx="6810375" cy="115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681" y="462300"/>
              <a:ext cx="6810198" cy="4052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919" y="713231"/>
              <a:ext cx="902969" cy="9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2632" y="713231"/>
              <a:ext cx="2466593" cy="9060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2550" y="347294"/>
            <a:ext cx="68465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4570" marR="5080" indent="-22625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ЦІЛІ</a:t>
            </a:r>
            <a:r>
              <a:rPr spc="35" dirty="0"/>
              <a:t> </a:t>
            </a:r>
            <a:r>
              <a:rPr spc="-10" dirty="0"/>
              <a:t>ВИКОРИСТАННЯ</a:t>
            </a:r>
            <a:r>
              <a:rPr spc="65" dirty="0"/>
              <a:t> </a:t>
            </a:r>
            <a:r>
              <a:rPr spc="-10" dirty="0"/>
              <a:t>ВНЕСКУ</a:t>
            </a:r>
            <a:r>
              <a:rPr spc="30" dirty="0"/>
              <a:t> </a:t>
            </a:r>
            <a:r>
              <a:rPr spc="-5" dirty="0"/>
              <a:t>В </a:t>
            </a:r>
            <a:r>
              <a:rPr spc="-919" dirty="0"/>
              <a:t> </a:t>
            </a:r>
            <a:r>
              <a:rPr spc="-5" dirty="0"/>
              <a:t>М. </a:t>
            </a:r>
            <a:r>
              <a:rPr spc="-15" dirty="0"/>
              <a:t>ДУБЛІН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535" y="1557527"/>
            <a:ext cx="8948928" cy="47335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40" y="706140"/>
            <a:ext cx="6340664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590169"/>
            <a:ext cx="63938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ЩО</a:t>
            </a:r>
            <a:r>
              <a:rPr spc="-5" dirty="0"/>
              <a:t> </a:t>
            </a:r>
            <a:r>
              <a:rPr spc="-10" dirty="0"/>
              <a:t>ЩЕ</a:t>
            </a:r>
            <a:r>
              <a:rPr spc="-15" dirty="0"/>
              <a:t> </a:t>
            </a:r>
            <a:r>
              <a:rPr spc="-10" dirty="0"/>
              <a:t>НЕОБХІДНО</a:t>
            </a:r>
            <a:r>
              <a:rPr spc="40" dirty="0"/>
              <a:t> </a:t>
            </a:r>
            <a:r>
              <a:rPr spc="-15" dirty="0"/>
              <a:t>ЗРОБИТИ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pc="-10" dirty="0"/>
              <a:t>Не</a:t>
            </a:r>
            <a:r>
              <a:rPr spc="-20" dirty="0"/>
              <a:t> </a:t>
            </a:r>
            <a:r>
              <a:rPr spc="-5" dirty="0"/>
              <a:t>викликає</a:t>
            </a:r>
            <a:r>
              <a:rPr spc="15" dirty="0"/>
              <a:t> </a:t>
            </a:r>
            <a:r>
              <a:rPr dirty="0"/>
              <a:t>сумніву:</a:t>
            </a:r>
          </a:p>
          <a:p>
            <a:pPr marL="299085" marR="8890" indent="-287020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583"/>
              <a:buChar char="•"/>
              <a:tabLst>
                <a:tab pos="299085" algn="l"/>
                <a:tab pos="299720" algn="l"/>
              </a:tabLst>
            </a:pPr>
            <a:r>
              <a:rPr b="0" spc="-20" dirty="0">
                <a:latin typeface="Microsoft Sans Serif"/>
                <a:cs typeface="Microsoft Sans Serif"/>
              </a:rPr>
              <a:t>Затвердити </a:t>
            </a:r>
            <a:r>
              <a:rPr spc="-10" dirty="0">
                <a:latin typeface="Arial"/>
                <a:cs typeface="Arial"/>
              </a:rPr>
              <a:t>вичерпний 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перелік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документів</a:t>
            </a:r>
            <a:r>
              <a:rPr b="0" spc="-15" dirty="0">
                <a:latin typeface="Microsoft Sans Serif"/>
                <a:cs typeface="Microsoft Sans Serif"/>
              </a:rPr>
              <a:t>,</a:t>
            </a:r>
            <a:r>
              <a:rPr b="0" spc="8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що </a:t>
            </a:r>
            <a:r>
              <a:rPr b="0" spc="-62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подаються</a:t>
            </a: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Char char="•"/>
              <a:tabLst>
                <a:tab pos="299085" algn="l"/>
                <a:tab pos="299720" algn="l"/>
              </a:tabLst>
            </a:pPr>
            <a:r>
              <a:rPr b="0" spc="-40" dirty="0">
                <a:latin typeface="Microsoft Sans Serif"/>
                <a:cs typeface="Microsoft Sans Serif"/>
              </a:rPr>
              <a:t>Забезпечити</a:t>
            </a:r>
          </a:p>
          <a:p>
            <a:pPr marL="299085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дистанційне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подання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b="0" spc="-30" dirty="0">
                <a:latin typeface="Microsoft Sans Serif"/>
                <a:cs typeface="Microsoft Sans Serif"/>
              </a:rPr>
              <a:t>документів</a:t>
            </a: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pc="-15" dirty="0">
                <a:latin typeface="Arial"/>
                <a:cs typeface="Arial"/>
              </a:rPr>
              <a:t>Оприлюднити</a:t>
            </a:r>
            <a:r>
              <a:rPr spc="45" dirty="0">
                <a:latin typeface="Arial"/>
                <a:cs typeface="Arial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всю</a:t>
            </a:r>
          </a:p>
          <a:p>
            <a:pPr marL="299085">
              <a:lnSpc>
                <a:spcPct val="100000"/>
              </a:lnSpc>
            </a:pPr>
            <a:r>
              <a:rPr b="0" spc="-15" dirty="0">
                <a:latin typeface="Microsoft Sans Serif"/>
                <a:cs typeface="Microsoft Sans Serif"/>
              </a:rPr>
              <a:t>інформацію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щодо</a:t>
            </a:r>
          </a:p>
          <a:p>
            <a:pPr marL="299085">
              <a:lnSpc>
                <a:spcPct val="100000"/>
              </a:lnSpc>
            </a:pPr>
            <a:r>
              <a:rPr b="0" spc="-20" dirty="0">
                <a:latin typeface="Microsoft Sans Serif"/>
                <a:cs typeface="Microsoft Sans Serif"/>
              </a:rPr>
              <a:t>пайового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внеску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на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сайті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b="0" spc="-15" dirty="0">
                <a:latin typeface="Microsoft Sans Serif"/>
                <a:cs typeface="Microsoft Sans Serif"/>
              </a:rPr>
              <a:t>міської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ради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450"/>
              </a:spcBef>
            </a:pPr>
            <a:r>
              <a:rPr spc="-10" dirty="0"/>
              <a:t>???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583"/>
              <a:buChar char="•"/>
              <a:tabLst>
                <a:tab pos="299720" algn="l"/>
              </a:tabLst>
            </a:pPr>
            <a:r>
              <a:rPr sz="2400" b="0" spc="-25" dirty="0">
                <a:latin typeface="Microsoft Sans Serif"/>
                <a:cs typeface="Microsoft Sans Serif"/>
              </a:rPr>
              <a:t>Зменшити </a:t>
            </a:r>
            <a:r>
              <a:rPr sz="2400" b="0" spc="-35" dirty="0">
                <a:latin typeface="Microsoft Sans Serif"/>
                <a:cs typeface="Microsoft Sans Serif"/>
              </a:rPr>
              <a:t>розмір </a:t>
            </a:r>
            <a:r>
              <a:rPr sz="2400" b="0" spc="-25" dirty="0">
                <a:latin typeface="Microsoft Sans Serif"/>
                <a:cs typeface="Microsoft Sans Serif"/>
              </a:rPr>
              <a:t>внеску </a:t>
            </a:r>
            <a:r>
              <a:rPr sz="2400" b="0" spc="-625" dirty="0"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latin typeface="Microsoft Sans Serif"/>
                <a:cs typeface="Microsoft Sans Serif"/>
              </a:rPr>
              <a:t>(до </a:t>
            </a:r>
            <a:r>
              <a:rPr sz="2400" b="0" spc="-15" dirty="0">
                <a:latin typeface="Microsoft Sans Serif"/>
                <a:cs typeface="Microsoft Sans Serif"/>
              </a:rPr>
              <a:t>вартості </a:t>
            </a:r>
            <a:r>
              <a:rPr sz="2400" b="0" spc="-25" dirty="0">
                <a:latin typeface="Microsoft Sans Serif"/>
                <a:cs typeface="Microsoft Sans Serif"/>
              </a:rPr>
              <a:t>підключення </a:t>
            </a:r>
            <a:r>
              <a:rPr sz="2400" b="0" spc="-625" dirty="0">
                <a:latin typeface="Microsoft Sans Serif"/>
                <a:cs typeface="Microsoft Sans Serif"/>
              </a:rPr>
              <a:t> </a:t>
            </a:r>
            <a:r>
              <a:rPr sz="2400" b="0" spc="-35" dirty="0">
                <a:latin typeface="Microsoft Sans Serif"/>
                <a:cs typeface="Microsoft Sans Serif"/>
              </a:rPr>
              <a:t>будівлі)</a:t>
            </a:r>
            <a:endParaRPr sz="2400">
              <a:latin typeface="Microsoft Sans Serif"/>
              <a:cs typeface="Microsoft Sans Serif"/>
            </a:endParaRPr>
          </a:p>
          <a:p>
            <a:pPr marL="299085" marR="384810" indent="-287020">
              <a:lnSpc>
                <a:spcPct val="100000"/>
              </a:lnSpc>
              <a:spcBef>
                <a:spcPts val="1205"/>
              </a:spcBef>
              <a:buClr>
                <a:srgbClr val="009999"/>
              </a:buClr>
              <a:buSzPct val="64583"/>
              <a:buChar char="•"/>
              <a:tabLst>
                <a:tab pos="299085" algn="l"/>
                <a:tab pos="299720" algn="l"/>
              </a:tabLst>
            </a:pPr>
            <a:r>
              <a:rPr sz="2400" b="0" spc="-5" dirty="0">
                <a:latin typeface="Microsoft Sans Serif"/>
                <a:cs typeface="Microsoft Sans Serif"/>
              </a:rPr>
              <a:t>Спростити </a:t>
            </a:r>
            <a:r>
              <a:rPr sz="2400" b="0" spc="-35" dirty="0">
                <a:latin typeface="Microsoft Sans Serif"/>
                <a:cs typeface="Microsoft Sans Serif"/>
              </a:rPr>
              <a:t>розрахунок </a:t>
            </a:r>
            <a:r>
              <a:rPr sz="2400" b="0" spc="-625" dirty="0">
                <a:latin typeface="Microsoft Sans Serif"/>
                <a:cs typeface="Microsoft Sans Serif"/>
              </a:rPr>
              <a:t> </a:t>
            </a:r>
            <a:r>
              <a:rPr sz="2400" b="0" spc="-20" dirty="0">
                <a:latin typeface="Microsoft Sans Serif"/>
                <a:cs typeface="Microsoft Sans Serif"/>
              </a:rPr>
              <a:t>пайового</a:t>
            </a:r>
            <a:r>
              <a:rPr sz="2400" b="0" spc="5" dirty="0">
                <a:latin typeface="Microsoft Sans Serif"/>
                <a:cs typeface="Microsoft Sans Serif"/>
              </a:rPr>
              <a:t> </a:t>
            </a:r>
            <a:r>
              <a:rPr sz="2400" b="0" spc="-30" dirty="0">
                <a:latin typeface="Microsoft Sans Serif"/>
                <a:cs typeface="Microsoft Sans Serif"/>
              </a:rPr>
              <a:t>внеску</a:t>
            </a:r>
            <a:endParaRPr sz="2400">
              <a:latin typeface="Microsoft Sans Serif"/>
              <a:cs typeface="Microsoft Sans Serif"/>
            </a:endParaRPr>
          </a:p>
          <a:p>
            <a:pPr marL="299085" marR="770890" indent="-287020">
              <a:lnSpc>
                <a:spcPct val="100000"/>
              </a:lnSpc>
              <a:spcBef>
                <a:spcPts val="1205"/>
              </a:spcBef>
              <a:buClr>
                <a:srgbClr val="009999"/>
              </a:buClr>
              <a:buSzPct val="64583"/>
              <a:buChar char="•"/>
              <a:tabLst>
                <a:tab pos="299085" algn="l"/>
                <a:tab pos="299720" algn="l"/>
              </a:tabLst>
            </a:pPr>
            <a:r>
              <a:rPr sz="2400" b="0" spc="-10" dirty="0">
                <a:latin typeface="Microsoft Sans Serif"/>
                <a:cs typeface="Microsoft Sans Serif"/>
              </a:rPr>
              <a:t>Надати</a:t>
            </a:r>
            <a:r>
              <a:rPr sz="2400" b="0" spc="10" dirty="0">
                <a:latin typeface="Microsoft Sans Serif"/>
                <a:cs typeface="Microsoft Sans Serif"/>
              </a:rPr>
              <a:t> </a:t>
            </a:r>
            <a:r>
              <a:rPr sz="2400" b="0" spc="-15" dirty="0">
                <a:latin typeface="Microsoft Sans Serif"/>
                <a:cs typeface="Microsoft Sans Serif"/>
              </a:rPr>
              <a:t>право </a:t>
            </a:r>
            <a:r>
              <a:rPr sz="2400" b="0" spc="-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Arial"/>
                <a:cs typeface="Arial"/>
              </a:rPr>
              <a:t>самостійно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0" spc="-25" dirty="0">
                <a:latin typeface="Microsoft Sans Serif"/>
                <a:cs typeface="Microsoft Sans Serif"/>
              </a:rPr>
              <a:t>розраховувати</a:t>
            </a:r>
            <a:r>
              <a:rPr sz="2400" b="0" spc="-5" dirty="0"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latin typeface="Microsoft Sans Serif"/>
                <a:cs typeface="Microsoft Sans Serif"/>
              </a:rPr>
              <a:t>та </a:t>
            </a:r>
            <a:r>
              <a:rPr sz="2400" b="0" spc="-5" dirty="0">
                <a:latin typeface="Microsoft Sans Serif"/>
                <a:cs typeface="Microsoft Sans Serif"/>
              </a:rPr>
              <a:t> </a:t>
            </a:r>
            <a:r>
              <a:rPr sz="2400" b="0" spc="-25" dirty="0">
                <a:latin typeface="Microsoft Sans Serif"/>
                <a:cs typeface="Microsoft Sans Serif"/>
              </a:rPr>
              <a:t>здійснювати</a:t>
            </a:r>
            <a:r>
              <a:rPr sz="2400" b="0" spc="-65" dirty="0"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latin typeface="Microsoft Sans Serif"/>
                <a:cs typeface="Microsoft Sans Serif"/>
              </a:rPr>
              <a:t>оплату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908" y="77215"/>
            <a:ext cx="8742045" cy="5839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03860" indent="362585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ahoma"/>
                <a:cs typeface="Tahoma"/>
              </a:rPr>
              <a:t>Згідно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Закону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України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“Про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охорону</a:t>
            </a:r>
            <a:r>
              <a:rPr sz="2000" b="1" spc="60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навколишнього </a:t>
            </a:r>
            <a:r>
              <a:rPr sz="2000" b="1" spc="-10" dirty="0">
                <a:latin typeface="Tahoma"/>
                <a:cs typeface="Tahoma"/>
              </a:rPr>
              <a:t> природного</a:t>
            </a:r>
            <a:r>
              <a:rPr sz="2000" b="1" spc="7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середовища”</a:t>
            </a:r>
            <a:r>
              <a:rPr sz="2000" spc="-10" dirty="0">
                <a:latin typeface="Tahoma"/>
                <a:cs typeface="Tahoma"/>
              </a:rPr>
              <a:t>,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фінансування </a:t>
            </a:r>
            <a:r>
              <a:rPr sz="2000" spc="-10" dirty="0">
                <a:latin typeface="Tahoma"/>
                <a:cs typeface="Tahoma"/>
              </a:rPr>
              <a:t>заходів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щодо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охорони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природного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складі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спеціального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фонду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місцевих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утворюються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місцеві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фонди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охорони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природного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середовища:</a:t>
            </a:r>
            <a:endParaRPr sz="2000">
              <a:latin typeface="Tahoma"/>
              <a:cs typeface="Tahoma"/>
            </a:endParaRPr>
          </a:p>
          <a:p>
            <a:pPr marL="375285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а)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частина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екологічного</a:t>
            </a:r>
            <a:r>
              <a:rPr sz="2000" spc="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податку,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справляється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території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міста;</a:t>
            </a:r>
            <a:endParaRPr sz="2000">
              <a:latin typeface="Tahoma"/>
              <a:cs typeface="Tahoma"/>
            </a:endParaRPr>
          </a:p>
          <a:p>
            <a:pPr marL="12700" marR="168910" indent="36258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б) </a:t>
            </a:r>
            <a:r>
              <a:rPr sz="2000" spc="-10" dirty="0">
                <a:latin typeface="Tahoma"/>
                <a:cs typeface="Tahoma"/>
              </a:rPr>
              <a:t>50%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стягнень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шкоду,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заподіяну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порушенням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законодавства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охорону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природного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результаті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господарської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іншої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діяльності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території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міста;</a:t>
            </a:r>
            <a:endParaRPr sz="2000">
              <a:latin typeface="Tahoma"/>
              <a:cs typeface="Tahoma"/>
            </a:endParaRPr>
          </a:p>
          <a:p>
            <a:pPr marL="375285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в) цільові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інші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добровільні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внески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підприємств,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установ,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організацій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громадян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місцевого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фонду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природного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середовища.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ahoma"/>
              <a:cs typeface="Tahoma"/>
            </a:endParaRPr>
          </a:p>
          <a:p>
            <a:pPr marL="12700" marR="382905" indent="362585">
              <a:lnSpc>
                <a:spcPct val="120100"/>
              </a:lnSpc>
              <a:tabLst>
                <a:tab pos="7857490" algn="l"/>
              </a:tabLst>
            </a:pPr>
            <a:r>
              <a:rPr sz="2000" b="1" spc="-10" dirty="0">
                <a:latin typeface="Tahoma"/>
                <a:cs typeface="Tahoma"/>
              </a:rPr>
              <a:t>Відповідно</a:t>
            </a:r>
            <a:r>
              <a:rPr sz="2000" b="1" spc="5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до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БК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України,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зараховується</a:t>
            </a:r>
            <a:r>
              <a:rPr sz="2000" b="1" spc="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до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спеціального 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ф</a:t>
            </a:r>
            <a:r>
              <a:rPr sz="2000" b="1" spc="-10" dirty="0">
                <a:latin typeface="Tahoma"/>
                <a:cs typeface="Tahoma"/>
              </a:rPr>
              <a:t>он</a:t>
            </a:r>
            <a:r>
              <a:rPr sz="2000" b="1" dirty="0">
                <a:latin typeface="Tahoma"/>
                <a:cs typeface="Tahoma"/>
              </a:rPr>
              <a:t>д</a:t>
            </a:r>
            <a:r>
              <a:rPr sz="2000" b="1" spc="-5" dirty="0">
                <a:latin typeface="Tahoma"/>
                <a:cs typeface="Tahoma"/>
              </a:rPr>
              <a:t>у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с</a:t>
            </a:r>
            <a:r>
              <a:rPr sz="2000" b="1" spc="-5" dirty="0">
                <a:latin typeface="Tahoma"/>
                <a:cs typeface="Tahoma"/>
              </a:rPr>
              <a:t>і</a:t>
            </a:r>
            <a:r>
              <a:rPr sz="2000" b="1" spc="-15" dirty="0">
                <a:latin typeface="Tahoma"/>
                <a:cs typeface="Tahoma"/>
              </a:rPr>
              <a:t>л</a:t>
            </a:r>
            <a:r>
              <a:rPr sz="2000" b="1" dirty="0">
                <a:latin typeface="Tahoma"/>
                <a:cs typeface="Tahoma"/>
              </a:rPr>
              <a:t>ьсь</a:t>
            </a:r>
            <a:r>
              <a:rPr sz="2000" b="1" spc="-10" dirty="0">
                <a:latin typeface="Tahoma"/>
                <a:cs typeface="Tahoma"/>
              </a:rPr>
              <a:t>ких</a:t>
            </a:r>
            <a:r>
              <a:rPr sz="2000" b="1" spc="-5" dirty="0">
                <a:latin typeface="Tahoma"/>
                <a:cs typeface="Tahoma"/>
              </a:rPr>
              <a:t>,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с</a:t>
            </a:r>
            <a:r>
              <a:rPr sz="2000" b="1" spc="-15" dirty="0">
                <a:latin typeface="Tahoma"/>
                <a:cs typeface="Tahoma"/>
              </a:rPr>
              <a:t>е</a:t>
            </a:r>
            <a:r>
              <a:rPr sz="2000" b="1" spc="-5" dirty="0">
                <a:latin typeface="Tahoma"/>
                <a:cs typeface="Tahoma"/>
              </a:rPr>
              <a:t>л</a:t>
            </a:r>
            <a:r>
              <a:rPr sz="2000" b="1" spc="-15" dirty="0">
                <a:latin typeface="Tahoma"/>
                <a:cs typeface="Tahoma"/>
              </a:rPr>
              <a:t>и</a:t>
            </a:r>
            <a:r>
              <a:rPr sz="2000" b="1" spc="-25" dirty="0">
                <a:latin typeface="Tahoma"/>
                <a:cs typeface="Tahoma"/>
              </a:rPr>
              <a:t>щ</a:t>
            </a:r>
            <a:r>
              <a:rPr sz="2000" b="1" spc="-10" dirty="0">
                <a:latin typeface="Tahoma"/>
                <a:cs typeface="Tahoma"/>
              </a:rPr>
              <a:t>них</a:t>
            </a:r>
            <a:r>
              <a:rPr sz="2000" b="1" spc="-5" dirty="0">
                <a:latin typeface="Tahoma"/>
                <a:cs typeface="Tahoma"/>
              </a:rPr>
              <a:t>,</a:t>
            </a:r>
            <a:r>
              <a:rPr sz="2000" b="1" spc="8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мі</a:t>
            </a:r>
            <a:r>
              <a:rPr sz="2000" b="1" dirty="0">
                <a:latin typeface="Tahoma"/>
                <a:cs typeface="Tahoma"/>
              </a:rPr>
              <a:t>сь</a:t>
            </a:r>
            <a:r>
              <a:rPr sz="2000" b="1" spc="-10" dirty="0">
                <a:latin typeface="Tahoma"/>
                <a:cs typeface="Tahoma"/>
              </a:rPr>
              <a:t>ки</a:t>
            </a:r>
            <a:r>
              <a:rPr sz="2000" b="1" spc="-5" dirty="0">
                <a:latin typeface="Tahoma"/>
                <a:cs typeface="Tahoma"/>
              </a:rPr>
              <a:t>х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б</a:t>
            </a:r>
            <a:r>
              <a:rPr sz="2000" b="1" dirty="0">
                <a:latin typeface="Tahoma"/>
                <a:cs typeface="Tahoma"/>
              </a:rPr>
              <a:t>юд</a:t>
            </a:r>
            <a:r>
              <a:rPr sz="2000" b="1" spc="5" dirty="0">
                <a:latin typeface="Tahoma"/>
                <a:cs typeface="Tahoma"/>
              </a:rPr>
              <a:t>ж</a:t>
            </a:r>
            <a:r>
              <a:rPr sz="2000" b="1" spc="-15" dirty="0">
                <a:latin typeface="Tahoma"/>
                <a:cs typeface="Tahoma"/>
              </a:rPr>
              <a:t>е</a:t>
            </a:r>
            <a:r>
              <a:rPr sz="2000" b="1" spc="-5" dirty="0">
                <a:latin typeface="Tahoma"/>
                <a:cs typeface="Tahoma"/>
              </a:rPr>
              <a:t>т</a:t>
            </a:r>
            <a:r>
              <a:rPr sz="2000" b="1" spc="-15" dirty="0">
                <a:latin typeface="Tahoma"/>
                <a:cs typeface="Tahoma"/>
              </a:rPr>
              <a:t>ів</a:t>
            </a:r>
            <a:r>
              <a:rPr sz="2000" b="1" spc="-5" dirty="0">
                <a:latin typeface="Tahoma"/>
                <a:cs typeface="Tahoma"/>
              </a:rPr>
              <a:t>, бю</a:t>
            </a:r>
            <a:r>
              <a:rPr sz="2000" b="1" dirty="0">
                <a:latin typeface="Tahoma"/>
                <a:cs typeface="Tahoma"/>
              </a:rPr>
              <a:t>дж</a:t>
            </a:r>
            <a:r>
              <a:rPr sz="2000" b="1" spc="-15" dirty="0">
                <a:latin typeface="Tahoma"/>
                <a:cs typeface="Tahoma"/>
              </a:rPr>
              <a:t>ет</a:t>
            </a:r>
            <a:r>
              <a:rPr sz="2000" b="1" spc="-5" dirty="0">
                <a:latin typeface="Tahoma"/>
                <a:cs typeface="Tahoma"/>
              </a:rPr>
              <a:t>ів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10" dirty="0">
                <a:latin typeface="Tahoma"/>
                <a:cs typeface="Tahoma"/>
              </a:rPr>
              <a:t>ОТГ  </a:t>
            </a:r>
            <a:r>
              <a:rPr sz="2000" b="1" spc="-5" dirty="0">
                <a:latin typeface="Tahoma"/>
                <a:cs typeface="Tahoma"/>
              </a:rPr>
              <a:t>25%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екологічного</a:t>
            </a:r>
            <a:r>
              <a:rPr sz="2000" b="1" spc="1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податку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(крім </a:t>
            </a:r>
            <a:r>
              <a:rPr sz="2000" spc="-10" dirty="0">
                <a:latin typeface="Tahoma"/>
                <a:cs typeface="Tahoma"/>
              </a:rPr>
              <a:t>податку,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справляється</a:t>
            </a:r>
            <a:r>
              <a:rPr sz="2000" spc="-5" dirty="0">
                <a:latin typeface="Tahoma"/>
                <a:cs typeface="Tahoma"/>
              </a:rPr>
              <a:t> за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ahoma"/>
                <a:cs typeface="Tahoma"/>
              </a:rPr>
              <a:t>утворення радіоактивних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відходів);</a:t>
            </a:r>
            <a:endParaRPr sz="2000">
              <a:latin typeface="Tahoma"/>
              <a:cs typeface="Tahoma"/>
            </a:endParaRPr>
          </a:p>
          <a:p>
            <a:pPr marL="375285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ahoma"/>
                <a:cs typeface="Tahoma"/>
              </a:rPr>
              <a:t>бюджетів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областей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30%,</a:t>
            </a:r>
            <a:r>
              <a:rPr sz="2000" b="1" spc="4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м.Києва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- </a:t>
            </a:r>
            <a:r>
              <a:rPr sz="2000" b="1" spc="-10" dirty="0">
                <a:latin typeface="Tahoma"/>
                <a:cs typeface="Tahoma"/>
              </a:rPr>
              <a:t>55%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екологічного</a:t>
            </a:r>
            <a:r>
              <a:rPr sz="2000" b="1" spc="9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податку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752" y="189822"/>
            <a:ext cx="8582025" cy="1152525"/>
            <a:chOff x="301752" y="189822"/>
            <a:chExt cx="8582025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189822"/>
              <a:ext cx="8581644" cy="3977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9" y="435863"/>
              <a:ext cx="1981962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00" marR="5080" indent="-364109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МЕХАНІЗМ</a:t>
            </a:r>
            <a:r>
              <a:rPr spc="30" dirty="0"/>
              <a:t> </a:t>
            </a:r>
            <a:r>
              <a:rPr spc="-10" dirty="0"/>
              <a:t>ВІДШКОДУВАННЯ</a:t>
            </a:r>
            <a:r>
              <a:rPr spc="60" dirty="0"/>
              <a:t> </a:t>
            </a:r>
            <a:r>
              <a:rPr spc="-10" dirty="0"/>
              <a:t>ЗБИТКІВ</a:t>
            </a:r>
            <a:r>
              <a:rPr spc="40" dirty="0"/>
              <a:t> </a:t>
            </a:r>
            <a:r>
              <a:rPr spc="-5" dirty="0"/>
              <a:t>І </a:t>
            </a:r>
            <a:r>
              <a:rPr spc="-925" dirty="0"/>
              <a:t> </a:t>
            </a:r>
            <a:r>
              <a:rPr spc="-15" dirty="0"/>
              <a:t>ВТРАТ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466" y="1112342"/>
            <a:ext cx="8747760" cy="49549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marR="701675" indent="-344805">
              <a:lnSpc>
                <a:spcPts val="3030"/>
              </a:lnSpc>
              <a:spcBef>
                <a:spcPts val="484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в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Україні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передбачений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лише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стосовно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земель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сільськогосподарського…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28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а</a:t>
            </a:r>
            <a:r>
              <a:rPr sz="2800" dirty="0">
                <a:latin typeface="Tahoma"/>
                <a:cs typeface="Tahoma"/>
              </a:rPr>
              <a:t> щодо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втрат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–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й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лісового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землекористування.</a:t>
            </a:r>
            <a:endParaRPr sz="2800">
              <a:latin typeface="Tahoma"/>
              <a:cs typeface="Tahoma"/>
            </a:endParaRPr>
          </a:p>
          <a:p>
            <a:pPr marL="2100580" marR="458470">
              <a:lnSpc>
                <a:spcPct val="100000"/>
              </a:lnSpc>
              <a:spcBef>
                <a:spcPts val="985"/>
              </a:spcBef>
            </a:pPr>
            <a:r>
              <a:rPr sz="2000" b="1" i="1" dirty="0">
                <a:solidFill>
                  <a:srgbClr val="7A3539"/>
                </a:solidFill>
                <a:latin typeface="Arial"/>
                <a:cs typeface="Arial"/>
              </a:rPr>
              <a:t>К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ошти,</a:t>
            </a:r>
            <a:r>
              <a:rPr sz="2200" b="1" i="1" spc="-4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отримані</a:t>
            </a:r>
            <a:r>
              <a:rPr sz="2200" b="1" i="1" spc="-3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як</a:t>
            </a:r>
            <a:r>
              <a:rPr sz="2200" b="1" i="1" spc="-1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відшкодування</a:t>
            </a:r>
            <a:r>
              <a:rPr sz="2200" b="1" i="1" spc="-9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7A3539"/>
                </a:solidFill>
                <a:latin typeface="Arial"/>
                <a:cs typeface="Arial"/>
              </a:rPr>
              <a:t>втрат </a:t>
            </a:r>
            <a:r>
              <a:rPr sz="2200" b="1" i="1" spc="-59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spc="-15" dirty="0">
                <a:solidFill>
                  <a:srgbClr val="7A3539"/>
                </a:solidFill>
                <a:latin typeface="Arial"/>
                <a:cs typeface="Arial"/>
              </a:rPr>
              <a:t>зараховуються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до спеціальних </a:t>
            </a:r>
            <a:r>
              <a:rPr sz="2200" b="1" i="1" spc="5" dirty="0">
                <a:solidFill>
                  <a:srgbClr val="7A3539"/>
                </a:solidFill>
                <a:latin typeface="Arial"/>
                <a:cs typeface="Arial"/>
              </a:rPr>
              <a:t>фондів </a:t>
            </a:r>
            <a:r>
              <a:rPr sz="2200" b="1" i="1" spc="1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бюджетів</a:t>
            </a:r>
            <a:r>
              <a:rPr sz="2200" b="1" i="1" spc="-8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у</a:t>
            </a:r>
            <a:r>
              <a:rPr sz="2200" b="1" i="1" spc="-2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пропорції:</a:t>
            </a:r>
            <a:endParaRPr sz="2200">
              <a:latin typeface="Arial"/>
              <a:cs typeface="Arial"/>
            </a:endParaRPr>
          </a:p>
          <a:p>
            <a:pPr marL="1755775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Microsoft Sans Serif"/>
                <a:cs typeface="Microsoft Sans Serif"/>
              </a:rPr>
              <a:t>100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до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бюджету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міста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Києва,</a:t>
            </a:r>
            <a:endParaRPr sz="2000">
              <a:latin typeface="Microsoft Sans Serif"/>
              <a:cs typeface="Microsoft Sans Serif"/>
            </a:endParaRPr>
          </a:p>
          <a:p>
            <a:pPr marL="175577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Microsoft Sans Serif"/>
                <a:cs typeface="Microsoft Sans Serif"/>
              </a:rPr>
              <a:t>25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обласних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бюджетів,</a:t>
            </a:r>
            <a:endParaRPr sz="2000">
              <a:latin typeface="Microsoft Sans Serif"/>
              <a:cs typeface="Microsoft Sans Serif"/>
            </a:endParaRPr>
          </a:p>
          <a:p>
            <a:pPr marL="1755775" marR="5080">
              <a:lnSpc>
                <a:spcPct val="10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75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бюджетів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міст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обласного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значення,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бюджетів 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об’єднаних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територіальних</a:t>
            </a:r>
            <a:r>
              <a:rPr sz="2000" spc="12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громад,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що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створюються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згідно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із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законом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та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перспективним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планом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формування </a:t>
            </a:r>
            <a:r>
              <a:rPr sz="2000" spc="-20" dirty="0">
                <a:latin typeface="Microsoft Sans Serif"/>
                <a:cs typeface="Microsoft Sans Serif"/>
              </a:rPr>
              <a:t> територій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громад,</a:t>
            </a:r>
            <a:endParaRPr sz="2000">
              <a:latin typeface="Microsoft Sans Serif"/>
              <a:cs typeface="Microsoft Sans Serif"/>
            </a:endParaRPr>
          </a:p>
          <a:p>
            <a:pPr marL="175577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Microsoft Sans Serif"/>
                <a:cs typeface="Microsoft Sans Serif"/>
              </a:rPr>
              <a:t>15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районних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бюджетів,</a:t>
            </a:r>
            <a:endParaRPr sz="2000">
              <a:latin typeface="Microsoft Sans Serif"/>
              <a:cs typeface="Microsoft Sans Serif"/>
            </a:endParaRPr>
          </a:p>
          <a:p>
            <a:pPr marL="1755775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60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бюджетів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міст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районного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значення,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селищ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і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сіл.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508" y="11262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0287" y="167975"/>
            <a:ext cx="8131809" cy="1866264"/>
            <a:chOff x="530287" y="167975"/>
            <a:chExt cx="8131809" cy="18662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287" y="167975"/>
              <a:ext cx="8131452" cy="3541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5" y="387095"/>
              <a:ext cx="2405634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2448" y="387095"/>
              <a:ext cx="625601" cy="7932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8480" y="387095"/>
              <a:ext cx="5295138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0431" y="813815"/>
              <a:ext cx="6925818" cy="7932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5559" y="1240535"/>
              <a:ext cx="4021074" cy="79324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4182" y="61671"/>
            <a:ext cx="815340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РОЗМІРИ</a:t>
            </a:r>
            <a:r>
              <a:rPr sz="2800" spc="-60" dirty="0"/>
              <a:t> </a:t>
            </a:r>
            <a:r>
              <a:rPr sz="2800" dirty="0"/>
              <a:t>ТА</a:t>
            </a:r>
            <a:r>
              <a:rPr sz="2800" spc="-5" dirty="0"/>
              <a:t> </a:t>
            </a:r>
            <a:r>
              <a:rPr sz="2800" dirty="0"/>
              <a:t>ПОРЯДОК</a:t>
            </a:r>
            <a:r>
              <a:rPr sz="2800" spc="-80" dirty="0"/>
              <a:t> </a:t>
            </a:r>
            <a:r>
              <a:rPr sz="2800" spc="-5" dirty="0"/>
              <a:t>ВИЗНАЧЕННЯ</a:t>
            </a:r>
            <a:r>
              <a:rPr sz="2800" spc="-35" dirty="0"/>
              <a:t> </a:t>
            </a:r>
            <a:r>
              <a:rPr sz="2800" dirty="0"/>
              <a:t>ВТРАТ </a:t>
            </a:r>
            <a:r>
              <a:rPr sz="2800" spc="-805" dirty="0"/>
              <a:t> </a:t>
            </a:r>
            <a:r>
              <a:rPr sz="2800" dirty="0"/>
              <a:t>СІЛЬСЬКО- І ЛІСОГОСПОДАРСЬКОГО </a:t>
            </a:r>
            <a:r>
              <a:rPr sz="2800" spc="5" dirty="0"/>
              <a:t> </a:t>
            </a:r>
            <a:r>
              <a:rPr sz="2800" dirty="0"/>
              <a:t>ВИРОБНИЦТВА, ЯКІ ПІДЛЯГАЮТЬ </a:t>
            </a:r>
            <a:r>
              <a:rPr sz="2800" spc="5" dirty="0"/>
              <a:t> </a:t>
            </a:r>
            <a:r>
              <a:rPr sz="2800" dirty="0"/>
              <a:t>ВІДШКОДУВАННЮ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78739" y="1793494"/>
            <a:ext cx="8747760" cy="41440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6870" marR="5080" indent="-344805">
              <a:lnSpc>
                <a:spcPts val="2590"/>
              </a:lnSpc>
              <a:spcBef>
                <a:spcPts val="74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Визначені</a:t>
            </a:r>
            <a:r>
              <a:rPr sz="2700" spc="-8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постановою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Кабінету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Міністрів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України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-15" dirty="0">
                <a:latin typeface="Tahoma"/>
                <a:cs typeface="Tahoma"/>
              </a:rPr>
              <a:t>17.11.1997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15" dirty="0">
                <a:latin typeface="Tahoma"/>
                <a:cs typeface="Tahoma"/>
              </a:rPr>
              <a:t>№</a:t>
            </a:r>
            <a:r>
              <a:rPr sz="2700" spc="-80" dirty="0">
                <a:latin typeface="Tahoma"/>
                <a:cs typeface="Tahoma"/>
              </a:rPr>
              <a:t> </a:t>
            </a:r>
            <a:r>
              <a:rPr sz="2700" spc="10" dirty="0">
                <a:latin typeface="Tahoma"/>
                <a:cs typeface="Tahoma"/>
              </a:rPr>
              <a:t>1279.</a:t>
            </a:r>
            <a:endParaRPr sz="2700">
              <a:latin typeface="Tahoma"/>
              <a:cs typeface="Tahoma"/>
            </a:endParaRPr>
          </a:p>
          <a:p>
            <a:pPr marL="356870" marR="294640" indent="-344805">
              <a:lnSpc>
                <a:spcPct val="80000"/>
              </a:lnSpc>
              <a:spcBef>
                <a:spcPts val="67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Відшкодування втрат, </a:t>
            </a:r>
            <a:r>
              <a:rPr sz="2700" spc="5" dirty="0">
                <a:latin typeface="Tahoma"/>
                <a:cs typeface="Tahoma"/>
              </a:rPr>
              <a:t>спричинених </a:t>
            </a:r>
            <a:r>
              <a:rPr sz="2700" dirty="0">
                <a:latin typeface="Tahoma"/>
                <a:cs typeface="Tahoma"/>
              </a:rPr>
              <a:t>вилученням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сільсько-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лісових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угідь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для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цілей,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не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пов'язаних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із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веденням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сільського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лісового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господарства,</a:t>
            </a:r>
            <a:endParaRPr sz="2700">
              <a:latin typeface="Tahoma"/>
              <a:cs typeface="Tahoma"/>
            </a:endParaRPr>
          </a:p>
          <a:p>
            <a:pPr marL="356870">
              <a:lnSpc>
                <a:spcPts val="2270"/>
              </a:lnSpc>
            </a:pPr>
            <a:r>
              <a:rPr sz="2700" spc="5" dirty="0">
                <a:latin typeface="Tahoma"/>
                <a:cs typeface="Tahoma"/>
              </a:rPr>
              <a:t>здійснюються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юридичними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10" dirty="0">
                <a:latin typeface="Tahoma"/>
                <a:cs typeface="Tahoma"/>
              </a:rPr>
              <a:t>фізичними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особами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в</a:t>
            </a:r>
            <a:endParaRPr sz="2700">
              <a:latin typeface="Tahoma"/>
              <a:cs typeface="Tahoma"/>
            </a:endParaRPr>
          </a:p>
          <a:p>
            <a:pPr marL="356870" marR="983615">
              <a:lnSpc>
                <a:spcPct val="80000"/>
              </a:lnSpc>
              <a:spcBef>
                <a:spcPts val="325"/>
              </a:spcBef>
            </a:pPr>
            <a:r>
              <a:rPr sz="2700" b="1" spc="5" dirty="0">
                <a:latin typeface="Tahoma"/>
                <a:cs typeface="Tahoma"/>
              </a:rPr>
              <a:t>двомісячний термін </a:t>
            </a:r>
            <a:r>
              <a:rPr sz="2700" spc="5" dirty="0">
                <a:latin typeface="Tahoma"/>
                <a:cs typeface="Tahoma"/>
              </a:rPr>
              <a:t>після затвердження в 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установленому порядку проекту відведення </a:t>
            </a:r>
            <a:r>
              <a:rPr sz="2700" spc="5" dirty="0">
                <a:latin typeface="Tahoma"/>
                <a:cs typeface="Tahoma"/>
              </a:rPr>
              <a:t>їм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земельних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ділянок,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а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у випадках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поетапного</a:t>
            </a:r>
            <a:endParaRPr sz="2700">
              <a:latin typeface="Tahoma"/>
              <a:cs typeface="Tahoma"/>
            </a:endParaRPr>
          </a:p>
          <a:p>
            <a:pPr marL="356870">
              <a:lnSpc>
                <a:spcPts val="2270"/>
              </a:lnSpc>
            </a:pPr>
            <a:r>
              <a:rPr sz="2700" spc="5" dirty="0">
                <a:latin typeface="Tahoma"/>
                <a:cs typeface="Tahoma"/>
              </a:rPr>
              <a:t>освоєння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відведених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угідь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для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добування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корисних</a:t>
            </a:r>
            <a:endParaRPr sz="2700">
              <a:latin typeface="Tahoma"/>
              <a:cs typeface="Tahoma"/>
            </a:endParaRPr>
          </a:p>
          <a:p>
            <a:pPr marL="356870" marR="19050">
              <a:lnSpc>
                <a:spcPts val="2590"/>
              </a:lnSpc>
              <a:spcBef>
                <a:spcPts val="305"/>
              </a:spcBef>
            </a:pPr>
            <a:r>
              <a:rPr sz="2700" spc="5" dirty="0">
                <a:latin typeface="Tahoma"/>
                <a:cs typeface="Tahoma"/>
              </a:rPr>
              <a:t>копалин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відкритим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способом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–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по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мірі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їх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фактичного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надання.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355" y="184556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166" y="545007"/>
            <a:ext cx="6898640" cy="1053465"/>
            <a:chOff x="1155166" y="545007"/>
            <a:chExt cx="6898640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66" y="545007"/>
              <a:ext cx="6898447" cy="3100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777240"/>
              <a:ext cx="4008882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8972" rIns="0" bIns="0" rtlCol="0">
            <a:spAutoFit/>
          </a:bodyPr>
          <a:lstStyle/>
          <a:p>
            <a:pPr marL="2653030" marR="5080" indent="-169291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НАПРЯМИ</a:t>
            </a:r>
            <a:r>
              <a:rPr sz="2900" spc="-55" dirty="0"/>
              <a:t> </a:t>
            </a:r>
            <a:r>
              <a:rPr sz="2900" dirty="0"/>
              <a:t>ВИКОРИСТАННЯ</a:t>
            </a:r>
            <a:r>
              <a:rPr sz="2900" spc="-75" dirty="0"/>
              <a:t> </a:t>
            </a:r>
            <a:r>
              <a:rPr sz="2900" dirty="0"/>
              <a:t>КОШТІВ </a:t>
            </a:r>
            <a:r>
              <a:rPr sz="2900" spc="-835" dirty="0"/>
              <a:t> </a:t>
            </a:r>
            <a:r>
              <a:rPr sz="2900" spc="-5" dirty="0"/>
              <a:t>ВІДШКОДУВАННЯ</a:t>
            </a:r>
            <a:endParaRPr sz="29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416" y="1811978"/>
            <a:ext cx="2637408" cy="16071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4072" y="2068829"/>
            <a:ext cx="2281555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освоєння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сільсько-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лісогосподарських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5833" y="1811978"/>
            <a:ext cx="2634801" cy="160717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34588" y="2068829"/>
            <a:ext cx="2441575" cy="10102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98170" marR="593090" algn="ctr">
              <a:lnSpc>
                <a:spcPts val="1850"/>
              </a:lnSpc>
              <a:spcBef>
                <a:spcPts val="42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 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1714"/>
              </a:lnSpc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сільськогосподарських</a:t>
            </a:r>
            <a:endParaRPr sz="1800">
              <a:latin typeface="Microsoft Sans Serif"/>
              <a:cs typeface="Microsoft Sans Serif"/>
            </a:endParaRPr>
          </a:p>
          <a:p>
            <a:pPr marL="635" algn="ctr">
              <a:lnSpc>
                <a:spcPts val="2014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угідь;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61505" y="1811978"/>
            <a:ext cx="2637443" cy="160717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22314" y="1949907"/>
            <a:ext cx="2327910" cy="12458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-6985" algn="ctr">
              <a:lnSpc>
                <a:spcPct val="86200"/>
              </a:lnSpc>
              <a:spcBef>
                <a:spcPts val="4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охорона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розроблених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проектів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землеустрою;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2010" y="3610286"/>
            <a:ext cx="2631284" cy="161024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13968" y="4106417"/>
            <a:ext cx="241808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005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2005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інвентаризації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34421" y="3610286"/>
            <a:ext cx="2636085" cy="161024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65067" y="3988054"/>
            <a:ext cx="2376805" cy="7727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548640">
              <a:lnSpc>
                <a:spcPts val="1850"/>
              </a:lnSpc>
              <a:spcBef>
                <a:spcPts val="42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нормативної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грошової</a:t>
            </a:r>
            <a:endParaRPr sz="1800">
              <a:latin typeface="Microsoft Sans Serif"/>
              <a:cs typeface="Microsoft Sans Serif"/>
            </a:endParaRPr>
          </a:p>
          <a:p>
            <a:pPr marL="509270">
              <a:lnSpc>
                <a:spcPts val="1860"/>
              </a:lnSpc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оцінки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землі;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63005" y="3610286"/>
            <a:ext cx="2634422" cy="161024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295135" y="3869258"/>
            <a:ext cx="2376170" cy="10109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95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розмежування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державної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комунальної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власності.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277995" y="5734913"/>
            <a:ext cx="446214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055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7A3539"/>
                </a:solidFill>
                <a:latin typeface="Arial"/>
                <a:cs typeface="Arial"/>
              </a:rPr>
              <a:t>Використання</a:t>
            </a:r>
            <a:r>
              <a:rPr sz="1800" b="1" i="1" spc="-2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7A3539"/>
                </a:solidFill>
                <a:latin typeface="Arial"/>
                <a:cs typeface="Arial"/>
              </a:rPr>
              <a:t>коштів</a:t>
            </a:r>
            <a:r>
              <a:rPr sz="1800" b="1" i="1" spc="-2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7A3539"/>
                </a:solidFill>
                <a:latin typeface="Arial"/>
                <a:cs typeface="Arial"/>
              </a:rPr>
              <a:t>відшкодування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2055"/>
              </a:lnSpc>
            </a:pPr>
            <a:r>
              <a:rPr sz="1800" b="1" i="1" spc="-5" dirty="0">
                <a:solidFill>
                  <a:srgbClr val="7A3539"/>
                </a:solidFill>
                <a:latin typeface="Arial"/>
                <a:cs typeface="Arial"/>
              </a:rPr>
              <a:t>на</a:t>
            </a:r>
            <a:r>
              <a:rPr sz="1800" b="1" i="1" spc="-1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7A3539"/>
                </a:solidFill>
                <a:latin typeface="Arial"/>
                <a:cs typeface="Arial"/>
              </a:rPr>
              <a:t>інші</a:t>
            </a:r>
            <a:r>
              <a:rPr sz="1800" b="1" i="1" spc="-3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7A3539"/>
                </a:solidFill>
                <a:latin typeface="Arial"/>
                <a:cs typeface="Arial"/>
              </a:rPr>
              <a:t>цілі</a:t>
            </a:r>
            <a:r>
              <a:rPr sz="1800" b="1" i="1" spc="-1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7A3539"/>
                </a:solidFill>
                <a:latin typeface="Arial"/>
                <a:cs typeface="Arial"/>
              </a:rPr>
              <a:t>не</a:t>
            </a:r>
            <a:r>
              <a:rPr sz="1800" b="1" i="1" spc="-1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7A3539"/>
                </a:solidFill>
                <a:latin typeface="Arial"/>
                <a:cs typeface="Arial"/>
              </a:rPr>
              <a:t>допускається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196" y="185572"/>
            <a:ext cx="8609330" cy="1135380"/>
            <a:chOff x="274196" y="185572"/>
            <a:chExt cx="8609330" cy="1135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96" y="185572"/>
              <a:ext cx="8609330" cy="451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536" y="499871"/>
              <a:ext cx="5926073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985" rIns="0" bIns="0" rtlCol="0">
            <a:spAutoFit/>
          </a:bodyPr>
          <a:lstStyle/>
          <a:p>
            <a:pPr marL="1682750" marR="5080" indent="-159512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ІНВЕСТИЦІЙНІ МЕХАНІЗМИ ФІНАНСУВАННЯ </a:t>
            </a:r>
            <a:r>
              <a:rPr sz="2900" spc="-835" dirty="0"/>
              <a:t> </a:t>
            </a:r>
            <a:r>
              <a:rPr sz="2900" dirty="0"/>
              <a:t>ВИДАТКІВ</a:t>
            </a:r>
            <a:r>
              <a:rPr sz="2900" spc="-40" dirty="0"/>
              <a:t> </a:t>
            </a:r>
            <a:r>
              <a:rPr sz="2900" spc="-5" dirty="0"/>
              <a:t>НА ПОТРЕБИ</a:t>
            </a:r>
            <a:r>
              <a:rPr sz="2900" spc="-15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67741" y="1359535"/>
            <a:ext cx="8729980" cy="3984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b="1" dirty="0">
                <a:latin typeface="Tahoma"/>
                <a:cs typeface="Tahoma"/>
              </a:rPr>
              <a:t>Інвестиційні</a:t>
            </a:r>
            <a:r>
              <a:rPr sz="2200" b="1" spc="-7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стимули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Tahoma"/>
                <a:cs typeface="Tahoma"/>
              </a:rPr>
              <a:t>Міжнародна</a:t>
            </a:r>
            <a:r>
              <a:rPr sz="2200" b="1" spc="-10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практика</a:t>
            </a:r>
            <a:r>
              <a:rPr sz="2200" dirty="0">
                <a:latin typeface="Tahoma"/>
                <a:cs typeface="Tahoma"/>
              </a:rPr>
              <a:t>:</a:t>
            </a:r>
            <a:endParaRPr sz="2200">
              <a:latin typeface="Tahoma"/>
              <a:cs typeface="Tahoma"/>
            </a:endParaRPr>
          </a:p>
          <a:p>
            <a:pPr marL="356870" marR="644525" indent="-344805">
              <a:lnSpc>
                <a:spcPct val="8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Запроваджуються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рішеннями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місцевої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влади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(переважно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погодженням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центральними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органами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влади).</a:t>
            </a:r>
            <a:endParaRPr sz="2200">
              <a:latin typeface="Tahoma"/>
              <a:cs typeface="Tahoma"/>
            </a:endParaRPr>
          </a:p>
          <a:p>
            <a:pPr marL="356870" marR="5080" indent="-344805">
              <a:lnSpc>
                <a:spcPct val="80100"/>
              </a:lnSpc>
              <a:spcBef>
                <a:spcPts val="52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5" dirty="0">
                <a:latin typeface="Tahoma"/>
                <a:cs typeface="Tahoma"/>
              </a:rPr>
              <a:t>Можуть </a:t>
            </a:r>
            <a:r>
              <a:rPr sz="2200" dirty="0">
                <a:latin typeface="Tahoma"/>
                <a:cs typeface="Tahoma"/>
              </a:rPr>
              <a:t>забезпечувати доступність інфраструктури, необхідної 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для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ведення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бізнесу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та/або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надавати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додаткові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стимули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(пільги)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для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залучення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інвестицій.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latin typeface="Tahoma"/>
                <a:cs typeface="Tahoma"/>
              </a:rPr>
              <a:t>Українська</a:t>
            </a:r>
            <a:r>
              <a:rPr sz="2200" b="1" spc="-10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практика</a:t>
            </a:r>
            <a:r>
              <a:rPr sz="2200" dirty="0">
                <a:latin typeface="Tahoma"/>
                <a:cs typeface="Tahoma"/>
              </a:rPr>
              <a:t>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Чинне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законодавство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сьогодні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забороняє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використання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Tahoma"/>
                <a:cs typeface="Tahoma"/>
              </a:rPr>
              <a:t>спеціальних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умов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діяльності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певних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територіях.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Неуспішність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минулого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досвіду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була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зумовлена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неточністю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115"/>
              </a:lnSpc>
            </a:pPr>
            <a:r>
              <a:rPr sz="2200" dirty="0">
                <a:latin typeface="Tahoma"/>
                <a:cs typeface="Tahoma"/>
              </a:rPr>
              <a:t>формулювань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процедур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правил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діяльності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територіях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зі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80"/>
              </a:lnSpc>
            </a:pPr>
            <a:r>
              <a:rPr sz="2200" spc="-5" dirty="0">
                <a:latin typeface="Tahoma"/>
                <a:cs typeface="Tahoma"/>
              </a:rPr>
              <a:t>спеціальним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режимом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економічної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9006" y="4994645"/>
            <a:ext cx="149225" cy="33909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200" spc="-5" dirty="0">
                <a:latin typeface="Tahoma"/>
                <a:cs typeface="Tahoma"/>
              </a:rPr>
              <a:t>і.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3367" y="5013959"/>
            <a:ext cx="2517647" cy="147523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81355" y="1150619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572" y="0"/>
            <a:ext cx="8023859" cy="1390650"/>
            <a:chOff x="746572" y="0"/>
            <a:chExt cx="8023859" cy="1390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572" y="226876"/>
              <a:ext cx="5185779" cy="426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6231" y="0"/>
              <a:ext cx="713993" cy="902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9968" y="0"/>
              <a:ext cx="2929890" cy="9029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088" y="484631"/>
              <a:ext cx="3707129" cy="9060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960" y="484631"/>
              <a:ext cx="713993" cy="90601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19" rIns="0" bIns="0" rtlCol="0">
            <a:spAutoFit/>
          </a:bodyPr>
          <a:lstStyle/>
          <a:p>
            <a:pPr marL="2698115" marR="5080" indent="-21469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ПУБЛІЧНО</a:t>
            </a:r>
            <a:r>
              <a:rPr spc="-5" dirty="0"/>
              <a:t> </a:t>
            </a:r>
            <a:r>
              <a:rPr spc="-10" dirty="0"/>
              <a:t>(ДЕРЖАВНО)-ПРИВАТНЕ </a:t>
            </a:r>
            <a:r>
              <a:rPr spc="-925" dirty="0"/>
              <a:t> </a:t>
            </a:r>
            <a:r>
              <a:rPr spc="-15" dirty="0"/>
              <a:t>ПАРТНЕРСТВО</a:t>
            </a:r>
            <a:r>
              <a:rPr spc="110" dirty="0"/>
              <a:t> </a:t>
            </a:r>
            <a:r>
              <a:rPr spc="-5" dirty="0"/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8267" y="1168984"/>
            <a:ext cx="8682990" cy="451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5"/>
              </a:spcBef>
            </a:pPr>
            <a:r>
              <a:rPr sz="2000" spc="-5" dirty="0">
                <a:latin typeface="Tahoma"/>
                <a:cs typeface="Tahoma"/>
              </a:rPr>
              <a:t>стале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співробітництво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органами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влади,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зокрема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й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муніципального</a:t>
            </a:r>
            <a:endParaRPr sz="2000">
              <a:latin typeface="Tahoma"/>
              <a:cs typeface="Tahoma"/>
            </a:endParaRPr>
          </a:p>
          <a:p>
            <a:pPr marL="12700" marR="743585">
              <a:lnSpc>
                <a:spcPct val="80000"/>
              </a:lnSpc>
              <a:spcBef>
                <a:spcPts val="240"/>
              </a:spcBef>
            </a:pPr>
            <a:r>
              <a:rPr sz="2000" spc="-5" dirty="0">
                <a:latin typeface="Tahoma"/>
                <a:cs typeface="Tahoma"/>
              </a:rPr>
              <a:t>рівня,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 підприємствами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приватного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сектору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метою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генерування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ресурсів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реалізації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інфра-структурних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проектів.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На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договірних </a:t>
            </a:r>
            <a:r>
              <a:rPr sz="2000" spc="-5" dirty="0">
                <a:latin typeface="Tahoma"/>
                <a:cs typeface="Tahoma"/>
              </a:rPr>
              <a:t> засадах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межах</a:t>
            </a:r>
            <a:r>
              <a:rPr sz="2000" spc="-10" dirty="0">
                <a:latin typeface="Tahoma"/>
                <a:cs typeface="Tahoma"/>
              </a:rPr>
              <a:t> ППП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відбувається розподіл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видатків,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ризиків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майбутніх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прибутків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публічним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приватним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учасниками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партнерства.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Tahoma"/>
                <a:cs typeface="Tahoma"/>
              </a:rPr>
              <a:t>Міжнародна</a:t>
            </a:r>
            <a:r>
              <a:rPr sz="2200" b="1" spc="-9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практика: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Один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5" dirty="0">
                <a:latin typeface="Tahoma"/>
                <a:cs typeface="Tahoma"/>
              </a:rPr>
              <a:t> найбільш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розповсюджених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механізмів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фінансування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80"/>
              </a:lnSpc>
            </a:pPr>
            <a:r>
              <a:rPr sz="2200" dirty="0">
                <a:latin typeface="Tahoma"/>
                <a:cs typeface="Tahoma"/>
              </a:rPr>
              <a:t>масштабних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інвестиційних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проектів.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dirty="0">
                <a:latin typeface="Tahoma"/>
                <a:cs typeface="Tahoma"/>
              </a:rPr>
              <a:t>Українська</a:t>
            </a:r>
            <a:r>
              <a:rPr sz="2200" b="1" spc="-9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практика:</a:t>
            </a:r>
            <a:endParaRPr sz="2200">
              <a:latin typeface="Tahoma"/>
              <a:cs typeface="Tahoma"/>
            </a:endParaRPr>
          </a:p>
          <a:p>
            <a:pPr marL="356870" marR="992505" indent="-344805">
              <a:lnSpc>
                <a:spcPts val="2110"/>
              </a:lnSpc>
              <a:spcBef>
                <a:spcPts val="515"/>
              </a:spcBef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Передбачає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широкий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спектр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форм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способів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реалізації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(концесія,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спільна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діяльність,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розподіл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продукції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тощо).</a:t>
            </a:r>
            <a:endParaRPr sz="2200">
              <a:latin typeface="Tahoma"/>
              <a:cs typeface="Tahoma"/>
            </a:endParaRPr>
          </a:p>
          <a:p>
            <a:pPr marL="356870" marR="381635" indent="-344805">
              <a:lnSpc>
                <a:spcPts val="2110"/>
              </a:lnSpc>
              <a:spcBef>
                <a:spcPts val="1135"/>
              </a:spcBef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Не набув значного поширення через </a:t>
            </a:r>
            <a:r>
              <a:rPr sz="2200" spc="-5" dirty="0">
                <a:latin typeface="Tahoma"/>
                <a:cs typeface="Tahoma"/>
              </a:rPr>
              <a:t>суперечності </a:t>
            </a:r>
            <a:r>
              <a:rPr sz="2200" dirty="0">
                <a:latin typeface="Tahoma"/>
                <a:cs typeface="Tahoma"/>
              </a:rPr>
              <a:t>в </a:t>
            </a:r>
            <a:r>
              <a:rPr sz="2200" spc="5" dirty="0">
                <a:latin typeface="Tahoma"/>
                <a:cs typeface="Tahoma"/>
              </a:rPr>
              <a:t>чинному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законодавстві,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 також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низький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рівень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довіри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приватних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130"/>
              </a:lnSpc>
            </a:pPr>
            <a:r>
              <a:rPr sz="2200" dirty="0">
                <a:latin typeface="Tahoma"/>
                <a:cs typeface="Tahoma"/>
              </a:rPr>
              <a:t>інвесторів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місцевих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органів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влади.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355" y="11262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88" y="0"/>
            <a:ext cx="9050020" cy="1645285"/>
            <a:chOff x="94488" y="0"/>
            <a:chExt cx="9050020" cy="1645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7823" y="552182"/>
              <a:ext cx="1102329" cy="1092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8" y="0"/>
              <a:ext cx="9049511" cy="902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0943" y="484631"/>
              <a:ext cx="3207258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655" y="118694"/>
            <a:ext cx="873887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ГРАНТОВІ</a:t>
            </a:r>
            <a:r>
              <a:rPr spc="60" dirty="0"/>
              <a:t> </a:t>
            </a:r>
            <a:r>
              <a:rPr spc="-10" dirty="0"/>
              <a:t>МЕХАНІЗМИ</a:t>
            </a:r>
            <a:r>
              <a:rPr spc="35" dirty="0"/>
              <a:t> </a:t>
            </a:r>
            <a:r>
              <a:rPr spc="-10" dirty="0"/>
              <a:t>ФІНАНСУВАННЯ</a:t>
            </a:r>
          </a:p>
          <a:p>
            <a:pPr marL="12700">
              <a:lnSpc>
                <a:spcPct val="100000"/>
              </a:lnSpc>
              <a:tabLst>
                <a:tab pos="3070225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ПОТРЕБ</a:t>
            </a:r>
            <a:r>
              <a:rPr u="heavy" spc="2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4939" y="1200353"/>
            <a:ext cx="8830945" cy="496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3888"/>
              <a:buFont typeface="Wingdings"/>
              <a:buChar char=""/>
              <a:tabLst>
                <a:tab pos="356870" algn="l"/>
                <a:tab pos="357505" algn="l"/>
                <a:tab pos="5386705" algn="l"/>
              </a:tabLst>
            </a:pPr>
            <a:r>
              <a:rPr sz="1800" b="1" spc="-5" dirty="0">
                <a:latin typeface="Tahoma"/>
                <a:cs typeface="Tahoma"/>
              </a:rPr>
              <a:t>Міжнародна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технічна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допомога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ресурси	</a:t>
            </a:r>
            <a:r>
              <a:rPr sz="1800" dirty="0">
                <a:latin typeface="Tahoma"/>
                <a:cs typeface="Tahoma"/>
              </a:rPr>
              <a:t>(у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вигляді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майна,</a:t>
            </a:r>
            <a:endParaRPr sz="1800">
              <a:latin typeface="Tahoma"/>
              <a:cs typeface="Tahoma"/>
            </a:endParaRPr>
          </a:p>
          <a:p>
            <a:pPr marL="12700" marR="325755">
              <a:lnSpc>
                <a:spcPct val="100000"/>
              </a:lnSpc>
              <a:spcBef>
                <a:spcPts val="5"/>
              </a:spcBef>
              <a:tabLst>
                <a:tab pos="6563995" algn="l"/>
              </a:tabLst>
            </a:pPr>
            <a:r>
              <a:rPr sz="1800" spc="-5" dirty="0">
                <a:latin typeface="Tahoma"/>
                <a:cs typeface="Tahoma"/>
              </a:rPr>
              <a:t>робіт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чи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послуг, інтелектуальної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власності, </a:t>
            </a:r>
            <a:r>
              <a:rPr sz="1800" dirty="0">
                <a:latin typeface="Tahoma"/>
                <a:cs typeface="Tahoma"/>
              </a:rPr>
              <a:t>а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також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фінансів),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які,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відповідно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міжнародних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договорів,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надаються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донорами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(урядами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іноземних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держав,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уповноваженими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ними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організаціями,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а </a:t>
            </a:r>
            <a:r>
              <a:rPr sz="1800" spc="-5" dirty="0">
                <a:latin typeface="Tahoma"/>
                <a:cs typeface="Tahoma"/>
              </a:rPr>
              <a:t>також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міжнародними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організаціями)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на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безоплатній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безповоротній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основі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для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вирішення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завдань	</a:t>
            </a:r>
            <a:r>
              <a:rPr sz="1800" spc="-5" dirty="0">
                <a:latin typeface="Tahoma"/>
                <a:cs typeface="Tahoma"/>
              </a:rPr>
              <a:t>МЕР.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ahoma"/>
                <a:cs typeface="Tahoma"/>
              </a:rPr>
              <a:t>Міжнародна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практика:</a:t>
            </a:r>
            <a:endParaRPr sz="1800">
              <a:latin typeface="Tahoma"/>
              <a:cs typeface="Tahoma"/>
            </a:endParaRPr>
          </a:p>
          <a:p>
            <a:pPr marL="356870" marR="495300" indent="-344805">
              <a:lnSpc>
                <a:spcPct val="100000"/>
              </a:lnSpc>
              <a:buClr>
                <a:srgbClr val="000090"/>
              </a:buClr>
              <a:buSzPct val="63888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800" spc="-5" dirty="0">
                <a:latin typeface="Tahoma"/>
                <a:cs typeface="Tahoma"/>
              </a:rPr>
              <a:t>Майже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не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використовується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містами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розвинутих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країн,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за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винятком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країн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нових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членів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ЄС,</a:t>
            </a:r>
            <a:r>
              <a:rPr sz="1800" spc="-5" dirty="0">
                <a:latin typeface="Tahoma"/>
                <a:cs typeface="Tahoma"/>
              </a:rPr>
              <a:t> де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МТД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відіграє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значну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роль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 </a:t>
            </a:r>
            <a:r>
              <a:rPr sz="1800" spc="-10" dirty="0">
                <a:latin typeface="Tahoma"/>
                <a:cs typeface="Tahoma"/>
              </a:rPr>
              <a:t>фінансуванні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МЕР.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ahoma"/>
                <a:cs typeface="Tahoma"/>
              </a:rPr>
              <a:t>Українська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практика:</a:t>
            </a:r>
            <a:endParaRPr sz="1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3888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800" spc="-10" dirty="0">
                <a:latin typeface="Tahoma"/>
                <a:cs typeface="Tahoma"/>
              </a:rPr>
              <a:t>Відіграє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важливу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роль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забезпеченні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потреб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МЕР </a:t>
            </a:r>
            <a:r>
              <a:rPr sz="1800" spc="-5" dirty="0">
                <a:latin typeface="Tahoma"/>
                <a:cs typeface="Tahoma"/>
              </a:rPr>
              <a:t>деяких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українських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міст,</a:t>
            </a:r>
            <a:endParaRPr sz="18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особливо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малих.</a:t>
            </a:r>
            <a:endParaRPr sz="1800">
              <a:latin typeface="Tahoma"/>
              <a:cs typeface="Tahoma"/>
            </a:endParaRPr>
          </a:p>
          <a:p>
            <a:pPr marL="356870" marR="929005" indent="-344805" algn="just">
              <a:lnSpc>
                <a:spcPct val="100000"/>
              </a:lnSpc>
              <a:buClr>
                <a:srgbClr val="000090"/>
              </a:buClr>
              <a:buSzPct val="63888"/>
              <a:buFont typeface="Calibri"/>
              <a:buChar char="-"/>
              <a:tabLst>
                <a:tab pos="357505" algn="l"/>
              </a:tabLst>
            </a:pPr>
            <a:r>
              <a:rPr sz="1800" spc="-5" dirty="0">
                <a:latin typeface="Tahoma"/>
                <a:cs typeface="Tahoma"/>
              </a:rPr>
              <a:t>Для </a:t>
            </a:r>
            <a:r>
              <a:rPr sz="1800" spc="-10" dirty="0">
                <a:latin typeface="Tahoma"/>
                <a:cs typeface="Tahoma"/>
              </a:rPr>
              <a:t>фінансування </a:t>
            </a:r>
            <a:r>
              <a:rPr sz="1800" dirty="0">
                <a:latin typeface="Tahoma"/>
                <a:cs typeface="Tahoma"/>
              </a:rPr>
              <a:t>МЕР </a:t>
            </a:r>
            <a:r>
              <a:rPr sz="1800" spc="-5" dirty="0">
                <a:latin typeface="Tahoma"/>
                <a:cs typeface="Tahoma"/>
              </a:rPr>
              <a:t>найбільш важливими формами </a:t>
            </a:r>
            <a:r>
              <a:rPr sz="1800" dirty="0">
                <a:latin typeface="Tahoma"/>
                <a:cs typeface="Tahoma"/>
              </a:rPr>
              <a:t>МТД є </a:t>
            </a:r>
            <a:r>
              <a:rPr sz="1800" spc="-10" dirty="0">
                <a:latin typeface="Tahoma"/>
                <a:cs typeface="Tahoma"/>
              </a:rPr>
              <a:t>програми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транскордонної співпраці, </a:t>
            </a:r>
            <a:r>
              <a:rPr sz="1800" dirty="0">
                <a:latin typeface="Tahoma"/>
                <a:cs typeface="Tahoma"/>
              </a:rPr>
              <a:t>а </a:t>
            </a:r>
            <a:r>
              <a:rPr sz="1800" spc="-5" dirty="0">
                <a:latin typeface="Tahoma"/>
                <a:cs typeface="Tahoma"/>
              </a:rPr>
              <a:t>також </a:t>
            </a:r>
            <a:r>
              <a:rPr sz="1800" spc="-10" dirty="0">
                <a:latin typeface="Tahoma"/>
                <a:cs typeface="Tahoma"/>
              </a:rPr>
              <a:t>гранти, </a:t>
            </a:r>
            <a:r>
              <a:rPr sz="1800" spc="-5" dirty="0">
                <a:latin typeface="Tahoma"/>
                <a:cs typeface="Tahoma"/>
              </a:rPr>
              <a:t>що супроводжують </a:t>
            </a:r>
            <a:r>
              <a:rPr sz="1800" spc="-10" dirty="0">
                <a:latin typeface="Tahoma"/>
                <a:cs typeface="Tahoma"/>
              </a:rPr>
              <a:t>кредити </a:t>
            </a:r>
            <a:r>
              <a:rPr sz="1800" spc="-5" dirty="0">
                <a:latin typeface="Tahoma"/>
                <a:cs typeface="Tahoma"/>
              </a:rPr>
              <a:t> міжнародних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фінансових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організацій.</a:t>
            </a:r>
            <a:endParaRPr sz="18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Clr>
                <a:srgbClr val="000090"/>
              </a:buClr>
              <a:buSzPct val="63888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800" spc="-10" dirty="0">
                <a:latin typeface="Tahoma"/>
                <a:cs typeface="Tahoma"/>
              </a:rPr>
              <a:t>Гранти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міжнародних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донорських</a:t>
            </a:r>
            <a:r>
              <a:rPr sz="1800" spc="-10" dirty="0">
                <a:latin typeface="Tahoma"/>
                <a:cs typeface="Tahoma"/>
              </a:rPr>
              <a:t> організацій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ресурси,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надані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вигляді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безповоротної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фінансової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допомоги,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благодійних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внесків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пожертв,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що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мають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цільове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спрямування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на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вирішення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певної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суспільно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значущої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проблеми.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3688" y="469901"/>
            <a:ext cx="2602878" cy="3960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4153" y="350265"/>
            <a:ext cx="26250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ЕНДАВМЕНТ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44" y="1046733"/>
            <a:ext cx="8067675" cy="47212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300355">
              <a:lnSpc>
                <a:spcPts val="2810"/>
              </a:lnSpc>
              <a:spcBef>
                <a:spcPts val="440"/>
              </a:spcBef>
            </a:pPr>
            <a:r>
              <a:rPr sz="2600" spc="-5" dirty="0">
                <a:latin typeface="Tahoma"/>
                <a:cs typeface="Tahoma"/>
              </a:rPr>
              <a:t>-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цільовий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фонд,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призначений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для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використання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у </a:t>
            </a:r>
            <a:r>
              <a:rPr sz="2600" spc="-8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некомерційних </a:t>
            </a:r>
            <a:r>
              <a:rPr sz="2600" spc="-10" dirty="0">
                <a:latin typeface="Tahoma"/>
                <a:cs typeface="Tahoma"/>
              </a:rPr>
              <a:t>цілях,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зазвичай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з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метою</a:t>
            </a:r>
            <a:endParaRPr sz="2600">
              <a:latin typeface="Tahoma"/>
              <a:cs typeface="Tahoma"/>
            </a:endParaRPr>
          </a:p>
          <a:p>
            <a:pPr marL="12700" marR="5080">
              <a:lnSpc>
                <a:spcPts val="2810"/>
              </a:lnSpc>
            </a:pPr>
            <a:r>
              <a:rPr sz="2600" spc="-5" dirty="0">
                <a:latin typeface="Tahoma"/>
                <a:cs typeface="Tahoma"/>
              </a:rPr>
              <a:t>фінансування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організацій</a:t>
            </a:r>
            <a:r>
              <a:rPr sz="2600" spc="-10" dirty="0">
                <a:latin typeface="Tahoma"/>
                <a:cs typeface="Tahoma"/>
              </a:rPr>
              <a:t> та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ініціатив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у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сфері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освіти, </a:t>
            </a:r>
            <a:r>
              <a:rPr sz="2600" spc="-79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охорони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здоров’я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або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культури,</a:t>
            </a:r>
            <a:r>
              <a:rPr sz="2600" spc="35" dirty="0">
                <a:latin typeface="Tahoma"/>
                <a:cs typeface="Tahoma"/>
              </a:rPr>
              <a:t> </a:t>
            </a:r>
            <a:r>
              <a:rPr sz="2600" spc="-15" dirty="0">
                <a:latin typeface="Tahoma"/>
                <a:cs typeface="Tahoma"/>
              </a:rPr>
              <a:t>що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наповнюється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ts val="2765"/>
              </a:lnSpc>
            </a:pPr>
            <a:r>
              <a:rPr sz="2600" spc="-10" dirty="0">
                <a:latin typeface="Tahoma"/>
                <a:cs typeface="Tahoma"/>
              </a:rPr>
              <a:t>за </a:t>
            </a:r>
            <a:r>
              <a:rPr sz="2600" spc="-5" dirty="0">
                <a:latin typeface="Tahoma"/>
                <a:cs typeface="Tahoma"/>
              </a:rPr>
              <a:t>рахунок </a:t>
            </a:r>
            <a:r>
              <a:rPr sz="2600" spc="-10" dirty="0">
                <a:latin typeface="Tahoma"/>
                <a:cs typeface="Tahoma"/>
              </a:rPr>
              <a:t>благодійних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пожертв.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3000" b="1" spc="-5" dirty="0">
                <a:latin typeface="Tahoma"/>
                <a:cs typeface="Tahoma"/>
              </a:rPr>
              <a:t>Міжнародна</a:t>
            </a:r>
            <a:r>
              <a:rPr sz="3000" b="1" spc="-65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практика:</a:t>
            </a:r>
            <a:endParaRPr sz="3000">
              <a:latin typeface="Tahoma"/>
              <a:cs typeface="Tahoma"/>
            </a:endParaRPr>
          </a:p>
          <a:p>
            <a:pPr marL="356870" indent="-344805">
              <a:lnSpc>
                <a:spcPts val="2735"/>
              </a:lnSpc>
              <a:spcBef>
                <a:spcPts val="285"/>
              </a:spcBef>
              <a:buClr>
                <a:srgbClr val="000090"/>
              </a:buClr>
              <a:buSzPct val="64583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Широко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використовується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розвинутими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країнами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для</a:t>
            </a:r>
            <a:endParaRPr sz="2400">
              <a:latin typeface="Tahoma"/>
              <a:cs typeface="Tahoma"/>
            </a:endParaRPr>
          </a:p>
          <a:p>
            <a:pPr marL="356870" marR="634365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Tahoma"/>
                <a:cs typeface="Tahoma"/>
              </a:rPr>
              <a:t>фінансування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потреб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МЕР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сфері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освіти,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охорони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здоров’я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культури.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3000" b="1" spc="-5" dirty="0">
                <a:latin typeface="Tahoma"/>
                <a:cs typeface="Tahoma"/>
              </a:rPr>
              <a:t>Українська</a:t>
            </a:r>
            <a:r>
              <a:rPr sz="3000" b="1" spc="-35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практика:</a:t>
            </a:r>
            <a:endParaRPr sz="3000">
              <a:latin typeface="Tahoma"/>
              <a:cs typeface="Tahoma"/>
            </a:endParaRPr>
          </a:p>
          <a:p>
            <a:pPr marL="356870" marR="1249045" indent="-344805">
              <a:lnSpc>
                <a:spcPts val="2590"/>
              </a:lnSpc>
              <a:spcBef>
                <a:spcPts val="615"/>
              </a:spcBef>
              <a:buClr>
                <a:srgbClr val="000090"/>
              </a:buClr>
              <a:buSzPct val="64583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dirty="0">
                <a:latin typeface="Tahoma"/>
                <a:cs typeface="Tahoma"/>
              </a:rPr>
              <a:t>Не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набув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поширення,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недостатньо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розвинуте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регулювання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рівні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чинного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законодавства.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9098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782340"/>
            <a:ext cx="6546850" cy="1178560"/>
            <a:chOff x="536448" y="782340"/>
            <a:chExt cx="6546850" cy="1178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452" y="782340"/>
              <a:ext cx="6258373" cy="341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1054608"/>
              <a:ext cx="5551170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59" y="1054608"/>
              <a:ext cx="762762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9170" y="644190"/>
            <a:ext cx="6219190" cy="10477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3350" spc="-114" dirty="0"/>
              <a:t>МЕХАНІЗМИ</a:t>
            </a:r>
            <a:r>
              <a:rPr sz="3350" spc="-25" dirty="0"/>
              <a:t> </a:t>
            </a:r>
            <a:r>
              <a:rPr sz="3350" spc="-114" dirty="0"/>
              <a:t>ФІНАНСУВАННЯ </a:t>
            </a:r>
            <a:r>
              <a:rPr sz="3350" spc="-965" dirty="0"/>
              <a:t> </a:t>
            </a:r>
            <a:r>
              <a:rPr sz="3350" spc="-114" dirty="0"/>
              <a:t>МІСЦЕВОГО</a:t>
            </a:r>
            <a:r>
              <a:rPr sz="3350" spc="25" dirty="0"/>
              <a:t> </a:t>
            </a:r>
            <a:r>
              <a:rPr sz="3350" spc="-120" dirty="0"/>
              <a:t>РОЗВИТКУ</a:t>
            </a:r>
            <a:r>
              <a:rPr sz="3350" spc="55" dirty="0"/>
              <a:t> </a:t>
            </a:r>
            <a:r>
              <a:rPr b="0" spc="-5" dirty="0">
                <a:latin typeface="Tahoma"/>
                <a:cs typeface="Tahoma"/>
              </a:rPr>
              <a:t>–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6927" y="2341796"/>
            <a:ext cx="8376920" cy="1649095"/>
            <a:chOff x="566927" y="2341796"/>
            <a:chExt cx="8376920" cy="16490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787" y="2341796"/>
              <a:ext cx="6061776" cy="3555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927" y="2645663"/>
              <a:ext cx="8376666" cy="7932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927" y="3151631"/>
              <a:ext cx="7157466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4616" y="3084576"/>
              <a:ext cx="662177" cy="90601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9170" y="2157874"/>
            <a:ext cx="8206740" cy="38360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393065">
              <a:lnSpc>
                <a:spcPct val="112999"/>
              </a:lnSpc>
              <a:spcBef>
                <a:spcPts val="315"/>
              </a:spcBef>
            </a:pPr>
            <a:r>
              <a:rPr sz="2800" dirty="0">
                <a:latin typeface="Tahoma"/>
                <a:cs typeface="Tahoma"/>
              </a:rPr>
              <a:t>ЦЕ ПЕВНА КОМБІНАЦІЯ МЕТОДІВ ТА 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ІНСТРУМЕНТІВ АКУМУЛЮВАННЯ, </a:t>
            </a:r>
            <a:r>
              <a:rPr sz="2800" dirty="0">
                <a:latin typeface="Tahoma"/>
                <a:cs typeface="Tahoma"/>
              </a:rPr>
              <a:t>РОЗПОДІЛУ І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ВИКОРИСТАННЯ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ФІНАНСОВИХ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РЕСУРСІВ</a:t>
            </a:r>
            <a:r>
              <a:rPr sz="3200" spc="-5" dirty="0">
                <a:solidFill>
                  <a:srgbClr val="860038"/>
                </a:solidFill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ahoma"/>
              <a:cs typeface="Tahoma"/>
            </a:endParaRPr>
          </a:p>
          <a:p>
            <a:pPr marL="3093085" marR="5080">
              <a:lnSpc>
                <a:spcPct val="100200"/>
              </a:lnSpc>
            </a:pPr>
            <a:r>
              <a:rPr sz="1800" spc="-40" dirty="0">
                <a:latin typeface="Microsoft Sans Serif"/>
                <a:cs typeface="Microsoft Sans Serif"/>
              </a:rPr>
              <a:t>Розвиток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навичок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залучення</a:t>
            </a:r>
            <a:r>
              <a:rPr sz="2400" i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фінансових </a:t>
            </a:r>
            <a:r>
              <a:rPr sz="2400" i="1" spc="-655" dirty="0">
                <a:latin typeface="Arial"/>
                <a:cs typeface="Arial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ресурсів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 усіх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доступних джерел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 </a:t>
            </a:r>
            <a:r>
              <a:rPr sz="2400" i="1" spc="-655" dirty="0">
                <a:latin typeface="Arial"/>
                <a:cs typeface="Arial"/>
              </a:rPr>
              <a:t> </a:t>
            </a:r>
            <a:r>
              <a:rPr sz="2400" i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ключовим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фактором успіху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реалізації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будь-яких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ініціатив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сфері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місцевого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економічного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розвитку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4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776" y="154276"/>
            <a:ext cx="8678545" cy="1236980"/>
            <a:chOff x="255776" y="154276"/>
            <a:chExt cx="8678545" cy="1236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776" y="154276"/>
              <a:ext cx="8678121" cy="4855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60" y="484631"/>
              <a:ext cx="4932426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18694"/>
            <a:ext cx="876236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ПРОЕКТИ</a:t>
            </a:r>
            <a:r>
              <a:rPr spc="55" dirty="0"/>
              <a:t> </a:t>
            </a:r>
            <a:r>
              <a:rPr spc="-15" dirty="0"/>
              <a:t>КОРПОРАТИВНОЇ</a:t>
            </a:r>
            <a:r>
              <a:rPr spc="105" dirty="0"/>
              <a:t> </a:t>
            </a:r>
            <a:r>
              <a:rPr spc="-15" dirty="0"/>
              <a:t>СОЦІАЛЬНОЇ</a:t>
            </a:r>
          </a:p>
          <a:p>
            <a:pPr marL="12700">
              <a:lnSpc>
                <a:spcPct val="100000"/>
              </a:lnSpc>
              <a:tabLst>
                <a:tab pos="2207260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ВІДПОВІДАЛЬНОСТІ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487" y="1371041"/>
            <a:ext cx="7846059" cy="471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-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добровільні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ініціативи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приватних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підприємств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щодо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провадження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некомерційної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діяльності, </a:t>
            </a:r>
            <a:r>
              <a:rPr sz="2400" spc="-10" dirty="0">
                <a:latin typeface="Tahoma"/>
                <a:cs typeface="Tahoma"/>
              </a:rPr>
              <a:t>спрямованої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соціально-економічний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розвиток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населених пунктів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територій </a:t>
            </a:r>
            <a:r>
              <a:rPr sz="2400" dirty="0">
                <a:latin typeface="Tahoma"/>
                <a:cs typeface="Tahoma"/>
              </a:rPr>
              <a:t>їх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бізнесової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присутності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ahoma"/>
                <a:cs typeface="Tahoma"/>
              </a:rPr>
              <a:t>Міжнародна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практика:</a:t>
            </a:r>
            <a:endParaRPr sz="2400">
              <a:latin typeface="Tahoma"/>
              <a:cs typeface="Tahoma"/>
            </a:endParaRPr>
          </a:p>
          <a:p>
            <a:pPr marL="356870" marR="414655" indent="-344805">
              <a:lnSpc>
                <a:spcPct val="110000"/>
              </a:lnSpc>
              <a:spcBef>
                <a:spcPts val="295"/>
              </a:spcBef>
              <a:buClr>
                <a:srgbClr val="000090"/>
              </a:buClr>
              <a:buSzPct val="64583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Спрямовані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реалізацію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здебільшого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соціальних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ініціатив,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але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так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само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можливим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є</a:t>
            </a:r>
            <a:r>
              <a:rPr sz="2400" spc="-10" dirty="0">
                <a:latin typeface="Tahoma"/>
                <a:cs typeface="Tahoma"/>
              </a:rPr>
              <a:t> фінансування </a:t>
            </a:r>
            <a:r>
              <a:rPr sz="2400" spc="-5" dirty="0">
                <a:latin typeface="Tahoma"/>
                <a:cs typeface="Tahoma"/>
              </a:rPr>
              <a:t> окремих потреб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МЕР.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latin typeface="Tahoma"/>
                <a:cs typeface="Tahoma"/>
              </a:rPr>
              <a:t>Українська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практика: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0090"/>
              </a:buClr>
              <a:buSzPct val="64583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Наявні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поодинокі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приклади </a:t>
            </a:r>
            <a:r>
              <a:rPr sz="2400" spc="-10" dirty="0">
                <a:latin typeface="Tahoma"/>
                <a:cs typeface="Tahoma"/>
              </a:rPr>
              <a:t>успішної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10" dirty="0">
                <a:latin typeface="Tahoma"/>
                <a:cs typeface="Tahoma"/>
              </a:rPr>
              <a:t>послідовної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реалізації ініціатив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КСВ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для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МЕР.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9335" y="4581144"/>
            <a:ext cx="2197607" cy="18105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184" y="236748"/>
            <a:ext cx="8476615" cy="1156970"/>
            <a:chOff x="329184" y="236748"/>
            <a:chExt cx="8476615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4" y="236748"/>
              <a:ext cx="8476487" cy="400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535" y="487679"/>
              <a:ext cx="7413498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20218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КРЕДИТНІ</a:t>
            </a:r>
            <a:r>
              <a:rPr spc="60" dirty="0"/>
              <a:t> </a:t>
            </a:r>
            <a:r>
              <a:rPr spc="-10" dirty="0"/>
              <a:t>МЕХАНІЗМИ</a:t>
            </a:r>
            <a:r>
              <a:rPr spc="55" dirty="0"/>
              <a:t> </a:t>
            </a:r>
            <a:r>
              <a:rPr spc="-10" dirty="0"/>
              <a:t>ФІНАНСУВАННЯ</a:t>
            </a:r>
          </a:p>
          <a:p>
            <a:pPr marL="12700">
              <a:lnSpc>
                <a:spcPct val="100000"/>
              </a:lnSpc>
              <a:tabLst>
                <a:tab pos="948055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НАДХОДЖЕНЬ</a:t>
            </a:r>
            <a:r>
              <a:rPr u="heavy" spc="2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НА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 ПОТРЕБИ</a:t>
            </a:r>
            <a:r>
              <a:rPr u="heavy" spc="6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3779" y="1332356"/>
            <a:ext cx="8109584" cy="3531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Облігаційні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позики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залучення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місцевих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фінансових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ресурсів,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передбачає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емісію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облігацій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місцевими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органами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влади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практика</a:t>
            </a:r>
            <a:r>
              <a:rPr sz="2000" spc="-5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6870" marR="474345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Використовуються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три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основні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види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муніципальних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облігацій: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бездоходні,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доходні,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змішаного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типу.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Внутрішні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запозичення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можуть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здійснювати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всі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українські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міста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(механізм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набув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значного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поширення).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Зовнішні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запозичення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можуть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здійснювати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всі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міста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обласного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значення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(механізм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набув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значного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поширення).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4039" y="462300"/>
            <a:ext cx="5484495" cy="1156970"/>
            <a:chOff x="1844039" y="462300"/>
            <a:chExt cx="5484495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090" y="462300"/>
              <a:ext cx="5214633" cy="40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9" y="713231"/>
              <a:ext cx="5484114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61261" y="347294"/>
            <a:ext cx="6280150" cy="1306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5085"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860038"/>
                </a:solidFill>
                <a:latin typeface="Tahoma"/>
                <a:cs typeface="Tahoma"/>
              </a:rPr>
              <a:t>ПЕРЕВАГИ</a:t>
            </a:r>
            <a:r>
              <a:rPr sz="3200" b="1" spc="3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860038"/>
                </a:solidFill>
                <a:latin typeface="Tahoma"/>
                <a:cs typeface="Tahoma"/>
              </a:rPr>
              <a:t>ТА НЕДОЛІКИ</a:t>
            </a:r>
            <a:endParaRPr sz="3200">
              <a:latin typeface="Tahoma"/>
              <a:cs typeface="Tahoma"/>
            </a:endParaRPr>
          </a:p>
          <a:p>
            <a:pPr marR="154940" algn="ctr">
              <a:lnSpc>
                <a:spcPts val="3125"/>
              </a:lnSpc>
              <a:tabLst>
                <a:tab pos="605790" algn="l"/>
                <a:tab pos="6048375" algn="l"/>
              </a:tabLst>
            </a:pPr>
            <a:r>
              <a:rPr sz="32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b="1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ahoma"/>
                <a:cs typeface="Tahoma"/>
              </a:rPr>
              <a:t>ОБЛІГАЦІЙНИХ</a:t>
            </a:r>
            <a:r>
              <a:rPr sz="3200" b="1" u="heavy" spc="8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ahoma"/>
                <a:cs typeface="Tahoma"/>
              </a:rPr>
              <a:t>ПОЗИК	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125"/>
              </a:lnSpc>
              <a:tabLst>
                <a:tab pos="4585335" algn="l"/>
              </a:tabLst>
            </a:pPr>
            <a:r>
              <a:rPr sz="3200" spc="-10" dirty="0">
                <a:latin typeface="Tahoma"/>
                <a:cs typeface="Tahoma"/>
              </a:rPr>
              <a:t>Переваги	Недоліки</a:t>
            </a:r>
            <a:endParaRPr sz="32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182" y="1758060"/>
          <a:ext cx="8714740" cy="455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8005"/>
                <a:gridCol w="4356735"/>
              </a:tblGrid>
              <a:tr h="971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збільшення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ресурсів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для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 marR="2032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фінансування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зростаючих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потреб </a:t>
                      </a:r>
                      <a:r>
                        <a:rPr sz="1800" b="1" spc="-50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об’єктах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інфраструктури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зменшення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обсягів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фінансування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поточних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видатків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91440" marR="1169035" algn="just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міжчасове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вирівнювання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навантаження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місцеве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населення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1333500" marR="85090" indent="-854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нерівномірний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розподіл</a:t>
                      </a:r>
                      <a:r>
                        <a:rPr sz="18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вигод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 </a:t>
                      </a:r>
                      <a:r>
                        <a:rPr sz="1800" b="1" spc="-50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витрат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між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поколіннями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91440" marR="2324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ринкової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дисципліни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органів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місцевого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самоврядування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598805" marR="86360" indent="-104139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збільшення залежності органів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місцевого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самоврядування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від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центрального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уряду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949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розширення</a:t>
                      </a:r>
                      <a:r>
                        <a:rPr sz="18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обсягів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і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структури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фінансового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ринку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зниження</a:t>
                      </a:r>
                      <a:r>
                        <a:rPr sz="18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обсягів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приватного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інвестування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поліпшення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інвестиційного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іміджу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конкурентних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позицій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міста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погіршення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інвестиційного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клімату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міста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країни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50866" y="629361"/>
            <a:ext cx="1101725" cy="997585"/>
            <a:chOff x="150866" y="629361"/>
            <a:chExt cx="1101725" cy="9975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66" y="629361"/>
              <a:ext cx="1101108" cy="9975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75" y="643889"/>
              <a:ext cx="1030376" cy="9245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75" y="643889"/>
              <a:ext cx="1030605" cy="925194"/>
            </a:xfrm>
            <a:custGeom>
              <a:avLst/>
              <a:gdLst/>
              <a:ahLst/>
              <a:cxnLst/>
              <a:rect l="l" t="t" r="r" b="b"/>
              <a:pathLst>
                <a:path w="1030605" h="925194">
                  <a:moveTo>
                    <a:pt x="0" y="314451"/>
                  </a:moveTo>
                  <a:lnTo>
                    <a:pt x="367360" y="314451"/>
                  </a:lnTo>
                  <a:lnTo>
                    <a:pt x="367360" y="0"/>
                  </a:lnTo>
                  <a:lnTo>
                    <a:pt x="663016" y="0"/>
                  </a:lnTo>
                  <a:lnTo>
                    <a:pt x="663016" y="314451"/>
                  </a:lnTo>
                  <a:lnTo>
                    <a:pt x="1030376" y="314451"/>
                  </a:lnTo>
                  <a:lnTo>
                    <a:pt x="1030376" y="610615"/>
                  </a:lnTo>
                  <a:lnTo>
                    <a:pt x="663016" y="610615"/>
                  </a:lnTo>
                  <a:lnTo>
                    <a:pt x="663016" y="925068"/>
                  </a:lnTo>
                  <a:lnTo>
                    <a:pt x="367360" y="925068"/>
                  </a:lnTo>
                  <a:lnTo>
                    <a:pt x="367360" y="610615"/>
                  </a:lnTo>
                  <a:lnTo>
                    <a:pt x="0" y="610615"/>
                  </a:lnTo>
                  <a:lnTo>
                    <a:pt x="0" y="314451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779994" y="989060"/>
            <a:ext cx="1195705" cy="351790"/>
            <a:chOff x="7779994" y="989060"/>
            <a:chExt cx="1195705" cy="35179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9994" y="989060"/>
              <a:ext cx="1195629" cy="3513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5579" y="1003579"/>
              <a:ext cx="1126705" cy="2788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15579" y="1003579"/>
              <a:ext cx="1127125" cy="279400"/>
            </a:xfrm>
            <a:custGeom>
              <a:avLst/>
              <a:gdLst/>
              <a:ahLst/>
              <a:cxnLst/>
              <a:rect l="l" t="t" r="r" b="b"/>
              <a:pathLst>
                <a:path w="1127125" h="279400">
                  <a:moveTo>
                    <a:pt x="0" y="278866"/>
                  </a:moveTo>
                  <a:lnTo>
                    <a:pt x="1126705" y="278866"/>
                  </a:lnTo>
                  <a:lnTo>
                    <a:pt x="1126705" y="0"/>
                  </a:lnTo>
                  <a:lnTo>
                    <a:pt x="0" y="0"/>
                  </a:lnTo>
                  <a:lnTo>
                    <a:pt x="0" y="278866"/>
                  </a:lnTo>
                  <a:close/>
                </a:path>
              </a:pathLst>
            </a:custGeom>
            <a:ln w="9143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4481" y="469391"/>
            <a:ext cx="6207125" cy="906144"/>
            <a:chOff x="1624481" y="469391"/>
            <a:chExt cx="6207125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4481" y="615083"/>
              <a:ext cx="5626095" cy="4962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079" y="469391"/>
              <a:ext cx="713994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911" y="591693"/>
            <a:ext cx="8738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85875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БЕЗОБЛІГАЦІЙНІ</a:t>
            </a:r>
            <a:r>
              <a:rPr u="heavy" spc="8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ПОЗИКИ</a:t>
            </a:r>
            <a:r>
              <a:rPr u="heavy" spc="6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-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6244" y="1557909"/>
            <a:ext cx="7972425" cy="44577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328295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latin typeface="Tahoma"/>
                <a:cs typeface="Tahoma"/>
              </a:rPr>
              <a:t>залучення до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місцевих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бюджетів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фінансових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ресурсів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комерційних банків,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установ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муніципального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кредитування,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інших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фінансових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інституцій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умовах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платності,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строковості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й </a:t>
            </a:r>
            <a:r>
              <a:rPr sz="2400" spc="-5" dirty="0">
                <a:latin typeface="Tahoma"/>
                <a:cs typeface="Tahoma"/>
              </a:rPr>
              <a:t>поворотності.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Можуть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014"/>
              </a:lnSpc>
            </a:pPr>
            <a:r>
              <a:rPr sz="2400" spc="-5" dirty="0">
                <a:latin typeface="Tahoma"/>
                <a:cs typeface="Tahoma"/>
              </a:rPr>
              <a:t>залучатись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різний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термін,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 т.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ч.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для </a:t>
            </a:r>
            <a:r>
              <a:rPr sz="2400" spc="-5" dirty="0">
                <a:latin typeface="Tahoma"/>
                <a:cs typeface="Tahoma"/>
              </a:rPr>
              <a:t>покриття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95"/>
              </a:lnSpc>
            </a:pPr>
            <a:r>
              <a:rPr sz="2400" spc="-10" dirty="0">
                <a:latin typeface="Tahoma"/>
                <a:cs typeface="Tahoma"/>
              </a:rPr>
              <a:t>тимчасових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касових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розривів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730"/>
              </a:lnSpc>
              <a:spcBef>
                <a:spcPts val="20"/>
              </a:spcBef>
            </a:pPr>
            <a:r>
              <a:rPr sz="2500" b="1" spc="-10" dirty="0">
                <a:latin typeface="Tahoma"/>
                <a:cs typeface="Tahoma"/>
              </a:rPr>
              <a:t>Міжнародна</a:t>
            </a:r>
            <a:r>
              <a:rPr sz="2500" b="1" spc="25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практика:</a:t>
            </a:r>
            <a:endParaRPr sz="2500">
              <a:latin typeface="Tahoma"/>
              <a:cs typeface="Tahoma"/>
            </a:endParaRPr>
          </a:p>
          <a:p>
            <a:pPr marL="356870" indent="-344805">
              <a:lnSpc>
                <a:spcPts val="2370"/>
              </a:lnSpc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Формують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близько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10–15%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місцевих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бюджетів.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spcBef>
                <a:spcPts val="70"/>
              </a:spcBef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Найбільшу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частку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становлять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банківські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міжмуніципальні</a:t>
            </a:r>
            <a:r>
              <a:rPr sz="2200" spc="-1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кредити.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730"/>
              </a:lnSpc>
              <a:spcBef>
                <a:spcPts val="615"/>
              </a:spcBef>
            </a:pPr>
            <a:r>
              <a:rPr sz="2500" b="1" spc="-5" dirty="0">
                <a:latin typeface="Tahoma"/>
                <a:cs typeface="Tahoma"/>
              </a:rPr>
              <a:t>Українська</a:t>
            </a:r>
            <a:r>
              <a:rPr sz="2500" b="1" spc="-10" dirty="0">
                <a:latin typeface="Tahoma"/>
                <a:cs typeface="Tahoma"/>
              </a:rPr>
              <a:t> практика:</a:t>
            </a:r>
            <a:endParaRPr sz="2500">
              <a:latin typeface="Tahoma"/>
              <a:cs typeface="Tahoma"/>
            </a:endParaRPr>
          </a:p>
          <a:p>
            <a:pPr marL="356870" indent="-344805">
              <a:lnSpc>
                <a:spcPts val="2370"/>
              </a:lnSpc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Формують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незначну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частку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доходів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місцевих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бюджетів.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spcBef>
                <a:spcPts val="70"/>
              </a:spcBef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Серед</a:t>
            </a:r>
            <a:r>
              <a:rPr sz="2200" dirty="0">
                <a:latin typeface="Tahoma"/>
                <a:cs typeface="Tahoma"/>
              </a:rPr>
              <a:t> безоблігаційних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позик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найбільшу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частку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становлять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Tahoma"/>
                <a:cs typeface="Tahoma"/>
              </a:rPr>
              <a:t>кредити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міжнародних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фінансових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організацій.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7872" y="469391"/>
            <a:ext cx="4637405" cy="906144"/>
            <a:chOff x="2407872" y="469391"/>
            <a:chExt cx="4637405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872" y="624189"/>
              <a:ext cx="3976971" cy="487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352" y="469391"/>
              <a:ext cx="799338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9311" y="591693"/>
            <a:ext cx="44062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МІСЦЕВІ</a:t>
            </a:r>
            <a:r>
              <a:rPr spc="20" dirty="0"/>
              <a:t> </a:t>
            </a:r>
            <a:r>
              <a:rPr spc="-10" dirty="0"/>
              <a:t>ГАРАНТІЇ</a:t>
            </a:r>
            <a:r>
              <a:rPr spc="45" dirty="0"/>
              <a:t> </a:t>
            </a:r>
            <a:r>
              <a:rPr spc="-10" dirty="0"/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244" y="1564005"/>
            <a:ext cx="7884159" cy="42684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116205">
              <a:lnSpc>
                <a:spcPct val="80000"/>
              </a:lnSpc>
              <a:spcBef>
                <a:spcPts val="635"/>
              </a:spcBef>
            </a:pPr>
            <a:r>
              <a:rPr sz="2200" dirty="0">
                <a:latin typeface="Tahoma"/>
                <a:cs typeface="Tahoma"/>
              </a:rPr>
              <a:t>механізм </a:t>
            </a:r>
            <a:r>
              <a:rPr sz="2200" spc="-5" dirty="0">
                <a:latin typeface="Tahoma"/>
                <a:cs typeface="Tahoma"/>
              </a:rPr>
              <a:t>залучення </a:t>
            </a:r>
            <a:r>
              <a:rPr sz="2200" dirty="0">
                <a:latin typeface="Tahoma"/>
                <a:cs typeface="Tahoma"/>
              </a:rPr>
              <a:t>позикових ресурсів </a:t>
            </a:r>
            <a:r>
              <a:rPr sz="2200" spc="-5" dirty="0">
                <a:latin typeface="Tahoma"/>
                <a:cs typeface="Tahoma"/>
              </a:rPr>
              <a:t>суб’єктами </a:t>
            </a:r>
            <a:r>
              <a:rPr sz="2200" dirty="0">
                <a:latin typeface="Tahoma"/>
                <a:cs typeface="Tahoma"/>
              </a:rPr>
              <a:t> господарювання (як публічного, так і приватного </a:t>
            </a:r>
            <a:r>
              <a:rPr sz="2200" spc="-5" dirty="0">
                <a:latin typeface="Tahoma"/>
                <a:cs typeface="Tahoma"/>
              </a:rPr>
              <a:t>сектору),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що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здійснюють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свою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діяльність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певній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території,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якому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місцева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рада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бере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 себе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зобов’язання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повного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або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1850"/>
              </a:lnSpc>
            </a:pPr>
            <a:r>
              <a:rPr sz="2200" dirty="0">
                <a:latin typeface="Tahoma"/>
                <a:cs typeface="Tahoma"/>
              </a:rPr>
              <a:t>часткового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погашення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основної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суми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боргу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чи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процентних</a:t>
            </a:r>
            <a:endParaRPr sz="2200">
              <a:latin typeface="Tahoma"/>
              <a:cs typeface="Tahoma"/>
            </a:endParaRPr>
          </a:p>
          <a:p>
            <a:pPr marL="12700" marR="1000125">
              <a:lnSpc>
                <a:spcPct val="80000"/>
              </a:lnSpc>
              <a:spcBef>
                <a:spcPts val="265"/>
              </a:spcBef>
            </a:pPr>
            <a:r>
              <a:rPr sz="2200" dirty="0">
                <a:latin typeface="Tahoma"/>
                <a:cs typeface="Tahoma"/>
              </a:rPr>
              <a:t>виплат у разі неспроможності такого </a:t>
            </a:r>
            <a:r>
              <a:rPr sz="2200" spc="-5" dirty="0">
                <a:latin typeface="Tahoma"/>
                <a:cs typeface="Tahoma"/>
              </a:rPr>
              <a:t>суб’єкта </a:t>
            </a:r>
            <a:r>
              <a:rPr sz="2200" dirty="0">
                <a:latin typeface="Tahoma"/>
                <a:cs typeface="Tahoma"/>
              </a:rPr>
              <a:t> господарювання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виконати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свої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боргові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зобов’язання.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ts val="2730"/>
              </a:lnSpc>
            </a:pPr>
            <a:r>
              <a:rPr sz="2500" b="1" spc="-10" dirty="0">
                <a:latin typeface="Tahoma"/>
                <a:cs typeface="Tahoma"/>
              </a:rPr>
              <a:t>Українська</a:t>
            </a:r>
            <a:r>
              <a:rPr sz="2500" b="1" spc="25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практика:</a:t>
            </a:r>
            <a:endParaRPr sz="2500">
              <a:latin typeface="Tahoma"/>
              <a:cs typeface="Tahoma"/>
            </a:endParaRPr>
          </a:p>
          <a:p>
            <a:pPr marL="356870" marR="5080" indent="-344805">
              <a:lnSpc>
                <a:spcPct val="80100"/>
              </a:lnSpc>
              <a:spcBef>
                <a:spcPts val="254"/>
              </a:spcBef>
              <a:tabLst>
                <a:tab pos="356870" algn="l"/>
              </a:tabLst>
            </a:pPr>
            <a:r>
              <a:rPr sz="1450" spc="-5" dirty="0">
                <a:solidFill>
                  <a:srgbClr val="000090"/>
                </a:solidFill>
                <a:latin typeface="Calibri"/>
                <a:cs typeface="Calibri"/>
              </a:rPr>
              <a:t>-	</a:t>
            </a:r>
            <a:r>
              <a:rPr sz="2200" spc="5" dirty="0">
                <a:latin typeface="Tahoma"/>
                <a:cs typeface="Tahoma"/>
              </a:rPr>
              <a:t>Можуть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надаватись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лише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підприємствам,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що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належать до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комунального </a:t>
            </a:r>
            <a:r>
              <a:rPr sz="2200" spc="-5" dirty="0">
                <a:latin typeface="Tahoma"/>
                <a:cs typeface="Tahoma"/>
              </a:rPr>
              <a:t>сектору </a:t>
            </a:r>
            <a:r>
              <a:rPr sz="2200" dirty="0">
                <a:latin typeface="Tahoma"/>
                <a:cs typeface="Tahoma"/>
              </a:rPr>
              <a:t>економіки, розташовані на 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відповідній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території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здійснюють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цій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території</a:t>
            </a:r>
            <a:endParaRPr sz="2200">
              <a:latin typeface="Tahoma"/>
              <a:cs typeface="Tahoma"/>
            </a:endParaRPr>
          </a:p>
          <a:p>
            <a:pPr marL="356870" marR="781685">
              <a:lnSpc>
                <a:spcPct val="80000"/>
              </a:lnSpc>
            </a:pPr>
            <a:r>
              <a:rPr sz="2200" spc="-5" dirty="0">
                <a:latin typeface="Tahoma"/>
                <a:cs typeface="Tahoma"/>
              </a:rPr>
              <a:t>реалізацію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інвестиційних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програм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метою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розвитку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комунальної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інфраструктури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або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впровадження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110"/>
              </a:lnSpc>
            </a:pPr>
            <a:r>
              <a:rPr sz="2200" dirty="0">
                <a:latin typeface="Tahoma"/>
                <a:cs typeface="Tahoma"/>
              </a:rPr>
              <a:t>ресурсозберігаючих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технологій.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19938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9967" y="300756"/>
            <a:ext cx="5109210" cy="1156970"/>
            <a:chOff x="2029967" y="300756"/>
            <a:chExt cx="5109210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2380" y="300756"/>
              <a:ext cx="4504676" cy="341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9967" y="551688"/>
              <a:ext cx="5109209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86004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ФОРМИ</a:t>
            </a:r>
            <a:r>
              <a:rPr spc="25" dirty="0"/>
              <a:t> </a:t>
            </a:r>
            <a:r>
              <a:rPr spc="-15" dirty="0"/>
              <a:t>ТА</a:t>
            </a:r>
            <a:r>
              <a:rPr spc="-5" dirty="0"/>
              <a:t> </a:t>
            </a:r>
            <a:r>
              <a:rPr spc="-10" dirty="0"/>
              <a:t>НАПРЯМИ</a:t>
            </a:r>
          </a:p>
          <a:p>
            <a:pPr algn="ctr">
              <a:lnSpc>
                <a:spcPct val="100000"/>
              </a:lnSpc>
              <a:tabLst>
                <a:tab pos="210629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КРЕДИТУВАННЯ</a:t>
            </a:r>
            <a:r>
              <a:rPr u="heavy" spc="4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МФО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244" y="1573149"/>
            <a:ext cx="8042909" cy="3927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ahoma"/>
                <a:cs typeface="Tahoma"/>
              </a:rPr>
              <a:t>Форми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кредитування: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Пряме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кредитування</a:t>
            </a:r>
            <a:r>
              <a:rPr sz="2000" b="1" spc="9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отримувачами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кредитів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є</a:t>
            </a:r>
            <a:r>
              <a:rPr sz="2000" spc="-10" dirty="0">
                <a:latin typeface="Tahoma"/>
                <a:cs typeface="Tahoma"/>
              </a:rPr>
              <a:t> міська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рада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latin typeface="Tahoma"/>
                <a:cs typeface="Tahoma"/>
              </a:rPr>
              <a:t>або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комунальне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підприємство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spcBef>
                <a:spcPts val="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Непряме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кредитування</a:t>
            </a:r>
            <a:r>
              <a:rPr sz="2000" b="1" spc="9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МФО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надає </a:t>
            </a:r>
            <a:r>
              <a:rPr sz="2000" spc="-10" dirty="0">
                <a:latin typeface="Tahoma"/>
                <a:cs typeface="Tahoma"/>
              </a:rPr>
              <a:t>кредит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комерційним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банкам, </a:t>
            </a:r>
            <a:r>
              <a:rPr sz="2000" spc="-10" dirty="0">
                <a:latin typeface="Tahoma"/>
                <a:cs typeface="Tahoma"/>
              </a:rPr>
              <a:t>які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надалі </a:t>
            </a:r>
            <a:r>
              <a:rPr sz="2000" spc="-10" dirty="0">
                <a:latin typeface="Tahoma"/>
                <a:cs typeface="Tahoma"/>
              </a:rPr>
              <a:t>кредитують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міські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ради </a:t>
            </a:r>
            <a:r>
              <a:rPr sz="2000" dirty="0">
                <a:latin typeface="Tahoma"/>
                <a:cs typeface="Tahoma"/>
              </a:rPr>
              <a:t>або </a:t>
            </a:r>
            <a:r>
              <a:rPr sz="2000" spc="-5" dirty="0">
                <a:latin typeface="Tahoma"/>
                <a:cs typeface="Tahoma"/>
              </a:rPr>
              <a:t>комунальні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Tahoma"/>
                <a:cs typeface="Tahoma"/>
              </a:rPr>
              <a:t>підприємства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Напрями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кредитування: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вирішення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проблем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енергетичної безпеки 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енергоефективності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розвиток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державно-приватних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партнерств,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малих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середніх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Tahoma"/>
                <a:cs typeface="Tahoma"/>
              </a:rPr>
              <a:t>муніципальних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розбудова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модернізація </a:t>
            </a:r>
            <a:r>
              <a:rPr sz="2000" spc="-10" dirty="0">
                <a:latin typeface="Tahoma"/>
                <a:cs typeface="Tahoma"/>
              </a:rPr>
              <a:t>систем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водопостачання,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водовідведення,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збору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переробки сміття,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централізованого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теплопостачання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r>
              <a:rPr sz="2000" spc="-10" dirty="0">
                <a:latin typeface="Tahoma"/>
                <a:cs typeface="Tahoma"/>
              </a:rPr>
              <a:t> міського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громадського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транспорту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4078" y="6270447"/>
            <a:ext cx="36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45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090" y="207950"/>
            <a:ext cx="5210175" cy="1152525"/>
            <a:chOff x="1981090" y="207950"/>
            <a:chExt cx="5210175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090" y="207950"/>
              <a:ext cx="5210062" cy="4023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9968" y="454152"/>
              <a:ext cx="5109209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1261" y="88468"/>
            <a:ext cx="6280150" cy="156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4292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ПЕРЕВАГИ</a:t>
            </a:r>
            <a:r>
              <a:rPr spc="30" dirty="0"/>
              <a:t> </a:t>
            </a:r>
            <a:r>
              <a:rPr spc="-15" dirty="0"/>
              <a:t>ТА</a:t>
            </a:r>
            <a:r>
              <a:rPr spc="-10" dirty="0"/>
              <a:t> </a:t>
            </a:r>
            <a:r>
              <a:rPr spc="-15" dirty="0"/>
              <a:t>НЕДОЛІКИ </a:t>
            </a:r>
            <a:r>
              <a:rPr spc="-919" dirty="0"/>
              <a:t> </a:t>
            </a:r>
            <a:r>
              <a:rPr spc="-10" dirty="0"/>
              <a:t>КРЕДИТУВАННЯ</a:t>
            </a:r>
            <a:r>
              <a:rPr spc="70" dirty="0"/>
              <a:t> </a:t>
            </a:r>
            <a:r>
              <a:rPr spc="-5" dirty="0"/>
              <a:t>МФО</a:t>
            </a:r>
          </a:p>
          <a:p>
            <a:pPr algn="ctr">
              <a:lnSpc>
                <a:spcPct val="100000"/>
              </a:lnSpc>
              <a:spcBef>
                <a:spcPts val="610"/>
              </a:spcBef>
              <a:tabLst>
                <a:tab pos="4572635" algn="l"/>
              </a:tabLst>
            </a:pPr>
            <a:r>
              <a:rPr b="0" spc="-10" dirty="0">
                <a:solidFill>
                  <a:srgbClr val="000000"/>
                </a:solidFill>
                <a:latin typeface="Tahoma"/>
                <a:cs typeface="Tahoma"/>
              </a:rPr>
              <a:t>Переваги	Недоліки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1142" y="1744472"/>
          <a:ext cx="8714740" cy="435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8005"/>
                <a:gridCol w="4356735"/>
              </a:tblGrid>
              <a:tr h="971550">
                <a:tc>
                  <a:txBody>
                    <a:bodyPr/>
                    <a:lstStyle/>
                    <a:p>
                      <a:pPr marL="91440" marR="5219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Тривалий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термін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користування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кредитом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492125" marR="83820" indent="6350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Умови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кредитів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більш </a:t>
                      </a:r>
                      <a:r>
                        <a:rPr sz="1800" b="1" spc="-50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жорсткі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порівняно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з кредитами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комерційних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банків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Часто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пільгового</a:t>
                      </a:r>
                      <a:r>
                        <a:rPr sz="18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періоду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Складна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тривала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підготовча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стадія</a:t>
                      </a:r>
                      <a:r>
                        <a:rPr sz="18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проектів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Нижчі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процентні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ставки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Ризик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витіснення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місцевого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1915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кредитного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ринку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1008126">
                <a:tc>
                  <a:txBody>
                    <a:bodyPr/>
                    <a:lstStyle/>
                    <a:p>
                      <a:pPr marL="91440" marR="441325" algn="just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Фіксовані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процентні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ставки або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прив’язка процентної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ставки до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ставки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запозиченнями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уряду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Додаткові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витрати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страхування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проекту,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його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експертизу,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комісійні</a:t>
                      </a:r>
                      <a:r>
                        <a:rPr sz="1800" b="1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витрати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9365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грантів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або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технічної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допомоги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додаток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кредитів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Вимоги щодо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співфінансування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128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проекту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позичальником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або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57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іншими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кредиторами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чи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донорами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50866" y="461742"/>
            <a:ext cx="1101725" cy="1049655"/>
            <a:chOff x="150866" y="461742"/>
            <a:chExt cx="1101725" cy="10496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66" y="461742"/>
              <a:ext cx="1101108" cy="10493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75" y="476249"/>
              <a:ext cx="1030376" cy="9766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75" y="476376"/>
              <a:ext cx="1030605" cy="976630"/>
            </a:xfrm>
            <a:custGeom>
              <a:avLst/>
              <a:gdLst/>
              <a:ahLst/>
              <a:cxnLst/>
              <a:rect l="l" t="t" r="r" b="b"/>
              <a:pathLst>
                <a:path w="1030605" h="976630">
                  <a:moveTo>
                    <a:pt x="0" y="331977"/>
                  </a:moveTo>
                  <a:lnTo>
                    <a:pt x="358902" y="331977"/>
                  </a:lnTo>
                  <a:lnTo>
                    <a:pt x="358902" y="0"/>
                  </a:lnTo>
                  <a:lnTo>
                    <a:pt x="671474" y="0"/>
                  </a:lnTo>
                  <a:lnTo>
                    <a:pt x="671474" y="331977"/>
                  </a:lnTo>
                  <a:lnTo>
                    <a:pt x="1030376" y="331977"/>
                  </a:lnTo>
                  <a:lnTo>
                    <a:pt x="1030376" y="644651"/>
                  </a:lnTo>
                  <a:lnTo>
                    <a:pt x="671474" y="644651"/>
                  </a:lnTo>
                  <a:lnTo>
                    <a:pt x="671474" y="976630"/>
                  </a:lnTo>
                  <a:lnTo>
                    <a:pt x="358902" y="976630"/>
                  </a:lnTo>
                  <a:lnTo>
                    <a:pt x="358902" y="644651"/>
                  </a:lnTo>
                  <a:lnTo>
                    <a:pt x="0" y="644651"/>
                  </a:lnTo>
                  <a:lnTo>
                    <a:pt x="0" y="331977"/>
                  </a:lnTo>
                  <a:close/>
                </a:path>
              </a:pathLst>
            </a:custGeom>
            <a:ln w="914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755626" y="940231"/>
            <a:ext cx="1064895" cy="386715"/>
            <a:chOff x="7755626" y="940231"/>
            <a:chExt cx="1064895" cy="38671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5626" y="940231"/>
              <a:ext cx="1064533" cy="3864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1704" y="952779"/>
              <a:ext cx="994549" cy="3132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91704" y="952779"/>
              <a:ext cx="995044" cy="313690"/>
            </a:xfrm>
            <a:custGeom>
              <a:avLst/>
              <a:gdLst/>
              <a:ahLst/>
              <a:cxnLst/>
              <a:rect l="l" t="t" r="r" b="b"/>
              <a:pathLst>
                <a:path w="995045" h="313690">
                  <a:moveTo>
                    <a:pt x="0" y="313283"/>
                  </a:moveTo>
                  <a:lnTo>
                    <a:pt x="994549" y="313283"/>
                  </a:lnTo>
                  <a:lnTo>
                    <a:pt x="994549" y="0"/>
                  </a:lnTo>
                  <a:lnTo>
                    <a:pt x="0" y="0"/>
                  </a:lnTo>
                  <a:lnTo>
                    <a:pt x="0" y="313283"/>
                  </a:lnTo>
                  <a:close/>
                </a:path>
              </a:pathLst>
            </a:custGeom>
            <a:ln w="914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46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03603" y="1110996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8776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4260" y="1986483"/>
            <a:ext cx="7884795" cy="322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Кожне</a:t>
            </a:r>
            <a:r>
              <a:rPr sz="3000" b="0" spc="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місто/адміністративно-територіальна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одиниця</a:t>
            </a:r>
            <a:r>
              <a:rPr sz="3000" b="0" spc="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має</a:t>
            </a:r>
            <a:r>
              <a:rPr sz="30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унікальний,</a:t>
            </a:r>
            <a:r>
              <a:rPr sz="3000" b="0" spc="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притаманний</a:t>
            </a:r>
            <a:r>
              <a:rPr sz="3000"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лише </a:t>
            </a:r>
            <a:r>
              <a:rPr sz="3000" b="0" spc="-919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даній територіальній громаді/території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набір </a:t>
            </a:r>
            <a:r>
              <a:rPr sz="3000" b="0" spc="-9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можливостей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та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проблем,</a:t>
            </a:r>
            <a:r>
              <a:rPr sz="30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тому</a:t>
            </a:r>
            <a:r>
              <a:rPr sz="3000"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мусить</a:t>
            </a:r>
            <a:endParaRPr sz="3000">
              <a:latin typeface="Tahoma"/>
              <a:cs typeface="Tahoma"/>
            </a:endParaRPr>
          </a:p>
          <a:p>
            <a:pPr marL="177165" marR="168910" indent="-3810" algn="ctr">
              <a:lnSpc>
                <a:spcPct val="100000"/>
              </a:lnSpc>
              <a:spcBef>
                <a:spcPts val="10"/>
              </a:spcBef>
            </a:pP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застосовувати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індивідуальний підхід до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вибору</a:t>
            </a:r>
            <a:r>
              <a:rPr sz="30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механізмів</a:t>
            </a:r>
            <a:r>
              <a:rPr sz="30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фінансування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місцевого </a:t>
            </a:r>
            <a:r>
              <a:rPr sz="3000" b="0" spc="-9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економічного</a:t>
            </a:r>
            <a:r>
              <a:rPr sz="30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розвитку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64005"/>
            <a:ext cx="7872730" cy="405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Tahoma"/>
                <a:cs typeface="Tahoma"/>
              </a:rPr>
              <a:t>Джерела: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Бюджетні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 </a:t>
            </a:r>
            <a:r>
              <a:rPr sz="2200" dirty="0">
                <a:latin typeface="Tahoma"/>
                <a:cs typeface="Tahoma"/>
              </a:rPr>
              <a:t>кошти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місцевого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бюджету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r>
              <a:rPr sz="2200" dirty="0">
                <a:latin typeface="Tahoma"/>
                <a:cs typeface="Tahoma"/>
              </a:rPr>
              <a:t> бюджетів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вищих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рівнів.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Інвестиційні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–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кошти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приватного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сектору,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що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115"/>
              </a:lnSpc>
            </a:pPr>
            <a:r>
              <a:rPr sz="2200" dirty="0">
                <a:latin typeface="Tahoma"/>
                <a:cs typeface="Tahoma"/>
              </a:rPr>
              <a:t>спрямовуються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 </a:t>
            </a:r>
            <a:r>
              <a:rPr sz="2200" dirty="0">
                <a:latin typeface="Tahoma"/>
                <a:cs typeface="Tahoma"/>
              </a:rPr>
              <a:t>розвиток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місцевої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інфраструктури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або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spc="5" dirty="0">
                <a:latin typeface="Tahoma"/>
                <a:cs typeface="Tahoma"/>
              </a:rPr>
              <a:t>інші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цілі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МЕР.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Кредитні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поворотні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кошти,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які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залучаються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оплатній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основі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для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реалізації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масштабних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проектів.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Грантові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кошти,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що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залучаються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безповоротній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безоплатній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основі.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Методи: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Доходні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фінансування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надходжень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потреби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МЕР.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Видаткові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–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фінансування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видатків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потреби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МЕР.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81783" y="462300"/>
            <a:ext cx="5005705" cy="1156970"/>
            <a:chOff x="2081783" y="462300"/>
            <a:chExt cx="5005705" cy="115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3291" y="462300"/>
              <a:ext cx="4662772" cy="4052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1783" y="713231"/>
              <a:ext cx="5005578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655" y="347294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ДЖЕРЕЛА</a:t>
            </a:r>
            <a:r>
              <a:rPr spc="15" dirty="0"/>
              <a:t> </a:t>
            </a:r>
            <a:r>
              <a:rPr spc="-15" dirty="0"/>
              <a:t>ТА</a:t>
            </a:r>
            <a:r>
              <a:rPr spc="-10" dirty="0"/>
              <a:t> </a:t>
            </a:r>
            <a:r>
              <a:rPr spc="-15" dirty="0"/>
              <a:t>МЕТОДИ</a:t>
            </a:r>
          </a:p>
          <a:p>
            <a:pPr algn="ctr">
              <a:lnSpc>
                <a:spcPct val="100000"/>
              </a:lnSpc>
              <a:tabLst>
                <a:tab pos="2157730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ФІНАНСУВАННЯ</a:t>
            </a:r>
            <a:r>
              <a:rPr u="heavy" spc="4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5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68" y="337332"/>
            <a:ext cx="7195619" cy="3369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55" y="220471"/>
            <a:ext cx="8738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02005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МЕХАНІЗМИ</a:t>
            </a:r>
            <a:r>
              <a:rPr u="heavy" spc="1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ФІНАНСУВАННЯ</a:t>
            </a:r>
            <a:r>
              <a:rPr u="heavy" spc="3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1408" y="902588"/>
            <a:ext cx="2280285" cy="652780"/>
            <a:chOff x="101408" y="902588"/>
            <a:chExt cx="2280285" cy="652780"/>
          </a:xfrm>
        </p:grpSpPr>
        <p:sp>
          <p:nvSpPr>
            <p:cNvPr id="5" name="object 5"/>
            <p:cNvSpPr/>
            <p:nvPr/>
          </p:nvSpPr>
          <p:spPr>
            <a:xfrm>
              <a:off x="107504" y="908684"/>
              <a:ext cx="2266315" cy="640080"/>
            </a:xfrm>
            <a:custGeom>
              <a:avLst/>
              <a:gdLst/>
              <a:ahLst/>
              <a:cxnLst/>
              <a:rect l="l" t="t" r="r" b="b"/>
              <a:pathLst>
                <a:path w="2266315" h="640080">
                  <a:moveTo>
                    <a:pt x="2266315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266315" y="640079"/>
                  </a:lnTo>
                  <a:lnTo>
                    <a:pt x="2266315" y="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04" y="908684"/>
              <a:ext cx="2268220" cy="640080"/>
            </a:xfrm>
            <a:custGeom>
              <a:avLst/>
              <a:gdLst/>
              <a:ahLst/>
              <a:cxnLst/>
              <a:rect l="l" t="t" r="r" b="b"/>
              <a:pathLst>
                <a:path w="2268220" h="640080">
                  <a:moveTo>
                    <a:pt x="0" y="0"/>
                  </a:moveTo>
                  <a:lnTo>
                    <a:pt x="2267649" y="64007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1154" y="902335"/>
          <a:ext cx="8928734" cy="5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315"/>
                <a:gridCol w="3350260"/>
                <a:gridCol w="3312159"/>
              </a:tblGrid>
              <a:tr h="640079">
                <a:tc>
                  <a:txBody>
                    <a:bodyPr/>
                    <a:lstStyle/>
                    <a:p>
                      <a:pPr marL="13900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Методи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Джерела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Доходні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Видаткові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Бюджетні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Місцеві</a:t>
                      </a:r>
                      <a:r>
                        <a:rPr sz="19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податки</a:t>
                      </a:r>
                      <a:r>
                        <a:rPr sz="19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збори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Продаж</a:t>
                      </a:r>
                      <a:r>
                        <a:rPr sz="1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та оренда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комунального</a:t>
                      </a:r>
                      <a:r>
                        <a:rPr sz="19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майна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Міські</a:t>
                      </a:r>
                      <a:r>
                        <a:rPr sz="1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цільові</a:t>
                      </a:r>
                      <a:r>
                        <a:rPr sz="1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програми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Міжмуніципальне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R="11531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співробітництво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286385" marR="1165225" indent="-286385" algn="r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286385" algn="l"/>
                          <a:tab pos="379730" algn="l"/>
                        </a:tabLst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ДФРР,</a:t>
                      </a:r>
                      <a:r>
                        <a:rPr sz="1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субвенції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Інвестиційні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Корпоратизація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комунальних</a:t>
                      </a:r>
                      <a:r>
                        <a:rPr sz="19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підприємств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Компенсації</a:t>
                      </a:r>
                      <a:r>
                        <a:rPr sz="19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впливу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Інвестиційні</a:t>
                      </a:r>
                      <a:r>
                        <a:rPr sz="19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стимули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Публічно-приватне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партнерство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Лізинг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6965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Кредитні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Облігаційні</a:t>
                      </a:r>
                      <a:r>
                        <a:rPr sz="19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позики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Безоблігаційні</a:t>
                      </a:r>
                      <a:r>
                        <a:rPr sz="19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позики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 indent="-34544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Microsoft Sans Serif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Місцеві</a:t>
                      </a:r>
                      <a:r>
                        <a:rPr sz="19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гарантії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437515" indent="-34544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Револьверний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фонд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92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Грантові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marR="559435" indent="-28702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Міжнародна</a:t>
                      </a:r>
                      <a:r>
                        <a:rPr sz="1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технічна </a:t>
                      </a:r>
                      <a:r>
                        <a:rPr sz="1900" spc="-5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допомога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Проекти</a:t>
                      </a:r>
                      <a:r>
                        <a:rPr sz="19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корпоративної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соціальної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відповідальності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6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928" y="706140"/>
            <a:ext cx="6618147" cy="341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247" y="591693"/>
            <a:ext cx="6659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ІНСТРУМЕНТИ</a:t>
            </a:r>
            <a:r>
              <a:rPr spc="15" dirty="0"/>
              <a:t> </a:t>
            </a:r>
            <a:r>
              <a:rPr spc="-5" dirty="0"/>
              <a:t>ФІНАНСУВАННЯ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87918" y="6363411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Microsoft Sans Serif"/>
                <a:cs typeface="Microsoft Sans Serif"/>
              </a:rPr>
              <a:t>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684" y="4177900"/>
            <a:ext cx="281305" cy="1281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5" dirty="0">
                <a:latin typeface="Microsoft Sans Serif"/>
                <a:cs typeface="Microsoft Sans Serif"/>
              </a:rPr>
              <a:t>ВНУТРІШНІ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684" y="1839673"/>
            <a:ext cx="281305" cy="1155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35" dirty="0">
                <a:latin typeface="Microsoft Sans Serif"/>
                <a:cs typeface="Microsoft Sans Serif"/>
              </a:rPr>
              <a:t>З</a:t>
            </a:r>
            <a:r>
              <a:rPr sz="1800" spc="-10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ВНІШНІ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748" y="5579465"/>
            <a:ext cx="27584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Microsoft Sans Serif"/>
                <a:cs typeface="Microsoft Sans Serif"/>
              </a:rPr>
              <a:t>КОМУНАЛЬНИЙ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СЕКТОР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3221" y="5579465"/>
            <a:ext cx="2393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Microsoft Sans Serif"/>
                <a:cs typeface="Microsoft Sans Serif"/>
              </a:rPr>
              <a:t>ПРИВАТНИЙ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СЕКТОР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9495" y="1395793"/>
            <a:ext cx="8135620" cy="4048125"/>
            <a:chOff x="539495" y="1395793"/>
            <a:chExt cx="8135620" cy="4048125"/>
          </a:xfrm>
        </p:grpSpPr>
        <p:sp>
          <p:nvSpPr>
            <p:cNvPr id="10" name="object 10"/>
            <p:cNvSpPr/>
            <p:nvPr/>
          </p:nvSpPr>
          <p:spPr>
            <a:xfrm>
              <a:off x="539495" y="1414271"/>
              <a:ext cx="8135620" cy="4029710"/>
            </a:xfrm>
            <a:custGeom>
              <a:avLst/>
              <a:gdLst/>
              <a:ahLst/>
              <a:cxnLst/>
              <a:rect l="l" t="t" r="r" b="b"/>
              <a:pathLst>
                <a:path w="8135620" h="4029710">
                  <a:moveTo>
                    <a:pt x="4067555" y="0"/>
                  </a:moveTo>
                  <a:lnTo>
                    <a:pt x="3906392" y="201422"/>
                  </a:lnTo>
                  <a:lnTo>
                    <a:pt x="4027296" y="201422"/>
                  </a:lnTo>
                  <a:lnTo>
                    <a:pt x="4027296" y="1974468"/>
                  </a:lnTo>
                  <a:lnTo>
                    <a:pt x="201472" y="1974468"/>
                  </a:lnTo>
                  <a:lnTo>
                    <a:pt x="201472" y="1853564"/>
                  </a:lnTo>
                  <a:lnTo>
                    <a:pt x="0" y="2014727"/>
                  </a:lnTo>
                  <a:lnTo>
                    <a:pt x="201472" y="2175891"/>
                  </a:lnTo>
                  <a:lnTo>
                    <a:pt x="201472" y="2054987"/>
                  </a:lnTo>
                  <a:lnTo>
                    <a:pt x="4027296" y="2054987"/>
                  </a:lnTo>
                  <a:lnTo>
                    <a:pt x="4027296" y="3828033"/>
                  </a:lnTo>
                  <a:lnTo>
                    <a:pt x="3906392" y="3828033"/>
                  </a:lnTo>
                  <a:lnTo>
                    <a:pt x="4067555" y="4029455"/>
                  </a:lnTo>
                  <a:lnTo>
                    <a:pt x="4228719" y="3828033"/>
                  </a:lnTo>
                  <a:lnTo>
                    <a:pt x="4107815" y="3828033"/>
                  </a:lnTo>
                  <a:lnTo>
                    <a:pt x="4107815" y="2054987"/>
                  </a:lnTo>
                  <a:lnTo>
                    <a:pt x="7933689" y="2054987"/>
                  </a:lnTo>
                  <a:lnTo>
                    <a:pt x="7933689" y="2175891"/>
                  </a:lnTo>
                  <a:lnTo>
                    <a:pt x="8135111" y="2014727"/>
                  </a:lnTo>
                  <a:lnTo>
                    <a:pt x="7933689" y="1853564"/>
                  </a:lnTo>
                  <a:lnTo>
                    <a:pt x="7933689" y="1974468"/>
                  </a:lnTo>
                  <a:lnTo>
                    <a:pt x="4107815" y="1974468"/>
                  </a:lnTo>
                  <a:lnTo>
                    <a:pt x="4107815" y="201422"/>
                  </a:lnTo>
                  <a:lnTo>
                    <a:pt x="4228719" y="201422"/>
                  </a:lnTo>
                  <a:lnTo>
                    <a:pt x="4067555" y="0"/>
                  </a:lnTo>
                  <a:close/>
                </a:path>
              </a:pathLst>
            </a:custGeom>
            <a:solidFill>
              <a:srgbClr val="D0D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263" y="1408175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3152140" y="0"/>
                  </a:moveTo>
                  <a:lnTo>
                    <a:pt x="630440" y="0"/>
                  </a:lnTo>
                  <a:lnTo>
                    <a:pt x="565981" y="1612"/>
                  </a:lnTo>
                  <a:lnTo>
                    <a:pt x="503384" y="6345"/>
                  </a:lnTo>
                  <a:lnTo>
                    <a:pt x="442966" y="14041"/>
                  </a:lnTo>
                  <a:lnTo>
                    <a:pt x="385044" y="24544"/>
                  </a:lnTo>
                  <a:lnTo>
                    <a:pt x="329935" y="37697"/>
                  </a:lnTo>
                  <a:lnTo>
                    <a:pt x="277955" y="53343"/>
                  </a:lnTo>
                  <a:lnTo>
                    <a:pt x="229421" y="71325"/>
                  </a:lnTo>
                  <a:lnTo>
                    <a:pt x="184651" y="91487"/>
                  </a:lnTo>
                  <a:lnTo>
                    <a:pt x="143961" y="113671"/>
                  </a:lnTo>
                  <a:lnTo>
                    <a:pt x="107669" y="137721"/>
                  </a:lnTo>
                  <a:lnTo>
                    <a:pt x="76090" y="163480"/>
                  </a:lnTo>
                  <a:lnTo>
                    <a:pt x="28343" y="219497"/>
                  </a:lnTo>
                  <a:lnTo>
                    <a:pt x="3254" y="280468"/>
                  </a:lnTo>
                  <a:lnTo>
                    <a:pt x="0" y="312420"/>
                  </a:lnTo>
                  <a:lnTo>
                    <a:pt x="0" y="1562100"/>
                  </a:lnTo>
                  <a:lnTo>
                    <a:pt x="12808" y="1625077"/>
                  </a:lnTo>
                  <a:lnTo>
                    <a:pt x="49543" y="1683728"/>
                  </a:lnTo>
                  <a:lnTo>
                    <a:pt x="107669" y="1736798"/>
                  </a:lnTo>
                  <a:lnTo>
                    <a:pt x="143961" y="1760848"/>
                  </a:lnTo>
                  <a:lnTo>
                    <a:pt x="184651" y="1783032"/>
                  </a:lnTo>
                  <a:lnTo>
                    <a:pt x="229421" y="1803194"/>
                  </a:lnTo>
                  <a:lnTo>
                    <a:pt x="277955" y="1821176"/>
                  </a:lnTo>
                  <a:lnTo>
                    <a:pt x="329935" y="1836822"/>
                  </a:lnTo>
                  <a:lnTo>
                    <a:pt x="385044" y="1849975"/>
                  </a:lnTo>
                  <a:lnTo>
                    <a:pt x="442966" y="1860478"/>
                  </a:lnTo>
                  <a:lnTo>
                    <a:pt x="503384" y="1868174"/>
                  </a:lnTo>
                  <a:lnTo>
                    <a:pt x="565981" y="1872907"/>
                  </a:lnTo>
                  <a:lnTo>
                    <a:pt x="630440" y="1874520"/>
                  </a:lnTo>
                  <a:lnTo>
                    <a:pt x="3152140" y="1874520"/>
                  </a:lnTo>
                  <a:lnTo>
                    <a:pt x="3216586" y="1872907"/>
                  </a:lnTo>
                  <a:lnTo>
                    <a:pt x="3279173" y="1868174"/>
                  </a:lnTo>
                  <a:lnTo>
                    <a:pt x="3339584" y="1860478"/>
                  </a:lnTo>
                  <a:lnTo>
                    <a:pt x="3397502" y="1849975"/>
                  </a:lnTo>
                  <a:lnTo>
                    <a:pt x="3452608" y="1836822"/>
                  </a:lnTo>
                  <a:lnTo>
                    <a:pt x="3504588" y="1821176"/>
                  </a:lnTo>
                  <a:lnTo>
                    <a:pt x="3553122" y="1803194"/>
                  </a:lnTo>
                  <a:lnTo>
                    <a:pt x="3597894" y="1783032"/>
                  </a:lnTo>
                  <a:lnTo>
                    <a:pt x="3638586" y="1760848"/>
                  </a:lnTo>
                  <a:lnTo>
                    <a:pt x="3674882" y="1736798"/>
                  </a:lnTo>
                  <a:lnTo>
                    <a:pt x="3706464" y="1711039"/>
                  </a:lnTo>
                  <a:lnTo>
                    <a:pt x="3754219" y="1655022"/>
                  </a:lnTo>
                  <a:lnTo>
                    <a:pt x="3779312" y="1594051"/>
                  </a:lnTo>
                  <a:lnTo>
                    <a:pt x="3782568" y="1562100"/>
                  </a:lnTo>
                  <a:lnTo>
                    <a:pt x="3782568" y="312420"/>
                  </a:lnTo>
                  <a:lnTo>
                    <a:pt x="3769757" y="249442"/>
                  </a:lnTo>
                  <a:lnTo>
                    <a:pt x="3733016" y="190791"/>
                  </a:lnTo>
                  <a:lnTo>
                    <a:pt x="3674882" y="137721"/>
                  </a:lnTo>
                  <a:lnTo>
                    <a:pt x="3638586" y="113671"/>
                  </a:lnTo>
                  <a:lnTo>
                    <a:pt x="3597894" y="91487"/>
                  </a:lnTo>
                  <a:lnTo>
                    <a:pt x="3553122" y="71325"/>
                  </a:lnTo>
                  <a:lnTo>
                    <a:pt x="3504588" y="53343"/>
                  </a:lnTo>
                  <a:lnTo>
                    <a:pt x="3452608" y="37697"/>
                  </a:lnTo>
                  <a:lnTo>
                    <a:pt x="3397502" y="24544"/>
                  </a:lnTo>
                  <a:lnTo>
                    <a:pt x="3339584" y="14041"/>
                  </a:lnTo>
                  <a:lnTo>
                    <a:pt x="3279173" y="6345"/>
                  </a:lnTo>
                  <a:lnTo>
                    <a:pt x="3216586" y="1612"/>
                  </a:lnTo>
                  <a:lnTo>
                    <a:pt x="3152140" y="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263" y="1408175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0" y="312420"/>
                  </a:moveTo>
                  <a:lnTo>
                    <a:pt x="12808" y="249442"/>
                  </a:lnTo>
                  <a:lnTo>
                    <a:pt x="49543" y="190791"/>
                  </a:lnTo>
                  <a:lnTo>
                    <a:pt x="107669" y="137721"/>
                  </a:lnTo>
                  <a:lnTo>
                    <a:pt x="143961" y="113671"/>
                  </a:lnTo>
                  <a:lnTo>
                    <a:pt x="184651" y="91487"/>
                  </a:lnTo>
                  <a:lnTo>
                    <a:pt x="229421" y="71325"/>
                  </a:lnTo>
                  <a:lnTo>
                    <a:pt x="277955" y="53343"/>
                  </a:lnTo>
                  <a:lnTo>
                    <a:pt x="329935" y="37697"/>
                  </a:lnTo>
                  <a:lnTo>
                    <a:pt x="385044" y="24544"/>
                  </a:lnTo>
                  <a:lnTo>
                    <a:pt x="442966" y="14041"/>
                  </a:lnTo>
                  <a:lnTo>
                    <a:pt x="503384" y="6345"/>
                  </a:lnTo>
                  <a:lnTo>
                    <a:pt x="565981" y="1612"/>
                  </a:lnTo>
                  <a:lnTo>
                    <a:pt x="630440" y="0"/>
                  </a:lnTo>
                  <a:lnTo>
                    <a:pt x="3152140" y="0"/>
                  </a:lnTo>
                  <a:lnTo>
                    <a:pt x="3216586" y="1612"/>
                  </a:lnTo>
                  <a:lnTo>
                    <a:pt x="3279173" y="6345"/>
                  </a:lnTo>
                  <a:lnTo>
                    <a:pt x="3339584" y="14041"/>
                  </a:lnTo>
                  <a:lnTo>
                    <a:pt x="3397502" y="24544"/>
                  </a:lnTo>
                  <a:lnTo>
                    <a:pt x="3452608" y="37697"/>
                  </a:lnTo>
                  <a:lnTo>
                    <a:pt x="3504588" y="53343"/>
                  </a:lnTo>
                  <a:lnTo>
                    <a:pt x="3553122" y="71325"/>
                  </a:lnTo>
                  <a:lnTo>
                    <a:pt x="3597894" y="91487"/>
                  </a:lnTo>
                  <a:lnTo>
                    <a:pt x="3638586" y="113671"/>
                  </a:lnTo>
                  <a:lnTo>
                    <a:pt x="3674882" y="137721"/>
                  </a:lnTo>
                  <a:lnTo>
                    <a:pt x="3706464" y="163480"/>
                  </a:lnTo>
                  <a:lnTo>
                    <a:pt x="3754219" y="219497"/>
                  </a:lnTo>
                  <a:lnTo>
                    <a:pt x="3779312" y="280468"/>
                  </a:lnTo>
                  <a:lnTo>
                    <a:pt x="3782568" y="312420"/>
                  </a:lnTo>
                  <a:lnTo>
                    <a:pt x="3782568" y="1562100"/>
                  </a:lnTo>
                  <a:lnTo>
                    <a:pt x="3769757" y="1625077"/>
                  </a:lnTo>
                  <a:lnTo>
                    <a:pt x="3733016" y="1683728"/>
                  </a:lnTo>
                  <a:lnTo>
                    <a:pt x="3674882" y="1736798"/>
                  </a:lnTo>
                  <a:lnTo>
                    <a:pt x="3638586" y="1760848"/>
                  </a:lnTo>
                  <a:lnTo>
                    <a:pt x="3597894" y="1783032"/>
                  </a:lnTo>
                  <a:lnTo>
                    <a:pt x="3553122" y="1803194"/>
                  </a:lnTo>
                  <a:lnTo>
                    <a:pt x="3504588" y="1821176"/>
                  </a:lnTo>
                  <a:lnTo>
                    <a:pt x="3452608" y="1836822"/>
                  </a:lnTo>
                  <a:lnTo>
                    <a:pt x="3397502" y="1849975"/>
                  </a:lnTo>
                  <a:lnTo>
                    <a:pt x="3339584" y="1860478"/>
                  </a:lnTo>
                  <a:lnTo>
                    <a:pt x="3279173" y="1868174"/>
                  </a:lnTo>
                  <a:lnTo>
                    <a:pt x="3216586" y="1872907"/>
                  </a:lnTo>
                  <a:lnTo>
                    <a:pt x="3152140" y="1874520"/>
                  </a:lnTo>
                  <a:lnTo>
                    <a:pt x="630440" y="1874520"/>
                  </a:lnTo>
                  <a:lnTo>
                    <a:pt x="565981" y="1872907"/>
                  </a:lnTo>
                  <a:lnTo>
                    <a:pt x="503384" y="1868174"/>
                  </a:lnTo>
                  <a:lnTo>
                    <a:pt x="442966" y="1860478"/>
                  </a:lnTo>
                  <a:lnTo>
                    <a:pt x="385044" y="1849975"/>
                  </a:lnTo>
                  <a:lnTo>
                    <a:pt x="329935" y="1836822"/>
                  </a:lnTo>
                  <a:lnTo>
                    <a:pt x="277955" y="1821176"/>
                  </a:lnTo>
                  <a:lnTo>
                    <a:pt x="229421" y="1803194"/>
                  </a:lnTo>
                  <a:lnTo>
                    <a:pt x="184651" y="1783032"/>
                  </a:lnTo>
                  <a:lnTo>
                    <a:pt x="143961" y="1760848"/>
                  </a:lnTo>
                  <a:lnTo>
                    <a:pt x="107669" y="1736798"/>
                  </a:lnTo>
                  <a:lnTo>
                    <a:pt x="76090" y="1711039"/>
                  </a:lnTo>
                  <a:lnTo>
                    <a:pt x="28343" y="1655022"/>
                  </a:lnTo>
                  <a:lnTo>
                    <a:pt x="3254" y="1594051"/>
                  </a:lnTo>
                  <a:lnTo>
                    <a:pt x="0" y="1562100"/>
                  </a:lnTo>
                  <a:lnTo>
                    <a:pt x="0" y="31242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2847" y="1644776"/>
            <a:ext cx="262128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Цільові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субвенції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Лізинг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Банківські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кредити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Муніципальні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облігації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МТД,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гранти,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КСВ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82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ДПП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76025" y="1441513"/>
            <a:ext cx="3807460" cy="1899285"/>
            <a:chOff x="4776025" y="1441513"/>
            <a:chExt cx="3807460" cy="1899285"/>
          </a:xfrm>
        </p:grpSpPr>
        <p:sp>
          <p:nvSpPr>
            <p:cNvPr id="15" name="object 15"/>
            <p:cNvSpPr/>
            <p:nvPr/>
          </p:nvSpPr>
          <p:spPr>
            <a:xfrm>
              <a:off x="4788408" y="1453895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3152140" y="0"/>
                  </a:moveTo>
                  <a:lnTo>
                    <a:pt x="630427" y="0"/>
                  </a:lnTo>
                  <a:lnTo>
                    <a:pt x="565981" y="1612"/>
                  </a:lnTo>
                  <a:lnTo>
                    <a:pt x="503394" y="6345"/>
                  </a:lnTo>
                  <a:lnTo>
                    <a:pt x="442983" y="14041"/>
                  </a:lnTo>
                  <a:lnTo>
                    <a:pt x="385065" y="24544"/>
                  </a:lnTo>
                  <a:lnTo>
                    <a:pt x="329959" y="37697"/>
                  </a:lnTo>
                  <a:lnTo>
                    <a:pt x="277979" y="53343"/>
                  </a:lnTo>
                  <a:lnTo>
                    <a:pt x="229445" y="71325"/>
                  </a:lnTo>
                  <a:lnTo>
                    <a:pt x="184673" y="91487"/>
                  </a:lnTo>
                  <a:lnTo>
                    <a:pt x="143981" y="113671"/>
                  </a:lnTo>
                  <a:lnTo>
                    <a:pt x="107685" y="137721"/>
                  </a:lnTo>
                  <a:lnTo>
                    <a:pt x="76103" y="163480"/>
                  </a:lnTo>
                  <a:lnTo>
                    <a:pt x="28348" y="219497"/>
                  </a:lnTo>
                  <a:lnTo>
                    <a:pt x="3255" y="280468"/>
                  </a:lnTo>
                  <a:lnTo>
                    <a:pt x="0" y="312419"/>
                  </a:lnTo>
                  <a:lnTo>
                    <a:pt x="0" y="1562100"/>
                  </a:lnTo>
                  <a:lnTo>
                    <a:pt x="12810" y="1625077"/>
                  </a:lnTo>
                  <a:lnTo>
                    <a:pt x="49551" y="1683728"/>
                  </a:lnTo>
                  <a:lnTo>
                    <a:pt x="107685" y="1736798"/>
                  </a:lnTo>
                  <a:lnTo>
                    <a:pt x="143981" y="1760848"/>
                  </a:lnTo>
                  <a:lnTo>
                    <a:pt x="184673" y="1783032"/>
                  </a:lnTo>
                  <a:lnTo>
                    <a:pt x="229445" y="1803194"/>
                  </a:lnTo>
                  <a:lnTo>
                    <a:pt x="277979" y="1821176"/>
                  </a:lnTo>
                  <a:lnTo>
                    <a:pt x="329959" y="1836822"/>
                  </a:lnTo>
                  <a:lnTo>
                    <a:pt x="385065" y="1849975"/>
                  </a:lnTo>
                  <a:lnTo>
                    <a:pt x="442983" y="1860478"/>
                  </a:lnTo>
                  <a:lnTo>
                    <a:pt x="503394" y="1868174"/>
                  </a:lnTo>
                  <a:lnTo>
                    <a:pt x="565981" y="1872907"/>
                  </a:lnTo>
                  <a:lnTo>
                    <a:pt x="630427" y="1874519"/>
                  </a:lnTo>
                  <a:lnTo>
                    <a:pt x="3152140" y="1874519"/>
                  </a:lnTo>
                  <a:lnTo>
                    <a:pt x="3216586" y="1872907"/>
                  </a:lnTo>
                  <a:lnTo>
                    <a:pt x="3279173" y="1868174"/>
                  </a:lnTo>
                  <a:lnTo>
                    <a:pt x="3339584" y="1860478"/>
                  </a:lnTo>
                  <a:lnTo>
                    <a:pt x="3397502" y="1849975"/>
                  </a:lnTo>
                  <a:lnTo>
                    <a:pt x="3452608" y="1836822"/>
                  </a:lnTo>
                  <a:lnTo>
                    <a:pt x="3504588" y="1821176"/>
                  </a:lnTo>
                  <a:lnTo>
                    <a:pt x="3553122" y="1803194"/>
                  </a:lnTo>
                  <a:lnTo>
                    <a:pt x="3597894" y="1783032"/>
                  </a:lnTo>
                  <a:lnTo>
                    <a:pt x="3638586" y="1760848"/>
                  </a:lnTo>
                  <a:lnTo>
                    <a:pt x="3674882" y="1736798"/>
                  </a:lnTo>
                  <a:lnTo>
                    <a:pt x="3706464" y="1711039"/>
                  </a:lnTo>
                  <a:lnTo>
                    <a:pt x="3754219" y="1655022"/>
                  </a:lnTo>
                  <a:lnTo>
                    <a:pt x="3779312" y="1594051"/>
                  </a:lnTo>
                  <a:lnTo>
                    <a:pt x="3782567" y="1562100"/>
                  </a:lnTo>
                  <a:lnTo>
                    <a:pt x="3782567" y="312419"/>
                  </a:lnTo>
                  <a:lnTo>
                    <a:pt x="3769757" y="249442"/>
                  </a:lnTo>
                  <a:lnTo>
                    <a:pt x="3733016" y="190791"/>
                  </a:lnTo>
                  <a:lnTo>
                    <a:pt x="3674882" y="137721"/>
                  </a:lnTo>
                  <a:lnTo>
                    <a:pt x="3638586" y="113671"/>
                  </a:lnTo>
                  <a:lnTo>
                    <a:pt x="3597894" y="91487"/>
                  </a:lnTo>
                  <a:lnTo>
                    <a:pt x="3553122" y="71325"/>
                  </a:lnTo>
                  <a:lnTo>
                    <a:pt x="3504588" y="53343"/>
                  </a:lnTo>
                  <a:lnTo>
                    <a:pt x="3452608" y="37697"/>
                  </a:lnTo>
                  <a:lnTo>
                    <a:pt x="3397502" y="24544"/>
                  </a:lnTo>
                  <a:lnTo>
                    <a:pt x="3339584" y="14041"/>
                  </a:lnTo>
                  <a:lnTo>
                    <a:pt x="3279173" y="6345"/>
                  </a:lnTo>
                  <a:lnTo>
                    <a:pt x="3216586" y="1612"/>
                  </a:lnTo>
                  <a:lnTo>
                    <a:pt x="315214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8408" y="1453895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0" y="312419"/>
                  </a:moveTo>
                  <a:lnTo>
                    <a:pt x="12810" y="249442"/>
                  </a:lnTo>
                  <a:lnTo>
                    <a:pt x="49551" y="190791"/>
                  </a:lnTo>
                  <a:lnTo>
                    <a:pt x="107685" y="137721"/>
                  </a:lnTo>
                  <a:lnTo>
                    <a:pt x="143981" y="113671"/>
                  </a:lnTo>
                  <a:lnTo>
                    <a:pt x="184673" y="91487"/>
                  </a:lnTo>
                  <a:lnTo>
                    <a:pt x="229445" y="71325"/>
                  </a:lnTo>
                  <a:lnTo>
                    <a:pt x="277979" y="53343"/>
                  </a:lnTo>
                  <a:lnTo>
                    <a:pt x="329959" y="37697"/>
                  </a:lnTo>
                  <a:lnTo>
                    <a:pt x="385065" y="24544"/>
                  </a:lnTo>
                  <a:lnTo>
                    <a:pt x="442983" y="14041"/>
                  </a:lnTo>
                  <a:lnTo>
                    <a:pt x="503394" y="6345"/>
                  </a:lnTo>
                  <a:lnTo>
                    <a:pt x="565981" y="1612"/>
                  </a:lnTo>
                  <a:lnTo>
                    <a:pt x="630427" y="0"/>
                  </a:lnTo>
                  <a:lnTo>
                    <a:pt x="3152140" y="0"/>
                  </a:lnTo>
                  <a:lnTo>
                    <a:pt x="3216586" y="1612"/>
                  </a:lnTo>
                  <a:lnTo>
                    <a:pt x="3279173" y="6345"/>
                  </a:lnTo>
                  <a:lnTo>
                    <a:pt x="3339584" y="14041"/>
                  </a:lnTo>
                  <a:lnTo>
                    <a:pt x="3397502" y="24544"/>
                  </a:lnTo>
                  <a:lnTo>
                    <a:pt x="3452608" y="37697"/>
                  </a:lnTo>
                  <a:lnTo>
                    <a:pt x="3504588" y="53343"/>
                  </a:lnTo>
                  <a:lnTo>
                    <a:pt x="3553122" y="71325"/>
                  </a:lnTo>
                  <a:lnTo>
                    <a:pt x="3597894" y="91487"/>
                  </a:lnTo>
                  <a:lnTo>
                    <a:pt x="3638586" y="113671"/>
                  </a:lnTo>
                  <a:lnTo>
                    <a:pt x="3674882" y="137721"/>
                  </a:lnTo>
                  <a:lnTo>
                    <a:pt x="3706464" y="163480"/>
                  </a:lnTo>
                  <a:lnTo>
                    <a:pt x="3754219" y="219497"/>
                  </a:lnTo>
                  <a:lnTo>
                    <a:pt x="3779312" y="280468"/>
                  </a:lnTo>
                  <a:lnTo>
                    <a:pt x="3782567" y="312419"/>
                  </a:lnTo>
                  <a:lnTo>
                    <a:pt x="3782567" y="1562100"/>
                  </a:lnTo>
                  <a:lnTo>
                    <a:pt x="3769757" y="1625077"/>
                  </a:lnTo>
                  <a:lnTo>
                    <a:pt x="3733016" y="1683728"/>
                  </a:lnTo>
                  <a:lnTo>
                    <a:pt x="3674882" y="1736798"/>
                  </a:lnTo>
                  <a:lnTo>
                    <a:pt x="3638586" y="1760848"/>
                  </a:lnTo>
                  <a:lnTo>
                    <a:pt x="3597894" y="1783032"/>
                  </a:lnTo>
                  <a:lnTo>
                    <a:pt x="3553122" y="1803194"/>
                  </a:lnTo>
                  <a:lnTo>
                    <a:pt x="3504588" y="1821176"/>
                  </a:lnTo>
                  <a:lnTo>
                    <a:pt x="3452608" y="1836822"/>
                  </a:lnTo>
                  <a:lnTo>
                    <a:pt x="3397502" y="1849975"/>
                  </a:lnTo>
                  <a:lnTo>
                    <a:pt x="3339584" y="1860478"/>
                  </a:lnTo>
                  <a:lnTo>
                    <a:pt x="3279173" y="1868174"/>
                  </a:lnTo>
                  <a:lnTo>
                    <a:pt x="3216586" y="1872907"/>
                  </a:lnTo>
                  <a:lnTo>
                    <a:pt x="3152140" y="1874519"/>
                  </a:lnTo>
                  <a:lnTo>
                    <a:pt x="630427" y="1874519"/>
                  </a:lnTo>
                  <a:lnTo>
                    <a:pt x="565981" y="1872907"/>
                  </a:lnTo>
                  <a:lnTo>
                    <a:pt x="503394" y="1868174"/>
                  </a:lnTo>
                  <a:lnTo>
                    <a:pt x="442983" y="1860478"/>
                  </a:lnTo>
                  <a:lnTo>
                    <a:pt x="385065" y="1849975"/>
                  </a:lnTo>
                  <a:lnTo>
                    <a:pt x="329959" y="1836822"/>
                  </a:lnTo>
                  <a:lnTo>
                    <a:pt x="277979" y="1821176"/>
                  </a:lnTo>
                  <a:lnTo>
                    <a:pt x="229445" y="1803194"/>
                  </a:lnTo>
                  <a:lnTo>
                    <a:pt x="184673" y="1783032"/>
                  </a:lnTo>
                  <a:lnTo>
                    <a:pt x="143981" y="1760848"/>
                  </a:lnTo>
                  <a:lnTo>
                    <a:pt x="107685" y="1736798"/>
                  </a:lnTo>
                  <a:lnTo>
                    <a:pt x="76103" y="1711039"/>
                  </a:lnTo>
                  <a:lnTo>
                    <a:pt x="28348" y="1655022"/>
                  </a:lnTo>
                  <a:lnTo>
                    <a:pt x="3255" y="1594051"/>
                  </a:lnTo>
                  <a:lnTo>
                    <a:pt x="0" y="1562100"/>
                  </a:lnTo>
                  <a:lnTo>
                    <a:pt x="0" y="31241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43246" y="2018233"/>
            <a:ext cx="2415540" cy="709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11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Гранти,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КСВ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82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Інвестиційні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проекти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0745" y="3520249"/>
            <a:ext cx="3810635" cy="1899285"/>
            <a:chOff x="630745" y="3520249"/>
            <a:chExt cx="3810635" cy="1899285"/>
          </a:xfrm>
        </p:grpSpPr>
        <p:sp>
          <p:nvSpPr>
            <p:cNvPr id="19" name="object 19"/>
            <p:cNvSpPr/>
            <p:nvPr/>
          </p:nvSpPr>
          <p:spPr>
            <a:xfrm>
              <a:off x="643128" y="3532631"/>
              <a:ext cx="3785870" cy="1874520"/>
            </a:xfrm>
            <a:custGeom>
              <a:avLst/>
              <a:gdLst/>
              <a:ahLst/>
              <a:cxnLst/>
              <a:rect l="l" t="t" r="r" b="b"/>
              <a:pathLst>
                <a:path w="3785870" h="1874520">
                  <a:moveTo>
                    <a:pt x="3154680" y="0"/>
                  </a:moveTo>
                  <a:lnTo>
                    <a:pt x="630935" y="0"/>
                  </a:lnTo>
                  <a:lnTo>
                    <a:pt x="566427" y="1612"/>
                  </a:lnTo>
                  <a:lnTo>
                    <a:pt x="503782" y="6345"/>
                  </a:lnTo>
                  <a:lnTo>
                    <a:pt x="443317" y="14041"/>
                  </a:lnTo>
                  <a:lnTo>
                    <a:pt x="385349" y="24544"/>
                  </a:lnTo>
                  <a:lnTo>
                    <a:pt x="330197" y="37697"/>
                  </a:lnTo>
                  <a:lnTo>
                    <a:pt x="278176" y="53343"/>
                  </a:lnTo>
                  <a:lnTo>
                    <a:pt x="229604" y="71325"/>
                  </a:lnTo>
                  <a:lnTo>
                    <a:pt x="184799" y="91487"/>
                  </a:lnTo>
                  <a:lnTo>
                    <a:pt x="144077" y="113671"/>
                  </a:lnTo>
                  <a:lnTo>
                    <a:pt x="107755" y="137721"/>
                  </a:lnTo>
                  <a:lnTo>
                    <a:pt x="76151" y="163480"/>
                  </a:lnTo>
                  <a:lnTo>
                    <a:pt x="49582" y="190791"/>
                  </a:lnTo>
                  <a:lnTo>
                    <a:pt x="12818" y="249442"/>
                  </a:lnTo>
                  <a:lnTo>
                    <a:pt x="0" y="312419"/>
                  </a:lnTo>
                  <a:lnTo>
                    <a:pt x="0" y="1562099"/>
                  </a:lnTo>
                  <a:lnTo>
                    <a:pt x="12818" y="1625077"/>
                  </a:lnTo>
                  <a:lnTo>
                    <a:pt x="49582" y="1683728"/>
                  </a:lnTo>
                  <a:lnTo>
                    <a:pt x="76151" y="1711039"/>
                  </a:lnTo>
                  <a:lnTo>
                    <a:pt x="107755" y="1736798"/>
                  </a:lnTo>
                  <a:lnTo>
                    <a:pt x="144077" y="1760848"/>
                  </a:lnTo>
                  <a:lnTo>
                    <a:pt x="184799" y="1783032"/>
                  </a:lnTo>
                  <a:lnTo>
                    <a:pt x="229604" y="1803194"/>
                  </a:lnTo>
                  <a:lnTo>
                    <a:pt x="278176" y="1821176"/>
                  </a:lnTo>
                  <a:lnTo>
                    <a:pt x="330197" y="1836822"/>
                  </a:lnTo>
                  <a:lnTo>
                    <a:pt x="385349" y="1849975"/>
                  </a:lnTo>
                  <a:lnTo>
                    <a:pt x="443317" y="1860478"/>
                  </a:lnTo>
                  <a:lnTo>
                    <a:pt x="503782" y="1868174"/>
                  </a:lnTo>
                  <a:lnTo>
                    <a:pt x="566427" y="1872907"/>
                  </a:lnTo>
                  <a:lnTo>
                    <a:pt x="630935" y="1874519"/>
                  </a:lnTo>
                  <a:lnTo>
                    <a:pt x="3154680" y="1874519"/>
                  </a:lnTo>
                  <a:lnTo>
                    <a:pt x="3219194" y="1872907"/>
                  </a:lnTo>
                  <a:lnTo>
                    <a:pt x="3281844" y="1868174"/>
                  </a:lnTo>
                  <a:lnTo>
                    <a:pt x="3342312" y="1860478"/>
                  </a:lnTo>
                  <a:lnTo>
                    <a:pt x="3400282" y="1849975"/>
                  </a:lnTo>
                  <a:lnTo>
                    <a:pt x="3455435" y="1836822"/>
                  </a:lnTo>
                  <a:lnTo>
                    <a:pt x="3507456" y="1821176"/>
                  </a:lnTo>
                  <a:lnTo>
                    <a:pt x="3556027" y="1803194"/>
                  </a:lnTo>
                  <a:lnTo>
                    <a:pt x="3600831" y="1783032"/>
                  </a:lnTo>
                  <a:lnTo>
                    <a:pt x="3641551" y="1760848"/>
                  </a:lnTo>
                  <a:lnTo>
                    <a:pt x="3677870" y="1736798"/>
                  </a:lnTo>
                  <a:lnTo>
                    <a:pt x="3709471" y="1711039"/>
                  </a:lnTo>
                  <a:lnTo>
                    <a:pt x="3736038" y="1683728"/>
                  </a:lnTo>
                  <a:lnTo>
                    <a:pt x="3772798" y="1625077"/>
                  </a:lnTo>
                  <a:lnTo>
                    <a:pt x="3785616" y="1562099"/>
                  </a:lnTo>
                  <a:lnTo>
                    <a:pt x="3785616" y="312419"/>
                  </a:lnTo>
                  <a:lnTo>
                    <a:pt x="3772798" y="249442"/>
                  </a:lnTo>
                  <a:lnTo>
                    <a:pt x="3736038" y="190791"/>
                  </a:lnTo>
                  <a:lnTo>
                    <a:pt x="3709471" y="163480"/>
                  </a:lnTo>
                  <a:lnTo>
                    <a:pt x="3677870" y="137721"/>
                  </a:lnTo>
                  <a:lnTo>
                    <a:pt x="3641551" y="113671"/>
                  </a:lnTo>
                  <a:lnTo>
                    <a:pt x="3600831" y="91487"/>
                  </a:lnTo>
                  <a:lnTo>
                    <a:pt x="3556027" y="71325"/>
                  </a:lnTo>
                  <a:lnTo>
                    <a:pt x="3507456" y="53343"/>
                  </a:lnTo>
                  <a:lnTo>
                    <a:pt x="3455435" y="37697"/>
                  </a:lnTo>
                  <a:lnTo>
                    <a:pt x="3400282" y="24544"/>
                  </a:lnTo>
                  <a:lnTo>
                    <a:pt x="3342312" y="14041"/>
                  </a:lnTo>
                  <a:lnTo>
                    <a:pt x="3281844" y="6345"/>
                  </a:lnTo>
                  <a:lnTo>
                    <a:pt x="3219194" y="1612"/>
                  </a:lnTo>
                  <a:lnTo>
                    <a:pt x="3154680" y="0"/>
                  </a:lnTo>
                  <a:close/>
                </a:path>
              </a:pathLst>
            </a:custGeom>
            <a:solidFill>
              <a:srgbClr val="23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3128" y="3532631"/>
              <a:ext cx="3785870" cy="1874520"/>
            </a:xfrm>
            <a:custGeom>
              <a:avLst/>
              <a:gdLst/>
              <a:ahLst/>
              <a:cxnLst/>
              <a:rect l="l" t="t" r="r" b="b"/>
              <a:pathLst>
                <a:path w="3785870" h="1874520">
                  <a:moveTo>
                    <a:pt x="0" y="312419"/>
                  </a:moveTo>
                  <a:lnTo>
                    <a:pt x="12818" y="249442"/>
                  </a:lnTo>
                  <a:lnTo>
                    <a:pt x="49582" y="190791"/>
                  </a:lnTo>
                  <a:lnTo>
                    <a:pt x="76151" y="163480"/>
                  </a:lnTo>
                  <a:lnTo>
                    <a:pt x="107755" y="137721"/>
                  </a:lnTo>
                  <a:lnTo>
                    <a:pt x="144077" y="113671"/>
                  </a:lnTo>
                  <a:lnTo>
                    <a:pt x="184799" y="91487"/>
                  </a:lnTo>
                  <a:lnTo>
                    <a:pt x="229604" y="71325"/>
                  </a:lnTo>
                  <a:lnTo>
                    <a:pt x="278176" y="53343"/>
                  </a:lnTo>
                  <a:lnTo>
                    <a:pt x="330197" y="37697"/>
                  </a:lnTo>
                  <a:lnTo>
                    <a:pt x="385349" y="24544"/>
                  </a:lnTo>
                  <a:lnTo>
                    <a:pt x="443317" y="14041"/>
                  </a:lnTo>
                  <a:lnTo>
                    <a:pt x="503782" y="6345"/>
                  </a:lnTo>
                  <a:lnTo>
                    <a:pt x="566427" y="1612"/>
                  </a:lnTo>
                  <a:lnTo>
                    <a:pt x="630935" y="0"/>
                  </a:lnTo>
                  <a:lnTo>
                    <a:pt x="3154680" y="0"/>
                  </a:lnTo>
                  <a:lnTo>
                    <a:pt x="3219194" y="1612"/>
                  </a:lnTo>
                  <a:lnTo>
                    <a:pt x="3281844" y="6345"/>
                  </a:lnTo>
                  <a:lnTo>
                    <a:pt x="3342312" y="14041"/>
                  </a:lnTo>
                  <a:lnTo>
                    <a:pt x="3400282" y="24544"/>
                  </a:lnTo>
                  <a:lnTo>
                    <a:pt x="3455435" y="37697"/>
                  </a:lnTo>
                  <a:lnTo>
                    <a:pt x="3507456" y="53343"/>
                  </a:lnTo>
                  <a:lnTo>
                    <a:pt x="3556027" y="71325"/>
                  </a:lnTo>
                  <a:lnTo>
                    <a:pt x="3600831" y="91487"/>
                  </a:lnTo>
                  <a:lnTo>
                    <a:pt x="3641551" y="113671"/>
                  </a:lnTo>
                  <a:lnTo>
                    <a:pt x="3677870" y="137721"/>
                  </a:lnTo>
                  <a:lnTo>
                    <a:pt x="3709471" y="163480"/>
                  </a:lnTo>
                  <a:lnTo>
                    <a:pt x="3736038" y="190791"/>
                  </a:lnTo>
                  <a:lnTo>
                    <a:pt x="3772798" y="249442"/>
                  </a:lnTo>
                  <a:lnTo>
                    <a:pt x="3785616" y="312419"/>
                  </a:lnTo>
                  <a:lnTo>
                    <a:pt x="3785616" y="1562099"/>
                  </a:lnTo>
                  <a:lnTo>
                    <a:pt x="3772798" y="1625077"/>
                  </a:lnTo>
                  <a:lnTo>
                    <a:pt x="3736038" y="1683728"/>
                  </a:lnTo>
                  <a:lnTo>
                    <a:pt x="3709471" y="1711039"/>
                  </a:lnTo>
                  <a:lnTo>
                    <a:pt x="3677870" y="1736798"/>
                  </a:lnTo>
                  <a:lnTo>
                    <a:pt x="3641551" y="1760848"/>
                  </a:lnTo>
                  <a:lnTo>
                    <a:pt x="3600831" y="1783032"/>
                  </a:lnTo>
                  <a:lnTo>
                    <a:pt x="3556027" y="1803194"/>
                  </a:lnTo>
                  <a:lnTo>
                    <a:pt x="3507456" y="1821176"/>
                  </a:lnTo>
                  <a:lnTo>
                    <a:pt x="3455435" y="1836822"/>
                  </a:lnTo>
                  <a:lnTo>
                    <a:pt x="3400282" y="1849975"/>
                  </a:lnTo>
                  <a:lnTo>
                    <a:pt x="3342312" y="1860478"/>
                  </a:lnTo>
                  <a:lnTo>
                    <a:pt x="3281844" y="1868174"/>
                  </a:lnTo>
                  <a:lnTo>
                    <a:pt x="3219194" y="1872907"/>
                  </a:lnTo>
                  <a:lnTo>
                    <a:pt x="3154680" y="1874519"/>
                  </a:lnTo>
                  <a:lnTo>
                    <a:pt x="630935" y="1874519"/>
                  </a:lnTo>
                  <a:lnTo>
                    <a:pt x="566427" y="1872907"/>
                  </a:lnTo>
                  <a:lnTo>
                    <a:pt x="503782" y="1868174"/>
                  </a:lnTo>
                  <a:lnTo>
                    <a:pt x="443317" y="1860478"/>
                  </a:lnTo>
                  <a:lnTo>
                    <a:pt x="385349" y="1849975"/>
                  </a:lnTo>
                  <a:lnTo>
                    <a:pt x="330197" y="1836822"/>
                  </a:lnTo>
                  <a:lnTo>
                    <a:pt x="278176" y="1821176"/>
                  </a:lnTo>
                  <a:lnTo>
                    <a:pt x="229604" y="1803194"/>
                  </a:lnTo>
                  <a:lnTo>
                    <a:pt x="184799" y="1783032"/>
                  </a:lnTo>
                  <a:lnTo>
                    <a:pt x="144077" y="1760848"/>
                  </a:lnTo>
                  <a:lnTo>
                    <a:pt x="107755" y="1736798"/>
                  </a:lnTo>
                  <a:lnTo>
                    <a:pt x="76151" y="1711039"/>
                  </a:lnTo>
                  <a:lnTo>
                    <a:pt x="49582" y="1683728"/>
                  </a:lnTo>
                  <a:lnTo>
                    <a:pt x="12818" y="1625077"/>
                  </a:lnTo>
                  <a:lnTo>
                    <a:pt x="0" y="1562099"/>
                  </a:lnTo>
                  <a:lnTo>
                    <a:pt x="0" y="31241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98626" y="3879596"/>
            <a:ext cx="3014980" cy="1148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Місцеві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цільові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програми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Муніципальне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замовлення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Податкове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стимулювання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Місцеві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гарантії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82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Інвестиційні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проекти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76215" y="3520440"/>
            <a:ext cx="3807460" cy="1899285"/>
            <a:chOff x="4776215" y="3520440"/>
            <a:chExt cx="3807460" cy="1899285"/>
          </a:xfrm>
        </p:grpSpPr>
        <p:sp>
          <p:nvSpPr>
            <p:cNvPr id="23" name="object 23"/>
            <p:cNvSpPr/>
            <p:nvPr/>
          </p:nvSpPr>
          <p:spPr>
            <a:xfrm>
              <a:off x="4788407" y="3532632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3152140" y="0"/>
                  </a:moveTo>
                  <a:lnTo>
                    <a:pt x="630427" y="0"/>
                  </a:lnTo>
                  <a:lnTo>
                    <a:pt x="565981" y="1612"/>
                  </a:lnTo>
                  <a:lnTo>
                    <a:pt x="503394" y="6345"/>
                  </a:lnTo>
                  <a:lnTo>
                    <a:pt x="442983" y="14041"/>
                  </a:lnTo>
                  <a:lnTo>
                    <a:pt x="385065" y="24544"/>
                  </a:lnTo>
                  <a:lnTo>
                    <a:pt x="329959" y="37697"/>
                  </a:lnTo>
                  <a:lnTo>
                    <a:pt x="277979" y="53343"/>
                  </a:lnTo>
                  <a:lnTo>
                    <a:pt x="229445" y="71325"/>
                  </a:lnTo>
                  <a:lnTo>
                    <a:pt x="184673" y="91487"/>
                  </a:lnTo>
                  <a:lnTo>
                    <a:pt x="143981" y="113671"/>
                  </a:lnTo>
                  <a:lnTo>
                    <a:pt x="107685" y="137721"/>
                  </a:lnTo>
                  <a:lnTo>
                    <a:pt x="76103" y="163480"/>
                  </a:lnTo>
                  <a:lnTo>
                    <a:pt x="28348" y="219497"/>
                  </a:lnTo>
                  <a:lnTo>
                    <a:pt x="3255" y="280468"/>
                  </a:lnTo>
                  <a:lnTo>
                    <a:pt x="0" y="312419"/>
                  </a:lnTo>
                  <a:lnTo>
                    <a:pt x="0" y="1562099"/>
                  </a:lnTo>
                  <a:lnTo>
                    <a:pt x="12810" y="1625077"/>
                  </a:lnTo>
                  <a:lnTo>
                    <a:pt x="49551" y="1683728"/>
                  </a:lnTo>
                  <a:lnTo>
                    <a:pt x="107685" y="1736798"/>
                  </a:lnTo>
                  <a:lnTo>
                    <a:pt x="143981" y="1760848"/>
                  </a:lnTo>
                  <a:lnTo>
                    <a:pt x="184673" y="1783032"/>
                  </a:lnTo>
                  <a:lnTo>
                    <a:pt x="229445" y="1803194"/>
                  </a:lnTo>
                  <a:lnTo>
                    <a:pt x="277979" y="1821176"/>
                  </a:lnTo>
                  <a:lnTo>
                    <a:pt x="329959" y="1836822"/>
                  </a:lnTo>
                  <a:lnTo>
                    <a:pt x="385065" y="1849975"/>
                  </a:lnTo>
                  <a:lnTo>
                    <a:pt x="442983" y="1860478"/>
                  </a:lnTo>
                  <a:lnTo>
                    <a:pt x="503394" y="1868174"/>
                  </a:lnTo>
                  <a:lnTo>
                    <a:pt x="565981" y="1872907"/>
                  </a:lnTo>
                  <a:lnTo>
                    <a:pt x="630427" y="1874519"/>
                  </a:lnTo>
                  <a:lnTo>
                    <a:pt x="3152140" y="1874519"/>
                  </a:lnTo>
                  <a:lnTo>
                    <a:pt x="3216586" y="1872907"/>
                  </a:lnTo>
                  <a:lnTo>
                    <a:pt x="3279173" y="1868174"/>
                  </a:lnTo>
                  <a:lnTo>
                    <a:pt x="3339584" y="1860478"/>
                  </a:lnTo>
                  <a:lnTo>
                    <a:pt x="3397502" y="1849975"/>
                  </a:lnTo>
                  <a:lnTo>
                    <a:pt x="3452608" y="1836822"/>
                  </a:lnTo>
                  <a:lnTo>
                    <a:pt x="3504588" y="1821176"/>
                  </a:lnTo>
                  <a:lnTo>
                    <a:pt x="3553122" y="1803194"/>
                  </a:lnTo>
                  <a:lnTo>
                    <a:pt x="3597894" y="1783032"/>
                  </a:lnTo>
                  <a:lnTo>
                    <a:pt x="3638586" y="1760848"/>
                  </a:lnTo>
                  <a:lnTo>
                    <a:pt x="3674882" y="1736798"/>
                  </a:lnTo>
                  <a:lnTo>
                    <a:pt x="3706464" y="1711039"/>
                  </a:lnTo>
                  <a:lnTo>
                    <a:pt x="3754219" y="1655022"/>
                  </a:lnTo>
                  <a:lnTo>
                    <a:pt x="3779312" y="1594051"/>
                  </a:lnTo>
                  <a:lnTo>
                    <a:pt x="3782567" y="1562099"/>
                  </a:lnTo>
                  <a:lnTo>
                    <a:pt x="3782567" y="312419"/>
                  </a:lnTo>
                  <a:lnTo>
                    <a:pt x="3769757" y="249442"/>
                  </a:lnTo>
                  <a:lnTo>
                    <a:pt x="3733016" y="190791"/>
                  </a:lnTo>
                  <a:lnTo>
                    <a:pt x="3674882" y="137721"/>
                  </a:lnTo>
                  <a:lnTo>
                    <a:pt x="3638586" y="113671"/>
                  </a:lnTo>
                  <a:lnTo>
                    <a:pt x="3597894" y="91487"/>
                  </a:lnTo>
                  <a:lnTo>
                    <a:pt x="3553122" y="71325"/>
                  </a:lnTo>
                  <a:lnTo>
                    <a:pt x="3504588" y="53343"/>
                  </a:lnTo>
                  <a:lnTo>
                    <a:pt x="3452608" y="37697"/>
                  </a:lnTo>
                  <a:lnTo>
                    <a:pt x="3397502" y="24544"/>
                  </a:lnTo>
                  <a:lnTo>
                    <a:pt x="3339584" y="14041"/>
                  </a:lnTo>
                  <a:lnTo>
                    <a:pt x="3279173" y="6345"/>
                  </a:lnTo>
                  <a:lnTo>
                    <a:pt x="3216586" y="1612"/>
                  </a:lnTo>
                  <a:lnTo>
                    <a:pt x="315214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88407" y="3532632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0" y="312419"/>
                  </a:moveTo>
                  <a:lnTo>
                    <a:pt x="12810" y="249442"/>
                  </a:lnTo>
                  <a:lnTo>
                    <a:pt x="49551" y="190791"/>
                  </a:lnTo>
                  <a:lnTo>
                    <a:pt x="107685" y="137721"/>
                  </a:lnTo>
                  <a:lnTo>
                    <a:pt x="143981" y="113671"/>
                  </a:lnTo>
                  <a:lnTo>
                    <a:pt x="184673" y="91487"/>
                  </a:lnTo>
                  <a:lnTo>
                    <a:pt x="229445" y="71325"/>
                  </a:lnTo>
                  <a:lnTo>
                    <a:pt x="277979" y="53343"/>
                  </a:lnTo>
                  <a:lnTo>
                    <a:pt x="329959" y="37697"/>
                  </a:lnTo>
                  <a:lnTo>
                    <a:pt x="385065" y="24544"/>
                  </a:lnTo>
                  <a:lnTo>
                    <a:pt x="442983" y="14041"/>
                  </a:lnTo>
                  <a:lnTo>
                    <a:pt x="503394" y="6345"/>
                  </a:lnTo>
                  <a:lnTo>
                    <a:pt x="565981" y="1612"/>
                  </a:lnTo>
                  <a:lnTo>
                    <a:pt x="630427" y="0"/>
                  </a:lnTo>
                  <a:lnTo>
                    <a:pt x="3152140" y="0"/>
                  </a:lnTo>
                  <a:lnTo>
                    <a:pt x="3216586" y="1612"/>
                  </a:lnTo>
                  <a:lnTo>
                    <a:pt x="3279173" y="6345"/>
                  </a:lnTo>
                  <a:lnTo>
                    <a:pt x="3339584" y="14041"/>
                  </a:lnTo>
                  <a:lnTo>
                    <a:pt x="3397502" y="24544"/>
                  </a:lnTo>
                  <a:lnTo>
                    <a:pt x="3452608" y="37697"/>
                  </a:lnTo>
                  <a:lnTo>
                    <a:pt x="3504588" y="53343"/>
                  </a:lnTo>
                  <a:lnTo>
                    <a:pt x="3553122" y="71325"/>
                  </a:lnTo>
                  <a:lnTo>
                    <a:pt x="3597894" y="91487"/>
                  </a:lnTo>
                  <a:lnTo>
                    <a:pt x="3638586" y="113671"/>
                  </a:lnTo>
                  <a:lnTo>
                    <a:pt x="3674882" y="137721"/>
                  </a:lnTo>
                  <a:lnTo>
                    <a:pt x="3706464" y="163480"/>
                  </a:lnTo>
                  <a:lnTo>
                    <a:pt x="3754219" y="219497"/>
                  </a:lnTo>
                  <a:lnTo>
                    <a:pt x="3779312" y="280468"/>
                  </a:lnTo>
                  <a:lnTo>
                    <a:pt x="3782567" y="312419"/>
                  </a:lnTo>
                  <a:lnTo>
                    <a:pt x="3782567" y="1562099"/>
                  </a:lnTo>
                  <a:lnTo>
                    <a:pt x="3769757" y="1625077"/>
                  </a:lnTo>
                  <a:lnTo>
                    <a:pt x="3733016" y="1683728"/>
                  </a:lnTo>
                  <a:lnTo>
                    <a:pt x="3674882" y="1736798"/>
                  </a:lnTo>
                  <a:lnTo>
                    <a:pt x="3638586" y="1760848"/>
                  </a:lnTo>
                  <a:lnTo>
                    <a:pt x="3597894" y="1783032"/>
                  </a:lnTo>
                  <a:lnTo>
                    <a:pt x="3553122" y="1803194"/>
                  </a:lnTo>
                  <a:lnTo>
                    <a:pt x="3504588" y="1821176"/>
                  </a:lnTo>
                  <a:lnTo>
                    <a:pt x="3452608" y="1836822"/>
                  </a:lnTo>
                  <a:lnTo>
                    <a:pt x="3397502" y="1849975"/>
                  </a:lnTo>
                  <a:lnTo>
                    <a:pt x="3339584" y="1860478"/>
                  </a:lnTo>
                  <a:lnTo>
                    <a:pt x="3279173" y="1868174"/>
                  </a:lnTo>
                  <a:lnTo>
                    <a:pt x="3216586" y="1872907"/>
                  </a:lnTo>
                  <a:lnTo>
                    <a:pt x="3152140" y="1874519"/>
                  </a:lnTo>
                  <a:lnTo>
                    <a:pt x="630427" y="1874519"/>
                  </a:lnTo>
                  <a:lnTo>
                    <a:pt x="565981" y="1872907"/>
                  </a:lnTo>
                  <a:lnTo>
                    <a:pt x="503394" y="1868174"/>
                  </a:lnTo>
                  <a:lnTo>
                    <a:pt x="442983" y="1860478"/>
                  </a:lnTo>
                  <a:lnTo>
                    <a:pt x="385065" y="1849975"/>
                  </a:lnTo>
                  <a:lnTo>
                    <a:pt x="329959" y="1836822"/>
                  </a:lnTo>
                  <a:lnTo>
                    <a:pt x="277979" y="1821176"/>
                  </a:lnTo>
                  <a:lnTo>
                    <a:pt x="229445" y="1803194"/>
                  </a:lnTo>
                  <a:lnTo>
                    <a:pt x="184673" y="1783032"/>
                  </a:lnTo>
                  <a:lnTo>
                    <a:pt x="143981" y="1760848"/>
                  </a:lnTo>
                  <a:lnTo>
                    <a:pt x="107685" y="1736798"/>
                  </a:lnTo>
                  <a:lnTo>
                    <a:pt x="76103" y="1711039"/>
                  </a:lnTo>
                  <a:lnTo>
                    <a:pt x="28348" y="1655022"/>
                  </a:lnTo>
                  <a:lnTo>
                    <a:pt x="3255" y="1594051"/>
                  </a:lnTo>
                  <a:lnTo>
                    <a:pt x="0" y="1562099"/>
                  </a:lnTo>
                  <a:lnTo>
                    <a:pt x="0" y="31241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143246" y="3879596"/>
            <a:ext cx="3015615" cy="1148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Муніципальне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замовлення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Arial"/>
                <a:cs typeface="Arial"/>
              </a:rPr>
              <a:t>Податкове</a:t>
            </a:r>
            <a:r>
              <a:rPr sz="1600" b="1" spc="-20" dirty="0">
                <a:latin typeface="Arial"/>
                <a:cs typeface="Arial"/>
              </a:rPr>
              <a:t> стимулювання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Arial"/>
                <a:cs typeface="Arial"/>
              </a:rPr>
              <a:t>Лізинг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20" dirty="0">
                <a:latin typeface="Arial"/>
                <a:cs typeface="Arial"/>
              </a:rPr>
              <a:t>Гранти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82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5" dirty="0">
                <a:latin typeface="Arial"/>
                <a:cs typeface="Arial"/>
              </a:rPr>
              <a:t>ДПП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25" y="496628"/>
            <a:ext cx="7945755" cy="1049655"/>
            <a:chOff x="612625" y="496628"/>
            <a:chExt cx="7945755" cy="1049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25" y="496628"/>
              <a:ext cx="7945428" cy="3654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5295" y="728471"/>
              <a:ext cx="6718554" cy="8176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061" rIns="0" bIns="0" rtlCol="0">
            <a:spAutoFit/>
          </a:bodyPr>
          <a:lstStyle/>
          <a:p>
            <a:pPr marL="1289050" marR="5080" indent="-869315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БЮДЖЕТНІ </a:t>
            </a:r>
            <a:r>
              <a:rPr sz="2900" spc="-5" dirty="0"/>
              <a:t>МЕХАНІЗМИ ФІНАНСУВАННЯ </a:t>
            </a:r>
            <a:r>
              <a:rPr sz="2900" spc="-835" dirty="0"/>
              <a:t> </a:t>
            </a:r>
            <a:r>
              <a:rPr sz="2900" spc="-5" dirty="0"/>
              <a:t>НАДХОДЖЕНЬ</a:t>
            </a:r>
            <a:r>
              <a:rPr sz="2900" spc="-15" dirty="0"/>
              <a:t> </a:t>
            </a:r>
            <a:r>
              <a:rPr sz="2900" spc="-5" dirty="0"/>
              <a:t>НА</a:t>
            </a:r>
            <a:r>
              <a:rPr sz="2900" spc="15" dirty="0"/>
              <a:t> </a:t>
            </a:r>
            <a:r>
              <a:rPr sz="2900" spc="-5" dirty="0"/>
              <a:t>ПОТРЕБИ</a:t>
            </a:r>
            <a:r>
              <a:rPr sz="2900" spc="-1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3680" y="1627632"/>
            <a:ext cx="2340864" cy="15849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6608" y="1473392"/>
            <a:ext cx="7876540" cy="452247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800" b="1" dirty="0">
                <a:latin typeface="Tahoma"/>
                <a:cs typeface="Tahoma"/>
              </a:rPr>
              <a:t>Місцеві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податки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та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збори</a:t>
            </a:r>
            <a:r>
              <a:rPr sz="2800" b="1" dirty="0">
                <a:latin typeface="Tahoma"/>
                <a:cs typeface="Tahoma"/>
              </a:rPr>
              <a:t> -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100" b="1" dirty="0">
                <a:latin typeface="Tahoma"/>
                <a:cs typeface="Tahoma"/>
              </a:rPr>
              <a:t>механізм</a:t>
            </a:r>
            <a:r>
              <a:rPr sz="2100" b="1" spc="-65" dirty="0">
                <a:latin typeface="Tahoma"/>
                <a:cs typeface="Tahoma"/>
              </a:rPr>
              <a:t> </a:t>
            </a:r>
            <a:r>
              <a:rPr sz="2100" b="1" spc="5" dirty="0">
                <a:latin typeface="Tahoma"/>
                <a:cs typeface="Tahoma"/>
              </a:rPr>
              <a:t>фінансування</a:t>
            </a:r>
            <a:r>
              <a:rPr sz="2100" b="1" spc="-85" dirty="0">
                <a:latin typeface="Tahoma"/>
                <a:cs typeface="Tahoma"/>
              </a:rPr>
              <a:t> </a:t>
            </a:r>
            <a:r>
              <a:rPr sz="2100" b="1" spc="10" dirty="0">
                <a:latin typeface="Tahoma"/>
                <a:cs typeface="Tahoma"/>
              </a:rPr>
              <a:t>МЕР</a:t>
            </a:r>
            <a:r>
              <a:rPr sz="2100" b="1" spc="-70" dirty="0">
                <a:latin typeface="Tahoma"/>
                <a:cs typeface="Tahoma"/>
              </a:rPr>
              <a:t> </a:t>
            </a:r>
            <a:r>
              <a:rPr sz="2100" b="1" spc="5" dirty="0">
                <a:latin typeface="Tahoma"/>
                <a:cs typeface="Tahoma"/>
              </a:rPr>
              <a:t>за</a:t>
            </a:r>
            <a:r>
              <a:rPr sz="2100" b="1" spc="-5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рахунок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2100" b="1" dirty="0">
                <a:latin typeface="Tahoma"/>
                <a:cs typeface="Tahoma"/>
              </a:rPr>
              <a:t>надходжень</a:t>
            </a:r>
            <a:r>
              <a:rPr sz="2100" b="1" spc="-45" dirty="0">
                <a:latin typeface="Tahoma"/>
                <a:cs typeface="Tahoma"/>
              </a:rPr>
              <a:t> </a:t>
            </a:r>
            <a:r>
              <a:rPr sz="2100" b="1" spc="5" dirty="0">
                <a:latin typeface="Tahoma"/>
                <a:cs typeface="Tahoma"/>
              </a:rPr>
              <a:t>до</a:t>
            </a:r>
            <a:r>
              <a:rPr sz="2100" b="1" spc="-15" dirty="0">
                <a:latin typeface="Tahoma"/>
                <a:cs typeface="Tahoma"/>
              </a:rPr>
              <a:t> </a:t>
            </a:r>
            <a:r>
              <a:rPr sz="2100" b="1" dirty="0">
                <a:latin typeface="Tahoma"/>
                <a:cs typeface="Tahoma"/>
              </a:rPr>
              <a:t>місцевого</a:t>
            </a:r>
            <a:r>
              <a:rPr sz="2100" b="1" spc="-45" dirty="0">
                <a:latin typeface="Tahoma"/>
                <a:cs typeface="Tahoma"/>
              </a:rPr>
              <a:t> </a:t>
            </a:r>
            <a:r>
              <a:rPr sz="2100" b="1" spc="5" dirty="0">
                <a:latin typeface="Tahoma"/>
                <a:cs typeface="Tahoma"/>
              </a:rPr>
              <a:t>бюджету.</a:t>
            </a:r>
            <a:endParaRPr sz="21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lr>
                <a:srgbClr val="1D3DA1"/>
              </a:buClr>
              <a:buSzPct val="6346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600" b="1" spc="-5" dirty="0">
                <a:latin typeface="Tahoma"/>
                <a:cs typeface="Tahoma"/>
              </a:rPr>
              <a:t>Міжнародна</a:t>
            </a:r>
            <a:r>
              <a:rPr sz="2600" b="1" spc="-10" dirty="0">
                <a:latin typeface="Tahoma"/>
                <a:cs typeface="Tahoma"/>
              </a:rPr>
              <a:t> практика: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ts val="2280"/>
              </a:lnSpc>
              <a:spcBef>
                <a:spcPts val="840"/>
              </a:spcBef>
              <a:tabLst>
                <a:tab pos="356870" algn="l"/>
              </a:tabLst>
            </a:pPr>
            <a:r>
              <a:rPr sz="1300" spc="-5" dirty="0">
                <a:solidFill>
                  <a:srgbClr val="000090"/>
                </a:solidFill>
                <a:latin typeface="Calibri"/>
                <a:cs typeface="Calibri"/>
              </a:rPr>
              <a:t>-	</a:t>
            </a:r>
            <a:r>
              <a:rPr sz="2000" spc="-5" dirty="0">
                <a:latin typeface="Tahoma"/>
                <a:cs typeface="Tahoma"/>
              </a:rPr>
              <a:t>Міста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самостійно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встановлюють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значну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частину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податків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зборів,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визначають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їх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обсяг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умови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сплати,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розпоряджаються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280"/>
              </a:lnSpc>
            </a:pPr>
            <a:r>
              <a:rPr sz="2000" spc="-10" dirty="0">
                <a:latin typeface="Tahoma"/>
                <a:cs typeface="Tahoma"/>
              </a:rPr>
              <a:t>надходженнями</a:t>
            </a:r>
            <a:r>
              <a:rPr sz="2000" spc="-5" dirty="0">
                <a:latin typeface="Tahoma"/>
                <a:cs typeface="Tahoma"/>
              </a:rPr>
              <a:t> від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них.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915"/>
              </a:spcBef>
              <a:buClr>
                <a:srgbClr val="1D3DA1"/>
              </a:buClr>
              <a:buSzPct val="6346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600" b="1" spc="-10" dirty="0">
                <a:latin typeface="Tahoma"/>
                <a:cs typeface="Tahoma"/>
              </a:rPr>
              <a:t>Українська</a:t>
            </a:r>
            <a:r>
              <a:rPr sz="2600" b="1" spc="1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практика:</a:t>
            </a:r>
            <a:endParaRPr sz="2600">
              <a:latin typeface="Tahoma"/>
              <a:cs typeface="Tahoma"/>
            </a:endParaRPr>
          </a:p>
          <a:p>
            <a:pPr marL="356870" marR="297180" indent="-344805">
              <a:lnSpc>
                <a:spcPts val="2160"/>
              </a:lnSpc>
              <a:spcBef>
                <a:spcPts val="1115"/>
              </a:spcBef>
              <a:tabLst>
                <a:tab pos="356870" algn="l"/>
              </a:tabLst>
            </a:pPr>
            <a:r>
              <a:rPr sz="1300" spc="-5" dirty="0">
                <a:solidFill>
                  <a:srgbClr val="000090"/>
                </a:solidFill>
                <a:latin typeface="Calibri"/>
                <a:cs typeface="Calibri"/>
              </a:rPr>
              <a:t>-	</a:t>
            </a:r>
            <a:r>
              <a:rPr sz="2000" spc="-5" dirty="0">
                <a:latin typeface="Tahoma"/>
                <a:cs typeface="Tahoma"/>
              </a:rPr>
              <a:t>Органам</a:t>
            </a:r>
            <a:r>
              <a:rPr sz="2000" spc="-10" dirty="0">
                <a:latin typeface="Tahoma"/>
                <a:cs typeface="Tahoma"/>
              </a:rPr>
              <a:t> місцевого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самоврядування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заборонено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вводити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нові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податки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збори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 надавати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пільги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щодо</a:t>
            </a:r>
            <a:r>
              <a:rPr sz="2000" spc="-5" dirty="0">
                <a:latin typeface="Tahoma"/>
                <a:cs typeface="Tahoma"/>
              </a:rPr>
              <a:t> їх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сплати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(окрім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010"/>
              </a:lnSpc>
            </a:pPr>
            <a:r>
              <a:rPr sz="2000" spc="-10" dirty="0">
                <a:latin typeface="Tahoma"/>
                <a:cs typeface="Tahoma"/>
              </a:rPr>
              <a:t>місцевих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податків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зборів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або загальнодержавних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податків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280"/>
              </a:lnSpc>
            </a:pPr>
            <a:r>
              <a:rPr sz="2000" spc="-5" dirty="0">
                <a:latin typeface="Tahoma"/>
                <a:cs typeface="Tahoma"/>
              </a:rPr>
              <a:t>зборів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частині,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зараховується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місцевих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бюджетів).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1355" y="13670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080" y="154159"/>
            <a:ext cx="8017509" cy="1642110"/>
            <a:chOff x="640080" y="154159"/>
            <a:chExt cx="8017509" cy="1642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329" y="154159"/>
              <a:ext cx="5182632" cy="3990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" y="402336"/>
              <a:ext cx="8017002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5496" y="890015"/>
              <a:ext cx="2646426" cy="9060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1664" y="890015"/>
              <a:ext cx="1418082" cy="9060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655" y="34239"/>
            <a:ext cx="87388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7710" marR="644525" indent="190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БЮДЖЕТНІ</a:t>
            </a:r>
            <a:r>
              <a:rPr spc="65" dirty="0"/>
              <a:t> </a:t>
            </a:r>
            <a:r>
              <a:rPr spc="-5" dirty="0"/>
              <a:t>МЕХАНІЗМИ </a:t>
            </a:r>
            <a:r>
              <a:rPr dirty="0"/>
              <a:t> </a:t>
            </a:r>
            <a:r>
              <a:rPr spc="-10" dirty="0"/>
              <a:t>ФІНАНСУВАННЯ</a:t>
            </a:r>
            <a:r>
              <a:rPr spc="40" dirty="0"/>
              <a:t> </a:t>
            </a:r>
            <a:r>
              <a:rPr spc="-5" dirty="0"/>
              <a:t>НАДХОДЖЕНЬ</a:t>
            </a:r>
            <a:r>
              <a:rPr dirty="0"/>
              <a:t> </a:t>
            </a:r>
            <a:r>
              <a:rPr spc="-5" dirty="0"/>
              <a:t>НА</a:t>
            </a:r>
          </a:p>
          <a:p>
            <a:pPr algn="ctr">
              <a:lnSpc>
                <a:spcPct val="100000"/>
              </a:lnSpc>
              <a:tabLst>
                <a:tab pos="290131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ПОТРЕБИ</a:t>
            </a:r>
            <a:r>
              <a:rPr u="heavy" spc="5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58267" y="1634108"/>
            <a:ext cx="8291195" cy="3988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  <a:tab pos="2942590" algn="l"/>
              </a:tabLst>
            </a:pPr>
            <a:r>
              <a:rPr sz="2000" b="1" spc="-15" dirty="0">
                <a:latin typeface="Tahoma"/>
                <a:cs typeface="Tahoma"/>
              </a:rPr>
              <a:t>Продаж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та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оренда	комунального</a:t>
            </a:r>
            <a:r>
              <a:rPr sz="2000" b="1" spc="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майна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механізм,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що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tabLst>
                <a:tab pos="4634865" algn="l"/>
              </a:tabLst>
            </a:pPr>
            <a:r>
              <a:rPr sz="2000" spc="-5" dirty="0">
                <a:latin typeface="Tahoma"/>
                <a:cs typeface="Tahoma"/>
              </a:rPr>
              <a:t>передбачає перехід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прав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власності	та тимчасовий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перехід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права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ahoma"/>
                <a:cs typeface="Tahoma"/>
              </a:rPr>
              <a:t>володіння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користування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об’єктами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комунальної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власності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1D3DA1"/>
              </a:buClr>
              <a:buSzPct val="65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Продаж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застосовується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обмежено,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через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незначну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кількість</a:t>
            </a:r>
            <a:r>
              <a:rPr sz="2000" spc="9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майна,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перебуває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комунальній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власності.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Розповсюдженою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довгострокова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оренда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земельних </a:t>
            </a:r>
            <a:r>
              <a:rPr sz="2000" spc="-10" dirty="0">
                <a:latin typeface="Tahoma"/>
                <a:cs typeface="Tahoma"/>
              </a:rPr>
              <a:t>ділянок.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1D3DA1"/>
              </a:buClr>
              <a:buSzPct val="65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Tahoma"/>
                <a:cs typeface="Tahoma"/>
              </a:rPr>
              <a:t>Українська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>
              <a:latin typeface="Tahoma"/>
              <a:cs typeface="Tahoma"/>
            </a:endParaRPr>
          </a:p>
          <a:p>
            <a:pPr marL="356870" marR="448309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Продаж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комунального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майна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становив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основну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доходну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статтю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багатьох </a:t>
            </a:r>
            <a:r>
              <a:rPr sz="2000" spc="-10" dirty="0">
                <a:latin typeface="Tahoma"/>
                <a:cs typeface="Tahoma"/>
              </a:rPr>
              <a:t>міст.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Розповсюдженою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довгострокова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оренда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земельних </a:t>
            </a:r>
            <a:r>
              <a:rPr sz="2000" spc="-10" dirty="0">
                <a:latin typeface="Tahoma"/>
                <a:cs typeface="Tahoma"/>
              </a:rPr>
              <a:t>ділянок.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Відсутній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стратегічний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підхід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управління </a:t>
            </a:r>
            <a:r>
              <a:rPr sz="2000" spc="-10" dirty="0">
                <a:latin typeface="Tahoma"/>
                <a:cs typeface="Tahoma"/>
              </a:rPr>
              <a:t>комунальним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майном.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3403</Words>
  <Application>Microsoft Office PowerPoint</Application>
  <PresentationFormat>Экран (4:3)</PresentationFormat>
  <Paragraphs>683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 Тема 8. Механізми фінансування місцевого економічного розвитку </vt:lpstr>
      <vt:lpstr>ДЖЕРЕЛАМИ ФІНАНСОВИХ РЕСУРСІВ  МІСЦЕВОГО РОЗВИТКУ МОЖУТЬ БУТИ  РЕСУРСИ ВСІХ ЕКОНОМІЧНИХ АГЕНТІВ, ЯКІ  МОЖУТЬ БУТИ СПРЯМОВАНІ НА ЗАБЕЗПЕЧЕННЯ СОЦІАЛЬНО-ЕКОНОМІЧНИХ  ПОТРЕБ ТЕРИТОРІЇ, А САМЕ :</vt:lpstr>
      <vt:lpstr>КЛАСИФІКАЦІЯ ДЖЕРЕЛ ФІНАНСОВИХ   РЕСУРСІВ МЕР </vt:lpstr>
      <vt:lpstr>МЕХАНІЗМИ ФІНАНСУВАННЯ  МІСЦЕВОГО РОЗВИТКУ –</vt:lpstr>
      <vt:lpstr>ДЖЕРЕЛА ТА МЕТОДИ   ФІНАНСУВАННЯ МЕР </vt:lpstr>
      <vt:lpstr>  МЕХАНІЗМИ ФІНАНСУВАННЯ МЕР </vt:lpstr>
      <vt:lpstr>ІНСТРУМЕНТИ ФІНАНСУВАННЯ</vt:lpstr>
      <vt:lpstr>БЮДЖЕТНІ МЕХАНІЗМИ ФІНАНСУВАННЯ  НАДХОДЖЕНЬ НА ПОТРЕБИ МЕР</vt:lpstr>
      <vt:lpstr>БЮДЖЕТНІ МЕХАНІЗМИ  ФІНАНСУВАННЯ НАДХОДЖЕНЬ НА   ПОТРЕБИ МЕР </vt:lpstr>
      <vt:lpstr>БЮДЖЕТНІ МЕХАНІЗМИ ФІНАНСУВАННЯ ВИДАТКІВ НА ПОТРЕБИ МЕР</vt:lpstr>
      <vt:lpstr>БЮДЖЕТНІ МЕХАНІЗМИ ФІНАНСУВАННЯ ВИДАТКІВ НА ПОТРЕБИ МЕР</vt:lpstr>
      <vt:lpstr>Кошти  місцевого  бюджету</vt:lpstr>
      <vt:lpstr>БЮДЖЕТНІ МЕХАНІЗМИ ФІНАНСУВАННЯ ВИДАТКІВ НА ПОТРЕБИ МЕР</vt:lpstr>
      <vt:lpstr>ДФРР: ІНВЕСТИЦІЙНІ ПРОГРАМИ І ПРОЕКТИ ПОВИННІ ВІДПОВІДАТИ ОДНІЙ З ТАКИХ УМОВ</vt:lpstr>
      <vt:lpstr>БЮДЖЕТНІ МЕХАНІЗМИ ФІНАНСУВАННЯ  ВИДАТКІВ НА ПОТРЕБИ МЕР</vt:lpstr>
      <vt:lpstr>ПЕРЕВАГИ ТА НЕДОЛІКИ ММС Переваги Недоліки</vt:lpstr>
      <vt:lpstr>ІНВЕСТИЦІЙНІ МЕХАНІЗМИ ФІНАНСУВАННЯ  НАДХОДЖЕНЬ НА ПОТРЕБИ МЕР</vt:lpstr>
      <vt:lpstr>ПЕРЕВАГИ КОРПОРАТИЗАЦІЇ КП</vt:lpstr>
      <vt:lpstr>КОРПОРАТИВНІ ПРАВА ГРОМАДИ</vt:lpstr>
      <vt:lpstr>КОРПОРАТИЗАЦІЯ СПРИЯЄ:</vt:lpstr>
      <vt:lpstr>ПОСЛІДОВНІСТЬ ДІЙ</vt:lpstr>
      <vt:lpstr>МЕХАНІЗМ КОРПОРАТИЗАЦІЇ КП  ПЕРЕДБАЧАЄ РЕОРГАНІЗАЦІЮ ...У ГОСПОДАРСЬКЕ ТОВАРИСТВО</vt:lpstr>
      <vt:lpstr>РІШЕННЯМ МІСЬКОЇ РАДИ СЛІД:</vt:lpstr>
      <vt:lpstr>НАЙБІЛЬШ ПОШИРЕНІ МЕХАНІЗМИ   КОРПОРАТИЗАЦІЇ КП </vt:lpstr>
      <vt:lpstr>ІНВЕСТИЦІЙНІ МЕХАНІЗМИ ФІНАНСУВАННЯ  НАДХОДЖЕНЬ НА ПОТРЕБИ МЕР</vt:lpstr>
      <vt:lpstr>МЕХАНІЗМИ КОМПЕНСАЦІЙ ВПЛИВУ</vt:lpstr>
      <vt:lpstr>ОСНОВНІ ПЕРЕВАГИ МЕХАНІЗМУ   ПАЙОВОЇ УЧАСТІ ЗАБУДОВНИКІВ </vt:lpstr>
      <vt:lpstr>РОЗМІР ВНЕСКУ</vt:lpstr>
      <vt:lpstr>ДОДАТКОВИЙ ЗБІР НА РОЗВИТОК  ІНФРАСТРУКТУРИ</vt:lpstr>
      <vt:lpstr>ЦІЛІ ВИКОРИСТАННЯ ВНЕСКУ В  М. ДУБЛІН</vt:lpstr>
      <vt:lpstr>ЩО ЩЕ НЕОБХІДНО ЗРОБИТИ</vt:lpstr>
      <vt:lpstr>Презентация PowerPoint</vt:lpstr>
      <vt:lpstr>МЕХАНІЗМ ВІДШКОДУВАННЯ ЗБИТКІВ І  ВТРАТ</vt:lpstr>
      <vt:lpstr>РОЗМІРИ ТА ПОРЯДОК ВИЗНАЧЕННЯ ВТРАТ  СІЛЬСЬКО- І ЛІСОГОСПОДАРСЬКОГО  ВИРОБНИЦТВА, ЯКІ ПІДЛЯГАЮТЬ  ВІДШКОДУВАННЮ</vt:lpstr>
      <vt:lpstr>НАПРЯМИ ВИКОРИСТАННЯ КОШТІВ  ВІДШКОДУВАННЯ</vt:lpstr>
      <vt:lpstr>ІНВЕСТИЦІЙНІ МЕХАНІЗМИ ФІНАНСУВАННЯ  ВИДАТКІВ НА ПОТРЕБИ МЕР</vt:lpstr>
      <vt:lpstr>ПУБЛІЧНО (ДЕРЖАВНО)-ПРИВАТНЕ  ПАРТНЕРСТВО -</vt:lpstr>
      <vt:lpstr>ГРАНТОВІ МЕХАНІЗМИ ФІНАНСУВАННЯ   ПОТРЕБ МЕР </vt:lpstr>
      <vt:lpstr>ЕНДАВМЕНТ</vt:lpstr>
      <vt:lpstr>ПРОЕКТИ КОРПОРАТИВНОЇ СОЦІАЛЬНОЇ   ВІДПОВІДАЛЬНОСТІ </vt:lpstr>
      <vt:lpstr>КРЕДИТНІ МЕХАНІЗМИ ФІНАНСУВАННЯ   НАДХОДЖЕНЬ НА ПОТРЕБИ МЕР </vt:lpstr>
      <vt:lpstr>Презентация PowerPoint</vt:lpstr>
      <vt:lpstr>  БЕЗОБЛІГАЦІЙНІ ПОЗИКИ - </vt:lpstr>
      <vt:lpstr>МІСЦЕВІ ГАРАНТІЇ –</vt:lpstr>
      <vt:lpstr>ФОРМИ ТА НАПРЯМИ   КРЕДИТУВАННЯ МФО </vt:lpstr>
      <vt:lpstr>ПЕРЕВАГИ ТА НЕДОЛІКИ  КРЕДИТУВАННЯ МФО Переваги Недоліки</vt:lpstr>
      <vt:lpstr>Кожне місто/адміністративно-територіальна  одиниця має унікальний, притаманний лише  даній територіальній громаді/території набір  можливостей та проблем, тому мусить застосовувати індивідуальний підхід до  вибору механізмів фінансування місцевого  економічного розвитку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Владелец</cp:lastModifiedBy>
  <cp:revision>1</cp:revision>
  <dcterms:created xsi:type="dcterms:W3CDTF">2022-01-26T11:11:52Z</dcterms:created>
  <dcterms:modified xsi:type="dcterms:W3CDTF">2022-01-26T11:15:08Z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2022-01-26T00:00:00Z</vt:filetime>
  </property>
</Properties>
</file>