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-85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A51DF-6E8A-4D8F-A2C2-446E97A8F096}" type="datetimeFigureOut">
              <a:rPr lang="ru-RU"/>
              <a:pPr>
                <a:defRPr/>
              </a:pPr>
              <a:t>03.12.2023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7ABD0-AC48-43C6-B6F2-98C6D02AF7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DFABD-1BD5-41ED-B0C0-25DC27C3F7FE}" type="datetimeFigureOut">
              <a:rPr lang="ru-RU"/>
              <a:pPr>
                <a:defRPr/>
              </a:pPr>
              <a:t>03.12.2023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90233-4399-4AFE-865C-DFA58FCC7A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1957D-55BB-4893-B2B0-E5252E50E56C}" type="datetimeFigureOut">
              <a:rPr lang="ru-RU"/>
              <a:pPr>
                <a:defRPr/>
              </a:pPr>
              <a:t>03.12.2023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82668-A665-45B3-B34E-7F3BB3C418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94858-F97B-44F2-8F9E-85A149AC1BAA}" type="datetimeFigureOut">
              <a:rPr lang="ru-RU"/>
              <a:pPr>
                <a:defRPr/>
              </a:pPr>
              <a:t>03.12.2023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6ED4B-3ED5-42DA-9460-A3C032AC74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87E38-E532-4EB7-897D-D155B3A39ED1}" type="datetimeFigureOut">
              <a:rPr lang="ru-RU"/>
              <a:pPr>
                <a:defRPr/>
              </a:pPr>
              <a:t>03.12.2023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AA10A-F6D2-495E-A9EB-3F3A8CDBC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8DE59-1A14-4577-9AFD-2ABF6C53DE01}" type="datetimeFigureOut">
              <a:rPr lang="ru-RU"/>
              <a:pPr>
                <a:defRPr/>
              </a:pPr>
              <a:t>03.12.2023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CBDF4-ECE2-4C42-B05D-B9969CF470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/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D548A-1BCB-44FF-A12E-C2985ABD12B6}" type="datetimeFigureOut">
              <a:rPr lang="ru-RU"/>
              <a:pPr>
                <a:defRPr/>
              </a:pPr>
              <a:t>03.12.2023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A7393-311F-4FC0-82B2-463FDA4233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4D527-A184-4E6B-AF36-A3BA3EA1C795}" type="datetimeFigureOut">
              <a:rPr lang="ru-RU"/>
              <a:pPr>
                <a:defRPr/>
              </a:pPr>
              <a:t>03.12.2023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38AA8-56AC-461E-95DF-AFEF7F8656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CC118-00A8-482B-BADF-89F9FF6DD4AE}" type="datetimeFigureOut">
              <a:rPr lang="ru-RU"/>
              <a:pPr>
                <a:defRPr/>
              </a:pPr>
              <a:t>03.12.2023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EF763-EF1A-4567-BE11-AC11FFABC1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55702-6ADD-4367-85DF-11BA8A066672}" type="datetimeFigureOut">
              <a:rPr lang="ru-RU"/>
              <a:pPr>
                <a:defRPr/>
              </a:pPr>
              <a:t>03.12.2023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59034-A5BC-49D7-AAFB-8829401E9D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/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7411B-1342-41DF-B99B-167D061295B3}" type="datetimeFigureOut">
              <a:rPr lang="ru-RU"/>
              <a:pPr>
                <a:defRPr/>
              </a:pPr>
              <a:t>03.12.2023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6E108-8501-42A7-9831-4425260247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F57318-F9F5-4F86-B2D5-AEFEC98059CF}" type="datetimeFigureOut">
              <a:rPr lang="ru-RU"/>
              <a:pPr>
                <a:defRPr/>
              </a:pPr>
              <a:t>03.12.2023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36A1F8-21CC-4D73-A759-01F3DF749A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mtClean="0"/>
              <a:t>Стратегічна екологічна оцінка</a:t>
            </a:r>
            <a:endParaRPr 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/>
              <a:t>Стратегічна екологічна оцінка </a:t>
            </a:r>
          </a:p>
        </p:txBody>
      </p:sp>
      <p:sp>
        <p:nvSpPr>
          <p:cNvPr id="1433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3600" smtClean="0"/>
              <a:t>процедура визначення, опису та оцінювання наслідків виконання документів державного планування для довкілля, в тому числі здоров’я населення, виправданих альтернатив та розроблення заходів із запобігання, зменшення та відшкодування можливих негативних наслідків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/>
              <a:t>Не підлягають СЕО </a:t>
            </a:r>
          </a:p>
        </p:txBody>
      </p:sp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 rtlCol="0">
            <a:normAutofit/>
          </a:bodyPr>
          <a:lstStyle/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- </a:t>
            </a:r>
            <a:r>
              <a:rPr lang="ru-RU" dirty="0" err="1"/>
              <a:t>проекти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державного </a:t>
            </a:r>
            <a:r>
              <a:rPr lang="ru-RU" dirty="0" err="1"/>
              <a:t>планування</a:t>
            </a:r>
            <a:r>
              <a:rPr lang="ru-RU" dirty="0"/>
              <a:t>, </a:t>
            </a:r>
            <a:r>
              <a:rPr lang="ru-RU" dirty="0" err="1"/>
              <a:t>єдиною</a:t>
            </a:r>
            <a:r>
              <a:rPr lang="ru-RU" dirty="0"/>
              <a:t> метою </a:t>
            </a:r>
            <a:r>
              <a:rPr lang="ru-RU" dirty="0" err="1"/>
              <a:t>яких</a:t>
            </a:r>
            <a:r>
              <a:rPr lang="ru-RU" dirty="0"/>
              <a:t> є </a:t>
            </a:r>
            <a:r>
              <a:rPr lang="ru-RU" dirty="0" err="1"/>
              <a:t>обслуговування</a:t>
            </a:r>
            <a:r>
              <a:rPr lang="ru-RU" dirty="0"/>
              <a:t> потреб, </a:t>
            </a:r>
            <a:r>
              <a:rPr lang="ru-RU" dirty="0" err="1"/>
              <a:t>пов’язаних</a:t>
            </a:r>
            <a:r>
              <a:rPr lang="ru-RU" dirty="0"/>
              <a:t> з обороною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надзвичайними</a:t>
            </a:r>
            <a:r>
              <a:rPr lang="ru-RU" dirty="0"/>
              <a:t> </a:t>
            </a:r>
            <a:r>
              <a:rPr lang="ru-RU" dirty="0" err="1"/>
              <a:t>ситуаціями</a:t>
            </a:r>
            <a:r>
              <a:rPr lang="ru-RU" dirty="0"/>
              <a:t>. </a:t>
            </a:r>
          </a:p>
          <a:p>
            <a:pPr algn="just" fontAlgn="auto">
              <a:spcAft>
                <a:spcPts val="0"/>
              </a:spcAft>
              <a:buFontTx/>
              <a:buChar char="-"/>
              <a:defRPr/>
            </a:pP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бюджетні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державного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</a:p>
          <a:p>
            <a:pPr algn="just" fontAlgn="auto">
              <a:spcAft>
                <a:spcPts val="0"/>
              </a:spcAft>
              <a:buFontTx/>
              <a:buChar char="-"/>
              <a:defRPr/>
            </a:pP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стосуються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розширення</a:t>
            </a:r>
            <a:r>
              <a:rPr lang="ru-RU" dirty="0"/>
              <a:t> </a:t>
            </a:r>
            <a:r>
              <a:rPr lang="ru-RU" dirty="0" err="1"/>
              <a:t>територій</a:t>
            </a:r>
            <a:r>
              <a:rPr lang="ru-RU" dirty="0"/>
              <a:t> та </a:t>
            </a:r>
            <a:r>
              <a:rPr lang="ru-RU" dirty="0" err="1"/>
              <a:t>об'єктів</a:t>
            </a:r>
            <a:r>
              <a:rPr lang="ru-RU" dirty="0"/>
              <a:t> природно-</a:t>
            </a:r>
            <a:r>
              <a:rPr lang="ru-RU" dirty="0" err="1"/>
              <a:t>заповідного</a:t>
            </a:r>
            <a:r>
              <a:rPr lang="ru-RU" dirty="0"/>
              <a:t> фонду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/>
              <a:t>Особливості СЕО </a:t>
            </a:r>
          </a:p>
        </p:txBody>
      </p:sp>
      <p:sp>
        <p:nvSpPr>
          <p:cNvPr id="1638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mtClean="0"/>
              <a:t>жодного дозволу! </a:t>
            </a:r>
          </a:p>
          <a:p>
            <a:pPr algn="just"/>
            <a:r>
              <a:rPr lang="ru-RU" smtClean="0"/>
              <a:t>жодного погодження! </a:t>
            </a:r>
          </a:p>
          <a:p>
            <a:pPr algn="just"/>
            <a:r>
              <a:rPr lang="ru-RU" smtClean="0"/>
              <a:t>консультації мають на меті отримання зауважень і пропозицій (ненадання протягом визначеного терміну - вважаються відсутніми)! </a:t>
            </a:r>
          </a:p>
          <a:p>
            <a:pPr algn="just"/>
            <a:r>
              <a:rPr lang="ru-RU" smtClean="0"/>
              <a:t>максимальна визначеність та прозорість! </a:t>
            </a:r>
          </a:p>
          <a:p>
            <a:pPr algn="just"/>
            <a:r>
              <a:rPr lang="ru-RU" smtClean="0"/>
              <a:t>Процедура СЕО інтегрована у чинну процедуру розроблення містобудівної документації!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/>
              <a:t>Етапи стратегічної екологічної оцінки</a:t>
            </a:r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ru-RU" smtClean="0"/>
              <a:t>встановлення необхідності здійснення СЕО; </a:t>
            </a:r>
          </a:p>
          <a:p>
            <a:pPr algn="just">
              <a:buFontTx/>
              <a:buChar char="-"/>
            </a:pPr>
            <a:r>
              <a:rPr lang="ru-RU" smtClean="0"/>
              <a:t>визначення обсягу СЕО; </a:t>
            </a:r>
          </a:p>
          <a:p>
            <a:pPr algn="just">
              <a:buFontTx/>
              <a:buChar char="-"/>
            </a:pPr>
            <a:r>
              <a:rPr lang="ru-RU" smtClean="0"/>
              <a:t>розроблення Звіту про стратегічну екологічну оцінку; </a:t>
            </a:r>
          </a:p>
          <a:p>
            <a:pPr algn="just">
              <a:buFontTx/>
              <a:buChar char="-"/>
            </a:pPr>
            <a:r>
              <a:rPr lang="ru-RU" smtClean="0"/>
              <a:t>проведення громадського обговорення та консультацій (за необхідності, проведення транскордонних консультацій); </a:t>
            </a:r>
          </a:p>
          <a:p>
            <a:pPr algn="just">
              <a:buFontTx/>
              <a:buChar char="-"/>
            </a:pPr>
            <a:r>
              <a:rPr lang="ru-RU" smtClean="0"/>
              <a:t>врахування Звіту про стратегічну екологічну оцінку, результатів громадського обговорення та консультацій.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/>
              <a:t>Громадське обговорення </a:t>
            </a:r>
          </a:p>
        </p:txBody>
      </p:sp>
      <p:sp>
        <p:nvSpPr>
          <p:cNvPr id="1843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mtClean="0"/>
              <a:t>Оприлюднення Звіту з СЕО та повідомлення про громадське обговорення дає можливість представникам громадськості подавати письмові коментарі; </a:t>
            </a:r>
          </a:p>
          <a:p>
            <a:pPr algn="just"/>
            <a:r>
              <a:rPr lang="ru-RU" smtClean="0"/>
              <a:t>Строк громадського обговорення встановлюється Замовником і повинен становити не менше ніж 30 днів з дня оприлюднення повідомлення. </a:t>
            </a:r>
          </a:p>
          <a:p>
            <a:pPr algn="just"/>
            <a:r>
              <a:rPr lang="ru-RU" smtClean="0"/>
              <a:t>Громадські слухання на розсуд Замовника.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183</Words>
  <Application>Microsoft Office PowerPoint</Application>
  <PresentationFormat>Произвольный</PresentationFormat>
  <Paragraphs>23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Calibri</vt:lpstr>
      <vt:lpstr>Arial</vt:lpstr>
      <vt:lpstr>Calibri Light</vt:lpstr>
      <vt:lpstr>Тема Office</vt:lpstr>
      <vt:lpstr>Стратегічна екологічна оцінка</vt:lpstr>
      <vt:lpstr>Стратегічна екологічна оцінка </vt:lpstr>
      <vt:lpstr>Не підлягають СЕО </vt:lpstr>
      <vt:lpstr>Особливості СЕО </vt:lpstr>
      <vt:lpstr>Етапи стратегічної екологічної оцінки</vt:lpstr>
      <vt:lpstr>Громадське обговорення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</dc:creator>
  <cp:lastModifiedBy>Microsoft Office</cp:lastModifiedBy>
  <cp:revision>6</cp:revision>
  <dcterms:created xsi:type="dcterms:W3CDTF">2023-05-16T06:21:36Z</dcterms:created>
  <dcterms:modified xsi:type="dcterms:W3CDTF">2023-12-03T21:19:40Z</dcterms:modified>
</cp:coreProperties>
</file>