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7" r:id="rId3"/>
    <p:sldId id="306" r:id="rId4"/>
    <p:sldId id="273" r:id="rId5"/>
    <p:sldId id="308" r:id="rId6"/>
    <p:sldId id="309" r:id="rId7"/>
    <p:sldId id="310" r:id="rId8"/>
    <p:sldId id="274" r:id="rId9"/>
    <p:sldId id="275" r:id="rId10"/>
    <p:sldId id="311" r:id="rId11"/>
    <p:sldId id="276" r:id="rId12"/>
    <p:sldId id="295" r:id="rId13"/>
    <p:sldId id="277" r:id="rId14"/>
    <p:sldId id="278" r:id="rId15"/>
    <p:sldId id="296" r:id="rId16"/>
    <p:sldId id="279" r:id="rId17"/>
    <p:sldId id="280" r:id="rId18"/>
    <p:sldId id="281" r:id="rId19"/>
    <p:sldId id="282" r:id="rId20"/>
    <p:sldId id="283" r:id="rId21"/>
    <p:sldId id="298" r:id="rId22"/>
    <p:sldId id="299" r:id="rId23"/>
    <p:sldId id="300" r:id="rId24"/>
    <p:sldId id="284" r:id="rId25"/>
    <p:sldId id="303" r:id="rId26"/>
    <p:sldId id="286" r:id="rId27"/>
    <p:sldId id="292" r:id="rId28"/>
    <p:sldId id="291" r:id="rId29"/>
    <p:sldId id="304" r:id="rId30"/>
    <p:sldId id="305" r:id="rId31"/>
    <p:sldId id="287" r:id="rId32"/>
    <p:sldId id="288" r:id="rId33"/>
    <p:sldId id="301" r:id="rId34"/>
    <p:sldId id="302" r:id="rId35"/>
    <p:sldId id="290" r:id="rId36"/>
    <p:sldId id="293" r:id="rId37"/>
    <p:sldId id="294" r:id="rId38"/>
    <p:sldId id="267" r:id="rId39"/>
    <p:sldId id="314" r:id="rId40"/>
    <p:sldId id="315" r:id="rId41"/>
    <p:sldId id="316" r:id="rId42"/>
    <p:sldId id="317" r:id="rId43"/>
    <p:sldId id="258" r:id="rId44"/>
    <p:sldId id="259" r:id="rId45"/>
    <p:sldId id="260" r:id="rId46"/>
    <p:sldId id="261" r:id="rId47"/>
    <p:sldId id="262" r:id="rId48"/>
    <p:sldId id="263" r:id="rId49"/>
    <p:sldId id="264" r:id="rId50"/>
    <p:sldId id="265" r:id="rId51"/>
    <p:sldId id="266" r:id="rId52"/>
    <p:sldId id="318" r:id="rId53"/>
    <p:sldId id="270" r:id="rId54"/>
    <p:sldId id="312" r:id="rId55"/>
    <p:sldId id="313" r:id="rId56"/>
    <p:sldId id="269" r:id="rId5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800000"/>
    <a:srgbClr val="00330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302" autoAdjust="0"/>
  </p:normalViewPr>
  <p:slideViewPr>
    <p:cSldViewPr snapToGrid="0">
      <p:cViewPr varScale="1">
        <p:scale>
          <a:sx n="109" d="100"/>
          <a:sy n="109" d="100"/>
        </p:scale>
        <p:origin x="63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2DB145F-CD4F-47F5-A182-DA365BD52DEC}" type="datetimeFigureOut">
              <a:rPr lang="ru-RU" smtClean="0"/>
              <a:t>20.09.2022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BE98E1D-80D0-4029-A7B7-AD1BE00826FD}" type="slidenum">
              <a:rPr lang="ru-RU" smtClean="0"/>
              <a:t>‹#›</a:t>
            </a:fld>
            <a:endParaRPr lang="ru-RU"/>
          </a:p>
        </p:txBody>
      </p:sp>
    </p:spTree>
    <p:extLst>
      <p:ext uri="{BB962C8B-B14F-4D97-AF65-F5344CB8AC3E}">
        <p14:creationId xmlns:p14="http://schemas.microsoft.com/office/powerpoint/2010/main" val="845928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DB145F-CD4F-47F5-A182-DA365BD52DEC}" type="datetimeFigureOut">
              <a:rPr lang="ru-RU" smtClean="0"/>
              <a:t>20.09.2022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BE98E1D-80D0-4029-A7B7-AD1BE00826FD}" type="slidenum">
              <a:rPr lang="ru-RU" smtClean="0"/>
              <a:t>‹#›</a:t>
            </a:fld>
            <a:endParaRPr lang="ru-RU"/>
          </a:p>
        </p:txBody>
      </p:sp>
    </p:spTree>
    <p:extLst>
      <p:ext uri="{BB962C8B-B14F-4D97-AF65-F5344CB8AC3E}">
        <p14:creationId xmlns:p14="http://schemas.microsoft.com/office/powerpoint/2010/main" val="3697668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DB145F-CD4F-47F5-A182-DA365BD52DEC}" type="datetimeFigureOut">
              <a:rPr lang="ru-RU" smtClean="0"/>
              <a:t>20.09.2022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BE98E1D-80D0-4029-A7B7-AD1BE00826FD}" type="slidenum">
              <a:rPr lang="ru-RU" smtClean="0"/>
              <a:t>‹#›</a:t>
            </a:fld>
            <a:endParaRPr lang="ru-RU"/>
          </a:p>
        </p:txBody>
      </p:sp>
    </p:spTree>
    <p:extLst>
      <p:ext uri="{BB962C8B-B14F-4D97-AF65-F5344CB8AC3E}">
        <p14:creationId xmlns:p14="http://schemas.microsoft.com/office/powerpoint/2010/main" val="3423645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DB145F-CD4F-47F5-A182-DA365BD52DEC}" type="datetimeFigureOut">
              <a:rPr lang="ru-RU" smtClean="0"/>
              <a:t>20.09.2022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BE98E1D-80D0-4029-A7B7-AD1BE00826FD}" type="slidenum">
              <a:rPr lang="ru-RU" smtClean="0"/>
              <a:t>‹#›</a:t>
            </a:fld>
            <a:endParaRPr lang="ru-RU"/>
          </a:p>
        </p:txBody>
      </p:sp>
    </p:spTree>
    <p:extLst>
      <p:ext uri="{BB962C8B-B14F-4D97-AF65-F5344CB8AC3E}">
        <p14:creationId xmlns:p14="http://schemas.microsoft.com/office/powerpoint/2010/main" val="839820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2DB145F-CD4F-47F5-A182-DA365BD52DEC}" type="datetimeFigureOut">
              <a:rPr lang="ru-RU" smtClean="0"/>
              <a:t>20.09.2022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BE98E1D-80D0-4029-A7B7-AD1BE00826FD}" type="slidenum">
              <a:rPr lang="ru-RU" smtClean="0"/>
              <a:t>‹#›</a:t>
            </a:fld>
            <a:endParaRPr lang="ru-RU"/>
          </a:p>
        </p:txBody>
      </p:sp>
    </p:spTree>
    <p:extLst>
      <p:ext uri="{BB962C8B-B14F-4D97-AF65-F5344CB8AC3E}">
        <p14:creationId xmlns:p14="http://schemas.microsoft.com/office/powerpoint/2010/main" val="2024339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2DB145F-CD4F-47F5-A182-DA365BD52DEC}" type="datetimeFigureOut">
              <a:rPr lang="ru-RU" smtClean="0"/>
              <a:t>20.09.2022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BE98E1D-80D0-4029-A7B7-AD1BE00826FD}" type="slidenum">
              <a:rPr lang="ru-RU" smtClean="0"/>
              <a:t>‹#›</a:t>
            </a:fld>
            <a:endParaRPr lang="ru-RU"/>
          </a:p>
        </p:txBody>
      </p:sp>
    </p:spTree>
    <p:extLst>
      <p:ext uri="{BB962C8B-B14F-4D97-AF65-F5344CB8AC3E}">
        <p14:creationId xmlns:p14="http://schemas.microsoft.com/office/powerpoint/2010/main" val="1181983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2DB145F-CD4F-47F5-A182-DA365BD52DEC}" type="datetimeFigureOut">
              <a:rPr lang="ru-RU" smtClean="0"/>
              <a:t>20.09.2022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BE98E1D-80D0-4029-A7B7-AD1BE00826FD}" type="slidenum">
              <a:rPr lang="ru-RU" smtClean="0"/>
              <a:t>‹#›</a:t>
            </a:fld>
            <a:endParaRPr lang="ru-RU"/>
          </a:p>
        </p:txBody>
      </p:sp>
    </p:spTree>
    <p:extLst>
      <p:ext uri="{BB962C8B-B14F-4D97-AF65-F5344CB8AC3E}">
        <p14:creationId xmlns:p14="http://schemas.microsoft.com/office/powerpoint/2010/main" val="2852967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2DB145F-CD4F-47F5-A182-DA365BD52DEC}" type="datetimeFigureOut">
              <a:rPr lang="ru-RU" smtClean="0"/>
              <a:t>20.09.2022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BE98E1D-80D0-4029-A7B7-AD1BE00826FD}" type="slidenum">
              <a:rPr lang="ru-RU" smtClean="0"/>
              <a:t>‹#›</a:t>
            </a:fld>
            <a:endParaRPr lang="ru-RU"/>
          </a:p>
        </p:txBody>
      </p:sp>
    </p:spTree>
    <p:extLst>
      <p:ext uri="{BB962C8B-B14F-4D97-AF65-F5344CB8AC3E}">
        <p14:creationId xmlns:p14="http://schemas.microsoft.com/office/powerpoint/2010/main" val="2660237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2DB145F-CD4F-47F5-A182-DA365BD52DEC}" type="datetimeFigureOut">
              <a:rPr lang="ru-RU" smtClean="0"/>
              <a:t>20.09.2022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BE98E1D-80D0-4029-A7B7-AD1BE00826FD}" type="slidenum">
              <a:rPr lang="ru-RU" smtClean="0"/>
              <a:t>‹#›</a:t>
            </a:fld>
            <a:endParaRPr lang="ru-RU"/>
          </a:p>
        </p:txBody>
      </p:sp>
    </p:spTree>
    <p:extLst>
      <p:ext uri="{BB962C8B-B14F-4D97-AF65-F5344CB8AC3E}">
        <p14:creationId xmlns:p14="http://schemas.microsoft.com/office/powerpoint/2010/main" val="792969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2DB145F-CD4F-47F5-A182-DA365BD52DEC}" type="datetimeFigureOut">
              <a:rPr lang="ru-RU" smtClean="0"/>
              <a:t>20.09.2022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BE98E1D-80D0-4029-A7B7-AD1BE00826FD}" type="slidenum">
              <a:rPr lang="ru-RU" smtClean="0"/>
              <a:t>‹#›</a:t>
            </a:fld>
            <a:endParaRPr lang="ru-RU"/>
          </a:p>
        </p:txBody>
      </p:sp>
    </p:spTree>
    <p:extLst>
      <p:ext uri="{BB962C8B-B14F-4D97-AF65-F5344CB8AC3E}">
        <p14:creationId xmlns:p14="http://schemas.microsoft.com/office/powerpoint/2010/main" val="3770534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2DB145F-CD4F-47F5-A182-DA365BD52DEC}" type="datetimeFigureOut">
              <a:rPr lang="ru-RU" smtClean="0"/>
              <a:t>20.09.2022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BE98E1D-80D0-4029-A7B7-AD1BE00826FD}" type="slidenum">
              <a:rPr lang="ru-RU" smtClean="0"/>
              <a:t>‹#›</a:t>
            </a:fld>
            <a:endParaRPr lang="ru-RU"/>
          </a:p>
        </p:txBody>
      </p:sp>
    </p:spTree>
    <p:extLst>
      <p:ext uri="{BB962C8B-B14F-4D97-AF65-F5344CB8AC3E}">
        <p14:creationId xmlns:p14="http://schemas.microsoft.com/office/powerpoint/2010/main" val="1411291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B145F-CD4F-47F5-A182-DA365BD52DEC}" type="datetimeFigureOut">
              <a:rPr lang="ru-RU" smtClean="0"/>
              <a:t>20.09.2022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98E1D-80D0-4029-A7B7-AD1BE00826FD}" type="slidenum">
              <a:rPr lang="ru-RU" smtClean="0"/>
              <a:t>‹#›</a:t>
            </a:fld>
            <a:endParaRPr lang="ru-RU"/>
          </a:p>
        </p:txBody>
      </p:sp>
    </p:spTree>
    <p:extLst>
      <p:ext uri="{BB962C8B-B14F-4D97-AF65-F5344CB8AC3E}">
        <p14:creationId xmlns:p14="http://schemas.microsoft.com/office/powerpoint/2010/main" val="1667313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index.minfin.com.ua/economy/gdp/eximp/"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facebook.com/permalink.php?story_fbid=2837411283223335&amp;id=100008634730079" TargetMode="Externa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w1.c1.rada.gov.ua/pls/zweb2/webproc4_1?pf3511=72106" TargetMode="External"/><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hyperlink" Target="https://biz.censor.net/r3127480" TargetMode="External"/><Relationship Id="rId5" Type="http://schemas.openxmlformats.org/officeDocument/2006/relationships/hyperlink" Target="https://biz.censor.net/r3272246" TargetMode="External"/><Relationship Id="rId4" Type="http://schemas.openxmlformats.org/officeDocument/2006/relationships/hyperlink" Target="https://biz.censor.net/n330248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biz.censor.net/r3106987" TargetMode="External"/><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biz.censor.net/r3143249" TargetMode="External"/><Relationship Id="rId2" Type="http://schemas.openxmlformats.org/officeDocument/2006/relationships/hyperlink" Target="https://biz.censor.net/n3287610" TargetMode="Externa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Прямоугольник 4"/>
          <p:cNvSpPr/>
          <p:nvPr/>
        </p:nvSpPr>
        <p:spPr>
          <a:xfrm>
            <a:off x="1028006" y="1676046"/>
            <a:ext cx="10859193" cy="2308324"/>
          </a:xfrm>
          <a:prstGeom prst="rect">
            <a:avLst/>
          </a:prstGeom>
        </p:spPr>
        <p:txBody>
          <a:bodyPr wrap="square">
            <a:spAutoFit/>
          </a:bodyPr>
          <a:lstStyle/>
          <a:p>
            <a:pPr algn="ctr"/>
            <a:r>
              <a:rPr lang="uk-UA" sz="7200" b="1" i="1" dirty="0" smtClean="0">
                <a:solidFill>
                  <a:srgbClr val="0070C0"/>
                </a:solidFill>
              </a:rPr>
              <a:t>Організація </a:t>
            </a:r>
          </a:p>
          <a:p>
            <a:pPr algn="ctr"/>
            <a:r>
              <a:rPr lang="uk-UA" sz="7200" b="1" i="1" dirty="0" smtClean="0">
                <a:solidFill>
                  <a:srgbClr val="0070C0"/>
                </a:solidFill>
              </a:rPr>
              <a:t>торгівлі</a:t>
            </a:r>
          </a:p>
        </p:txBody>
      </p:sp>
      <p:sp>
        <p:nvSpPr>
          <p:cNvPr id="7" name="Прямоугольник 6"/>
          <p:cNvSpPr/>
          <p:nvPr/>
        </p:nvSpPr>
        <p:spPr>
          <a:xfrm>
            <a:off x="6993466" y="4267023"/>
            <a:ext cx="5198534" cy="2308324"/>
          </a:xfrm>
          <a:prstGeom prst="rect">
            <a:avLst/>
          </a:prstGeom>
        </p:spPr>
        <p:txBody>
          <a:bodyPr wrap="square">
            <a:spAutoFit/>
          </a:bodyPr>
          <a:lstStyle/>
          <a:p>
            <a:pPr algn="ctr"/>
            <a:r>
              <a:rPr lang="uk-UA" sz="4800" b="1" i="1" dirty="0" err="1" smtClean="0">
                <a:solidFill>
                  <a:srgbClr val="0070C0"/>
                </a:solidFill>
              </a:rPr>
              <a:t>К.е.н</a:t>
            </a:r>
            <a:r>
              <a:rPr lang="uk-UA" sz="4800" b="1" i="1" dirty="0" smtClean="0">
                <a:solidFill>
                  <a:srgbClr val="0070C0"/>
                </a:solidFill>
              </a:rPr>
              <a:t>., доцент </a:t>
            </a:r>
            <a:r>
              <a:rPr lang="uk-UA" sz="4800" b="1" i="1" dirty="0" err="1" smtClean="0">
                <a:solidFill>
                  <a:srgbClr val="0070C0"/>
                </a:solidFill>
              </a:rPr>
              <a:t>Полусмяк</a:t>
            </a:r>
            <a:r>
              <a:rPr lang="uk-UA" sz="4800" b="1" i="1" dirty="0" smtClean="0">
                <a:solidFill>
                  <a:srgbClr val="0070C0"/>
                </a:solidFill>
              </a:rPr>
              <a:t> Юлія Ігорівна</a:t>
            </a:r>
          </a:p>
        </p:txBody>
      </p:sp>
    </p:spTree>
    <p:extLst>
      <p:ext uri="{BB962C8B-B14F-4D97-AF65-F5344CB8AC3E}">
        <p14:creationId xmlns:p14="http://schemas.microsoft.com/office/powerpoint/2010/main" val="503311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Внутрішня </a:t>
            </a:r>
            <a:r>
              <a:rPr lang="uk-UA" dirty="0"/>
              <a:t>торгівля</a:t>
            </a:r>
          </a:p>
        </p:txBody>
      </p:sp>
      <p:sp>
        <p:nvSpPr>
          <p:cNvPr id="3" name="Объект 2"/>
          <p:cNvSpPr>
            <a:spLocks noGrp="1"/>
          </p:cNvSpPr>
          <p:nvPr>
            <p:ph sz="half" idx="1"/>
          </p:nvPr>
        </p:nvSpPr>
        <p:spPr>
          <a:xfrm>
            <a:off x="838199" y="2261061"/>
            <a:ext cx="10184477" cy="3915901"/>
          </a:xfrm>
        </p:spPr>
        <p:txBody>
          <a:bodyPr>
            <a:normAutofit fontScale="62500" lnSpcReduction="20000"/>
          </a:bodyPr>
          <a:lstStyle/>
          <a:p>
            <a:r>
              <a:rPr lang="uk-UA" dirty="0" smtClean="0"/>
              <a:t>До </a:t>
            </a:r>
            <a:r>
              <a:rPr lang="uk-UA" dirty="0"/>
              <a:t>внутрішньої торгівлі – галузі національного господарства – належить вид підприємництва, що здійснює реалізацію товарної продукції різних галузей виробництва на внутрішньому ринку країни. </a:t>
            </a:r>
            <a:endParaRPr lang="uk-UA" dirty="0" smtClean="0"/>
          </a:p>
          <a:p>
            <a:r>
              <a:rPr lang="uk-UA" dirty="0" smtClean="0"/>
              <a:t>Внутрішня </a:t>
            </a:r>
            <a:r>
              <a:rPr lang="uk-UA" dirty="0"/>
              <a:t>торгівля охоплює оптову і роздрібну торгівлю. </a:t>
            </a:r>
            <a:endParaRPr lang="uk-UA" dirty="0" smtClean="0"/>
          </a:p>
          <a:p>
            <a:r>
              <a:rPr lang="uk-UA" dirty="0" smtClean="0"/>
              <a:t>Основними </a:t>
            </a:r>
            <a:r>
              <a:rPr lang="uk-UA" dirty="0"/>
              <a:t>принципами здійснення діяльності у сфері внутрішньої торгівлі є: </a:t>
            </a:r>
            <a:endParaRPr lang="uk-UA" dirty="0" smtClean="0"/>
          </a:p>
          <a:p>
            <a:r>
              <a:rPr lang="uk-UA" dirty="0" smtClean="0"/>
              <a:t>– </a:t>
            </a:r>
            <a:r>
              <a:rPr lang="uk-UA" dirty="0"/>
              <a:t>рівність прав суб’єктів господарювання; </a:t>
            </a:r>
            <a:endParaRPr lang="uk-UA" dirty="0" smtClean="0"/>
          </a:p>
          <a:p>
            <a:r>
              <a:rPr lang="uk-UA" dirty="0" smtClean="0"/>
              <a:t>– </a:t>
            </a:r>
            <a:r>
              <a:rPr lang="uk-UA" dirty="0"/>
              <a:t>дотримання прав і законних інтересів покупців та суб’єктів господарювання</a:t>
            </a:r>
            <a:r>
              <a:rPr lang="uk-UA" dirty="0" smtClean="0"/>
              <a:t>;</a:t>
            </a:r>
          </a:p>
          <a:p>
            <a:r>
              <a:rPr lang="uk-UA" dirty="0" smtClean="0"/>
              <a:t> </a:t>
            </a:r>
            <a:r>
              <a:rPr lang="uk-UA" dirty="0"/>
              <a:t>– добросовісна конкуренція; </a:t>
            </a:r>
            <a:endParaRPr lang="uk-UA" dirty="0" smtClean="0"/>
          </a:p>
          <a:p>
            <a:r>
              <a:rPr lang="uk-UA" dirty="0" smtClean="0"/>
              <a:t>– </a:t>
            </a:r>
            <a:r>
              <a:rPr lang="uk-UA" dirty="0"/>
              <a:t>недопущення незаконного втручання органів державної влади та місцевого самоврядування, їх посадових осіб у діяльність суб’єктів господарювання</a:t>
            </a:r>
            <a:r>
              <a:rPr lang="uk-UA" dirty="0" smtClean="0"/>
              <a:t>;</a:t>
            </a:r>
          </a:p>
          <a:p>
            <a:r>
              <a:rPr lang="uk-UA" dirty="0" smtClean="0"/>
              <a:t> </a:t>
            </a:r>
            <a:r>
              <a:rPr lang="uk-UA" dirty="0"/>
              <a:t>– дотримання встановлених законодавством вимог щодо рівня обслуговування покупців. </a:t>
            </a:r>
            <a:r>
              <a:rPr lang="uk-UA" dirty="0" smtClean="0"/>
              <a:t>Основними </a:t>
            </a:r>
            <a:r>
              <a:rPr lang="uk-UA" dirty="0"/>
              <a:t>законодавчо-нормативними документами, що регламентують внутрішню торгівлю складають: Конституція України, Цивільний кодекс України, Господарський кодекс України, Закон України «Про захист прав споживачів», «Про захист економічної конкуренції» та інші законодавчі та нормативно-правові акти, що регулюють відносини у сфері внутрішньої торгівлі.</a:t>
            </a:r>
          </a:p>
        </p:txBody>
      </p:sp>
    </p:spTree>
    <p:extLst>
      <p:ext uri="{BB962C8B-B14F-4D97-AF65-F5344CB8AC3E}">
        <p14:creationId xmlns:p14="http://schemas.microsoft.com/office/powerpoint/2010/main" val="3371623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chemeClr val="tx2">
                    <a:lumMod val="75000"/>
                  </a:schemeClr>
                </a:solidFill>
              </a:rPr>
              <a:t>МІЖНАРОДНА ТОРГІВЛЯ І СВІТОВИЙ РИНОК</a:t>
            </a:r>
            <a:endParaRPr lang="ru-RU" b="1" dirty="0">
              <a:solidFill>
                <a:schemeClr val="tx2">
                  <a:lumMod val="75000"/>
                </a:schemeClr>
              </a:solidFill>
            </a:endParaRPr>
          </a:p>
        </p:txBody>
      </p:sp>
      <p:sp>
        <p:nvSpPr>
          <p:cNvPr id="3" name="Содержимое 2"/>
          <p:cNvSpPr>
            <a:spLocks noGrp="1"/>
          </p:cNvSpPr>
          <p:nvPr>
            <p:ph sz="half" idx="1"/>
          </p:nvPr>
        </p:nvSpPr>
        <p:spPr/>
        <p:txBody>
          <a:bodyPr>
            <a:normAutofit/>
          </a:bodyPr>
          <a:lstStyle/>
          <a:p>
            <a:r>
              <a:rPr lang="ru-RU" b="1" dirty="0" err="1" smtClean="0">
                <a:solidFill>
                  <a:schemeClr val="tx2"/>
                </a:solidFill>
              </a:rPr>
              <a:t>Міжнародна</a:t>
            </a:r>
            <a:r>
              <a:rPr lang="ru-RU" b="1" dirty="0" smtClean="0">
                <a:solidFill>
                  <a:schemeClr val="tx2"/>
                </a:solidFill>
              </a:rPr>
              <a:t> </a:t>
            </a:r>
            <a:r>
              <a:rPr lang="ru-RU" b="1" dirty="0" err="1" smtClean="0">
                <a:solidFill>
                  <a:schemeClr val="tx2"/>
                </a:solidFill>
              </a:rPr>
              <a:t>торгівля</a:t>
            </a:r>
            <a:r>
              <a:rPr lang="ru-RU" b="1" dirty="0" smtClean="0">
                <a:solidFill>
                  <a:schemeClr val="tx2"/>
                </a:solidFill>
              </a:rPr>
              <a:t> </a:t>
            </a:r>
            <a:r>
              <a:rPr lang="ru-RU" dirty="0" smtClean="0"/>
              <a:t>— </a:t>
            </a:r>
            <a:r>
              <a:rPr lang="ru-RU" dirty="0" err="1" smtClean="0"/>
              <a:t>це</a:t>
            </a:r>
            <a:r>
              <a:rPr lang="ru-RU" dirty="0" smtClean="0"/>
              <a:t> </a:t>
            </a:r>
            <a:r>
              <a:rPr lang="ru-RU" dirty="0" err="1" smtClean="0"/>
              <a:t>обмін</a:t>
            </a:r>
            <a:r>
              <a:rPr lang="ru-RU" dirty="0" smtClean="0"/>
              <a:t> товарами </a:t>
            </a:r>
            <a:r>
              <a:rPr lang="ru-RU" dirty="0" err="1" smtClean="0"/>
              <a:t>і</a:t>
            </a:r>
            <a:r>
              <a:rPr lang="ru-RU" dirty="0" smtClean="0"/>
              <a:t> </a:t>
            </a:r>
            <a:r>
              <a:rPr lang="ru-RU" dirty="0" err="1" smtClean="0"/>
              <a:t>послугами</a:t>
            </a:r>
            <a:r>
              <a:rPr lang="ru-RU" dirty="0" smtClean="0"/>
              <a:t> </a:t>
            </a:r>
            <a:r>
              <a:rPr lang="ru-RU" dirty="0" err="1" smtClean="0"/>
              <a:t>між</a:t>
            </a:r>
            <a:r>
              <a:rPr lang="ru-RU" dirty="0" smtClean="0"/>
              <a:t> </a:t>
            </a:r>
            <a:r>
              <a:rPr lang="ru-RU" dirty="0" err="1" smtClean="0"/>
              <a:t>продавцями</a:t>
            </a:r>
            <a:r>
              <a:rPr lang="ru-RU" dirty="0" smtClean="0"/>
              <a:t> та </a:t>
            </a:r>
            <a:r>
              <a:rPr lang="ru-RU" dirty="0" err="1" smtClean="0"/>
              <a:t>покупцями</a:t>
            </a:r>
            <a:r>
              <a:rPr lang="ru-RU" dirty="0" smtClean="0"/>
              <a:t> </a:t>
            </a:r>
            <a:r>
              <a:rPr lang="ru-RU" dirty="0" err="1" smtClean="0"/>
              <a:t>різних</a:t>
            </a:r>
            <a:r>
              <a:rPr lang="ru-RU" dirty="0" smtClean="0"/>
              <a:t> </a:t>
            </a:r>
            <a:r>
              <a:rPr lang="ru-RU" dirty="0" err="1" smtClean="0"/>
              <a:t>країн</a:t>
            </a:r>
            <a:endParaRPr lang="ru-RU" dirty="0" smtClean="0"/>
          </a:p>
          <a:p>
            <a:r>
              <a:rPr lang="ru-RU" dirty="0" err="1" smtClean="0"/>
              <a:t>відбувається</a:t>
            </a:r>
            <a:r>
              <a:rPr lang="ru-RU" dirty="0" smtClean="0"/>
              <a:t> </a:t>
            </a:r>
            <a:r>
              <a:rPr lang="ru-RU" dirty="0" err="1" smtClean="0"/>
              <a:t>переміщення</a:t>
            </a:r>
            <a:r>
              <a:rPr lang="ru-RU" dirty="0" smtClean="0"/>
              <a:t> </a:t>
            </a:r>
            <a:r>
              <a:rPr lang="ru-RU" dirty="0" err="1" smtClean="0"/>
              <a:t>товарів</a:t>
            </a:r>
            <a:r>
              <a:rPr lang="ru-RU" dirty="0" smtClean="0"/>
              <a:t> через </a:t>
            </a:r>
            <a:r>
              <a:rPr lang="ru-RU" dirty="0" err="1" smtClean="0"/>
              <a:t>митні</a:t>
            </a:r>
            <a:r>
              <a:rPr lang="ru-RU" dirty="0" smtClean="0"/>
              <a:t> </a:t>
            </a:r>
            <a:r>
              <a:rPr lang="ru-RU" dirty="0" err="1" smtClean="0"/>
              <a:t>кордони</a:t>
            </a:r>
            <a:r>
              <a:rPr lang="ru-RU" dirty="0" smtClean="0"/>
              <a:t> </a:t>
            </a:r>
            <a:r>
              <a:rPr lang="ru-RU" dirty="0" err="1" smtClean="0"/>
              <a:t>різних</a:t>
            </a:r>
            <a:r>
              <a:rPr lang="ru-RU" dirty="0" smtClean="0"/>
              <a:t> держав</a:t>
            </a:r>
          </a:p>
          <a:p>
            <a:r>
              <a:rPr lang="ru-RU" dirty="0" smtClean="0"/>
              <a:t>Результатом </a:t>
            </a:r>
            <a:r>
              <a:rPr lang="ru-RU" dirty="0" err="1" smtClean="0"/>
              <a:t>міжнародної</a:t>
            </a:r>
            <a:r>
              <a:rPr lang="ru-RU" dirty="0" smtClean="0"/>
              <a:t> </a:t>
            </a:r>
            <a:r>
              <a:rPr lang="ru-RU" dirty="0" err="1" smtClean="0"/>
              <a:t>торгівлі</a:t>
            </a:r>
            <a:r>
              <a:rPr lang="ru-RU" dirty="0" smtClean="0"/>
              <a:t> </a:t>
            </a:r>
            <a:r>
              <a:rPr lang="ru-RU" dirty="0" err="1" smtClean="0"/>
              <a:t>є</a:t>
            </a:r>
            <a:r>
              <a:rPr lang="ru-RU" dirty="0" smtClean="0"/>
              <a:t> </a:t>
            </a:r>
            <a:r>
              <a:rPr lang="ru-RU" dirty="0" err="1" smtClean="0"/>
              <a:t>виникнення</a:t>
            </a:r>
            <a:r>
              <a:rPr lang="ru-RU" dirty="0" smtClean="0"/>
              <a:t> </a:t>
            </a:r>
            <a:r>
              <a:rPr lang="ru-RU" dirty="0" err="1" smtClean="0"/>
              <a:t>світового</a:t>
            </a:r>
            <a:r>
              <a:rPr lang="ru-RU" dirty="0" smtClean="0"/>
              <a:t> ринку </a:t>
            </a:r>
            <a:r>
              <a:rPr lang="ru-RU" dirty="0" err="1" smtClean="0"/>
              <a:t>товарів</a:t>
            </a:r>
            <a:r>
              <a:rPr lang="ru-RU" dirty="0" smtClean="0"/>
              <a:t> </a:t>
            </a:r>
            <a:r>
              <a:rPr lang="ru-RU" dirty="0" err="1" smtClean="0"/>
              <a:t>і</a:t>
            </a:r>
            <a:r>
              <a:rPr lang="ru-RU" dirty="0" smtClean="0"/>
              <a:t> </a:t>
            </a:r>
            <a:r>
              <a:rPr lang="ru-RU" dirty="0" err="1" smtClean="0"/>
              <a:t>послуг</a:t>
            </a:r>
            <a:endParaRPr lang="ru-RU" dirty="0"/>
          </a:p>
        </p:txBody>
      </p:sp>
      <p:sp>
        <p:nvSpPr>
          <p:cNvPr id="4" name="Содержимое 3"/>
          <p:cNvSpPr>
            <a:spLocks noGrp="1"/>
          </p:cNvSpPr>
          <p:nvPr>
            <p:ph sz="half" idx="2"/>
          </p:nvPr>
        </p:nvSpPr>
        <p:spPr>
          <a:xfrm>
            <a:off x="5738810" y="1600200"/>
            <a:ext cx="4929190" cy="4614882"/>
          </a:xfrm>
        </p:spPr>
        <p:txBody>
          <a:bodyPr>
            <a:normAutofit/>
          </a:bodyPr>
          <a:lstStyle/>
          <a:p>
            <a:r>
              <a:rPr lang="ru-RU" b="1" dirty="0" err="1" smtClean="0"/>
              <a:t>Світовий</a:t>
            </a:r>
            <a:r>
              <a:rPr lang="ru-RU" b="1" dirty="0" smtClean="0"/>
              <a:t> </a:t>
            </a:r>
            <a:r>
              <a:rPr lang="ru-RU" b="1" dirty="0" err="1" smtClean="0"/>
              <a:t>ринок</a:t>
            </a:r>
            <a:r>
              <a:rPr lang="ru-RU" dirty="0" smtClean="0"/>
              <a:t> </a:t>
            </a:r>
            <a:r>
              <a:rPr lang="ru-RU" dirty="0" err="1" smtClean="0"/>
              <a:t>є</a:t>
            </a:r>
            <a:r>
              <a:rPr lang="ru-RU" dirty="0" smtClean="0"/>
              <a:t> </a:t>
            </a:r>
            <a:r>
              <a:rPr lang="ru-RU" dirty="0" err="1" smtClean="0"/>
              <a:t>сукупністю</a:t>
            </a:r>
            <a:r>
              <a:rPr lang="ru-RU" dirty="0" smtClean="0"/>
              <a:t> </a:t>
            </a:r>
            <a:r>
              <a:rPr lang="ru-RU" dirty="0" err="1" smtClean="0"/>
              <a:t>прямих</a:t>
            </a:r>
            <a:r>
              <a:rPr lang="ru-RU" dirty="0" smtClean="0"/>
              <a:t> </a:t>
            </a:r>
            <a:r>
              <a:rPr lang="ru-RU" dirty="0" err="1" smtClean="0"/>
              <a:t>договорів</a:t>
            </a:r>
            <a:r>
              <a:rPr lang="ru-RU" dirty="0" smtClean="0"/>
              <a:t> (</a:t>
            </a:r>
            <a:r>
              <a:rPr lang="ru-RU" dirty="0" err="1" smtClean="0"/>
              <a:t>між</a:t>
            </a:r>
            <a:r>
              <a:rPr lang="ru-RU" dirty="0" smtClean="0"/>
              <a:t> партнерами </a:t>
            </a:r>
            <a:r>
              <a:rPr lang="ru-RU" dirty="0" err="1" smtClean="0"/>
              <a:t>з</a:t>
            </a:r>
            <a:r>
              <a:rPr lang="ru-RU" dirty="0" smtClean="0"/>
              <a:t> </a:t>
            </a:r>
            <a:r>
              <a:rPr lang="ru-RU" dirty="0" err="1" smtClean="0"/>
              <a:t>різних</a:t>
            </a:r>
            <a:r>
              <a:rPr lang="ru-RU" dirty="0" smtClean="0"/>
              <a:t> </a:t>
            </a:r>
            <a:r>
              <a:rPr lang="ru-RU" dirty="0" err="1" smtClean="0"/>
              <a:t>країн</a:t>
            </a:r>
            <a:r>
              <a:rPr lang="ru-RU" dirty="0" smtClean="0"/>
              <a:t>), </a:t>
            </a:r>
            <a:r>
              <a:rPr lang="ru-RU" dirty="0" err="1" smtClean="0"/>
              <a:t>спрямованих</a:t>
            </a:r>
            <a:r>
              <a:rPr lang="ru-RU" dirty="0" smtClean="0"/>
              <a:t> на </a:t>
            </a:r>
            <a:r>
              <a:rPr lang="ru-RU" dirty="0" err="1" smtClean="0"/>
              <a:t>задоволення</a:t>
            </a:r>
            <a:r>
              <a:rPr lang="ru-RU" dirty="0" smtClean="0"/>
              <a:t> потреб у товарах та </a:t>
            </a:r>
            <a:r>
              <a:rPr lang="ru-RU" dirty="0" err="1" smtClean="0"/>
              <a:t>послугах</a:t>
            </a:r>
            <a:r>
              <a:rPr lang="ru-RU" dirty="0" smtClean="0"/>
              <a:t>, </a:t>
            </a:r>
            <a:r>
              <a:rPr lang="ru-RU" dirty="0" err="1" smtClean="0"/>
              <a:t>забезпечення</a:t>
            </a:r>
            <a:r>
              <a:rPr lang="ru-RU" dirty="0" smtClean="0"/>
              <a:t> </a:t>
            </a:r>
            <a:r>
              <a:rPr lang="ru-RU" dirty="0" err="1" smtClean="0"/>
              <a:t>необхідними</a:t>
            </a:r>
            <a:r>
              <a:rPr lang="ru-RU" dirty="0" smtClean="0"/>
              <a:t> ресурсами та </a:t>
            </a:r>
            <a:r>
              <a:rPr lang="ru-RU" dirty="0" err="1" smtClean="0"/>
              <a:t>отримання</a:t>
            </a:r>
            <a:r>
              <a:rPr lang="ru-RU" dirty="0" smtClean="0"/>
              <a:t> доходу.</a:t>
            </a:r>
            <a:endParaRPr lang="ru-RU" dirty="0"/>
          </a:p>
        </p:txBody>
      </p:sp>
      <p:pic>
        <p:nvPicPr>
          <p:cNvPr id="5122" name="Picture 2" descr="F:\торгівля\images (4).jpg"/>
          <p:cNvPicPr>
            <a:picLocks noChangeAspect="1" noChangeArrowheads="1"/>
          </p:cNvPicPr>
          <p:nvPr/>
        </p:nvPicPr>
        <p:blipFill>
          <a:blip r:embed="rId2" cstate="print"/>
          <a:srcRect/>
          <a:stretch>
            <a:fillRect/>
          </a:stretch>
        </p:blipFill>
        <p:spPr bwMode="auto">
          <a:xfrm>
            <a:off x="6881818" y="4500571"/>
            <a:ext cx="2729656" cy="2357430"/>
          </a:xfrm>
          <a:prstGeom prst="rect">
            <a:avLst/>
          </a:prstGeom>
          <a:noFill/>
        </p:spPr>
      </p:pic>
    </p:spTree>
    <p:extLst>
      <p:ext uri="{BB962C8B-B14F-4D97-AF65-F5344CB8AC3E}">
        <p14:creationId xmlns:p14="http://schemas.microsoft.com/office/powerpoint/2010/main" val="143121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noGrp="1"/>
          </p:cNvSpPr>
          <p:nvPr>
            <p:ph type="title"/>
          </p:nvPr>
        </p:nvSpPr>
        <p:spPr>
          <a:xfrm>
            <a:off x="3667108" y="274638"/>
            <a:ext cx="6543692" cy="1143000"/>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p>
            <a:pPr algn="ctr">
              <a:lnSpc>
                <a:spcPct val="100000"/>
              </a:lnSpc>
              <a:defRPr/>
            </a:pPr>
            <a:r>
              <a:rPr lang="ru-RU" b="1" dirty="0" err="1">
                <a:latin typeface="Bookman Old Style" pitchFamily="18" charset="0"/>
              </a:rPr>
              <a:t>Зовнішня</a:t>
            </a:r>
            <a:r>
              <a:rPr lang="ru-RU" b="1" dirty="0">
                <a:latin typeface="Bookman Old Style" pitchFamily="18" charset="0"/>
              </a:rPr>
              <a:t> </a:t>
            </a:r>
            <a:r>
              <a:rPr lang="ru-RU" b="1" dirty="0" err="1">
                <a:latin typeface="Bookman Old Style" pitchFamily="18" charset="0"/>
              </a:rPr>
              <a:t>торгівля</a:t>
            </a:r>
            <a:endParaRPr lang="ru-RU" b="1" dirty="0">
              <a:latin typeface="Bookman Old Style" pitchFamily="18" charset="0"/>
            </a:endParaRPr>
          </a:p>
        </p:txBody>
      </p:sp>
      <p:sp>
        <p:nvSpPr>
          <p:cNvPr id="5" name="Багетная рамка 4"/>
          <p:cNvSpPr/>
          <p:nvPr/>
        </p:nvSpPr>
        <p:spPr>
          <a:xfrm>
            <a:off x="2024034" y="1643050"/>
            <a:ext cx="8143932" cy="1857388"/>
          </a:xfrm>
          <a:prstGeom prst="beve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400" b="1" i="1" dirty="0" err="1">
                <a:solidFill>
                  <a:srgbClr val="002060"/>
                </a:solidFill>
                <a:latin typeface="Bookman Old Style" pitchFamily="18" charset="0"/>
              </a:rPr>
              <a:t>Торгівля</a:t>
            </a:r>
            <a:r>
              <a:rPr lang="ru-RU" sz="2400" b="1" i="1" dirty="0">
                <a:solidFill>
                  <a:srgbClr val="002060"/>
                </a:solidFill>
                <a:latin typeface="Bookman Old Style" pitchFamily="18" charset="0"/>
              </a:rPr>
              <a:t> </a:t>
            </a:r>
            <a:r>
              <a:rPr lang="ru-RU" sz="2400" b="1" i="1" dirty="0" err="1">
                <a:solidFill>
                  <a:srgbClr val="002060"/>
                </a:solidFill>
                <a:latin typeface="Bookman Old Style" pitchFamily="18" charset="0"/>
              </a:rPr>
              <a:t>між</a:t>
            </a:r>
            <a:r>
              <a:rPr lang="ru-RU" sz="2400" b="1" i="1" dirty="0">
                <a:solidFill>
                  <a:srgbClr val="002060"/>
                </a:solidFill>
                <a:latin typeface="Bookman Old Style" pitchFamily="18" charset="0"/>
              </a:rPr>
              <a:t> </a:t>
            </a:r>
            <a:r>
              <a:rPr lang="ru-RU" sz="2400" b="1" i="1" dirty="0" err="1">
                <a:solidFill>
                  <a:srgbClr val="002060"/>
                </a:solidFill>
                <a:latin typeface="Bookman Old Style" pitchFamily="18" charset="0"/>
              </a:rPr>
              <a:t>країнами</a:t>
            </a:r>
            <a:r>
              <a:rPr lang="ru-RU" sz="2400" b="1" i="1" dirty="0">
                <a:solidFill>
                  <a:srgbClr val="002060"/>
                </a:solidFill>
                <a:latin typeface="Bookman Old Style" pitchFamily="18" charset="0"/>
              </a:rPr>
              <a:t>, </a:t>
            </a:r>
            <a:r>
              <a:rPr lang="ru-RU" sz="2400" b="1" i="1" dirty="0" err="1">
                <a:solidFill>
                  <a:srgbClr val="002060"/>
                </a:solidFill>
                <a:latin typeface="Bookman Old Style" pitchFamily="18" charset="0"/>
              </a:rPr>
              <a:t>що</a:t>
            </a:r>
            <a:r>
              <a:rPr lang="ru-RU" sz="2400" b="1" i="1" dirty="0">
                <a:solidFill>
                  <a:srgbClr val="002060"/>
                </a:solidFill>
                <a:latin typeface="Bookman Old Style" pitchFamily="18" charset="0"/>
              </a:rPr>
              <a:t> </a:t>
            </a:r>
            <a:r>
              <a:rPr lang="ru-RU" sz="2400" b="1" i="1" dirty="0" err="1">
                <a:solidFill>
                  <a:srgbClr val="002060"/>
                </a:solidFill>
                <a:latin typeface="Bookman Old Style" pitchFamily="18" charset="0"/>
              </a:rPr>
              <a:t>складається</a:t>
            </a:r>
            <a:r>
              <a:rPr lang="ru-RU" sz="2400" b="1" i="1" dirty="0">
                <a:solidFill>
                  <a:srgbClr val="002060"/>
                </a:solidFill>
                <a:latin typeface="Bookman Old Style" pitchFamily="18" charset="0"/>
              </a:rPr>
              <a:t> </a:t>
            </a:r>
            <a:r>
              <a:rPr lang="ru-RU" sz="2400" b="1" i="1" dirty="0" err="1">
                <a:solidFill>
                  <a:srgbClr val="002060"/>
                </a:solidFill>
                <a:latin typeface="Bookman Old Style" pitchFamily="18" charset="0"/>
              </a:rPr>
              <a:t>з</a:t>
            </a:r>
            <a:r>
              <a:rPr lang="ru-RU" sz="2400" b="1" i="1" dirty="0">
                <a:solidFill>
                  <a:srgbClr val="002060"/>
                </a:solidFill>
                <a:latin typeface="Bookman Old Style" pitchFamily="18" charset="0"/>
              </a:rPr>
              <a:t> ІМПОРТУ (</a:t>
            </a:r>
            <a:r>
              <a:rPr lang="ru-RU" sz="2400" b="1" i="1" dirty="0" err="1">
                <a:solidFill>
                  <a:srgbClr val="002060"/>
                </a:solidFill>
                <a:latin typeface="Bookman Old Style" pitchFamily="18" charset="0"/>
              </a:rPr>
              <a:t>ввезення</a:t>
            </a:r>
            <a:r>
              <a:rPr lang="ru-RU" sz="2400" b="1" i="1" dirty="0">
                <a:solidFill>
                  <a:srgbClr val="002060"/>
                </a:solidFill>
                <a:latin typeface="Bookman Old Style" pitchFamily="18" charset="0"/>
              </a:rPr>
              <a:t>) та ЕКСПОРТУ(</a:t>
            </a:r>
            <a:r>
              <a:rPr lang="ru-RU" sz="2400" b="1" i="1" dirty="0" err="1">
                <a:solidFill>
                  <a:srgbClr val="002060"/>
                </a:solidFill>
                <a:latin typeface="Bookman Old Style" pitchFamily="18" charset="0"/>
              </a:rPr>
              <a:t>вивезення</a:t>
            </a:r>
            <a:r>
              <a:rPr lang="ru-RU" sz="2400" b="1" i="1" dirty="0">
                <a:solidFill>
                  <a:srgbClr val="002060"/>
                </a:solidFill>
                <a:latin typeface="Bookman Old Style" pitchFamily="18" charset="0"/>
              </a:rPr>
              <a:t>) </a:t>
            </a:r>
            <a:r>
              <a:rPr lang="ru-RU" sz="2400" b="1" i="1" dirty="0" err="1">
                <a:solidFill>
                  <a:srgbClr val="002060"/>
                </a:solidFill>
                <a:latin typeface="Bookman Old Style" pitchFamily="18" charset="0"/>
              </a:rPr>
              <a:t>товарів</a:t>
            </a:r>
            <a:r>
              <a:rPr lang="ru-RU" sz="2400" b="1" i="1" dirty="0">
                <a:solidFill>
                  <a:srgbClr val="002060"/>
                </a:solidFill>
                <a:latin typeface="Bookman Old Style" pitchFamily="18" charset="0"/>
              </a:rPr>
              <a:t> </a:t>
            </a:r>
            <a:r>
              <a:rPr lang="ru-RU" sz="2400" b="1" i="1" dirty="0" err="1">
                <a:solidFill>
                  <a:srgbClr val="002060"/>
                </a:solidFill>
                <a:latin typeface="Bookman Old Style" pitchFamily="18" charset="0"/>
              </a:rPr>
              <a:t>і</a:t>
            </a:r>
            <a:r>
              <a:rPr lang="ru-RU" sz="2400" b="1" i="1" dirty="0">
                <a:solidFill>
                  <a:srgbClr val="002060"/>
                </a:solidFill>
                <a:latin typeface="Bookman Old Style" pitchFamily="18" charset="0"/>
              </a:rPr>
              <a:t> </a:t>
            </a:r>
            <a:r>
              <a:rPr lang="ru-RU" sz="2400" b="1" i="1" dirty="0" err="1">
                <a:solidFill>
                  <a:srgbClr val="002060"/>
                </a:solidFill>
                <a:latin typeface="Bookman Old Style" pitchFamily="18" charset="0"/>
              </a:rPr>
              <a:t>послуг</a:t>
            </a:r>
            <a:r>
              <a:rPr lang="ru-RU" sz="2400" b="1" i="1" dirty="0">
                <a:solidFill>
                  <a:srgbClr val="002060"/>
                </a:solidFill>
                <a:latin typeface="Bookman Old Style" pitchFamily="18" charset="0"/>
              </a:rPr>
              <a:t>.</a:t>
            </a:r>
          </a:p>
        </p:txBody>
      </p:sp>
      <p:pic>
        <p:nvPicPr>
          <p:cNvPr id="7170" name="Picture 2" descr="Z:\мама\рабочий стол мама\Школа 2008-2011\Матер. по Презинтациям,АНИМАЦИЯ\Часы\254249182.gif"/>
          <p:cNvPicPr>
            <a:picLocks noChangeAspect="1" noChangeArrowheads="1" noCrop="1"/>
          </p:cNvPicPr>
          <p:nvPr/>
        </p:nvPicPr>
        <p:blipFill>
          <a:blip r:embed="rId2" cstate="email"/>
          <a:srcRect/>
          <a:stretch>
            <a:fillRect/>
          </a:stretch>
        </p:blipFill>
        <p:spPr bwMode="auto">
          <a:xfrm>
            <a:off x="5095868" y="3500438"/>
            <a:ext cx="2258870" cy="2071702"/>
          </a:xfrm>
          <a:prstGeom prst="rect">
            <a:avLst/>
          </a:prstGeom>
          <a:noFill/>
        </p:spPr>
      </p:pic>
      <p:sp>
        <p:nvSpPr>
          <p:cNvPr id="8" name="Выгнутая вверх стрелка 7"/>
          <p:cNvSpPr/>
          <p:nvPr/>
        </p:nvSpPr>
        <p:spPr>
          <a:xfrm>
            <a:off x="7167570" y="3643314"/>
            <a:ext cx="2500330" cy="1071570"/>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solidFill>
                <a:schemeClr val="tx1"/>
              </a:solidFill>
            </a:endParaRPr>
          </a:p>
        </p:txBody>
      </p:sp>
      <p:sp>
        <p:nvSpPr>
          <p:cNvPr id="9" name="Выгнутая вверх стрелка 8"/>
          <p:cNvSpPr/>
          <p:nvPr/>
        </p:nvSpPr>
        <p:spPr>
          <a:xfrm flipH="1">
            <a:off x="2666976" y="3643314"/>
            <a:ext cx="2581292" cy="1071570"/>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solidFill>
                <a:schemeClr val="tx1"/>
              </a:solidFill>
            </a:endParaRPr>
          </a:p>
        </p:txBody>
      </p:sp>
      <p:sp>
        <p:nvSpPr>
          <p:cNvPr id="10" name="Овал 9"/>
          <p:cNvSpPr/>
          <p:nvPr/>
        </p:nvSpPr>
        <p:spPr>
          <a:xfrm>
            <a:off x="7310446" y="4643446"/>
            <a:ext cx="3357554" cy="85725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800" b="1" dirty="0" err="1">
                <a:solidFill>
                  <a:srgbClr val="660066"/>
                </a:solidFill>
                <a:latin typeface="Bookman Old Style" pitchFamily="18" charset="0"/>
              </a:rPr>
              <a:t>Експорт</a:t>
            </a:r>
            <a:endParaRPr lang="ru-RU" sz="2800" b="1" dirty="0">
              <a:solidFill>
                <a:srgbClr val="660066"/>
              </a:solidFill>
              <a:latin typeface="Bookman Old Style" pitchFamily="18" charset="0"/>
            </a:endParaRPr>
          </a:p>
        </p:txBody>
      </p:sp>
      <p:sp>
        <p:nvSpPr>
          <p:cNvPr id="11" name="Овал 10"/>
          <p:cNvSpPr/>
          <p:nvPr/>
        </p:nvSpPr>
        <p:spPr>
          <a:xfrm>
            <a:off x="1676400" y="4795846"/>
            <a:ext cx="3643306" cy="85725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800" b="1" dirty="0" err="1">
                <a:solidFill>
                  <a:srgbClr val="660066"/>
                </a:solidFill>
                <a:latin typeface="Bookman Old Style" pitchFamily="18" charset="0"/>
              </a:rPr>
              <a:t>Імпорт</a:t>
            </a:r>
            <a:r>
              <a:rPr lang="ru-RU" sz="2800" b="1" dirty="0">
                <a:solidFill>
                  <a:srgbClr val="7030A0"/>
                </a:solidFill>
                <a:latin typeface="Bookman Old Style" pitchFamily="18" charset="0"/>
              </a:rPr>
              <a:t> </a:t>
            </a:r>
          </a:p>
        </p:txBody>
      </p:sp>
      <p:sp>
        <p:nvSpPr>
          <p:cNvPr id="12" name="Горизонтальный свиток 11"/>
          <p:cNvSpPr/>
          <p:nvPr/>
        </p:nvSpPr>
        <p:spPr>
          <a:xfrm>
            <a:off x="3738546" y="5643578"/>
            <a:ext cx="6286544" cy="1000132"/>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3200" b="1" dirty="0" err="1">
                <a:solidFill>
                  <a:srgbClr val="7030A0"/>
                </a:solidFill>
                <a:latin typeface="Bookman Old Style" pitchFamily="18" charset="0"/>
              </a:rPr>
              <a:t>Зовнішньо</a:t>
            </a:r>
            <a:r>
              <a:rPr lang="ru-RU" sz="3200" b="1" dirty="0">
                <a:solidFill>
                  <a:srgbClr val="7030A0"/>
                </a:solidFill>
                <a:latin typeface="Bookman Old Style" pitchFamily="18" charset="0"/>
              </a:rPr>
              <a:t> </a:t>
            </a:r>
            <a:r>
              <a:rPr lang="ru-RU" sz="3200" b="1" dirty="0" err="1">
                <a:solidFill>
                  <a:srgbClr val="7030A0"/>
                </a:solidFill>
                <a:latin typeface="Bookman Old Style" pitchFamily="18" charset="0"/>
              </a:rPr>
              <a:t>торгівельний</a:t>
            </a:r>
            <a:r>
              <a:rPr lang="ru-RU" sz="2800" b="1" dirty="0">
                <a:solidFill>
                  <a:srgbClr val="7030A0"/>
                </a:solidFill>
                <a:latin typeface="Bookman Old Style" pitchFamily="18" charset="0"/>
              </a:rPr>
              <a:t> баланс</a:t>
            </a:r>
          </a:p>
        </p:txBody>
      </p:sp>
    </p:spTree>
    <p:extLst>
      <p:ext uri="{BB962C8B-B14F-4D97-AF65-F5344CB8AC3E}">
        <p14:creationId xmlns:p14="http://schemas.microsoft.com/office/powerpoint/2010/main" val="3815106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6"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par>
                          <p:cTn id="18" fill="hold">
                            <p:stCondLst>
                              <p:cond delay="3000"/>
                            </p:stCondLst>
                            <p:childTnLst>
                              <p:par>
                                <p:cTn id="19" presetID="6" presetClass="entr" presetSubtype="16"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par>
                          <p:cTn id="22" fill="hold">
                            <p:stCondLst>
                              <p:cond delay="5000"/>
                            </p:stCondLst>
                            <p:childTnLst>
                              <p:par>
                                <p:cTn id="23" presetID="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solidFill>
                  <a:schemeClr val="tx2"/>
                </a:solidFill>
              </a:rPr>
              <a:t>Учасники</a:t>
            </a:r>
            <a:r>
              <a:rPr lang="ru-RU" b="1" dirty="0" smtClean="0">
                <a:solidFill>
                  <a:schemeClr val="tx2"/>
                </a:solidFill>
              </a:rPr>
              <a:t> </a:t>
            </a:r>
            <a:r>
              <a:rPr lang="ru-RU" b="1" dirty="0" err="1" smtClean="0">
                <a:solidFill>
                  <a:schemeClr val="tx2"/>
                </a:solidFill>
              </a:rPr>
              <a:t>світового</a:t>
            </a:r>
            <a:r>
              <a:rPr lang="ru-RU" b="1" dirty="0" smtClean="0">
                <a:solidFill>
                  <a:schemeClr val="tx2"/>
                </a:solidFill>
              </a:rPr>
              <a:t> ринку</a:t>
            </a:r>
            <a:endParaRPr lang="ru-RU" b="1" dirty="0">
              <a:solidFill>
                <a:schemeClr val="tx2"/>
              </a:solidFill>
            </a:endParaRPr>
          </a:p>
        </p:txBody>
      </p:sp>
      <p:sp>
        <p:nvSpPr>
          <p:cNvPr id="3" name="Содержимое 2"/>
          <p:cNvSpPr>
            <a:spLocks noGrp="1"/>
          </p:cNvSpPr>
          <p:nvPr>
            <p:ph sz="half" idx="1"/>
          </p:nvPr>
        </p:nvSpPr>
        <p:spPr/>
        <p:txBody>
          <a:bodyPr>
            <a:normAutofit/>
          </a:bodyPr>
          <a:lstStyle/>
          <a:p>
            <a:r>
              <a:rPr lang="ru-RU" dirty="0" err="1" smtClean="0"/>
              <a:t>державні</a:t>
            </a:r>
            <a:r>
              <a:rPr lang="ru-RU" dirty="0" smtClean="0"/>
              <a:t> </a:t>
            </a:r>
            <a:r>
              <a:rPr lang="ru-RU" dirty="0" err="1" smtClean="0"/>
              <a:t>органи</a:t>
            </a:r>
            <a:r>
              <a:rPr lang="ru-RU" dirty="0" smtClean="0"/>
              <a:t> </a:t>
            </a:r>
            <a:r>
              <a:rPr lang="ru-RU" dirty="0" err="1" smtClean="0"/>
              <a:t>різних</a:t>
            </a:r>
            <a:r>
              <a:rPr lang="ru-RU" dirty="0" smtClean="0"/>
              <a:t> </a:t>
            </a:r>
            <a:r>
              <a:rPr lang="ru-RU" dirty="0" err="1" smtClean="0"/>
              <a:t>рівнів</a:t>
            </a:r>
            <a:r>
              <a:rPr lang="ru-RU" dirty="0" smtClean="0"/>
              <a:t> (</a:t>
            </a:r>
            <a:r>
              <a:rPr lang="ru-RU" dirty="0" err="1" smtClean="0"/>
              <a:t>центральні</a:t>
            </a:r>
            <a:r>
              <a:rPr lang="ru-RU" dirty="0" smtClean="0"/>
              <a:t>, </a:t>
            </a:r>
            <a:r>
              <a:rPr lang="ru-RU" dirty="0" err="1" smtClean="0"/>
              <a:t>регіональні</a:t>
            </a:r>
            <a:r>
              <a:rPr lang="ru-RU" dirty="0" smtClean="0"/>
              <a:t>, </a:t>
            </a:r>
            <a:r>
              <a:rPr lang="ru-RU" dirty="0" err="1" smtClean="0"/>
              <a:t>муніципальні</a:t>
            </a:r>
            <a:r>
              <a:rPr lang="ru-RU" dirty="0" smtClean="0"/>
              <a:t>), </a:t>
            </a:r>
          </a:p>
          <a:p>
            <a:r>
              <a:rPr lang="ru-RU" dirty="0" smtClean="0"/>
              <a:t> </a:t>
            </a:r>
            <a:r>
              <a:rPr lang="ru-RU" dirty="0" err="1" smtClean="0"/>
              <a:t>підприємства</a:t>
            </a:r>
            <a:r>
              <a:rPr lang="ru-RU" dirty="0" smtClean="0"/>
              <a:t> </a:t>
            </a:r>
            <a:r>
              <a:rPr lang="ru-RU" dirty="0" err="1" smtClean="0"/>
              <a:t>й</a:t>
            </a:r>
            <a:r>
              <a:rPr lang="ru-RU" dirty="0" smtClean="0"/>
              <a:t> </a:t>
            </a:r>
            <a:r>
              <a:rPr lang="ru-RU" dirty="0" err="1" smtClean="0"/>
              <a:t>організації</a:t>
            </a:r>
            <a:r>
              <a:rPr lang="ru-RU" dirty="0" smtClean="0"/>
              <a:t> </a:t>
            </a:r>
          </a:p>
          <a:p>
            <a:r>
              <a:rPr lang="ru-RU" dirty="0" smtClean="0"/>
              <a:t> </a:t>
            </a:r>
            <a:r>
              <a:rPr lang="ru-RU" dirty="0" err="1" smtClean="0"/>
              <a:t>окремі</a:t>
            </a:r>
            <a:r>
              <a:rPr lang="ru-RU" dirty="0" smtClean="0"/>
              <a:t> особи, </a:t>
            </a:r>
            <a:r>
              <a:rPr lang="ru-RU" dirty="0" err="1" smtClean="0"/>
              <a:t>які</a:t>
            </a:r>
            <a:r>
              <a:rPr lang="ru-RU" dirty="0" smtClean="0"/>
              <a:t> </a:t>
            </a:r>
            <a:r>
              <a:rPr lang="ru-RU" dirty="0" err="1" smtClean="0"/>
              <a:t>мають</a:t>
            </a:r>
            <a:r>
              <a:rPr lang="ru-RU" dirty="0" smtClean="0"/>
              <a:t> право на </a:t>
            </a:r>
            <a:r>
              <a:rPr lang="ru-RU" dirty="0" err="1" smtClean="0"/>
              <a:t>зовнішньоекономічну</a:t>
            </a:r>
            <a:r>
              <a:rPr lang="ru-RU" dirty="0" smtClean="0"/>
              <a:t> </a:t>
            </a:r>
            <a:r>
              <a:rPr lang="ru-RU" dirty="0" err="1" smtClean="0"/>
              <a:t>діяльність</a:t>
            </a:r>
            <a:endParaRPr lang="ru-RU" dirty="0"/>
          </a:p>
        </p:txBody>
      </p:sp>
      <p:sp>
        <p:nvSpPr>
          <p:cNvPr id="4" name="Содержимое 3"/>
          <p:cNvSpPr>
            <a:spLocks noGrp="1"/>
          </p:cNvSpPr>
          <p:nvPr>
            <p:ph sz="half" idx="2"/>
          </p:nvPr>
        </p:nvSpPr>
        <p:spPr/>
        <p:txBody>
          <a:bodyPr>
            <a:normAutofit/>
          </a:bodyPr>
          <a:lstStyle/>
          <a:p>
            <a:pPr>
              <a:buNone/>
            </a:pPr>
            <a:r>
              <a:rPr lang="ru-RU" b="1" dirty="0" err="1" smtClean="0">
                <a:solidFill>
                  <a:schemeClr val="tx2"/>
                </a:solidFill>
              </a:rPr>
              <a:t>Впливові</a:t>
            </a:r>
            <a:r>
              <a:rPr lang="ru-RU" b="1" dirty="0" smtClean="0">
                <a:solidFill>
                  <a:schemeClr val="tx2"/>
                </a:solidFill>
              </a:rPr>
              <a:t> </a:t>
            </a:r>
            <a:r>
              <a:rPr lang="ru-RU" b="1" dirty="0" err="1" smtClean="0">
                <a:solidFill>
                  <a:schemeClr val="tx2"/>
                </a:solidFill>
              </a:rPr>
              <a:t>гравці</a:t>
            </a:r>
            <a:r>
              <a:rPr lang="ru-RU" b="1" dirty="0" smtClean="0">
                <a:solidFill>
                  <a:schemeClr val="tx2"/>
                </a:solidFill>
              </a:rPr>
              <a:t> на </a:t>
            </a:r>
            <a:r>
              <a:rPr lang="ru-RU" b="1" dirty="0" err="1" smtClean="0">
                <a:solidFill>
                  <a:schemeClr val="tx2"/>
                </a:solidFill>
              </a:rPr>
              <a:t>світовому</a:t>
            </a:r>
            <a:r>
              <a:rPr lang="ru-RU" b="1" dirty="0" smtClean="0">
                <a:solidFill>
                  <a:schemeClr val="tx2"/>
                </a:solidFill>
              </a:rPr>
              <a:t> ринку:</a:t>
            </a:r>
          </a:p>
          <a:p>
            <a:r>
              <a:rPr lang="ru-RU" dirty="0" smtClean="0"/>
              <a:t> ТНК,</a:t>
            </a:r>
          </a:p>
          <a:p>
            <a:r>
              <a:rPr lang="ru-RU" dirty="0" smtClean="0"/>
              <a:t> </a:t>
            </a:r>
            <a:r>
              <a:rPr lang="ru-RU" dirty="0" err="1" smtClean="0"/>
              <a:t>міжнародні</a:t>
            </a:r>
            <a:r>
              <a:rPr lang="ru-RU" dirty="0" smtClean="0"/>
              <a:t> </a:t>
            </a:r>
            <a:r>
              <a:rPr lang="ru-RU" dirty="0" err="1" smtClean="0"/>
              <a:t>організації</a:t>
            </a:r>
            <a:r>
              <a:rPr lang="ru-RU" dirty="0" smtClean="0"/>
              <a:t> </a:t>
            </a:r>
            <a:endParaRPr lang="ru-RU" dirty="0"/>
          </a:p>
          <a:p>
            <a:r>
              <a:rPr lang="ru-RU" dirty="0" err="1" smtClean="0"/>
              <a:t>регіональні</a:t>
            </a:r>
            <a:r>
              <a:rPr lang="ru-RU" dirty="0" smtClean="0"/>
              <a:t> </a:t>
            </a:r>
            <a:r>
              <a:rPr lang="ru-RU" dirty="0" err="1" smtClean="0"/>
              <a:t>між</a:t>
            </a:r>
            <a:r>
              <a:rPr lang="ru-RU" dirty="0" smtClean="0"/>
              <a:t>- </a:t>
            </a:r>
            <a:r>
              <a:rPr lang="ru-RU" dirty="0" err="1" smtClean="0"/>
              <a:t>державні</a:t>
            </a:r>
            <a:r>
              <a:rPr lang="ru-RU" dirty="0" smtClean="0"/>
              <a:t> </a:t>
            </a:r>
            <a:r>
              <a:rPr lang="ru-RU" dirty="0" err="1" smtClean="0"/>
              <a:t>об’єднання</a:t>
            </a:r>
            <a:r>
              <a:rPr lang="ru-RU" dirty="0" smtClean="0"/>
              <a:t>.</a:t>
            </a:r>
            <a:endParaRPr lang="ru-RU" dirty="0"/>
          </a:p>
        </p:txBody>
      </p:sp>
      <p:pic>
        <p:nvPicPr>
          <p:cNvPr id="6146" name="Picture 2" descr="F:\торгівля\Без названия (5).jpg"/>
          <p:cNvPicPr>
            <a:picLocks noChangeAspect="1" noChangeArrowheads="1"/>
          </p:cNvPicPr>
          <p:nvPr/>
        </p:nvPicPr>
        <p:blipFill>
          <a:blip r:embed="rId2" cstate="print"/>
          <a:srcRect/>
          <a:stretch>
            <a:fillRect/>
          </a:stretch>
        </p:blipFill>
        <p:spPr bwMode="auto">
          <a:xfrm>
            <a:off x="6881819" y="4857760"/>
            <a:ext cx="2676525" cy="1714500"/>
          </a:xfrm>
          <a:prstGeom prst="rect">
            <a:avLst/>
          </a:prstGeom>
          <a:noFill/>
        </p:spPr>
      </p:pic>
    </p:spTree>
    <p:extLst>
      <p:ext uri="{BB962C8B-B14F-4D97-AF65-F5344CB8AC3E}">
        <p14:creationId xmlns:p14="http://schemas.microsoft.com/office/powerpoint/2010/main" val="2773448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err="1" smtClean="0">
                <a:solidFill>
                  <a:schemeClr val="tx2"/>
                </a:solidFill>
              </a:rPr>
              <a:t>Світова</a:t>
            </a:r>
            <a:r>
              <a:rPr lang="ru-RU" b="1" dirty="0" smtClean="0">
                <a:solidFill>
                  <a:schemeClr val="tx2"/>
                </a:solidFill>
              </a:rPr>
              <a:t> </a:t>
            </a:r>
            <a:r>
              <a:rPr lang="ru-RU" b="1" dirty="0" err="1" smtClean="0">
                <a:solidFill>
                  <a:schemeClr val="tx2"/>
                </a:solidFill>
              </a:rPr>
              <a:t>організація</a:t>
            </a:r>
            <a:r>
              <a:rPr lang="ru-RU" b="1" dirty="0" smtClean="0">
                <a:solidFill>
                  <a:schemeClr val="tx2"/>
                </a:solidFill>
              </a:rPr>
              <a:t> </a:t>
            </a:r>
            <a:r>
              <a:rPr lang="ru-RU" b="1" dirty="0" err="1" smtClean="0">
                <a:solidFill>
                  <a:schemeClr val="tx2"/>
                </a:solidFill>
              </a:rPr>
              <a:t>торгівлі</a:t>
            </a:r>
            <a:r>
              <a:rPr lang="ru-RU" b="1" dirty="0" smtClean="0">
                <a:solidFill>
                  <a:schemeClr val="tx2"/>
                </a:solidFill>
              </a:rPr>
              <a:t> (СОТ)</a:t>
            </a:r>
            <a:endParaRPr lang="ru-RU" b="1" dirty="0">
              <a:solidFill>
                <a:schemeClr val="tx2"/>
              </a:solidFill>
            </a:endParaRPr>
          </a:p>
        </p:txBody>
      </p:sp>
      <p:sp>
        <p:nvSpPr>
          <p:cNvPr id="3" name="Содержимое 2"/>
          <p:cNvSpPr>
            <a:spLocks noGrp="1"/>
          </p:cNvSpPr>
          <p:nvPr>
            <p:ph sz="half" idx="1"/>
          </p:nvPr>
        </p:nvSpPr>
        <p:spPr/>
        <p:txBody>
          <a:bodyPr>
            <a:normAutofit lnSpcReduction="10000"/>
          </a:bodyPr>
          <a:lstStyle/>
          <a:p>
            <a:r>
              <a:rPr lang="ru-RU" dirty="0" err="1" smtClean="0"/>
              <a:t>провідна</a:t>
            </a:r>
            <a:r>
              <a:rPr lang="ru-RU" dirty="0" smtClean="0"/>
              <a:t> </a:t>
            </a:r>
            <a:r>
              <a:rPr lang="ru-RU" dirty="0" err="1" smtClean="0"/>
              <a:t>міжнародна</a:t>
            </a:r>
            <a:r>
              <a:rPr lang="ru-RU" dirty="0" smtClean="0"/>
              <a:t> </a:t>
            </a:r>
            <a:r>
              <a:rPr lang="ru-RU" dirty="0" err="1" smtClean="0"/>
              <a:t>економічна</a:t>
            </a:r>
            <a:r>
              <a:rPr lang="ru-RU" dirty="0" smtClean="0"/>
              <a:t> </a:t>
            </a:r>
            <a:r>
              <a:rPr lang="ru-RU" dirty="0" err="1" smtClean="0"/>
              <a:t>організація</a:t>
            </a:r>
            <a:r>
              <a:rPr lang="ru-RU" dirty="0" smtClean="0"/>
              <a:t>, членами </a:t>
            </a:r>
            <a:r>
              <a:rPr lang="ru-RU" dirty="0" err="1" smtClean="0"/>
              <a:t>якої</a:t>
            </a:r>
            <a:r>
              <a:rPr lang="ru-RU" dirty="0" smtClean="0"/>
              <a:t> є 164 </a:t>
            </a:r>
            <a:r>
              <a:rPr lang="ru-RU" dirty="0" err="1" smtClean="0"/>
              <a:t>країни</a:t>
            </a:r>
            <a:r>
              <a:rPr lang="ru-RU" dirty="0" smtClean="0"/>
              <a:t>; на них </a:t>
            </a:r>
            <a:r>
              <a:rPr lang="ru-RU" dirty="0" err="1" smtClean="0"/>
              <a:t>припадає</a:t>
            </a:r>
            <a:r>
              <a:rPr lang="ru-RU" dirty="0" smtClean="0"/>
              <a:t> </a:t>
            </a:r>
            <a:r>
              <a:rPr lang="ru-RU" dirty="0" err="1" smtClean="0"/>
              <a:t>понад</a:t>
            </a:r>
            <a:r>
              <a:rPr lang="ru-RU" dirty="0" smtClean="0"/>
              <a:t> 96% </a:t>
            </a:r>
            <a:r>
              <a:rPr lang="ru-RU" dirty="0" err="1" smtClean="0"/>
              <a:t>обсягів</a:t>
            </a:r>
            <a:r>
              <a:rPr lang="ru-RU" dirty="0" smtClean="0"/>
              <a:t> </a:t>
            </a:r>
            <a:r>
              <a:rPr lang="ru-RU" dirty="0" err="1" smtClean="0"/>
              <a:t>світової</a:t>
            </a:r>
            <a:r>
              <a:rPr lang="ru-RU" dirty="0" smtClean="0"/>
              <a:t> </a:t>
            </a:r>
            <a:r>
              <a:rPr lang="ru-RU" dirty="0" err="1" smtClean="0"/>
              <a:t>торгівлі</a:t>
            </a:r>
            <a:r>
              <a:rPr lang="ru-RU" dirty="0" smtClean="0"/>
              <a:t>. </a:t>
            </a:r>
          </a:p>
          <a:p>
            <a:r>
              <a:rPr lang="ru-RU" dirty="0" err="1" smtClean="0"/>
              <a:t>Основними</a:t>
            </a:r>
            <a:r>
              <a:rPr lang="ru-RU" dirty="0" smtClean="0"/>
              <a:t> </a:t>
            </a:r>
            <a:r>
              <a:rPr lang="ru-RU" dirty="0" err="1" smtClean="0"/>
              <a:t>функціями</a:t>
            </a:r>
            <a:r>
              <a:rPr lang="ru-RU" dirty="0" smtClean="0"/>
              <a:t> СОТ </a:t>
            </a:r>
            <a:r>
              <a:rPr lang="ru-RU" dirty="0" err="1" smtClean="0"/>
              <a:t>є</a:t>
            </a:r>
            <a:r>
              <a:rPr lang="ru-RU" dirty="0" smtClean="0"/>
              <a:t> </a:t>
            </a:r>
            <a:r>
              <a:rPr lang="ru-RU" dirty="0" err="1" smtClean="0"/>
              <a:t>встановлення</a:t>
            </a:r>
            <a:r>
              <a:rPr lang="ru-RU" dirty="0" smtClean="0"/>
              <a:t> правил </a:t>
            </a:r>
            <a:r>
              <a:rPr lang="ru-RU" dirty="0" err="1" smtClean="0"/>
              <a:t>міжнародної</a:t>
            </a:r>
            <a:r>
              <a:rPr lang="ru-RU" dirty="0" smtClean="0"/>
              <a:t> </a:t>
            </a:r>
            <a:r>
              <a:rPr lang="ru-RU" dirty="0" err="1" smtClean="0"/>
              <a:t>системи</a:t>
            </a:r>
            <a:r>
              <a:rPr lang="ru-RU" dirty="0" smtClean="0"/>
              <a:t> </a:t>
            </a:r>
            <a:r>
              <a:rPr lang="ru-RU" dirty="0" err="1" smtClean="0"/>
              <a:t>торгівлі</a:t>
            </a:r>
            <a:r>
              <a:rPr lang="ru-RU" dirty="0" smtClean="0"/>
              <a:t> </a:t>
            </a:r>
            <a:r>
              <a:rPr lang="ru-RU" dirty="0" err="1" smtClean="0"/>
              <a:t>й</a:t>
            </a:r>
            <a:r>
              <a:rPr lang="ru-RU" dirty="0" smtClean="0"/>
              <a:t> </a:t>
            </a:r>
            <a:r>
              <a:rPr lang="ru-RU" dirty="0" err="1" smtClean="0"/>
              <a:t>розв’язання</a:t>
            </a:r>
            <a:r>
              <a:rPr lang="ru-RU" dirty="0" smtClean="0"/>
              <a:t> </a:t>
            </a:r>
            <a:r>
              <a:rPr lang="ru-RU" dirty="0" err="1" smtClean="0"/>
              <a:t>спірних</a:t>
            </a:r>
            <a:r>
              <a:rPr lang="ru-RU" dirty="0" smtClean="0"/>
              <a:t> </a:t>
            </a:r>
            <a:r>
              <a:rPr lang="ru-RU" dirty="0" err="1" smtClean="0"/>
              <a:t>питань</a:t>
            </a:r>
            <a:r>
              <a:rPr lang="ru-RU" dirty="0" smtClean="0"/>
              <a:t> </a:t>
            </a:r>
            <a:r>
              <a:rPr lang="ru-RU" dirty="0" err="1" smtClean="0"/>
              <a:t>між</a:t>
            </a:r>
            <a:r>
              <a:rPr lang="ru-RU" dirty="0" smtClean="0"/>
              <a:t> </a:t>
            </a:r>
            <a:r>
              <a:rPr lang="ru-RU" dirty="0" err="1" smtClean="0"/>
              <a:t>країнами-підписантами</a:t>
            </a:r>
            <a:r>
              <a:rPr lang="ru-RU" dirty="0" smtClean="0"/>
              <a:t> </a:t>
            </a:r>
            <a:r>
              <a:rPr lang="ru-RU" dirty="0" err="1" smtClean="0"/>
              <a:t>угод</a:t>
            </a:r>
            <a:r>
              <a:rPr lang="ru-RU" dirty="0" smtClean="0"/>
              <a:t> </a:t>
            </a:r>
            <a:r>
              <a:rPr lang="ru-RU" dirty="0" err="1" smtClean="0"/>
              <a:t>організації</a:t>
            </a:r>
            <a:endParaRPr lang="ru-RU" dirty="0"/>
          </a:p>
        </p:txBody>
      </p:sp>
      <p:pic>
        <p:nvPicPr>
          <p:cNvPr id="7170" name="Picture 2" descr="F:\торгівля\Без названия (7).jpg"/>
          <p:cNvPicPr>
            <a:picLocks noGrp="1" noChangeAspect="1" noChangeArrowheads="1"/>
          </p:cNvPicPr>
          <p:nvPr>
            <p:ph sz="half" idx="2"/>
          </p:nvPr>
        </p:nvPicPr>
        <p:blipFill>
          <a:blip r:embed="rId2" cstate="print"/>
          <a:srcRect/>
          <a:stretch>
            <a:fillRect/>
          </a:stretch>
        </p:blipFill>
        <p:spPr bwMode="auto">
          <a:xfrm>
            <a:off x="6967192" y="1428736"/>
            <a:ext cx="3700808" cy="2357454"/>
          </a:xfrm>
          <a:prstGeom prst="rect">
            <a:avLst/>
          </a:prstGeom>
          <a:noFill/>
        </p:spPr>
      </p:pic>
      <p:pic>
        <p:nvPicPr>
          <p:cNvPr id="7171" name="Picture 3" descr="F:\торгівля\images (9).jpg"/>
          <p:cNvPicPr>
            <a:picLocks noChangeAspect="1" noChangeArrowheads="1"/>
          </p:cNvPicPr>
          <p:nvPr/>
        </p:nvPicPr>
        <p:blipFill>
          <a:blip r:embed="rId3" cstate="print"/>
          <a:srcRect/>
          <a:stretch>
            <a:fillRect/>
          </a:stretch>
        </p:blipFill>
        <p:spPr bwMode="auto">
          <a:xfrm>
            <a:off x="6845044" y="3857628"/>
            <a:ext cx="4508756" cy="3000372"/>
          </a:xfrm>
          <a:prstGeom prst="rect">
            <a:avLst/>
          </a:prstGeom>
          <a:noFill/>
        </p:spPr>
      </p:pic>
    </p:spTree>
    <p:extLst>
      <p:ext uri="{BB962C8B-B14F-4D97-AF65-F5344CB8AC3E}">
        <p14:creationId xmlns:p14="http://schemas.microsoft.com/office/powerpoint/2010/main" val="1000327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Багетная рамка 7"/>
          <p:cNvSpPr/>
          <p:nvPr/>
        </p:nvSpPr>
        <p:spPr>
          <a:xfrm>
            <a:off x="1738282" y="4857760"/>
            <a:ext cx="4857784" cy="1571636"/>
          </a:xfrm>
          <a:prstGeom prst="beve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b="1" dirty="0">
                <a:solidFill>
                  <a:schemeClr val="tx1">
                    <a:lumMod val="95000"/>
                    <a:lumOff val="5000"/>
                  </a:schemeClr>
                </a:solidFill>
              </a:rPr>
              <a:t>СОТ</a:t>
            </a:r>
          </a:p>
          <a:p>
            <a:pPr algn="ctr"/>
            <a:r>
              <a:rPr lang="ru-RU" sz="2400" b="1" dirty="0">
                <a:solidFill>
                  <a:schemeClr val="tx1">
                    <a:lumMod val="95000"/>
                    <a:lumOff val="5000"/>
                  </a:schemeClr>
                </a:solidFill>
              </a:rPr>
              <a:t> </a:t>
            </a:r>
            <a:r>
              <a:rPr lang="ru-RU" sz="2400" b="1" i="1" dirty="0">
                <a:solidFill>
                  <a:schemeClr val="tx1">
                    <a:lumMod val="95000"/>
                    <a:lumOff val="5000"/>
                  </a:schemeClr>
                </a:solidFill>
                <a:latin typeface="Book Antiqua" pitchFamily="18" charset="0"/>
              </a:rPr>
              <a:t>(Світова  </a:t>
            </a:r>
            <a:r>
              <a:rPr lang="ru-RU" sz="2400" b="1" i="1" dirty="0" err="1">
                <a:solidFill>
                  <a:schemeClr val="tx1">
                    <a:lumMod val="95000"/>
                    <a:lumOff val="5000"/>
                  </a:schemeClr>
                </a:solidFill>
                <a:latin typeface="Book Antiqua" pitchFamily="18" charset="0"/>
              </a:rPr>
              <a:t>організація</a:t>
            </a:r>
            <a:r>
              <a:rPr lang="ru-RU" sz="2400" b="1" i="1" dirty="0">
                <a:solidFill>
                  <a:schemeClr val="tx1">
                    <a:lumMod val="95000"/>
                    <a:lumOff val="5000"/>
                  </a:schemeClr>
                </a:solidFill>
                <a:latin typeface="Book Antiqua" pitchFamily="18" charset="0"/>
              </a:rPr>
              <a:t> </a:t>
            </a:r>
            <a:r>
              <a:rPr lang="ru-RU" sz="2400" b="1" i="1" dirty="0" err="1">
                <a:solidFill>
                  <a:schemeClr val="tx1">
                    <a:lumMod val="95000"/>
                    <a:lumOff val="5000"/>
                  </a:schemeClr>
                </a:solidFill>
                <a:latin typeface="Book Antiqua" pitchFamily="18" charset="0"/>
              </a:rPr>
              <a:t>торгівлі</a:t>
            </a:r>
            <a:r>
              <a:rPr lang="ru-RU" sz="2400" b="1" i="1" dirty="0">
                <a:solidFill>
                  <a:schemeClr val="tx1">
                    <a:lumMod val="95000"/>
                    <a:lumOff val="5000"/>
                  </a:schemeClr>
                </a:solidFill>
                <a:latin typeface="Book Antiqua" pitchFamily="18" charset="0"/>
              </a:rPr>
              <a:t>)</a:t>
            </a:r>
          </a:p>
        </p:txBody>
      </p:sp>
      <p:sp>
        <p:nvSpPr>
          <p:cNvPr id="11" name="Прямоугольник с двумя скругленными соседними углами 10"/>
          <p:cNvSpPr/>
          <p:nvPr/>
        </p:nvSpPr>
        <p:spPr>
          <a:xfrm>
            <a:off x="6596066" y="1643050"/>
            <a:ext cx="3786214" cy="4786346"/>
          </a:xfrm>
          <a:prstGeom prst="round2Same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buFont typeface="Wingdings" pitchFamily="2" charset="2"/>
              <a:buChar char="v"/>
            </a:pPr>
            <a:r>
              <a:rPr lang="ru-RU" sz="2400" b="1" i="1" dirty="0">
                <a:solidFill>
                  <a:srgbClr val="7030A0"/>
                </a:solidFill>
                <a:latin typeface="Bookman Old Style" pitchFamily="18" charset="0"/>
              </a:rPr>
              <a:t>В </a:t>
            </a:r>
            <a:r>
              <a:rPr lang="ru-RU" sz="2400" b="1" i="1" dirty="0" err="1">
                <a:solidFill>
                  <a:srgbClr val="7030A0"/>
                </a:solidFill>
                <a:latin typeface="Bookman Old Style" pitchFamily="18" charset="0"/>
              </a:rPr>
              <a:t>даний</a:t>
            </a:r>
            <a:r>
              <a:rPr lang="ru-RU" sz="2400" b="1" i="1" dirty="0">
                <a:solidFill>
                  <a:srgbClr val="7030A0"/>
                </a:solidFill>
                <a:latin typeface="Bookman Old Style" pitchFamily="18" charset="0"/>
              </a:rPr>
              <a:t> час в СОТ </a:t>
            </a:r>
            <a:r>
              <a:rPr lang="uk-UA" sz="2400" b="1" i="1" dirty="0">
                <a:solidFill>
                  <a:srgbClr val="7030A0"/>
                </a:solidFill>
                <a:latin typeface="Bookman Old Style" pitchFamily="18" charset="0"/>
              </a:rPr>
              <a:t>входить</a:t>
            </a:r>
            <a:r>
              <a:rPr lang="ru-RU" sz="2400" b="1" i="1" dirty="0">
                <a:solidFill>
                  <a:srgbClr val="7030A0"/>
                </a:solidFill>
                <a:latin typeface="Bookman Old Style" pitchFamily="18" charset="0"/>
              </a:rPr>
              <a:t> 164 </a:t>
            </a:r>
            <a:r>
              <a:rPr lang="ru-RU" sz="2400" b="1" i="1" dirty="0" err="1">
                <a:solidFill>
                  <a:srgbClr val="7030A0"/>
                </a:solidFill>
                <a:latin typeface="Bookman Old Style" pitchFamily="18" charset="0"/>
              </a:rPr>
              <a:t>країни</a:t>
            </a:r>
            <a:r>
              <a:rPr lang="ru-RU" sz="2400" b="1" i="1" dirty="0">
                <a:solidFill>
                  <a:srgbClr val="7030A0"/>
                </a:solidFill>
                <a:latin typeface="Bookman Old Style" pitchFamily="18" charset="0"/>
              </a:rPr>
              <a:t>, </a:t>
            </a:r>
            <a:r>
              <a:rPr lang="ru-RU" sz="2400" b="1" i="1" dirty="0" err="1">
                <a:solidFill>
                  <a:srgbClr val="7030A0"/>
                </a:solidFill>
                <a:latin typeface="Bookman Old Style" pitchFamily="18" charset="0"/>
              </a:rPr>
              <a:t>частка</a:t>
            </a:r>
            <a:r>
              <a:rPr lang="ru-RU" sz="2400" b="1" i="1" dirty="0">
                <a:solidFill>
                  <a:srgbClr val="7030A0"/>
                </a:solidFill>
                <a:latin typeface="Bookman Old Style" pitchFamily="18" charset="0"/>
              </a:rPr>
              <a:t> </a:t>
            </a:r>
            <a:r>
              <a:rPr lang="ru-RU" sz="2400" b="1" i="1" dirty="0" err="1">
                <a:solidFill>
                  <a:srgbClr val="7030A0"/>
                </a:solidFill>
                <a:latin typeface="Bookman Old Style" pitchFamily="18" charset="0"/>
              </a:rPr>
              <a:t>яких</a:t>
            </a:r>
            <a:r>
              <a:rPr lang="ru-RU" sz="2400" b="1" i="1" dirty="0">
                <a:solidFill>
                  <a:srgbClr val="7030A0"/>
                </a:solidFill>
                <a:latin typeface="Bookman Old Style" pitchFamily="18" charset="0"/>
              </a:rPr>
              <a:t> у </a:t>
            </a:r>
            <a:r>
              <a:rPr lang="ru-RU" sz="2400" b="1" i="1" dirty="0" err="1">
                <a:solidFill>
                  <a:srgbClr val="7030A0"/>
                </a:solidFill>
                <a:latin typeface="Bookman Old Style" pitchFamily="18" charset="0"/>
              </a:rPr>
              <a:t>сумі</a:t>
            </a:r>
            <a:r>
              <a:rPr lang="ru-RU" sz="2400" b="1" i="1" dirty="0">
                <a:solidFill>
                  <a:srgbClr val="7030A0"/>
                </a:solidFill>
                <a:latin typeface="Bookman Old Style" pitchFamily="18" charset="0"/>
              </a:rPr>
              <a:t> </a:t>
            </a:r>
            <a:r>
              <a:rPr lang="ru-RU" sz="2400" b="1" i="1" dirty="0" err="1">
                <a:solidFill>
                  <a:srgbClr val="7030A0"/>
                </a:solidFill>
                <a:latin typeface="Bookman Old Style" pitchFamily="18" charset="0"/>
              </a:rPr>
              <a:t>складає</a:t>
            </a:r>
            <a:r>
              <a:rPr lang="ru-RU" sz="2400" b="1" i="1" dirty="0">
                <a:solidFill>
                  <a:srgbClr val="7030A0"/>
                </a:solidFill>
                <a:latin typeface="Bookman Old Style" pitchFamily="18" charset="0"/>
              </a:rPr>
              <a:t>  97% </a:t>
            </a:r>
            <a:r>
              <a:rPr lang="ru-RU" sz="2400" b="1" i="1" dirty="0" err="1">
                <a:solidFill>
                  <a:srgbClr val="7030A0"/>
                </a:solidFill>
                <a:latin typeface="Bookman Old Style" pitchFamily="18" charset="0"/>
              </a:rPr>
              <a:t>світового</a:t>
            </a:r>
            <a:r>
              <a:rPr lang="ru-RU" sz="2400" b="1" i="1" dirty="0">
                <a:solidFill>
                  <a:srgbClr val="7030A0"/>
                </a:solidFill>
                <a:latin typeface="Bookman Old Style" pitchFamily="18" charset="0"/>
              </a:rPr>
              <a:t> торгового обороту</a:t>
            </a:r>
          </a:p>
        </p:txBody>
      </p:sp>
      <p:sp>
        <p:nvSpPr>
          <p:cNvPr id="12" name="Прямоугольник с двумя скругленными соседними углами 11"/>
          <p:cNvSpPr/>
          <p:nvPr/>
        </p:nvSpPr>
        <p:spPr>
          <a:xfrm>
            <a:off x="6453206" y="1643050"/>
            <a:ext cx="4071934" cy="4786346"/>
          </a:xfrm>
          <a:prstGeom prst="round2SameRect">
            <a:avLst/>
          </a:prstGeom>
        </p:spPr>
        <p:style>
          <a:lnRef idx="1">
            <a:schemeClr val="accent2"/>
          </a:lnRef>
          <a:fillRef idx="2">
            <a:schemeClr val="accent2"/>
          </a:fillRef>
          <a:effectRef idx="1">
            <a:schemeClr val="accent2"/>
          </a:effectRef>
          <a:fontRef idx="minor">
            <a:schemeClr val="dk1"/>
          </a:fontRef>
        </p:style>
        <p:txBody>
          <a:bodyPr rtlCol="0" anchor="ctr"/>
          <a:lstStyle/>
          <a:p>
            <a:pPr marL="457200" indent="-457200"/>
            <a:r>
              <a:rPr lang="ru-RU" sz="2400" b="1" u="sng" dirty="0" err="1">
                <a:solidFill>
                  <a:srgbClr val="7030A0"/>
                </a:solidFill>
                <a:latin typeface="Book Antiqua" pitchFamily="18" charset="0"/>
              </a:rPr>
              <a:t>Основні</a:t>
            </a:r>
            <a:r>
              <a:rPr lang="ru-RU" sz="2400" b="1" u="sng" dirty="0">
                <a:solidFill>
                  <a:srgbClr val="7030A0"/>
                </a:solidFill>
                <a:latin typeface="Book Antiqua" pitchFamily="18" charset="0"/>
              </a:rPr>
              <a:t> </a:t>
            </a:r>
            <a:r>
              <a:rPr lang="ru-RU" sz="2400" b="1" u="sng" dirty="0" err="1">
                <a:solidFill>
                  <a:srgbClr val="7030A0"/>
                </a:solidFill>
                <a:latin typeface="Book Antiqua" pitchFamily="18" charset="0"/>
              </a:rPr>
              <a:t>функциії</a:t>
            </a:r>
            <a:r>
              <a:rPr lang="ru-RU" sz="2400" b="1" u="sng" dirty="0">
                <a:solidFill>
                  <a:srgbClr val="7030A0"/>
                </a:solidFill>
                <a:latin typeface="Book Antiqua" pitchFamily="18" charset="0"/>
              </a:rPr>
              <a:t>:</a:t>
            </a:r>
          </a:p>
          <a:p>
            <a:pPr marL="457200" indent="-457200"/>
            <a:endParaRPr lang="ru-RU" sz="2400" b="1" u="sng" dirty="0">
              <a:solidFill>
                <a:srgbClr val="7030A0"/>
              </a:solidFill>
              <a:latin typeface="Book Antiqua" pitchFamily="18" charset="0"/>
            </a:endParaRPr>
          </a:p>
          <a:p>
            <a:pPr marL="457200" indent="-457200"/>
            <a:r>
              <a:rPr lang="ru-RU" sz="2400" b="1" dirty="0" err="1">
                <a:solidFill>
                  <a:srgbClr val="7030A0"/>
                </a:solidFill>
                <a:latin typeface="Book Antiqua" pitchFamily="18" charset="0"/>
              </a:rPr>
              <a:t>Всі</a:t>
            </a:r>
            <a:r>
              <a:rPr lang="ru-RU" sz="2400" b="1" dirty="0">
                <a:solidFill>
                  <a:srgbClr val="7030A0"/>
                </a:solidFill>
                <a:latin typeface="Book Antiqua" pitchFamily="18" charset="0"/>
              </a:rPr>
              <a:t> члени СОТ</a:t>
            </a:r>
          </a:p>
          <a:p>
            <a:pPr marL="457200" indent="-457200"/>
            <a:r>
              <a:rPr lang="ru-RU" sz="2400" b="1" dirty="0" err="1">
                <a:solidFill>
                  <a:srgbClr val="7030A0"/>
                </a:solidFill>
                <a:latin typeface="Book Antiqua" pitchFamily="18" charset="0"/>
              </a:rPr>
              <a:t>зобов'язані</a:t>
            </a:r>
            <a:r>
              <a:rPr lang="ru-RU" sz="2400" b="1" dirty="0">
                <a:solidFill>
                  <a:srgbClr val="7030A0"/>
                </a:solidFill>
                <a:latin typeface="Book Antiqua" pitchFamily="18" charset="0"/>
              </a:rPr>
              <a:t> </a:t>
            </a:r>
            <a:r>
              <a:rPr lang="ru-RU" sz="2400" b="1" dirty="0" err="1">
                <a:solidFill>
                  <a:srgbClr val="7030A0"/>
                </a:solidFill>
                <a:latin typeface="Book Antiqua" pitchFamily="18" charset="0"/>
              </a:rPr>
              <a:t>надавати</a:t>
            </a:r>
            <a:endParaRPr lang="ru-RU" sz="2400" b="1" dirty="0">
              <a:solidFill>
                <a:srgbClr val="7030A0"/>
              </a:solidFill>
              <a:latin typeface="Book Antiqua" pitchFamily="18" charset="0"/>
            </a:endParaRPr>
          </a:p>
          <a:p>
            <a:pPr marL="457200" indent="-457200"/>
            <a:r>
              <a:rPr lang="ru-RU" sz="2400" b="1" dirty="0" err="1">
                <a:solidFill>
                  <a:srgbClr val="7030A0"/>
                </a:solidFill>
                <a:latin typeface="Book Antiqua" pitchFamily="18" charset="0"/>
              </a:rPr>
              <a:t>всім</a:t>
            </a:r>
            <a:r>
              <a:rPr lang="ru-RU" sz="2400" b="1" dirty="0">
                <a:solidFill>
                  <a:srgbClr val="7030A0"/>
                </a:solidFill>
                <a:latin typeface="Book Antiqua" pitchFamily="18" charset="0"/>
              </a:rPr>
              <a:t> </a:t>
            </a:r>
            <a:r>
              <a:rPr lang="ru-RU" sz="2400" b="1" dirty="0" err="1">
                <a:solidFill>
                  <a:srgbClr val="7030A0"/>
                </a:solidFill>
                <a:latin typeface="Book Antiqua" pitchFamily="18" charset="0"/>
              </a:rPr>
              <a:t>іншим</a:t>
            </a:r>
            <a:r>
              <a:rPr lang="ru-RU" sz="2400" b="1" dirty="0">
                <a:solidFill>
                  <a:srgbClr val="7030A0"/>
                </a:solidFill>
                <a:latin typeface="Book Antiqua" pitchFamily="18" charset="0"/>
              </a:rPr>
              <a:t> членам</a:t>
            </a:r>
          </a:p>
          <a:p>
            <a:pPr marL="457200" indent="-457200"/>
            <a:r>
              <a:rPr lang="ru-RU" sz="2400" b="1" dirty="0">
                <a:solidFill>
                  <a:srgbClr val="7030A0"/>
                </a:solidFill>
                <a:latin typeface="Book Antiqua" pitchFamily="18" charset="0"/>
              </a:rPr>
              <a:t>режим </a:t>
            </a:r>
            <a:r>
              <a:rPr lang="ru-RU" sz="2400" b="1" dirty="0" err="1">
                <a:solidFill>
                  <a:srgbClr val="7030A0"/>
                </a:solidFill>
                <a:latin typeface="Book Antiqua" pitchFamily="18" charset="0"/>
              </a:rPr>
              <a:t>найбільшого</a:t>
            </a:r>
            <a:endParaRPr lang="ru-RU" sz="2400" b="1" dirty="0">
              <a:solidFill>
                <a:srgbClr val="7030A0"/>
              </a:solidFill>
              <a:latin typeface="Book Antiqua" pitchFamily="18" charset="0"/>
            </a:endParaRPr>
          </a:p>
          <a:p>
            <a:pPr marL="457200" indent="-457200"/>
            <a:r>
              <a:rPr lang="ru-RU" sz="2400" b="1" dirty="0" err="1">
                <a:solidFill>
                  <a:srgbClr val="7030A0"/>
                </a:solidFill>
                <a:latin typeface="Book Antiqua" pitchFamily="18" charset="0"/>
              </a:rPr>
              <a:t>сприяння</a:t>
            </a:r>
            <a:r>
              <a:rPr lang="ru-RU" sz="2400" b="1" dirty="0">
                <a:solidFill>
                  <a:srgbClr val="7030A0"/>
                </a:solidFill>
                <a:latin typeface="Book Antiqua" pitchFamily="18" charset="0"/>
              </a:rPr>
              <a:t> в </a:t>
            </a:r>
            <a:r>
              <a:rPr lang="ru-RU" sz="2400" b="1" dirty="0" err="1">
                <a:solidFill>
                  <a:srgbClr val="7030A0"/>
                </a:solidFill>
                <a:latin typeface="Book Antiqua" pitchFamily="18" charset="0"/>
              </a:rPr>
              <a:t>торгівлі</a:t>
            </a:r>
            <a:endParaRPr lang="ru-RU" sz="2400" b="1" dirty="0">
              <a:solidFill>
                <a:srgbClr val="7030A0"/>
              </a:solidFill>
              <a:latin typeface="Book Antiqua" pitchFamily="18" charset="0"/>
            </a:endParaRPr>
          </a:p>
        </p:txBody>
      </p:sp>
      <p:sp>
        <p:nvSpPr>
          <p:cNvPr id="9" name="Заголовок 1"/>
          <p:cNvSpPr txBox="1">
            <a:spLocks noGrp="1"/>
          </p:cNvSpPr>
          <p:nvPr>
            <p:ph type="title"/>
          </p:nvPr>
        </p:nvSpPr>
        <p:spPr>
          <a:xfrm>
            <a:off x="5231904" y="332656"/>
            <a:ext cx="5329246" cy="1143000"/>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fontScale="90000"/>
          </a:bodyPr>
          <a:lstStyle/>
          <a:p>
            <a:pPr algn="ctr">
              <a:lnSpc>
                <a:spcPct val="100000"/>
              </a:lnSpc>
              <a:defRPr/>
            </a:pPr>
            <a:r>
              <a:rPr lang="ru-RU" b="1" dirty="0" err="1">
                <a:latin typeface="Bookman Old Style" pitchFamily="18" charset="0"/>
              </a:rPr>
              <a:t>Зовнішня</a:t>
            </a:r>
            <a:r>
              <a:rPr lang="ru-RU" b="1" dirty="0">
                <a:latin typeface="Bookman Old Style" pitchFamily="18" charset="0"/>
              </a:rPr>
              <a:t>  </a:t>
            </a:r>
            <a:r>
              <a:rPr lang="ru-RU" b="1" dirty="0" err="1">
                <a:latin typeface="Bookman Old Style" pitchFamily="18" charset="0"/>
              </a:rPr>
              <a:t>торгівля</a:t>
            </a:r>
            <a:endParaRPr lang="ru-RU" b="1" dirty="0">
              <a:latin typeface="Bookman Old Style" pitchFamily="18" charset="0"/>
            </a:endParaRPr>
          </a:p>
        </p:txBody>
      </p:sp>
      <p:pic>
        <p:nvPicPr>
          <p:cNvPr id="6146" name="Picture 2"/>
          <p:cNvPicPr>
            <a:picLocks noGrp="1" noChangeAspect="1" noChangeArrowheads="1"/>
          </p:cNvPicPr>
          <p:nvPr>
            <p:ph idx="1"/>
          </p:nvPr>
        </p:nvPicPr>
        <p:blipFill>
          <a:blip r:embed="rId2" cstate="email">
            <a:clrChange>
              <a:clrFrom>
                <a:srgbClr val="FFFFFF"/>
              </a:clrFrom>
              <a:clrTo>
                <a:srgbClr val="FFFFFF">
                  <a:alpha val="0"/>
                </a:srgbClr>
              </a:clrTo>
            </a:clrChange>
          </a:blip>
          <a:srcRect/>
          <a:stretch>
            <a:fillRect/>
          </a:stretch>
        </p:blipFill>
        <p:spPr bwMode="auto">
          <a:xfrm>
            <a:off x="1757675" y="1484785"/>
            <a:ext cx="4644515" cy="3096343"/>
          </a:xfrm>
          <a:prstGeom prst="rect">
            <a:avLst/>
          </a:prstGeom>
          <a:noFill/>
          <a:ln w="9525">
            <a:noFill/>
            <a:miter lim="800000"/>
            <a:headEnd/>
            <a:tailEnd/>
          </a:ln>
          <a:effectLst/>
        </p:spPr>
      </p:pic>
    </p:spTree>
    <p:extLst>
      <p:ext uri="{BB962C8B-B14F-4D97-AF65-F5344CB8AC3E}">
        <p14:creationId xmlns:p14="http://schemas.microsoft.com/office/powerpoint/2010/main" val="159257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err="1" smtClean="0">
                <a:solidFill>
                  <a:schemeClr val="tx2"/>
                </a:solidFill>
              </a:rPr>
              <a:t>Міжнародна</a:t>
            </a:r>
            <a:r>
              <a:rPr lang="ru-RU" b="1" dirty="0" smtClean="0">
                <a:solidFill>
                  <a:schemeClr val="tx2"/>
                </a:solidFill>
              </a:rPr>
              <a:t> </a:t>
            </a:r>
            <a:r>
              <a:rPr lang="ru-RU" b="1" dirty="0" err="1" smtClean="0">
                <a:solidFill>
                  <a:schemeClr val="tx2"/>
                </a:solidFill>
              </a:rPr>
              <a:t>торгівля</a:t>
            </a:r>
            <a:r>
              <a:rPr lang="ru-RU" b="1" dirty="0" smtClean="0">
                <a:solidFill>
                  <a:schemeClr val="tx2"/>
                </a:solidFill>
              </a:rPr>
              <a:t> </a:t>
            </a:r>
            <a:r>
              <a:rPr lang="ru-RU" b="1" dirty="0" err="1" smtClean="0">
                <a:solidFill>
                  <a:schemeClr val="tx2"/>
                </a:solidFill>
              </a:rPr>
              <a:t>складається</a:t>
            </a:r>
            <a:r>
              <a:rPr lang="ru-RU" b="1" dirty="0" smtClean="0">
                <a:solidFill>
                  <a:schemeClr val="tx2"/>
                </a:solidFill>
              </a:rPr>
              <a:t> </a:t>
            </a:r>
            <a:r>
              <a:rPr lang="ru-RU" b="1" dirty="0" err="1" smtClean="0">
                <a:solidFill>
                  <a:schemeClr val="tx2"/>
                </a:solidFill>
              </a:rPr>
              <a:t>з</a:t>
            </a:r>
            <a:r>
              <a:rPr lang="ru-RU" b="1" dirty="0" smtClean="0">
                <a:solidFill>
                  <a:schemeClr val="tx2"/>
                </a:solidFill>
              </a:rPr>
              <a:t> </a:t>
            </a:r>
            <a:r>
              <a:rPr lang="ru-RU" b="1" dirty="0" err="1" smtClean="0">
                <a:solidFill>
                  <a:schemeClr val="tx2"/>
                </a:solidFill>
              </a:rPr>
              <a:t>двох</a:t>
            </a:r>
            <a:r>
              <a:rPr lang="ru-RU" b="1" dirty="0" smtClean="0">
                <a:solidFill>
                  <a:schemeClr val="tx2"/>
                </a:solidFill>
              </a:rPr>
              <a:t> </a:t>
            </a:r>
            <a:r>
              <a:rPr lang="ru-RU" b="1" dirty="0" err="1" smtClean="0">
                <a:solidFill>
                  <a:schemeClr val="tx2"/>
                </a:solidFill>
              </a:rPr>
              <a:t>зустрічних</a:t>
            </a:r>
            <a:r>
              <a:rPr lang="ru-RU" b="1" dirty="0" smtClean="0">
                <a:solidFill>
                  <a:schemeClr val="tx2"/>
                </a:solidFill>
              </a:rPr>
              <a:t> </a:t>
            </a:r>
            <a:r>
              <a:rPr lang="ru-RU" b="1" dirty="0" err="1" smtClean="0">
                <a:solidFill>
                  <a:schemeClr val="tx2"/>
                </a:solidFill>
              </a:rPr>
              <a:t>потоків</a:t>
            </a:r>
            <a:r>
              <a:rPr lang="ru-RU" b="1" dirty="0" smtClean="0">
                <a:solidFill>
                  <a:schemeClr val="tx2"/>
                </a:solidFill>
              </a:rPr>
              <a:t>:</a:t>
            </a:r>
            <a:endParaRPr lang="ru-RU" b="1" dirty="0">
              <a:solidFill>
                <a:schemeClr val="tx2"/>
              </a:solidFill>
            </a:endParaRPr>
          </a:p>
        </p:txBody>
      </p:sp>
      <p:sp>
        <p:nvSpPr>
          <p:cNvPr id="3" name="Содержимое 2"/>
          <p:cNvSpPr>
            <a:spLocks noGrp="1"/>
          </p:cNvSpPr>
          <p:nvPr>
            <p:ph sz="half" idx="1"/>
          </p:nvPr>
        </p:nvSpPr>
        <p:spPr/>
        <p:txBody>
          <a:bodyPr>
            <a:normAutofit/>
          </a:bodyPr>
          <a:lstStyle/>
          <a:p>
            <a:r>
              <a:rPr lang="ru-RU" b="1" dirty="0" err="1" smtClean="0">
                <a:solidFill>
                  <a:schemeClr val="tx2"/>
                </a:solidFill>
              </a:rPr>
              <a:t>експорт</a:t>
            </a:r>
            <a:r>
              <a:rPr lang="ru-RU" dirty="0" smtClean="0"/>
              <a:t> — продаж та </a:t>
            </a:r>
            <a:r>
              <a:rPr lang="ru-RU" dirty="0" err="1" smtClean="0"/>
              <a:t>вивезення</a:t>
            </a:r>
            <a:r>
              <a:rPr lang="ru-RU" dirty="0" smtClean="0"/>
              <a:t> </a:t>
            </a:r>
            <a:r>
              <a:rPr lang="ru-RU" dirty="0" err="1" smtClean="0"/>
              <a:t>товарів</a:t>
            </a:r>
            <a:r>
              <a:rPr lang="ru-RU" dirty="0" smtClean="0"/>
              <a:t> за кордон</a:t>
            </a:r>
          </a:p>
          <a:p>
            <a:r>
              <a:rPr lang="ru-RU" b="1" dirty="0" err="1" smtClean="0">
                <a:solidFill>
                  <a:schemeClr val="tx2"/>
                </a:solidFill>
              </a:rPr>
              <a:t>Реекспорт</a:t>
            </a:r>
            <a:r>
              <a:rPr lang="ru-RU" dirty="0" smtClean="0"/>
              <a:t> — </a:t>
            </a:r>
            <a:r>
              <a:rPr lang="ru-RU" dirty="0" err="1" smtClean="0"/>
              <a:t>це</a:t>
            </a:r>
            <a:r>
              <a:rPr lang="ru-RU" dirty="0" smtClean="0"/>
              <a:t> </a:t>
            </a:r>
            <a:r>
              <a:rPr lang="ru-RU" dirty="0" err="1" smtClean="0"/>
              <a:t>вивезення</a:t>
            </a:r>
            <a:r>
              <a:rPr lang="ru-RU" dirty="0" smtClean="0"/>
              <a:t> </a:t>
            </a:r>
            <a:r>
              <a:rPr lang="ru-RU" dirty="0" err="1" smtClean="0"/>
              <a:t>товарів</a:t>
            </a:r>
            <a:r>
              <a:rPr lang="ru-RU" dirty="0" smtClean="0"/>
              <a:t>, </a:t>
            </a:r>
            <a:r>
              <a:rPr lang="ru-RU" dirty="0" err="1" smtClean="0"/>
              <a:t>раніше</a:t>
            </a:r>
            <a:r>
              <a:rPr lang="ru-RU" dirty="0" smtClean="0"/>
              <a:t> </a:t>
            </a:r>
            <a:r>
              <a:rPr lang="ru-RU" dirty="0" err="1" smtClean="0"/>
              <a:t>ввезених</a:t>
            </a:r>
            <a:r>
              <a:rPr lang="ru-RU" dirty="0" smtClean="0"/>
              <a:t> </a:t>
            </a:r>
            <a:r>
              <a:rPr lang="ru-RU" dirty="0" err="1" smtClean="0"/>
              <a:t>із-за</a:t>
            </a:r>
            <a:r>
              <a:rPr lang="ru-RU" dirty="0" smtClean="0"/>
              <a:t> кордону, </a:t>
            </a:r>
            <a:r>
              <a:rPr lang="ru-RU" dirty="0" err="1" smtClean="0"/>
              <a:t>які</a:t>
            </a:r>
            <a:r>
              <a:rPr lang="ru-RU" dirty="0" smtClean="0"/>
              <a:t> не </a:t>
            </a:r>
            <a:r>
              <a:rPr lang="ru-RU" dirty="0" err="1" smtClean="0"/>
              <a:t>піддавалися</a:t>
            </a:r>
            <a:r>
              <a:rPr lang="ru-RU" dirty="0" smtClean="0"/>
              <a:t> </a:t>
            </a:r>
            <a:r>
              <a:rPr lang="ru-RU" dirty="0" err="1" smtClean="0"/>
              <a:t>переробці</a:t>
            </a:r>
            <a:r>
              <a:rPr lang="ru-RU" dirty="0" smtClean="0"/>
              <a:t> у </a:t>
            </a:r>
            <a:r>
              <a:rPr lang="ru-RU" dirty="0" err="1" smtClean="0"/>
              <a:t>даній</a:t>
            </a:r>
            <a:r>
              <a:rPr lang="ru-RU" dirty="0" smtClean="0"/>
              <a:t> </a:t>
            </a:r>
            <a:r>
              <a:rPr lang="ru-RU" dirty="0" err="1" smtClean="0"/>
              <a:t>країні</a:t>
            </a:r>
            <a:r>
              <a:rPr lang="ru-RU" dirty="0" smtClean="0"/>
              <a:t> (</a:t>
            </a:r>
            <a:r>
              <a:rPr lang="ru-RU" dirty="0" err="1" smtClean="0"/>
              <a:t>товарів</a:t>
            </a:r>
            <a:r>
              <a:rPr lang="ru-RU" dirty="0" smtClean="0"/>
              <a:t>, </a:t>
            </a:r>
            <a:r>
              <a:rPr lang="ru-RU" dirty="0" err="1" smtClean="0"/>
              <a:t>проданих</a:t>
            </a:r>
            <a:r>
              <a:rPr lang="ru-RU" dirty="0" smtClean="0"/>
              <a:t> на </a:t>
            </a:r>
            <a:r>
              <a:rPr lang="ru-RU" dirty="0" err="1" smtClean="0"/>
              <a:t>міжнародних</a:t>
            </a:r>
            <a:r>
              <a:rPr lang="ru-RU" dirty="0" smtClean="0"/>
              <a:t> ярмарках, </a:t>
            </a:r>
            <a:r>
              <a:rPr lang="ru-RU" dirty="0" err="1" smtClean="0"/>
              <a:t>товарних</a:t>
            </a:r>
            <a:r>
              <a:rPr lang="ru-RU" dirty="0" smtClean="0"/>
              <a:t> </a:t>
            </a:r>
            <a:r>
              <a:rPr lang="ru-RU" dirty="0" err="1" smtClean="0"/>
              <a:t>біржах</a:t>
            </a:r>
            <a:r>
              <a:rPr lang="ru-RU" dirty="0" smtClean="0"/>
              <a:t>, </a:t>
            </a:r>
            <a:r>
              <a:rPr lang="ru-RU" dirty="0" err="1" smtClean="0"/>
              <a:t>аукціонах</a:t>
            </a:r>
            <a:r>
              <a:rPr lang="ru-RU" dirty="0" smtClean="0"/>
              <a:t> </a:t>
            </a:r>
            <a:r>
              <a:rPr lang="ru-RU" dirty="0" err="1" smtClean="0"/>
              <a:t>тощо</a:t>
            </a:r>
            <a:endParaRPr lang="ru-RU" dirty="0"/>
          </a:p>
        </p:txBody>
      </p:sp>
      <p:sp>
        <p:nvSpPr>
          <p:cNvPr id="4" name="Содержимое 3"/>
          <p:cNvSpPr>
            <a:spLocks noGrp="1"/>
          </p:cNvSpPr>
          <p:nvPr>
            <p:ph sz="half" idx="2"/>
          </p:nvPr>
        </p:nvSpPr>
        <p:spPr/>
        <p:txBody>
          <a:bodyPr>
            <a:normAutofit/>
          </a:bodyPr>
          <a:lstStyle/>
          <a:p>
            <a:r>
              <a:rPr lang="ru-RU" b="1" dirty="0" err="1" smtClean="0">
                <a:solidFill>
                  <a:schemeClr val="tx2"/>
                </a:solidFill>
              </a:rPr>
              <a:t>імпорт</a:t>
            </a:r>
            <a:r>
              <a:rPr lang="ru-RU" b="1" dirty="0" smtClean="0">
                <a:solidFill>
                  <a:schemeClr val="tx2"/>
                </a:solidFill>
              </a:rPr>
              <a:t> </a:t>
            </a:r>
            <a:r>
              <a:rPr lang="ru-RU" dirty="0" smtClean="0"/>
              <a:t>— </a:t>
            </a:r>
            <a:r>
              <a:rPr lang="ru-RU" dirty="0" err="1" smtClean="0"/>
              <a:t>купівля</a:t>
            </a:r>
            <a:r>
              <a:rPr lang="ru-RU" dirty="0" smtClean="0"/>
              <a:t> та </a:t>
            </a:r>
            <a:r>
              <a:rPr lang="ru-RU" dirty="0" err="1" smtClean="0"/>
              <a:t>ввезення</a:t>
            </a:r>
            <a:r>
              <a:rPr lang="ru-RU" dirty="0" smtClean="0"/>
              <a:t> </a:t>
            </a:r>
            <a:r>
              <a:rPr lang="ru-RU" dirty="0" err="1" smtClean="0"/>
              <a:t>товарів</a:t>
            </a:r>
            <a:r>
              <a:rPr lang="ru-RU" dirty="0" smtClean="0"/>
              <a:t> </a:t>
            </a:r>
            <a:r>
              <a:rPr lang="ru-RU" dirty="0" err="1" smtClean="0"/>
              <a:t>із-за</a:t>
            </a:r>
            <a:r>
              <a:rPr lang="ru-RU" dirty="0" smtClean="0"/>
              <a:t> кордону</a:t>
            </a:r>
          </a:p>
          <a:p>
            <a:r>
              <a:rPr lang="ru-RU" b="1" dirty="0" err="1" smtClean="0">
                <a:solidFill>
                  <a:schemeClr val="tx2"/>
                </a:solidFill>
              </a:rPr>
              <a:t>Реімпорт</a:t>
            </a:r>
            <a:r>
              <a:rPr lang="ru-RU" b="1" dirty="0" smtClean="0">
                <a:solidFill>
                  <a:schemeClr val="tx2"/>
                </a:solidFill>
              </a:rPr>
              <a:t> —</a:t>
            </a:r>
            <a:r>
              <a:rPr lang="ru-RU" dirty="0" smtClean="0"/>
              <a:t> </a:t>
            </a:r>
            <a:r>
              <a:rPr lang="ru-RU" dirty="0" err="1" smtClean="0"/>
              <a:t>ввезення</a:t>
            </a:r>
            <a:r>
              <a:rPr lang="ru-RU" dirty="0" smtClean="0"/>
              <a:t> </a:t>
            </a:r>
            <a:r>
              <a:rPr lang="ru-RU" dirty="0" err="1" smtClean="0"/>
              <a:t>з-за</a:t>
            </a:r>
            <a:r>
              <a:rPr lang="ru-RU" dirty="0" smtClean="0"/>
              <a:t> кордону </a:t>
            </a:r>
            <a:r>
              <a:rPr lang="ru-RU" dirty="0" err="1" smtClean="0"/>
              <a:t>раніше</a:t>
            </a:r>
            <a:r>
              <a:rPr lang="ru-RU" dirty="0" smtClean="0"/>
              <a:t> </a:t>
            </a:r>
            <a:r>
              <a:rPr lang="ru-RU" dirty="0" err="1" smtClean="0"/>
              <a:t>вивезених</a:t>
            </a:r>
            <a:r>
              <a:rPr lang="ru-RU" dirty="0" smtClean="0"/>
              <a:t> </a:t>
            </a:r>
            <a:r>
              <a:rPr lang="ru-RU" dirty="0" err="1" smtClean="0"/>
              <a:t>з</a:t>
            </a:r>
            <a:r>
              <a:rPr lang="ru-RU" dirty="0" smtClean="0"/>
              <a:t> </a:t>
            </a:r>
            <a:r>
              <a:rPr lang="ru-RU" dirty="0" err="1" smtClean="0"/>
              <a:t>даної</a:t>
            </a:r>
            <a:r>
              <a:rPr lang="ru-RU" dirty="0" smtClean="0"/>
              <a:t> </a:t>
            </a:r>
            <a:r>
              <a:rPr lang="ru-RU" dirty="0" err="1" smtClean="0"/>
              <a:t>країни</a:t>
            </a:r>
            <a:r>
              <a:rPr lang="ru-RU" dirty="0" smtClean="0"/>
              <a:t> </a:t>
            </a:r>
            <a:r>
              <a:rPr lang="ru-RU" dirty="0" err="1" smtClean="0"/>
              <a:t>товарів</a:t>
            </a:r>
            <a:r>
              <a:rPr lang="ru-RU" dirty="0" smtClean="0"/>
              <a:t> без </a:t>
            </a:r>
            <a:r>
              <a:rPr lang="ru-RU" dirty="0" err="1" smtClean="0"/>
              <a:t>будь-якої</a:t>
            </a:r>
            <a:r>
              <a:rPr lang="ru-RU" dirty="0" smtClean="0"/>
              <a:t> </a:t>
            </a:r>
            <a:r>
              <a:rPr lang="ru-RU" dirty="0" err="1" smtClean="0"/>
              <a:t>їх</a:t>
            </a:r>
            <a:r>
              <a:rPr lang="ru-RU" dirty="0" smtClean="0"/>
              <a:t> </a:t>
            </a:r>
            <a:r>
              <a:rPr lang="ru-RU" dirty="0" err="1" smtClean="0"/>
              <a:t>переробки</a:t>
            </a:r>
            <a:r>
              <a:rPr lang="ru-RU" dirty="0" smtClean="0"/>
              <a:t> в </a:t>
            </a:r>
            <a:r>
              <a:rPr lang="ru-RU" dirty="0" err="1" smtClean="0"/>
              <a:t>закордонній</a:t>
            </a:r>
            <a:r>
              <a:rPr lang="ru-RU" dirty="0" smtClean="0"/>
              <a:t> </a:t>
            </a:r>
            <a:r>
              <a:rPr lang="ru-RU" dirty="0" err="1" smtClean="0"/>
              <a:t>країні</a:t>
            </a:r>
            <a:endParaRPr lang="ru-RU" dirty="0"/>
          </a:p>
        </p:txBody>
      </p:sp>
      <p:pic>
        <p:nvPicPr>
          <p:cNvPr id="8194" name="Picture 2" descr="F:\торгівля\images (3).jpg"/>
          <p:cNvPicPr>
            <a:picLocks noChangeAspect="1" noChangeArrowheads="1"/>
          </p:cNvPicPr>
          <p:nvPr/>
        </p:nvPicPr>
        <p:blipFill>
          <a:blip r:embed="rId2" cstate="print"/>
          <a:srcRect/>
          <a:stretch>
            <a:fillRect/>
          </a:stretch>
        </p:blipFill>
        <p:spPr bwMode="auto">
          <a:xfrm>
            <a:off x="6953257" y="4857760"/>
            <a:ext cx="2638425" cy="1733550"/>
          </a:xfrm>
          <a:prstGeom prst="rect">
            <a:avLst/>
          </a:prstGeom>
          <a:noFill/>
        </p:spPr>
      </p:pic>
    </p:spTree>
    <p:extLst>
      <p:ext uri="{BB962C8B-B14F-4D97-AF65-F5344CB8AC3E}">
        <p14:creationId xmlns:p14="http://schemas.microsoft.com/office/powerpoint/2010/main" val="3718727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chemeClr val="tx2"/>
                </a:solidFill>
              </a:rPr>
              <a:t>ПОКАЗНИКИ ЗОВНІШНЬОЇ ТОРГІВЛІ</a:t>
            </a:r>
            <a:endParaRPr lang="ru-RU" b="1" dirty="0">
              <a:solidFill>
                <a:schemeClr val="tx2"/>
              </a:solidFill>
            </a:endParaRPr>
          </a:p>
        </p:txBody>
      </p:sp>
      <p:sp>
        <p:nvSpPr>
          <p:cNvPr id="3" name="Содержимое 2"/>
          <p:cNvSpPr>
            <a:spLocks noGrp="1"/>
          </p:cNvSpPr>
          <p:nvPr>
            <p:ph sz="half" idx="1"/>
          </p:nvPr>
        </p:nvSpPr>
        <p:spPr/>
        <p:txBody>
          <a:bodyPr>
            <a:normAutofit fontScale="85000" lnSpcReduction="20000"/>
          </a:bodyPr>
          <a:lstStyle/>
          <a:p>
            <a:r>
              <a:rPr lang="ru-RU" dirty="0" smtClean="0"/>
              <a:t>1) </a:t>
            </a:r>
            <a:r>
              <a:rPr lang="ru-RU" dirty="0" err="1" smtClean="0"/>
              <a:t>обсяг</a:t>
            </a:r>
            <a:r>
              <a:rPr lang="ru-RU" dirty="0" smtClean="0"/>
              <a:t> </a:t>
            </a:r>
            <a:r>
              <a:rPr lang="ru-RU" dirty="0" err="1" smtClean="0"/>
              <a:t>експорту</a:t>
            </a:r>
            <a:endParaRPr lang="ru-RU" dirty="0"/>
          </a:p>
          <a:p>
            <a:r>
              <a:rPr lang="ru-RU" dirty="0" smtClean="0"/>
              <a:t> 2) </a:t>
            </a:r>
            <a:r>
              <a:rPr lang="ru-RU" dirty="0" err="1" smtClean="0"/>
              <a:t>обсяг</a:t>
            </a:r>
            <a:r>
              <a:rPr lang="ru-RU" dirty="0" smtClean="0"/>
              <a:t> </a:t>
            </a:r>
            <a:r>
              <a:rPr lang="ru-RU" dirty="0" err="1" smtClean="0"/>
              <a:t>імпорту</a:t>
            </a:r>
            <a:endParaRPr lang="ru-RU" dirty="0" smtClean="0"/>
          </a:p>
          <a:p>
            <a:r>
              <a:rPr lang="ru-RU" dirty="0" smtClean="0"/>
              <a:t>3) </a:t>
            </a:r>
            <a:r>
              <a:rPr lang="ru-RU" dirty="0" err="1" smtClean="0"/>
              <a:t>зовнішньоторговельний</a:t>
            </a:r>
            <a:r>
              <a:rPr lang="ru-RU" dirty="0" smtClean="0"/>
              <a:t> </a:t>
            </a:r>
            <a:r>
              <a:rPr lang="ru-RU" dirty="0" err="1" smtClean="0"/>
              <a:t>обіг</a:t>
            </a:r>
            <a:r>
              <a:rPr lang="ru-RU" dirty="0" smtClean="0"/>
              <a:t> — сума </a:t>
            </a:r>
            <a:r>
              <a:rPr lang="ru-RU" dirty="0" err="1" smtClean="0"/>
              <a:t>вартісних</a:t>
            </a:r>
            <a:r>
              <a:rPr lang="ru-RU" dirty="0" smtClean="0"/>
              <a:t> </a:t>
            </a:r>
            <a:r>
              <a:rPr lang="ru-RU" dirty="0" err="1" smtClean="0"/>
              <a:t>обсягів</a:t>
            </a:r>
            <a:r>
              <a:rPr lang="ru-RU" dirty="0" smtClean="0"/>
              <a:t> </a:t>
            </a:r>
            <a:r>
              <a:rPr lang="ru-RU" dirty="0" err="1" smtClean="0"/>
              <a:t>експорту</a:t>
            </a:r>
            <a:r>
              <a:rPr lang="ru-RU" dirty="0" smtClean="0"/>
              <a:t> та </a:t>
            </a:r>
            <a:r>
              <a:rPr lang="ru-RU" dirty="0" err="1" smtClean="0"/>
              <a:t>імпорту</a:t>
            </a:r>
            <a:r>
              <a:rPr lang="ru-RU" dirty="0" smtClean="0"/>
              <a:t>; </a:t>
            </a:r>
          </a:p>
          <a:p>
            <a:r>
              <a:rPr lang="ru-RU" dirty="0" smtClean="0"/>
              <a:t>4) сальдо </a:t>
            </a:r>
            <a:r>
              <a:rPr lang="ru-RU" dirty="0" err="1" smtClean="0"/>
              <a:t>зовнішньої</a:t>
            </a:r>
            <a:r>
              <a:rPr lang="ru-RU" dirty="0" smtClean="0"/>
              <a:t> </a:t>
            </a:r>
            <a:r>
              <a:rPr lang="ru-RU" dirty="0" err="1" smtClean="0"/>
              <a:t>торгівлі</a:t>
            </a:r>
            <a:r>
              <a:rPr lang="ru-RU" dirty="0" smtClean="0"/>
              <a:t> — </a:t>
            </a:r>
            <a:r>
              <a:rPr lang="ru-RU" dirty="0" err="1" smtClean="0"/>
              <a:t>різниця</a:t>
            </a:r>
            <a:r>
              <a:rPr lang="ru-RU" dirty="0" smtClean="0"/>
              <a:t> </a:t>
            </a:r>
            <a:r>
              <a:rPr lang="ru-RU" dirty="0" err="1" smtClean="0"/>
              <a:t>між</a:t>
            </a:r>
            <a:r>
              <a:rPr lang="ru-RU" dirty="0" smtClean="0"/>
              <a:t> </a:t>
            </a:r>
            <a:r>
              <a:rPr lang="ru-RU" dirty="0" err="1" smtClean="0"/>
              <a:t>обсягами</a:t>
            </a:r>
            <a:r>
              <a:rPr lang="ru-RU" dirty="0" smtClean="0"/>
              <a:t> </a:t>
            </a:r>
            <a:r>
              <a:rPr lang="ru-RU" dirty="0" err="1" smtClean="0"/>
              <a:t>експорту</a:t>
            </a:r>
            <a:r>
              <a:rPr lang="ru-RU" dirty="0" smtClean="0"/>
              <a:t> та </a:t>
            </a:r>
            <a:r>
              <a:rPr lang="ru-RU" dirty="0" err="1" smtClean="0"/>
              <a:t>імпорту</a:t>
            </a:r>
            <a:r>
              <a:rPr lang="ru-RU" dirty="0" smtClean="0"/>
              <a:t>; </a:t>
            </a:r>
          </a:p>
          <a:p>
            <a:r>
              <a:rPr lang="ru-RU" dirty="0" smtClean="0"/>
              <a:t>5) </a:t>
            </a:r>
            <a:r>
              <a:rPr lang="ru-RU" dirty="0" err="1" smtClean="0"/>
              <a:t>товарна</a:t>
            </a:r>
            <a:r>
              <a:rPr lang="ru-RU" dirty="0" smtClean="0"/>
              <a:t> структура </a:t>
            </a:r>
            <a:r>
              <a:rPr lang="ru-RU" dirty="0" err="1" smtClean="0"/>
              <a:t>експорту</a:t>
            </a:r>
            <a:r>
              <a:rPr lang="ru-RU" dirty="0" smtClean="0"/>
              <a:t>, </a:t>
            </a:r>
            <a:r>
              <a:rPr lang="ru-RU" dirty="0" err="1" smtClean="0"/>
              <a:t>імпорту</a:t>
            </a:r>
            <a:r>
              <a:rPr lang="ru-RU" dirty="0" smtClean="0"/>
              <a:t> — </a:t>
            </a:r>
            <a:r>
              <a:rPr lang="ru-RU" dirty="0" err="1" smtClean="0"/>
              <a:t>співвідношення</a:t>
            </a:r>
            <a:r>
              <a:rPr lang="ru-RU" dirty="0" smtClean="0"/>
              <a:t> у них </a:t>
            </a:r>
            <a:r>
              <a:rPr lang="ru-RU" dirty="0" err="1" smtClean="0"/>
              <a:t>різних</a:t>
            </a:r>
            <a:r>
              <a:rPr lang="ru-RU" dirty="0" smtClean="0"/>
              <a:t> </a:t>
            </a:r>
            <a:r>
              <a:rPr lang="ru-RU" dirty="0" err="1" smtClean="0"/>
              <a:t>товарних</a:t>
            </a:r>
            <a:r>
              <a:rPr lang="ru-RU" dirty="0" smtClean="0"/>
              <a:t> </a:t>
            </a:r>
            <a:r>
              <a:rPr lang="ru-RU" dirty="0" err="1" smtClean="0"/>
              <a:t>груп</a:t>
            </a:r>
            <a:r>
              <a:rPr lang="ru-RU" dirty="0" smtClean="0"/>
              <a:t>: </a:t>
            </a:r>
            <a:r>
              <a:rPr lang="ru-RU" dirty="0" err="1" smtClean="0"/>
              <a:t>сільськогосподарських</a:t>
            </a:r>
            <a:r>
              <a:rPr lang="ru-RU" dirty="0" smtClean="0"/>
              <a:t> </a:t>
            </a:r>
            <a:r>
              <a:rPr lang="ru-RU" dirty="0" err="1" smtClean="0"/>
              <a:t>і</a:t>
            </a:r>
            <a:r>
              <a:rPr lang="ru-RU" dirty="0" smtClean="0"/>
              <a:t> </a:t>
            </a:r>
            <a:r>
              <a:rPr lang="ru-RU" dirty="0" err="1" smtClean="0"/>
              <a:t>продовольчих</a:t>
            </a:r>
            <a:r>
              <a:rPr lang="ru-RU" dirty="0" smtClean="0"/>
              <a:t> </a:t>
            </a:r>
            <a:r>
              <a:rPr lang="ru-RU" dirty="0" err="1" smtClean="0"/>
              <a:t>продуктів</a:t>
            </a:r>
            <a:r>
              <a:rPr lang="ru-RU" dirty="0" smtClean="0"/>
              <a:t>, </a:t>
            </a:r>
            <a:r>
              <a:rPr lang="ru-RU" dirty="0" err="1" smtClean="0"/>
              <a:t>товарів</a:t>
            </a:r>
            <a:r>
              <a:rPr lang="ru-RU" dirty="0" smtClean="0"/>
              <a:t> </a:t>
            </a:r>
            <a:r>
              <a:rPr lang="ru-RU" dirty="0" err="1" smtClean="0"/>
              <a:t>видобувної</a:t>
            </a:r>
            <a:r>
              <a:rPr lang="ru-RU" dirty="0" smtClean="0"/>
              <a:t> ….</a:t>
            </a:r>
            <a:endParaRPr lang="ru-RU" dirty="0"/>
          </a:p>
        </p:txBody>
      </p:sp>
      <p:sp>
        <p:nvSpPr>
          <p:cNvPr id="4" name="Содержимое 3"/>
          <p:cNvSpPr>
            <a:spLocks noGrp="1"/>
          </p:cNvSpPr>
          <p:nvPr>
            <p:ph sz="half" idx="2"/>
          </p:nvPr>
        </p:nvSpPr>
        <p:spPr/>
        <p:txBody>
          <a:bodyPr>
            <a:normAutofit fontScale="85000" lnSpcReduction="20000"/>
          </a:bodyPr>
          <a:lstStyle/>
          <a:p>
            <a:r>
              <a:rPr lang="ru-RU" dirty="0" smtClean="0"/>
              <a:t>6) </a:t>
            </a:r>
            <a:r>
              <a:rPr lang="ru-RU" dirty="0" err="1" smtClean="0"/>
              <a:t>географічна</a:t>
            </a:r>
            <a:r>
              <a:rPr lang="ru-RU" dirty="0" smtClean="0"/>
              <a:t> структура </a:t>
            </a:r>
            <a:r>
              <a:rPr lang="ru-RU" dirty="0" err="1" smtClean="0"/>
              <a:t>експорту</a:t>
            </a:r>
            <a:r>
              <a:rPr lang="ru-RU" dirty="0" smtClean="0"/>
              <a:t>, </a:t>
            </a:r>
            <a:r>
              <a:rPr lang="ru-RU" dirty="0" err="1" smtClean="0"/>
              <a:t>імпорту</a:t>
            </a:r>
            <a:endParaRPr lang="ru-RU" dirty="0"/>
          </a:p>
        </p:txBody>
      </p:sp>
      <p:pic>
        <p:nvPicPr>
          <p:cNvPr id="9219" name="Picture 3" descr="F:\торгівля\Без названия (1).jpg"/>
          <p:cNvPicPr>
            <a:picLocks noChangeAspect="1" noChangeArrowheads="1"/>
          </p:cNvPicPr>
          <p:nvPr/>
        </p:nvPicPr>
        <p:blipFill>
          <a:blip r:embed="rId2" cstate="print"/>
          <a:srcRect/>
          <a:stretch>
            <a:fillRect/>
          </a:stretch>
        </p:blipFill>
        <p:spPr bwMode="auto">
          <a:xfrm>
            <a:off x="7024694" y="2786058"/>
            <a:ext cx="3000396" cy="3698508"/>
          </a:xfrm>
          <a:prstGeom prst="rect">
            <a:avLst/>
          </a:prstGeom>
          <a:noFill/>
        </p:spPr>
      </p:pic>
    </p:spTree>
    <p:extLst>
      <p:ext uri="{BB962C8B-B14F-4D97-AF65-F5344CB8AC3E}">
        <p14:creationId xmlns:p14="http://schemas.microsoft.com/office/powerpoint/2010/main" val="5449967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chemeClr val="tx2"/>
                </a:solidFill>
              </a:rPr>
              <a:t>СУЧАСНІ ТЕНДЕНЦІЇ РОЗВИТКУ МІЖНАРОДНОЇ ТОРГІВЛІ</a:t>
            </a:r>
            <a:endParaRPr lang="ru-RU" b="1" dirty="0">
              <a:solidFill>
                <a:schemeClr val="tx2"/>
              </a:solidFill>
            </a:endParaRPr>
          </a:p>
        </p:txBody>
      </p:sp>
      <p:sp>
        <p:nvSpPr>
          <p:cNvPr id="3" name="Содержимое 2"/>
          <p:cNvSpPr>
            <a:spLocks noGrp="1"/>
          </p:cNvSpPr>
          <p:nvPr>
            <p:ph sz="half" idx="1"/>
          </p:nvPr>
        </p:nvSpPr>
        <p:spPr/>
        <p:txBody>
          <a:bodyPr>
            <a:normAutofit fontScale="92500"/>
          </a:bodyPr>
          <a:lstStyle/>
          <a:p>
            <a:r>
              <a:rPr lang="ru-RU" dirty="0" err="1" smtClean="0"/>
              <a:t>Обсяги</a:t>
            </a:r>
            <a:r>
              <a:rPr lang="ru-RU" dirty="0" smtClean="0"/>
              <a:t> </a:t>
            </a:r>
            <a:r>
              <a:rPr lang="ru-RU" dirty="0" err="1" smtClean="0"/>
              <a:t>світової</a:t>
            </a:r>
            <a:r>
              <a:rPr lang="ru-RU" dirty="0" smtClean="0"/>
              <a:t> </a:t>
            </a:r>
            <a:r>
              <a:rPr lang="ru-RU" dirty="0" err="1" smtClean="0"/>
              <a:t>торгівлі</a:t>
            </a:r>
            <a:r>
              <a:rPr lang="ru-RU" dirty="0" smtClean="0"/>
              <a:t> </a:t>
            </a:r>
            <a:r>
              <a:rPr lang="ru-RU" dirty="0" err="1" smtClean="0"/>
              <a:t>вражаючі</a:t>
            </a:r>
            <a:r>
              <a:rPr lang="ru-RU" dirty="0" smtClean="0"/>
              <a:t>: четвертина </a:t>
            </a:r>
            <a:r>
              <a:rPr lang="ru-RU" dirty="0" err="1" smtClean="0"/>
              <a:t>світового</a:t>
            </a:r>
            <a:r>
              <a:rPr lang="ru-RU" dirty="0" smtClean="0"/>
              <a:t> ВВП</a:t>
            </a:r>
          </a:p>
          <a:p>
            <a:r>
              <a:rPr lang="ru-RU" dirty="0" err="1" smtClean="0"/>
              <a:t>починаючи</a:t>
            </a:r>
            <a:r>
              <a:rPr lang="ru-RU" dirty="0" smtClean="0"/>
              <a:t> </a:t>
            </a:r>
            <a:r>
              <a:rPr lang="ru-RU" dirty="0" err="1" smtClean="0"/>
              <a:t>з</a:t>
            </a:r>
            <a:r>
              <a:rPr lang="ru-RU" dirty="0" smtClean="0"/>
              <a:t> 2012 року </a:t>
            </a:r>
            <a:r>
              <a:rPr lang="ru-RU" dirty="0" err="1" smtClean="0"/>
              <a:t>зниження</a:t>
            </a:r>
            <a:r>
              <a:rPr lang="ru-RU" dirty="0" smtClean="0"/>
              <a:t> </a:t>
            </a:r>
            <a:r>
              <a:rPr lang="ru-RU" dirty="0" err="1" smtClean="0"/>
              <a:t>темпів</a:t>
            </a:r>
            <a:r>
              <a:rPr lang="ru-RU" dirty="0" smtClean="0"/>
              <a:t> росту ВВП </a:t>
            </a:r>
            <a:r>
              <a:rPr lang="ru-RU" dirty="0" err="1" smtClean="0"/>
              <a:t>і</a:t>
            </a:r>
            <a:r>
              <a:rPr lang="ru-RU" dirty="0" smtClean="0"/>
              <a:t> </a:t>
            </a:r>
            <a:r>
              <a:rPr lang="ru-RU" dirty="0" err="1" smtClean="0"/>
              <a:t>світової</a:t>
            </a:r>
            <a:r>
              <a:rPr lang="ru-RU" dirty="0" smtClean="0"/>
              <a:t> </a:t>
            </a:r>
            <a:r>
              <a:rPr lang="ru-RU" dirty="0" err="1" smtClean="0"/>
              <a:t>торгівлі</a:t>
            </a:r>
            <a:endParaRPr lang="ru-RU" dirty="0" smtClean="0"/>
          </a:p>
          <a:p>
            <a:endParaRPr lang="ru-RU" dirty="0"/>
          </a:p>
        </p:txBody>
      </p:sp>
      <p:sp>
        <p:nvSpPr>
          <p:cNvPr id="4" name="Содержимое 3"/>
          <p:cNvSpPr>
            <a:spLocks noGrp="1"/>
          </p:cNvSpPr>
          <p:nvPr>
            <p:ph sz="half" idx="2"/>
          </p:nvPr>
        </p:nvSpPr>
        <p:spPr/>
        <p:txBody>
          <a:bodyPr>
            <a:normAutofit fontScale="92500"/>
          </a:bodyPr>
          <a:lstStyle/>
          <a:p>
            <a:r>
              <a:rPr lang="ru-RU" dirty="0" smtClean="0"/>
              <a:t>1) </a:t>
            </a:r>
            <a:r>
              <a:rPr lang="ru-RU" dirty="0" err="1" smtClean="0"/>
              <a:t>збільшення</a:t>
            </a:r>
            <a:r>
              <a:rPr lang="ru-RU" dirty="0" smtClean="0"/>
              <a:t>  </a:t>
            </a:r>
            <a:r>
              <a:rPr lang="ru-RU" dirty="0" err="1" smtClean="0"/>
              <a:t>питомої</a:t>
            </a:r>
            <a:r>
              <a:rPr lang="ru-RU" dirty="0" smtClean="0"/>
              <a:t> ваги </a:t>
            </a:r>
            <a:r>
              <a:rPr lang="ru-RU" dirty="0" err="1" smtClean="0"/>
              <a:t>готових</a:t>
            </a:r>
            <a:r>
              <a:rPr lang="ru-RU" dirty="0" smtClean="0"/>
              <a:t> </a:t>
            </a:r>
            <a:r>
              <a:rPr lang="ru-RU" dirty="0" err="1" smtClean="0"/>
              <a:t>виробів</a:t>
            </a:r>
            <a:r>
              <a:rPr lang="ru-RU" dirty="0" smtClean="0"/>
              <a:t> </a:t>
            </a:r>
            <a:r>
              <a:rPr lang="ru-RU" dirty="0" err="1" smtClean="0"/>
              <a:t>і</a:t>
            </a:r>
            <a:r>
              <a:rPr lang="ru-RU" dirty="0" smtClean="0"/>
              <a:t>  </a:t>
            </a:r>
            <a:r>
              <a:rPr lang="ru-RU" dirty="0" err="1" smtClean="0"/>
              <a:t>зниження</a:t>
            </a:r>
            <a:r>
              <a:rPr lang="ru-RU" dirty="0" smtClean="0"/>
              <a:t> </a:t>
            </a:r>
            <a:r>
              <a:rPr lang="ru-RU" dirty="0" err="1" smtClean="0"/>
              <a:t>частки</a:t>
            </a:r>
            <a:r>
              <a:rPr lang="ru-RU" dirty="0" smtClean="0"/>
              <a:t> </a:t>
            </a:r>
            <a:r>
              <a:rPr lang="ru-RU" dirty="0" err="1" smtClean="0"/>
              <a:t>сировинних</a:t>
            </a:r>
            <a:r>
              <a:rPr lang="ru-RU" dirty="0" smtClean="0"/>
              <a:t> </a:t>
            </a:r>
            <a:r>
              <a:rPr lang="ru-RU" dirty="0" err="1" smtClean="0"/>
              <a:t>товарів</a:t>
            </a:r>
            <a:r>
              <a:rPr lang="ru-RU" dirty="0" smtClean="0"/>
              <a:t> </a:t>
            </a:r>
          </a:p>
          <a:p>
            <a:r>
              <a:rPr lang="ru-RU" dirty="0" smtClean="0"/>
              <a:t>2) </a:t>
            </a:r>
            <a:r>
              <a:rPr lang="ru-RU" dirty="0" err="1" smtClean="0"/>
              <a:t>зростання</a:t>
            </a:r>
            <a:r>
              <a:rPr lang="ru-RU" dirty="0" smtClean="0"/>
              <a:t> </a:t>
            </a:r>
            <a:r>
              <a:rPr lang="ru-RU" dirty="0" err="1" smtClean="0"/>
              <a:t>частки</a:t>
            </a:r>
            <a:r>
              <a:rPr lang="ru-RU" dirty="0" smtClean="0"/>
              <a:t> машин, </a:t>
            </a:r>
            <a:r>
              <a:rPr lang="ru-RU" dirty="0" err="1" smtClean="0"/>
              <a:t>обладнання</a:t>
            </a:r>
            <a:r>
              <a:rPr lang="ru-RU" dirty="0" smtClean="0"/>
              <a:t> </a:t>
            </a:r>
            <a:r>
              <a:rPr lang="ru-RU" dirty="0" err="1" smtClean="0"/>
              <a:t>і</a:t>
            </a:r>
            <a:r>
              <a:rPr lang="ru-RU" dirty="0" smtClean="0"/>
              <a:t> </a:t>
            </a:r>
            <a:r>
              <a:rPr lang="ru-RU" dirty="0" err="1" smtClean="0"/>
              <a:t>транспортних</a:t>
            </a:r>
            <a:r>
              <a:rPr lang="ru-RU" dirty="0" smtClean="0"/>
              <a:t> </a:t>
            </a:r>
            <a:r>
              <a:rPr lang="ru-RU" dirty="0" err="1" smtClean="0"/>
              <a:t>засобів</a:t>
            </a:r>
            <a:r>
              <a:rPr lang="ru-RU" dirty="0" smtClean="0"/>
              <a:t> у </a:t>
            </a:r>
            <a:r>
              <a:rPr lang="ru-RU" dirty="0" err="1" smtClean="0"/>
              <a:t>світовому</a:t>
            </a:r>
            <a:r>
              <a:rPr lang="ru-RU" dirty="0" smtClean="0"/>
              <a:t> </a:t>
            </a:r>
            <a:r>
              <a:rPr lang="ru-RU" dirty="0" err="1" smtClean="0"/>
              <a:t>товарообігу</a:t>
            </a:r>
            <a:r>
              <a:rPr lang="ru-RU" dirty="0" smtClean="0"/>
              <a:t>; </a:t>
            </a:r>
          </a:p>
          <a:p>
            <a:r>
              <a:rPr lang="ru-RU" dirty="0" smtClean="0"/>
              <a:t>3) </a:t>
            </a:r>
            <a:r>
              <a:rPr lang="ru-RU" dirty="0" err="1" smtClean="0"/>
              <a:t>інтенсифікація</a:t>
            </a:r>
            <a:r>
              <a:rPr lang="ru-RU" dirty="0" smtClean="0"/>
              <a:t> </a:t>
            </a:r>
            <a:r>
              <a:rPr lang="ru-RU" dirty="0" err="1" smtClean="0"/>
              <a:t>обміну</a:t>
            </a:r>
            <a:r>
              <a:rPr lang="ru-RU" dirty="0" smtClean="0"/>
              <a:t> </a:t>
            </a:r>
            <a:r>
              <a:rPr lang="ru-RU" dirty="0" err="1" smtClean="0"/>
              <a:t>продукцією</a:t>
            </a:r>
            <a:r>
              <a:rPr lang="ru-RU" dirty="0" smtClean="0"/>
              <a:t> </a:t>
            </a:r>
            <a:r>
              <a:rPr lang="ru-RU" dirty="0" err="1" smtClean="0"/>
              <a:t>інтелектуальної</a:t>
            </a:r>
            <a:r>
              <a:rPr lang="ru-RU" dirty="0" smtClean="0"/>
              <a:t> </a:t>
            </a:r>
            <a:r>
              <a:rPr lang="ru-RU" dirty="0" err="1" smtClean="0"/>
              <a:t>праці</a:t>
            </a:r>
            <a:endParaRPr lang="ru-RU" dirty="0" smtClean="0"/>
          </a:p>
          <a:p>
            <a:r>
              <a:rPr lang="ru-RU" dirty="0" smtClean="0"/>
              <a:t> 4) </a:t>
            </a:r>
            <a:r>
              <a:rPr lang="ru-RU" dirty="0" err="1" smtClean="0"/>
              <a:t>стрімке</a:t>
            </a:r>
            <a:r>
              <a:rPr lang="ru-RU" dirty="0" smtClean="0"/>
              <a:t> </a:t>
            </a:r>
            <a:r>
              <a:rPr lang="ru-RU" dirty="0" err="1" smtClean="0"/>
              <a:t>зростання</a:t>
            </a:r>
            <a:r>
              <a:rPr lang="ru-RU" dirty="0" smtClean="0"/>
              <a:t> </a:t>
            </a:r>
            <a:r>
              <a:rPr lang="ru-RU" dirty="0" err="1" smtClean="0"/>
              <a:t>експорту</a:t>
            </a:r>
            <a:r>
              <a:rPr lang="ru-RU" dirty="0" smtClean="0"/>
              <a:t>/</a:t>
            </a:r>
            <a:r>
              <a:rPr lang="ru-RU" dirty="0" err="1" smtClean="0"/>
              <a:t>імпорту</a:t>
            </a:r>
            <a:r>
              <a:rPr lang="ru-RU" dirty="0" smtClean="0"/>
              <a:t> </a:t>
            </a:r>
            <a:r>
              <a:rPr lang="ru-RU" dirty="0" err="1" smtClean="0"/>
              <a:t>послуг</a:t>
            </a:r>
            <a:endParaRPr lang="ru-RU" dirty="0"/>
          </a:p>
        </p:txBody>
      </p:sp>
      <p:pic>
        <p:nvPicPr>
          <p:cNvPr id="10242" name="Picture 2" descr="F:\торгівля\Без названия (3).jpg"/>
          <p:cNvPicPr>
            <a:picLocks noChangeAspect="1" noChangeArrowheads="1"/>
          </p:cNvPicPr>
          <p:nvPr/>
        </p:nvPicPr>
        <p:blipFill>
          <a:blip r:embed="rId2" cstate="print"/>
          <a:srcRect/>
          <a:stretch>
            <a:fillRect/>
          </a:stretch>
        </p:blipFill>
        <p:spPr bwMode="auto">
          <a:xfrm>
            <a:off x="2524101" y="3857628"/>
            <a:ext cx="2751337" cy="2643206"/>
          </a:xfrm>
          <a:prstGeom prst="rect">
            <a:avLst/>
          </a:prstGeom>
          <a:noFill/>
        </p:spPr>
      </p:pic>
    </p:spTree>
    <p:extLst>
      <p:ext uri="{BB962C8B-B14F-4D97-AF65-F5344CB8AC3E}">
        <p14:creationId xmlns:p14="http://schemas.microsoft.com/office/powerpoint/2010/main" val="1660760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52596" y="357166"/>
            <a:ext cx="8229600" cy="1143000"/>
          </a:xfrm>
        </p:spPr>
        <p:txBody>
          <a:bodyPr>
            <a:normAutofit/>
          </a:bodyPr>
          <a:lstStyle/>
          <a:p>
            <a:r>
              <a:rPr lang="ru-RU" sz="3200" b="1" dirty="0" err="1">
                <a:solidFill>
                  <a:schemeClr val="tx2"/>
                </a:solidFill>
              </a:rPr>
              <a:t>Зміни</a:t>
            </a:r>
            <a:r>
              <a:rPr lang="ru-RU" sz="3200" b="1" dirty="0">
                <a:solidFill>
                  <a:schemeClr val="tx2"/>
                </a:solidFill>
              </a:rPr>
              <a:t> </a:t>
            </a:r>
            <a:r>
              <a:rPr lang="ru-RU" sz="3200" b="1" dirty="0" err="1">
                <a:solidFill>
                  <a:schemeClr val="tx2"/>
                </a:solidFill>
              </a:rPr>
              <a:t>відбулися</a:t>
            </a:r>
            <a:r>
              <a:rPr lang="ru-RU" sz="3200" b="1" dirty="0">
                <a:solidFill>
                  <a:schemeClr val="tx2"/>
                </a:solidFill>
              </a:rPr>
              <a:t>  </a:t>
            </a:r>
            <a:r>
              <a:rPr lang="ru-RU" sz="3200" b="1" dirty="0" err="1">
                <a:solidFill>
                  <a:schemeClr val="tx2"/>
                </a:solidFill>
              </a:rPr>
              <a:t>і</a:t>
            </a:r>
            <a:r>
              <a:rPr lang="ru-RU" sz="3200" b="1" dirty="0">
                <a:solidFill>
                  <a:schemeClr val="tx2"/>
                </a:solidFill>
              </a:rPr>
              <a:t> в </a:t>
            </a:r>
            <a:r>
              <a:rPr lang="ru-RU" sz="3200" b="1" dirty="0" err="1">
                <a:solidFill>
                  <a:schemeClr val="tx2"/>
                </a:solidFill>
              </a:rPr>
              <a:t>географічній</a:t>
            </a:r>
            <a:r>
              <a:rPr lang="ru-RU" sz="3200" b="1" dirty="0">
                <a:solidFill>
                  <a:schemeClr val="tx2"/>
                </a:solidFill>
              </a:rPr>
              <a:t> </a:t>
            </a:r>
            <a:r>
              <a:rPr lang="ru-RU" sz="3200" b="1" dirty="0" err="1">
                <a:solidFill>
                  <a:schemeClr val="tx2"/>
                </a:solidFill>
              </a:rPr>
              <a:t>структурі</a:t>
            </a:r>
            <a:r>
              <a:rPr lang="ru-RU" sz="3200" b="1" dirty="0">
                <a:solidFill>
                  <a:schemeClr val="tx2"/>
                </a:solidFill>
              </a:rPr>
              <a:t> </a:t>
            </a:r>
            <a:r>
              <a:rPr lang="ru-RU" sz="3200" b="1" dirty="0" err="1">
                <a:solidFill>
                  <a:schemeClr val="tx2"/>
                </a:solidFill>
              </a:rPr>
              <a:t>міжнародної</a:t>
            </a:r>
            <a:r>
              <a:rPr lang="ru-RU" sz="3200" b="1" dirty="0">
                <a:solidFill>
                  <a:schemeClr val="tx2"/>
                </a:solidFill>
              </a:rPr>
              <a:t> </a:t>
            </a:r>
            <a:r>
              <a:rPr lang="ru-RU" sz="3200" b="1" dirty="0" err="1">
                <a:solidFill>
                  <a:schemeClr val="tx2"/>
                </a:solidFill>
              </a:rPr>
              <a:t>торгівлі</a:t>
            </a:r>
            <a:endParaRPr lang="ru-RU" sz="3200" b="1" dirty="0">
              <a:solidFill>
                <a:schemeClr val="tx2"/>
              </a:solidFill>
            </a:endParaRPr>
          </a:p>
        </p:txBody>
      </p:sp>
      <p:sp>
        <p:nvSpPr>
          <p:cNvPr id="3" name="Содержимое 2"/>
          <p:cNvSpPr>
            <a:spLocks noGrp="1"/>
          </p:cNvSpPr>
          <p:nvPr>
            <p:ph sz="half" idx="1"/>
          </p:nvPr>
        </p:nvSpPr>
        <p:spPr>
          <a:xfrm>
            <a:off x="1524000" y="1600200"/>
            <a:ext cx="4495800" cy="5257800"/>
          </a:xfrm>
        </p:spPr>
        <p:txBody>
          <a:bodyPr>
            <a:normAutofit fontScale="92500" lnSpcReduction="10000"/>
          </a:bodyPr>
          <a:lstStyle/>
          <a:p>
            <a:r>
              <a:rPr lang="ru-RU" dirty="0" smtClean="0"/>
              <a:t>У 50–60-х роках ХХ ст. </a:t>
            </a:r>
            <a:r>
              <a:rPr lang="ru-RU" dirty="0" err="1" smtClean="0"/>
              <a:t>світовими</a:t>
            </a:r>
            <a:r>
              <a:rPr lang="ru-RU" dirty="0" smtClean="0"/>
              <a:t> </a:t>
            </a:r>
            <a:r>
              <a:rPr lang="ru-RU" dirty="0" err="1" smtClean="0"/>
              <a:t>лідерами</a:t>
            </a:r>
            <a:r>
              <a:rPr lang="ru-RU" dirty="0" smtClean="0"/>
              <a:t> у </a:t>
            </a:r>
            <a:r>
              <a:rPr lang="ru-RU" dirty="0" err="1" smtClean="0"/>
              <a:t>зовнішній</a:t>
            </a:r>
            <a:r>
              <a:rPr lang="ru-RU" dirty="0" smtClean="0"/>
              <a:t> </a:t>
            </a:r>
            <a:r>
              <a:rPr lang="ru-RU" dirty="0" err="1" smtClean="0"/>
              <a:t>торгівлі</a:t>
            </a:r>
            <a:r>
              <a:rPr lang="ru-RU" dirty="0" smtClean="0"/>
              <a:t> </a:t>
            </a:r>
            <a:r>
              <a:rPr lang="ru-RU" dirty="0" err="1" smtClean="0"/>
              <a:t>була</a:t>
            </a:r>
            <a:r>
              <a:rPr lang="ru-RU" dirty="0" smtClean="0"/>
              <a:t> </a:t>
            </a:r>
            <a:r>
              <a:rPr lang="ru-RU" dirty="0" err="1" smtClean="0"/>
              <a:t>група</a:t>
            </a:r>
            <a:r>
              <a:rPr lang="ru-RU" dirty="0" smtClean="0"/>
              <a:t> </a:t>
            </a:r>
            <a:r>
              <a:rPr lang="ru-RU" b="1" dirty="0" err="1" smtClean="0">
                <a:solidFill>
                  <a:schemeClr val="tx2"/>
                </a:solidFill>
              </a:rPr>
              <a:t>економічно</a:t>
            </a:r>
            <a:r>
              <a:rPr lang="ru-RU" b="1" dirty="0" smtClean="0">
                <a:solidFill>
                  <a:schemeClr val="tx2"/>
                </a:solidFill>
              </a:rPr>
              <a:t> </a:t>
            </a:r>
            <a:r>
              <a:rPr lang="ru-RU" b="1" dirty="0" err="1" smtClean="0">
                <a:solidFill>
                  <a:schemeClr val="tx2"/>
                </a:solidFill>
              </a:rPr>
              <a:t>розвинених</a:t>
            </a:r>
            <a:r>
              <a:rPr lang="ru-RU" b="1" dirty="0" smtClean="0">
                <a:solidFill>
                  <a:schemeClr val="tx2"/>
                </a:solidFill>
              </a:rPr>
              <a:t> </a:t>
            </a:r>
            <a:r>
              <a:rPr lang="ru-RU" b="1" dirty="0" err="1" smtClean="0">
                <a:solidFill>
                  <a:schemeClr val="tx2"/>
                </a:solidFill>
              </a:rPr>
              <a:t>країн</a:t>
            </a:r>
            <a:r>
              <a:rPr lang="ru-RU" b="1" dirty="0" smtClean="0">
                <a:solidFill>
                  <a:schemeClr val="tx2"/>
                </a:solidFill>
              </a:rPr>
              <a:t>, </a:t>
            </a:r>
            <a:r>
              <a:rPr lang="ru-RU" b="1" dirty="0" err="1" smtClean="0">
                <a:solidFill>
                  <a:schemeClr val="tx2"/>
                </a:solidFill>
              </a:rPr>
              <a:t>країни</a:t>
            </a:r>
            <a:r>
              <a:rPr lang="ru-RU" b="1" dirty="0" smtClean="0">
                <a:solidFill>
                  <a:schemeClr val="tx2"/>
                </a:solidFill>
              </a:rPr>
              <a:t> «</a:t>
            </a:r>
            <a:r>
              <a:rPr lang="ru-RU" b="1" dirty="0" err="1" smtClean="0">
                <a:solidFill>
                  <a:schemeClr val="tx2"/>
                </a:solidFill>
              </a:rPr>
              <a:t>Великої</a:t>
            </a:r>
            <a:r>
              <a:rPr lang="ru-RU" b="1" dirty="0" smtClean="0">
                <a:solidFill>
                  <a:schemeClr val="tx2"/>
                </a:solidFill>
              </a:rPr>
              <a:t> </a:t>
            </a:r>
            <a:r>
              <a:rPr lang="ru-RU" b="1" dirty="0" err="1" smtClean="0">
                <a:solidFill>
                  <a:schemeClr val="tx2"/>
                </a:solidFill>
              </a:rPr>
              <a:t>сімки</a:t>
            </a:r>
            <a:r>
              <a:rPr lang="ru-RU" b="1" dirty="0" smtClean="0">
                <a:solidFill>
                  <a:schemeClr val="tx2"/>
                </a:solidFill>
              </a:rPr>
              <a:t>», </a:t>
            </a:r>
            <a:r>
              <a:rPr lang="ru-RU" b="1" dirty="0" err="1" smtClean="0">
                <a:solidFill>
                  <a:schemeClr val="tx2"/>
                </a:solidFill>
              </a:rPr>
              <a:t>Нідерланди</a:t>
            </a:r>
            <a:r>
              <a:rPr lang="ru-RU" b="1" dirty="0" smtClean="0">
                <a:solidFill>
                  <a:schemeClr val="tx2"/>
                </a:solidFill>
              </a:rPr>
              <a:t>, </a:t>
            </a:r>
            <a:r>
              <a:rPr lang="ru-RU" b="1" dirty="0" err="1" smtClean="0">
                <a:solidFill>
                  <a:schemeClr val="tx2"/>
                </a:solidFill>
              </a:rPr>
              <a:t>Бельгія</a:t>
            </a:r>
            <a:r>
              <a:rPr lang="ru-RU" b="1" dirty="0" smtClean="0">
                <a:solidFill>
                  <a:schemeClr val="tx2"/>
                </a:solidFill>
              </a:rPr>
              <a:t>, </a:t>
            </a:r>
            <a:r>
              <a:rPr lang="ru-RU" b="1" dirty="0" err="1" smtClean="0">
                <a:solidFill>
                  <a:schemeClr val="tx2"/>
                </a:solidFill>
              </a:rPr>
              <a:t>Швеція</a:t>
            </a:r>
            <a:r>
              <a:rPr lang="ru-RU" b="1" dirty="0" smtClean="0">
                <a:solidFill>
                  <a:schemeClr val="tx2"/>
                </a:solidFill>
              </a:rPr>
              <a:t>, </a:t>
            </a:r>
            <a:r>
              <a:rPr lang="ru-RU" b="1" dirty="0" err="1" smtClean="0">
                <a:solidFill>
                  <a:schemeClr val="tx2"/>
                </a:solidFill>
              </a:rPr>
              <a:t>Швейцарія</a:t>
            </a:r>
            <a:endParaRPr lang="ru-RU" b="1" dirty="0" smtClean="0">
              <a:solidFill>
                <a:schemeClr val="tx2"/>
              </a:solidFill>
            </a:endParaRPr>
          </a:p>
          <a:p>
            <a:r>
              <a:rPr lang="ru-RU" dirty="0" smtClean="0"/>
              <a:t>У 70–80-х роках  </a:t>
            </a:r>
            <a:r>
              <a:rPr lang="ru-RU" dirty="0" err="1" smtClean="0"/>
              <a:t>додалися</a:t>
            </a:r>
            <a:r>
              <a:rPr lang="ru-RU" dirty="0" smtClean="0"/>
              <a:t> </a:t>
            </a:r>
            <a:r>
              <a:rPr lang="ru-RU" dirty="0" err="1" smtClean="0"/>
              <a:t>нові</a:t>
            </a:r>
            <a:r>
              <a:rPr lang="ru-RU" dirty="0" smtClean="0"/>
              <a:t> </a:t>
            </a:r>
            <a:r>
              <a:rPr lang="ru-RU" dirty="0" err="1" smtClean="0"/>
              <a:t>індустріальні</a:t>
            </a:r>
            <a:r>
              <a:rPr lang="ru-RU" dirty="0" smtClean="0"/>
              <a:t> </a:t>
            </a:r>
            <a:r>
              <a:rPr lang="ru-RU" dirty="0" err="1" smtClean="0"/>
              <a:t>країни</a:t>
            </a:r>
            <a:r>
              <a:rPr lang="ru-RU" dirty="0" smtClean="0"/>
              <a:t> </a:t>
            </a:r>
            <a:r>
              <a:rPr lang="ru-RU" dirty="0" err="1" smtClean="0"/>
              <a:t>Східної</a:t>
            </a:r>
            <a:r>
              <a:rPr lang="ru-RU" dirty="0" smtClean="0"/>
              <a:t> </a:t>
            </a:r>
            <a:r>
              <a:rPr lang="ru-RU" dirty="0" err="1" smtClean="0"/>
              <a:t>Азії</a:t>
            </a:r>
            <a:r>
              <a:rPr lang="ru-RU" dirty="0" smtClean="0"/>
              <a:t> (</a:t>
            </a:r>
            <a:r>
              <a:rPr lang="ru-RU" dirty="0" err="1" smtClean="0"/>
              <a:t>Республіка</a:t>
            </a:r>
            <a:r>
              <a:rPr lang="ru-RU" dirty="0" smtClean="0"/>
              <a:t> Корея, Гонконг, </a:t>
            </a:r>
            <a:r>
              <a:rPr lang="ru-RU" dirty="0" err="1" smtClean="0"/>
              <a:t>Сінгапур</a:t>
            </a:r>
            <a:r>
              <a:rPr lang="ru-RU" dirty="0" smtClean="0"/>
              <a:t>, Тайвань) та </a:t>
            </a:r>
            <a:r>
              <a:rPr lang="ru-RU" dirty="0" err="1" smtClean="0"/>
              <a:t>Латинської</a:t>
            </a:r>
            <a:r>
              <a:rPr lang="ru-RU" dirty="0" smtClean="0"/>
              <a:t> Америки (Мексика), а на початку ХХІ ст. — </a:t>
            </a:r>
            <a:r>
              <a:rPr lang="ru-RU" b="1" dirty="0" smtClean="0">
                <a:solidFill>
                  <a:srgbClr val="FF0000"/>
                </a:solidFill>
              </a:rPr>
              <a:t>Китай</a:t>
            </a:r>
            <a:endParaRPr lang="ru-RU" b="1" dirty="0">
              <a:solidFill>
                <a:srgbClr val="FF0000"/>
              </a:solidFill>
            </a:endParaRPr>
          </a:p>
        </p:txBody>
      </p:sp>
      <p:sp>
        <p:nvSpPr>
          <p:cNvPr id="4" name="Содержимое 3"/>
          <p:cNvSpPr>
            <a:spLocks noGrp="1"/>
          </p:cNvSpPr>
          <p:nvPr>
            <p:ph sz="half" idx="2"/>
          </p:nvPr>
        </p:nvSpPr>
        <p:spPr/>
        <p:txBody>
          <a:bodyPr>
            <a:normAutofit fontScale="92500" lnSpcReduction="10000"/>
          </a:bodyPr>
          <a:lstStyle/>
          <a:p>
            <a:r>
              <a:rPr lang="ru-RU" dirty="0" err="1" smtClean="0"/>
              <a:t>Найбільшим</a:t>
            </a:r>
            <a:r>
              <a:rPr lang="ru-RU" dirty="0" smtClean="0"/>
              <a:t> </a:t>
            </a:r>
            <a:r>
              <a:rPr lang="ru-RU" dirty="0" err="1" smtClean="0"/>
              <a:t>споживачем</a:t>
            </a:r>
            <a:r>
              <a:rPr lang="ru-RU" dirty="0" smtClean="0"/>
              <a:t> </a:t>
            </a:r>
            <a:r>
              <a:rPr lang="ru-RU" dirty="0" err="1" smtClean="0"/>
              <a:t>імпортної</a:t>
            </a:r>
            <a:r>
              <a:rPr lang="ru-RU" dirty="0" smtClean="0"/>
              <a:t> </a:t>
            </a:r>
            <a:r>
              <a:rPr lang="ru-RU" dirty="0" err="1" smtClean="0"/>
              <a:t>продукції</a:t>
            </a:r>
            <a:r>
              <a:rPr lang="ru-RU" dirty="0" smtClean="0"/>
              <a:t> </a:t>
            </a:r>
            <a:r>
              <a:rPr lang="ru-RU" dirty="0" err="1" smtClean="0"/>
              <a:t>залишаються</a:t>
            </a:r>
            <a:r>
              <a:rPr lang="ru-RU" dirty="0" smtClean="0"/>
              <a:t> </a:t>
            </a:r>
            <a:r>
              <a:rPr lang="ru-RU" b="1" dirty="0" smtClean="0">
                <a:solidFill>
                  <a:schemeClr val="accent2">
                    <a:lumMod val="75000"/>
                  </a:schemeClr>
                </a:solidFill>
              </a:rPr>
              <a:t>США</a:t>
            </a:r>
          </a:p>
          <a:p>
            <a:r>
              <a:rPr lang="ru-RU" b="1" dirty="0" err="1" smtClean="0">
                <a:solidFill>
                  <a:schemeClr val="tx2"/>
                </a:solidFill>
              </a:rPr>
              <a:t>експорт</a:t>
            </a:r>
            <a:r>
              <a:rPr lang="ru-RU" b="1" dirty="0" smtClean="0">
                <a:solidFill>
                  <a:schemeClr val="tx2"/>
                </a:solidFill>
              </a:rPr>
              <a:t>  </a:t>
            </a:r>
            <a:r>
              <a:rPr lang="ru-RU" b="1" dirty="0" err="1" smtClean="0">
                <a:solidFill>
                  <a:schemeClr val="tx2"/>
                </a:solidFill>
              </a:rPr>
              <a:t>послуг</a:t>
            </a:r>
            <a:r>
              <a:rPr lang="ru-RU" dirty="0" smtClean="0"/>
              <a:t> - США, Велика </a:t>
            </a:r>
            <a:r>
              <a:rPr lang="ru-RU" dirty="0" err="1" smtClean="0"/>
              <a:t>Британія</a:t>
            </a:r>
            <a:r>
              <a:rPr lang="ru-RU" dirty="0" smtClean="0"/>
              <a:t>, </a:t>
            </a:r>
            <a:r>
              <a:rPr lang="ru-RU" dirty="0" err="1" smtClean="0"/>
              <a:t>Ні</a:t>
            </a:r>
            <a:r>
              <a:rPr lang="ru-RU" dirty="0" smtClean="0"/>
              <a:t>- </a:t>
            </a:r>
            <a:r>
              <a:rPr lang="ru-RU" dirty="0" err="1" smtClean="0"/>
              <a:t>меччина</a:t>
            </a:r>
            <a:r>
              <a:rPr lang="ru-RU" dirty="0" smtClean="0"/>
              <a:t>, </a:t>
            </a:r>
            <a:r>
              <a:rPr lang="ru-RU" dirty="0" err="1" smtClean="0"/>
              <a:t>Франція</a:t>
            </a:r>
            <a:r>
              <a:rPr lang="ru-RU" dirty="0" smtClean="0"/>
              <a:t>, Китай, </a:t>
            </a:r>
            <a:r>
              <a:rPr lang="ru-RU" dirty="0" err="1" smtClean="0"/>
              <a:t>Нідерланди</a:t>
            </a:r>
            <a:r>
              <a:rPr lang="ru-RU" dirty="0" smtClean="0"/>
              <a:t>, </a:t>
            </a:r>
            <a:r>
              <a:rPr lang="ru-RU" dirty="0" err="1" smtClean="0"/>
              <a:t>Японія</a:t>
            </a:r>
            <a:r>
              <a:rPr lang="ru-RU" dirty="0" smtClean="0"/>
              <a:t>, </a:t>
            </a:r>
            <a:r>
              <a:rPr lang="ru-RU" dirty="0" err="1" smtClean="0"/>
              <a:t>Індія</a:t>
            </a:r>
            <a:r>
              <a:rPr lang="ru-RU" dirty="0" smtClean="0"/>
              <a:t> (</a:t>
            </a:r>
            <a:r>
              <a:rPr lang="ru-RU" dirty="0" err="1" smtClean="0"/>
              <a:t>майже</a:t>
            </a:r>
            <a:r>
              <a:rPr lang="ru-RU" dirty="0" smtClean="0"/>
              <a:t> половина </a:t>
            </a:r>
            <a:r>
              <a:rPr lang="ru-RU" dirty="0" err="1" smtClean="0"/>
              <a:t>світового</a:t>
            </a:r>
            <a:r>
              <a:rPr lang="ru-RU" dirty="0" smtClean="0"/>
              <a:t> </a:t>
            </a:r>
            <a:r>
              <a:rPr lang="ru-RU" dirty="0" err="1" smtClean="0"/>
              <a:t>експорту</a:t>
            </a:r>
            <a:r>
              <a:rPr lang="ru-RU" dirty="0" smtClean="0"/>
              <a:t> </a:t>
            </a:r>
            <a:r>
              <a:rPr lang="ru-RU" dirty="0" err="1" smtClean="0"/>
              <a:t>послуг</a:t>
            </a:r>
            <a:r>
              <a:rPr lang="ru-RU" dirty="0" smtClean="0"/>
              <a:t>)</a:t>
            </a:r>
            <a:endParaRPr lang="ru-RU" b="1" dirty="0">
              <a:solidFill>
                <a:schemeClr val="accent2">
                  <a:lumMod val="75000"/>
                </a:schemeClr>
              </a:solidFill>
            </a:endParaRPr>
          </a:p>
        </p:txBody>
      </p:sp>
      <p:pic>
        <p:nvPicPr>
          <p:cNvPr id="11266" name="Picture 2" descr="F:\торгівля\images (5).jpg"/>
          <p:cNvPicPr>
            <a:picLocks noChangeAspect="1" noChangeArrowheads="1"/>
          </p:cNvPicPr>
          <p:nvPr/>
        </p:nvPicPr>
        <p:blipFill>
          <a:blip r:embed="rId2" cstate="print"/>
          <a:srcRect/>
          <a:stretch>
            <a:fillRect/>
          </a:stretch>
        </p:blipFill>
        <p:spPr bwMode="auto">
          <a:xfrm>
            <a:off x="8524892" y="5273250"/>
            <a:ext cx="2143108" cy="1584750"/>
          </a:xfrm>
          <a:prstGeom prst="rect">
            <a:avLst/>
          </a:prstGeom>
          <a:noFill/>
        </p:spPr>
      </p:pic>
    </p:spTree>
    <p:extLst>
      <p:ext uri="{BB962C8B-B14F-4D97-AF65-F5344CB8AC3E}">
        <p14:creationId xmlns:p14="http://schemas.microsoft.com/office/powerpoint/2010/main" val="2484115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Прямоугольник 4"/>
          <p:cNvSpPr/>
          <p:nvPr/>
        </p:nvSpPr>
        <p:spPr>
          <a:xfrm>
            <a:off x="1028006" y="1676046"/>
            <a:ext cx="10859193" cy="3785652"/>
          </a:xfrm>
          <a:prstGeom prst="rect">
            <a:avLst/>
          </a:prstGeom>
        </p:spPr>
        <p:txBody>
          <a:bodyPr wrap="square">
            <a:spAutoFit/>
          </a:bodyPr>
          <a:lstStyle/>
          <a:p>
            <a:pPr algn="ctr"/>
            <a:r>
              <a:rPr lang="uk-UA" sz="4800" dirty="0"/>
              <a:t>Торгівля, її складові та основи функціонування. Структура торгівлі. </a:t>
            </a:r>
            <a:endParaRPr lang="uk-UA" sz="4800" dirty="0" smtClean="0"/>
          </a:p>
          <a:p>
            <a:pPr algn="ctr"/>
            <a:r>
              <a:rPr lang="uk-UA" sz="4800" dirty="0" smtClean="0"/>
              <a:t>Тема </a:t>
            </a:r>
            <a:r>
              <a:rPr lang="uk-UA" sz="4800" dirty="0"/>
              <a:t>1. Сутність та функції торгівлі. Організаційна структура торгівлі та показники її </a:t>
            </a:r>
            <a:r>
              <a:rPr lang="uk-UA" sz="4800" dirty="0" smtClean="0"/>
              <a:t>розвитку</a:t>
            </a:r>
          </a:p>
        </p:txBody>
      </p:sp>
    </p:spTree>
    <p:extLst>
      <p:ext uri="{BB962C8B-B14F-4D97-AF65-F5344CB8AC3E}">
        <p14:creationId xmlns:p14="http://schemas.microsoft.com/office/powerpoint/2010/main" val="1836771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chemeClr val="tx2"/>
                </a:solidFill>
              </a:rPr>
              <a:t>ГОЛОВНІ РЕГІОНИ СВІТОВОЇ ТОРГІВЛІ</a:t>
            </a:r>
            <a:endParaRPr lang="ru-RU" b="1" dirty="0">
              <a:solidFill>
                <a:schemeClr val="tx2"/>
              </a:solidFill>
            </a:endParaRPr>
          </a:p>
        </p:txBody>
      </p:sp>
      <p:sp>
        <p:nvSpPr>
          <p:cNvPr id="3" name="Содержимое 2"/>
          <p:cNvSpPr>
            <a:spLocks noGrp="1"/>
          </p:cNvSpPr>
          <p:nvPr>
            <p:ph sz="half" idx="1"/>
          </p:nvPr>
        </p:nvSpPr>
        <p:spPr/>
        <p:txBody>
          <a:bodyPr>
            <a:normAutofit/>
          </a:bodyPr>
          <a:lstStyle/>
          <a:p>
            <a:pPr>
              <a:buNone/>
            </a:pPr>
            <a:r>
              <a:rPr lang="ru-RU" dirty="0" smtClean="0"/>
              <a:t>  </a:t>
            </a:r>
            <a:r>
              <a:rPr lang="ru-RU" b="1" dirty="0" err="1" smtClean="0">
                <a:solidFill>
                  <a:schemeClr val="tx2"/>
                </a:solidFill>
              </a:rPr>
              <a:t>Міждержавні</a:t>
            </a:r>
            <a:r>
              <a:rPr lang="ru-RU" b="1" dirty="0" smtClean="0">
                <a:solidFill>
                  <a:schemeClr val="tx2"/>
                </a:solidFill>
              </a:rPr>
              <a:t>  </a:t>
            </a:r>
            <a:r>
              <a:rPr lang="ru-RU" b="1" dirty="0" err="1" smtClean="0">
                <a:solidFill>
                  <a:schemeClr val="tx2"/>
                </a:solidFill>
              </a:rPr>
              <a:t>торгові</a:t>
            </a:r>
            <a:r>
              <a:rPr lang="ru-RU" b="1" dirty="0" smtClean="0">
                <a:solidFill>
                  <a:schemeClr val="tx2"/>
                </a:solidFill>
              </a:rPr>
              <a:t> </a:t>
            </a:r>
            <a:r>
              <a:rPr lang="ru-RU" b="1" dirty="0" err="1" smtClean="0">
                <a:solidFill>
                  <a:schemeClr val="tx2"/>
                </a:solidFill>
              </a:rPr>
              <a:t>об’єднання</a:t>
            </a:r>
            <a:r>
              <a:rPr lang="ru-RU" b="1" dirty="0" smtClean="0">
                <a:solidFill>
                  <a:schemeClr val="tx2"/>
                </a:solidFill>
              </a:rPr>
              <a:t>:</a:t>
            </a:r>
          </a:p>
          <a:p>
            <a:r>
              <a:rPr lang="ru-RU" dirty="0" smtClean="0"/>
              <a:t>ЄС</a:t>
            </a:r>
          </a:p>
          <a:p>
            <a:r>
              <a:rPr lang="ru-RU" dirty="0" err="1" smtClean="0"/>
              <a:t>Північноамериканська</a:t>
            </a:r>
            <a:r>
              <a:rPr lang="ru-RU" dirty="0" smtClean="0"/>
              <a:t> зона </a:t>
            </a:r>
            <a:r>
              <a:rPr lang="ru-RU" dirty="0" err="1" smtClean="0"/>
              <a:t>вільної</a:t>
            </a:r>
            <a:r>
              <a:rPr lang="ru-RU" dirty="0" smtClean="0"/>
              <a:t> </a:t>
            </a:r>
            <a:r>
              <a:rPr lang="ru-RU" dirty="0" err="1" smtClean="0"/>
              <a:t>торгівлі</a:t>
            </a:r>
            <a:r>
              <a:rPr lang="ru-RU" dirty="0" smtClean="0"/>
              <a:t> (</a:t>
            </a:r>
            <a:r>
              <a:rPr lang="ru-RU" b="1" dirty="0" smtClean="0">
                <a:solidFill>
                  <a:srgbClr val="FF0000"/>
                </a:solidFill>
              </a:rPr>
              <a:t>НАФТА</a:t>
            </a:r>
            <a:r>
              <a:rPr lang="ru-RU" dirty="0" smtClean="0"/>
              <a:t>),</a:t>
            </a:r>
          </a:p>
          <a:p>
            <a:r>
              <a:rPr lang="ru-RU" dirty="0" smtClean="0"/>
              <a:t> </a:t>
            </a:r>
            <a:r>
              <a:rPr lang="ru-RU" dirty="0" err="1" smtClean="0"/>
              <a:t>Асоціація</a:t>
            </a:r>
            <a:r>
              <a:rPr lang="ru-RU" dirty="0" smtClean="0"/>
              <a:t> держав </a:t>
            </a:r>
            <a:r>
              <a:rPr lang="ru-RU" dirty="0" err="1" smtClean="0"/>
              <a:t>Південно-Східної</a:t>
            </a:r>
            <a:r>
              <a:rPr lang="ru-RU" dirty="0" smtClean="0"/>
              <a:t> </a:t>
            </a:r>
            <a:r>
              <a:rPr lang="ru-RU" dirty="0" err="1" smtClean="0"/>
              <a:t>Азії</a:t>
            </a:r>
            <a:r>
              <a:rPr lang="ru-RU" dirty="0" smtClean="0"/>
              <a:t> (</a:t>
            </a:r>
            <a:r>
              <a:rPr lang="ru-RU" b="1" dirty="0" smtClean="0">
                <a:solidFill>
                  <a:schemeClr val="accent6">
                    <a:lumMod val="50000"/>
                  </a:schemeClr>
                </a:solidFill>
              </a:rPr>
              <a:t>АСЕАН</a:t>
            </a:r>
            <a:r>
              <a:rPr lang="ru-RU" dirty="0" smtClean="0">
                <a:solidFill>
                  <a:schemeClr val="accent6">
                    <a:lumMod val="50000"/>
                  </a:schemeClr>
                </a:solidFill>
              </a:rPr>
              <a:t>)</a:t>
            </a:r>
            <a:r>
              <a:rPr lang="ru-RU" dirty="0" smtClean="0"/>
              <a:t>, </a:t>
            </a:r>
          </a:p>
          <a:p>
            <a:r>
              <a:rPr lang="ru-RU" dirty="0" err="1" smtClean="0"/>
              <a:t>Південно</a:t>
            </a:r>
            <a:r>
              <a:rPr lang="ru-RU" dirty="0" smtClean="0"/>
              <a:t>- </a:t>
            </a:r>
            <a:r>
              <a:rPr lang="ru-RU" dirty="0" err="1" smtClean="0"/>
              <a:t>американський</a:t>
            </a:r>
            <a:r>
              <a:rPr lang="ru-RU" dirty="0" smtClean="0"/>
              <a:t> </a:t>
            </a:r>
            <a:r>
              <a:rPr lang="ru-RU" dirty="0" err="1" smtClean="0"/>
              <a:t>спільний</a:t>
            </a:r>
            <a:r>
              <a:rPr lang="ru-RU" dirty="0" smtClean="0"/>
              <a:t> ринк (</a:t>
            </a:r>
            <a:r>
              <a:rPr lang="ru-RU" b="1" dirty="0" smtClean="0">
                <a:solidFill>
                  <a:srgbClr val="7030A0"/>
                </a:solidFill>
              </a:rPr>
              <a:t>МЕРКОСУР</a:t>
            </a:r>
            <a:r>
              <a:rPr lang="ru-RU" dirty="0" smtClean="0"/>
              <a:t>)</a:t>
            </a:r>
            <a:endParaRPr lang="ru-RU" dirty="0"/>
          </a:p>
        </p:txBody>
      </p:sp>
      <p:pic>
        <p:nvPicPr>
          <p:cNvPr id="12290" name="Picture 2" descr="F:\торгівля\images (7).jpg"/>
          <p:cNvPicPr>
            <a:picLocks noGrp="1" noChangeAspect="1" noChangeArrowheads="1"/>
          </p:cNvPicPr>
          <p:nvPr>
            <p:ph sz="half" idx="2"/>
          </p:nvPr>
        </p:nvPicPr>
        <p:blipFill>
          <a:blip r:embed="rId2" cstate="print"/>
          <a:srcRect/>
          <a:stretch>
            <a:fillRect/>
          </a:stretch>
        </p:blipFill>
        <p:spPr bwMode="auto">
          <a:xfrm>
            <a:off x="5993474" y="1928802"/>
            <a:ext cx="4408745" cy="3857652"/>
          </a:xfrm>
          <a:prstGeom prst="rect">
            <a:avLst/>
          </a:prstGeom>
          <a:noFill/>
        </p:spPr>
      </p:pic>
    </p:spTree>
    <p:extLst>
      <p:ext uri="{BB962C8B-B14F-4D97-AF65-F5344CB8AC3E}">
        <p14:creationId xmlns:p14="http://schemas.microsoft.com/office/powerpoint/2010/main" val="2151103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ГОЛОВНІ РЕГІОНИ СВІТОВОЇ ТОРГІВЛІ</a:t>
            </a:r>
            <a:endParaRPr lang="ru-RU" dirty="0"/>
          </a:p>
        </p:txBody>
      </p:sp>
      <p:pic>
        <p:nvPicPr>
          <p:cNvPr id="5" name="Объект 4"/>
          <p:cNvPicPr>
            <a:picLocks noGrp="1" noChangeAspect="1"/>
          </p:cNvPicPr>
          <p:nvPr>
            <p:ph sz="half" idx="1"/>
          </p:nvPr>
        </p:nvPicPr>
        <p:blipFill>
          <a:blip r:embed="rId2"/>
          <a:stretch>
            <a:fillRect/>
          </a:stretch>
        </p:blipFill>
        <p:spPr>
          <a:xfrm>
            <a:off x="2443956" y="2489200"/>
            <a:ext cx="3530600" cy="3530600"/>
          </a:xfrm>
          <a:prstGeom prst="rect">
            <a:avLst/>
          </a:prstGeom>
        </p:spPr>
      </p:pic>
      <p:sp>
        <p:nvSpPr>
          <p:cNvPr id="4" name="Объект 3"/>
          <p:cNvSpPr>
            <a:spLocks noGrp="1"/>
          </p:cNvSpPr>
          <p:nvPr>
            <p:ph sz="half" idx="2"/>
          </p:nvPr>
        </p:nvSpPr>
        <p:spPr>
          <a:xfrm>
            <a:off x="5663952" y="2489203"/>
            <a:ext cx="4536504" cy="4036141"/>
          </a:xfrm>
        </p:spPr>
        <p:txBody>
          <a:bodyPr>
            <a:normAutofit fontScale="77500" lnSpcReduction="20000"/>
          </a:bodyPr>
          <a:lstStyle/>
          <a:p>
            <a:r>
              <a:rPr lang="ru-RU" dirty="0" err="1"/>
              <a:t>Європейський</a:t>
            </a:r>
            <a:r>
              <a:rPr lang="ru-RU" dirty="0"/>
              <a:t> Союз (ЄС). </a:t>
            </a:r>
            <a:r>
              <a:rPr lang="ru-RU" dirty="0" err="1"/>
              <a:t>Цей</a:t>
            </a:r>
            <a:r>
              <a:rPr lang="ru-RU" dirty="0"/>
              <a:t> </a:t>
            </a:r>
            <a:r>
              <a:rPr lang="ru-RU" dirty="0" err="1"/>
              <a:t>економічний</a:t>
            </a:r>
            <a:r>
              <a:rPr lang="ru-RU" dirty="0"/>
              <a:t> і </a:t>
            </a:r>
            <a:r>
              <a:rPr lang="ru-RU" dirty="0" err="1"/>
              <a:t>політичний</a:t>
            </a:r>
            <a:r>
              <a:rPr lang="ru-RU" dirty="0"/>
              <a:t> союз 28 держав створено у 1993 р. </a:t>
            </a:r>
            <a:r>
              <a:rPr lang="ru-RU" dirty="0" err="1"/>
              <a:t>Більшість</a:t>
            </a:r>
            <a:r>
              <a:rPr lang="ru-RU" dirty="0"/>
              <a:t> </a:t>
            </a:r>
            <a:r>
              <a:rPr lang="ru-RU" dirty="0" err="1"/>
              <a:t>членів</a:t>
            </a:r>
            <a:r>
              <a:rPr lang="ru-RU" dirty="0"/>
              <a:t> ЄС </a:t>
            </a:r>
            <a:r>
              <a:rPr lang="ru-RU" dirty="0" err="1"/>
              <a:t>розташовані</a:t>
            </a:r>
            <a:r>
              <a:rPr lang="ru-RU" dirty="0"/>
              <a:t> в </a:t>
            </a:r>
            <a:r>
              <a:rPr lang="ru-RU" dirty="0" err="1"/>
              <a:t>Європі</a:t>
            </a:r>
            <a:r>
              <a:rPr lang="ru-RU" dirty="0"/>
              <a:t>. Тому </a:t>
            </a:r>
            <a:r>
              <a:rPr lang="ru-RU" dirty="0" err="1"/>
              <a:t>співробітництво</a:t>
            </a:r>
            <a:r>
              <a:rPr lang="ru-RU" dirty="0"/>
              <a:t> </a:t>
            </a:r>
            <a:r>
              <a:rPr lang="ru-RU" dirty="0" err="1"/>
              <a:t>із</a:t>
            </a:r>
            <a:r>
              <a:rPr lang="ru-RU" dirty="0"/>
              <a:t> </a:t>
            </a:r>
            <a:r>
              <a:rPr lang="ru-RU" dirty="0" err="1"/>
              <a:t>цією</a:t>
            </a:r>
            <a:r>
              <a:rPr lang="ru-RU" dirty="0"/>
              <a:t> </a:t>
            </a:r>
            <a:r>
              <a:rPr lang="ru-RU" dirty="0" err="1"/>
              <a:t>організацією</a:t>
            </a:r>
            <a:r>
              <a:rPr lang="ru-RU" dirty="0"/>
              <a:t> є </a:t>
            </a:r>
            <a:r>
              <a:rPr lang="ru-RU" dirty="0" err="1"/>
              <a:t>надзвичайно</a:t>
            </a:r>
            <a:r>
              <a:rPr lang="ru-RU" dirty="0"/>
              <a:t> </a:t>
            </a:r>
            <a:r>
              <a:rPr lang="ru-RU" dirty="0" err="1"/>
              <a:t>важливим</a:t>
            </a:r>
            <a:r>
              <a:rPr lang="ru-RU" dirty="0"/>
              <a:t> для </a:t>
            </a:r>
            <a:r>
              <a:rPr lang="ru-RU" dirty="0" err="1"/>
              <a:t>України</a:t>
            </a:r>
            <a:r>
              <a:rPr lang="ru-RU" dirty="0"/>
              <a:t>, </a:t>
            </a:r>
            <a:r>
              <a:rPr lang="ru-RU" dirty="0" err="1"/>
              <a:t>оскільки</a:t>
            </a:r>
            <a:r>
              <a:rPr lang="ru-RU" dirty="0"/>
              <a:t> </a:t>
            </a:r>
            <a:r>
              <a:rPr lang="ru-RU" dirty="0" err="1"/>
              <a:t>саме</a:t>
            </a:r>
            <a:r>
              <a:rPr lang="ru-RU" dirty="0"/>
              <a:t> члени ЄС </a:t>
            </a:r>
            <a:r>
              <a:rPr lang="ru-RU" dirty="0" err="1"/>
              <a:t>визначають</a:t>
            </a:r>
            <a:r>
              <a:rPr lang="ru-RU" dirty="0"/>
              <a:t> </a:t>
            </a:r>
            <a:r>
              <a:rPr lang="ru-RU" dirty="0" err="1"/>
              <a:t>напрямок</a:t>
            </a:r>
            <a:r>
              <a:rPr lang="ru-RU" dirty="0"/>
              <a:t> </a:t>
            </a:r>
            <a:r>
              <a:rPr lang="ru-RU" dirty="0" err="1"/>
              <a:t>економічного</a:t>
            </a:r>
            <a:r>
              <a:rPr lang="ru-RU" dirty="0"/>
              <a:t> </a:t>
            </a:r>
            <a:r>
              <a:rPr lang="ru-RU" dirty="0" err="1"/>
              <a:t>прогресу</a:t>
            </a:r>
            <a:r>
              <a:rPr lang="ru-RU" dirty="0"/>
              <a:t> і </a:t>
            </a:r>
            <a:r>
              <a:rPr lang="ru-RU" dirty="0" err="1"/>
              <a:t>політичну</a:t>
            </a:r>
            <a:r>
              <a:rPr lang="ru-RU" dirty="0"/>
              <a:t> </a:t>
            </a:r>
            <a:r>
              <a:rPr lang="ru-RU" dirty="0" err="1"/>
              <a:t>стабільність</a:t>
            </a:r>
            <a:r>
              <a:rPr lang="ru-RU" dirty="0"/>
              <a:t> в </a:t>
            </a:r>
            <a:r>
              <a:rPr lang="ru-RU" dirty="0" err="1"/>
              <a:t>Європейському</a:t>
            </a:r>
            <a:r>
              <a:rPr lang="ru-RU" dirty="0"/>
              <a:t> </a:t>
            </a:r>
            <a:r>
              <a:rPr lang="ru-RU" dirty="0" err="1"/>
              <a:t>регіоні</a:t>
            </a:r>
            <a:r>
              <a:rPr lang="ru-RU" dirty="0"/>
              <a:t>. </a:t>
            </a:r>
            <a:r>
              <a:rPr lang="ru-RU" dirty="0" err="1"/>
              <a:t>Європейський</a:t>
            </a:r>
            <a:r>
              <a:rPr lang="ru-RU" dirty="0"/>
              <a:t> Союз є </a:t>
            </a:r>
            <a:r>
              <a:rPr lang="ru-RU" dirty="0" err="1"/>
              <a:t>повноправним</a:t>
            </a:r>
            <a:r>
              <a:rPr lang="ru-RU" dirty="0"/>
              <a:t> членом </a:t>
            </a:r>
            <a:r>
              <a:rPr lang="ru-RU" dirty="0" err="1"/>
              <a:t>Світової</a:t>
            </a:r>
            <a:r>
              <a:rPr lang="ru-RU" dirty="0"/>
              <a:t> </a:t>
            </a:r>
            <a:r>
              <a:rPr lang="ru-RU" dirty="0" err="1"/>
              <a:t>організації</a:t>
            </a:r>
            <a:r>
              <a:rPr lang="ru-RU" dirty="0"/>
              <a:t> </a:t>
            </a:r>
            <a:r>
              <a:rPr lang="ru-RU" dirty="0" err="1"/>
              <a:t>торгівлі</a:t>
            </a:r>
            <a:r>
              <a:rPr lang="ru-RU" dirty="0"/>
              <a:t>.</a:t>
            </a:r>
          </a:p>
        </p:txBody>
      </p:sp>
    </p:spTree>
    <p:extLst>
      <p:ext uri="{BB962C8B-B14F-4D97-AF65-F5344CB8AC3E}">
        <p14:creationId xmlns:p14="http://schemas.microsoft.com/office/powerpoint/2010/main" val="985107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90440" y="927100"/>
            <a:ext cx="7017928" cy="709865"/>
          </a:xfrm>
        </p:spPr>
        <p:txBody>
          <a:bodyPr>
            <a:normAutofit fontScale="90000"/>
          </a:bodyPr>
          <a:lstStyle/>
          <a:p>
            <a:pPr algn="ctr"/>
            <a:r>
              <a:rPr lang="ru-RU" b="1" dirty="0"/>
              <a:t>ГОЛОВНІ РЕГІОНИ СВІТОВОЇ ТОРГІВЛІ</a:t>
            </a:r>
            <a:endParaRPr lang="ru-RU" dirty="0"/>
          </a:p>
        </p:txBody>
      </p:sp>
      <p:sp>
        <p:nvSpPr>
          <p:cNvPr id="4" name="Объект 3"/>
          <p:cNvSpPr>
            <a:spLocks noGrp="1"/>
          </p:cNvSpPr>
          <p:nvPr>
            <p:ph sz="half" idx="2"/>
          </p:nvPr>
        </p:nvSpPr>
        <p:spPr>
          <a:xfrm>
            <a:off x="6164581" y="2489203"/>
            <a:ext cx="4323907" cy="4180157"/>
          </a:xfrm>
        </p:spPr>
        <p:txBody>
          <a:bodyPr>
            <a:normAutofit fontScale="77500" lnSpcReduction="20000"/>
          </a:bodyPr>
          <a:lstStyle/>
          <a:p>
            <a:r>
              <a:rPr lang="ru-RU" dirty="0" err="1"/>
              <a:t>Північноамериканська</a:t>
            </a:r>
            <a:r>
              <a:rPr lang="ru-RU" dirty="0"/>
              <a:t> зона </a:t>
            </a:r>
            <a:r>
              <a:rPr lang="ru-RU" dirty="0" err="1"/>
              <a:t>вільної</a:t>
            </a:r>
            <a:r>
              <a:rPr lang="ru-RU" dirty="0"/>
              <a:t> </a:t>
            </a:r>
            <a:r>
              <a:rPr lang="ru-RU" dirty="0" err="1"/>
              <a:t>торгівлі</a:t>
            </a:r>
            <a:r>
              <a:rPr lang="ru-RU" dirty="0"/>
              <a:t> (НАФТА - </a:t>
            </a:r>
            <a:r>
              <a:rPr lang="ru-RU" dirty="0" err="1"/>
              <a:t>від</a:t>
            </a:r>
            <a:r>
              <a:rPr lang="ru-RU" dirty="0"/>
              <a:t> англ. </a:t>
            </a:r>
            <a:r>
              <a:rPr lang="en-US" dirty="0"/>
              <a:t>North American Free Trade Agreement, NAFTA). </a:t>
            </a:r>
            <a:r>
              <a:rPr lang="ru-RU" dirty="0" err="1"/>
              <a:t>Діє</a:t>
            </a:r>
            <a:r>
              <a:rPr lang="ru-RU" dirty="0"/>
              <a:t> з 1994 </a:t>
            </a:r>
            <a:r>
              <a:rPr lang="en-US" dirty="0"/>
              <a:t>p. </a:t>
            </a:r>
            <a:r>
              <a:rPr lang="ru-RU" dirty="0" err="1"/>
              <a:t>Основна</a:t>
            </a:r>
            <a:r>
              <a:rPr lang="ru-RU" dirty="0"/>
              <a:t> мета </a:t>
            </a:r>
            <a:r>
              <a:rPr lang="ru-RU" dirty="0" err="1"/>
              <a:t>цієї</a:t>
            </a:r>
            <a:r>
              <a:rPr lang="ru-RU" dirty="0"/>
              <a:t> </a:t>
            </a:r>
            <a:r>
              <a:rPr lang="ru-RU" dirty="0" err="1"/>
              <a:t>організації</a:t>
            </a:r>
            <a:r>
              <a:rPr lang="ru-RU" dirty="0"/>
              <a:t> - </a:t>
            </a:r>
            <a:r>
              <a:rPr lang="ru-RU" dirty="0" err="1"/>
              <a:t>створення</a:t>
            </a:r>
            <a:r>
              <a:rPr lang="ru-RU" dirty="0"/>
              <a:t> </a:t>
            </a:r>
            <a:r>
              <a:rPr lang="ru-RU" dirty="0" err="1"/>
              <a:t>сприятливих</a:t>
            </a:r>
            <a:r>
              <a:rPr lang="ru-RU" dirty="0"/>
              <a:t> умов </a:t>
            </a:r>
            <a:r>
              <a:rPr lang="ru-RU" dirty="0" err="1"/>
              <a:t>торгівлі</a:t>
            </a:r>
            <a:r>
              <a:rPr lang="ru-RU" dirty="0"/>
              <a:t> та </a:t>
            </a:r>
            <a:r>
              <a:rPr lang="ru-RU" dirty="0" err="1"/>
              <a:t>розширення</a:t>
            </a:r>
            <a:r>
              <a:rPr lang="ru-RU" dirty="0"/>
              <a:t> </a:t>
            </a:r>
            <a:r>
              <a:rPr lang="ru-RU" dirty="0" err="1"/>
              <a:t>товарообігу</a:t>
            </a:r>
            <a:r>
              <a:rPr lang="ru-RU" dirty="0"/>
              <a:t> </a:t>
            </a:r>
            <a:r>
              <a:rPr lang="ru-RU" dirty="0" err="1"/>
              <a:t>між</a:t>
            </a:r>
            <a:r>
              <a:rPr lang="ru-RU" dirty="0"/>
              <a:t> США, </a:t>
            </a:r>
            <a:r>
              <a:rPr lang="ru-RU" dirty="0" err="1"/>
              <a:t>Канадою</a:t>
            </a:r>
            <a:r>
              <a:rPr lang="ru-RU" dirty="0"/>
              <a:t> та </a:t>
            </a:r>
            <a:r>
              <a:rPr lang="ru-RU" dirty="0" err="1"/>
              <a:t>Мексикою</a:t>
            </a:r>
            <a:r>
              <a:rPr lang="ru-RU" dirty="0"/>
              <a:t>. </a:t>
            </a:r>
            <a:r>
              <a:rPr lang="ru-RU" dirty="0" err="1"/>
              <a:t>Нині</a:t>
            </a:r>
            <a:r>
              <a:rPr lang="ru-RU" dirty="0"/>
              <a:t> НАФТА, </a:t>
            </a:r>
            <a:r>
              <a:rPr lang="ru-RU" dirty="0" err="1"/>
              <a:t>що</a:t>
            </a:r>
            <a:r>
              <a:rPr lang="ru-RU" dirty="0"/>
              <a:t> </a:t>
            </a:r>
            <a:r>
              <a:rPr lang="ru-RU" dirty="0" err="1"/>
              <a:t>діє</a:t>
            </a:r>
            <a:r>
              <a:rPr lang="ru-RU" dirty="0"/>
              <a:t> </a:t>
            </a:r>
            <a:r>
              <a:rPr lang="ru-RU" dirty="0" err="1"/>
              <a:t>подібно</a:t>
            </a:r>
            <a:r>
              <a:rPr lang="ru-RU" dirty="0"/>
              <a:t> до ЄС, є </a:t>
            </a:r>
            <a:r>
              <a:rPr lang="ru-RU" dirty="0" err="1"/>
              <a:t>найбільшою</a:t>
            </a:r>
            <a:r>
              <a:rPr lang="ru-RU" dirty="0"/>
              <a:t> у </a:t>
            </a:r>
            <a:r>
              <a:rPr lang="ru-RU" dirty="0" err="1"/>
              <a:t>світі</a:t>
            </a:r>
            <a:r>
              <a:rPr lang="ru-RU" dirty="0"/>
              <a:t> </a:t>
            </a:r>
            <a:r>
              <a:rPr lang="ru-RU" dirty="0" err="1"/>
              <a:t>регіональною</a:t>
            </a:r>
            <a:r>
              <a:rPr lang="ru-RU" dirty="0"/>
              <a:t> зоною </a:t>
            </a:r>
            <a:r>
              <a:rPr lang="ru-RU" dirty="0" err="1"/>
              <a:t>вільної</a:t>
            </a:r>
            <a:r>
              <a:rPr lang="ru-RU" dirty="0"/>
              <a:t> </a:t>
            </a:r>
            <a:r>
              <a:rPr lang="ru-RU" dirty="0" err="1"/>
              <a:t>торгівлі</a:t>
            </a:r>
            <a:r>
              <a:rPr lang="ru-RU" dirty="0"/>
              <a:t>, </a:t>
            </a:r>
            <a:r>
              <a:rPr lang="ru-RU" dirty="0" err="1"/>
              <a:t>проте</a:t>
            </a:r>
            <a:r>
              <a:rPr lang="ru-RU" dirty="0"/>
              <a:t>, на </a:t>
            </a:r>
            <a:r>
              <a:rPr lang="ru-RU" dirty="0" err="1"/>
              <a:t>відміну</a:t>
            </a:r>
            <a:r>
              <a:rPr lang="ru-RU" dirty="0"/>
              <a:t> </a:t>
            </a:r>
            <a:r>
              <a:rPr lang="ru-RU" dirty="0" err="1"/>
              <a:t>від</a:t>
            </a:r>
            <a:r>
              <a:rPr lang="ru-RU" dirty="0"/>
              <a:t> ЄС, не </a:t>
            </a:r>
            <a:r>
              <a:rPr lang="ru-RU" dirty="0" err="1"/>
              <a:t>має</a:t>
            </a:r>
            <a:r>
              <a:rPr lang="ru-RU" dirty="0"/>
              <a:t> </a:t>
            </a:r>
            <a:r>
              <a:rPr lang="ru-RU" dirty="0" err="1"/>
              <a:t>спеціально</a:t>
            </a:r>
            <a:r>
              <a:rPr lang="ru-RU" dirty="0"/>
              <a:t> </a:t>
            </a:r>
            <a:r>
              <a:rPr lang="ru-RU" dirty="0" err="1"/>
              <a:t>створених</a:t>
            </a:r>
            <a:r>
              <a:rPr lang="ru-RU" dirty="0"/>
              <a:t> </a:t>
            </a:r>
            <a:r>
              <a:rPr lang="ru-RU" dirty="0" err="1"/>
              <a:t>міждержавних</a:t>
            </a:r>
            <a:r>
              <a:rPr lang="ru-RU" dirty="0"/>
              <a:t> </a:t>
            </a:r>
            <a:r>
              <a:rPr lang="ru-RU" dirty="0" err="1"/>
              <a:t>керівних</a:t>
            </a:r>
            <a:r>
              <a:rPr lang="ru-RU" dirty="0"/>
              <a:t> </a:t>
            </a:r>
            <a:r>
              <a:rPr lang="ru-RU" dirty="0" err="1"/>
              <a:t>органів</a:t>
            </a:r>
            <a:r>
              <a:rPr lang="ru-RU" dirty="0"/>
              <a:t>.</a:t>
            </a:r>
          </a:p>
        </p:txBody>
      </p:sp>
      <p:pic>
        <p:nvPicPr>
          <p:cNvPr id="7170" name="Picture 2" descr="Північноамериканська зона вільної торгівлі — Вікіпедія"/>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094858" y="2703978"/>
            <a:ext cx="4036194" cy="3302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974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90440" y="927100"/>
            <a:ext cx="7411121" cy="709865"/>
          </a:xfrm>
        </p:spPr>
        <p:txBody>
          <a:bodyPr>
            <a:normAutofit fontScale="90000"/>
          </a:bodyPr>
          <a:lstStyle/>
          <a:p>
            <a:pPr algn="ctr"/>
            <a:r>
              <a:rPr lang="ru-RU" b="1" dirty="0"/>
              <a:t>ГОЛОВНІ РЕГІОНИ СВІТОВОЇ ТОРГІВЛІ</a:t>
            </a:r>
            <a:endParaRPr lang="ru-RU" dirty="0"/>
          </a:p>
        </p:txBody>
      </p:sp>
      <p:sp>
        <p:nvSpPr>
          <p:cNvPr id="4" name="Объект 3"/>
          <p:cNvSpPr>
            <a:spLocks noGrp="1"/>
          </p:cNvSpPr>
          <p:nvPr>
            <p:ph sz="half" idx="2"/>
          </p:nvPr>
        </p:nvSpPr>
        <p:spPr>
          <a:xfrm>
            <a:off x="6164581" y="2489203"/>
            <a:ext cx="4251899" cy="3892125"/>
          </a:xfrm>
        </p:spPr>
        <p:txBody>
          <a:bodyPr>
            <a:normAutofit fontScale="77500" lnSpcReduction="20000"/>
          </a:bodyPr>
          <a:lstStyle/>
          <a:p>
            <a:r>
              <a:rPr lang="ru-RU" dirty="0" err="1"/>
              <a:t>Асоціація</a:t>
            </a:r>
            <a:r>
              <a:rPr lang="ru-RU" dirty="0"/>
              <a:t> держав </a:t>
            </a:r>
            <a:r>
              <a:rPr lang="ru-RU" dirty="0" err="1"/>
              <a:t>Південно-Східної</a:t>
            </a:r>
            <a:r>
              <a:rPr lang="ru-RU" dirty="0"/>
              <a:t> </a:t>
            </a:r>
            <a:r>
              <a:rPr lang="ru-RU" dirty="0" err="1"/>
              <a:t>Азії</a:t>
            </a:r>
            <a:r>
              <a:rPr lang="ru-RU" dirty="0"/>
              <a:t> (АСЕАН - </a:t>
            </a:r>
            <a:r>
              <a:rPr lang="ru-RU" dirty="0" err="1"/>
              <a:t>від</a:t>
            </a:r>
            <a:r>
              <a:rPr lang="ru-RU" dirty="0"/>
              <a:t> англ. </a:t>
            </a:r>
            <a:r>
              <a:rPr lang="en-US" dirty="0"/>
              <a:t>Association of </a:t>
            </a:r>
            <a:r>
              <a:rPr lang="en-US" dirty="0" err="1"/>
              <a:t>SouthEast</a:t>
            </a:r>
            <a:r>
              <a:rPr lang="en-US" dirty="0"/>
              <a:t> Asian Nations, ASEAN). </a:t>
            </a:r>
            <a:r>
              <a:rPr lang="ru-RU" dirty="0" err="1"/>
              <a:t>Це</a:t>
            </a:r>
            <a:r>
              <a:rPr lang="ru-RU" dirty="0"/>
              <a:t> </a:t>
            </a:r>
            <a:r>
              <a:rPr lang="ru-RU" dirty="0" err="1"/>
              <a:t>політична</a:t>
            </a:r>
            <a:r>
              <a:rPr lang="ru-RU" dirty="0"/>
              <a:t> та </a:t>
            </a:r>
            <a:r>
              <a:rPr lang="ru-RU" dirty="0" err="1"/>
              <a:t>економічна</a:t>
            </a:r>
            <a:r>
              <a:rPr lang="ru-RU" dirty="0"/>
              <a:t> </a:t>
            </a:r>
            <a:r>
              <a:rPr lang="ru-RU" dirty="0" err="1"/>
              <a:t>міжнародна</a:t>
            </a:r>
            <a:r>
              <a:rPr lang="ru-RU" dirty="0"/>
              <a:t> </a:t>
            </a:r>
            <a:r>
              <a:rPr lang="ru-RU" dirty="0" err="1"/>
              <a:t>організація</a:t>
            </a:r>
            <a:r>
              <a:rPr lang="ru-RU" dirty="0"/>
              <a:t>, </a:t>
            </a:r>
            <a:r>
              <a:rPr lang="ru-RU" dirty="0" err="1"/>
              <a:t>що</a:t>
            </a:r>
            <a:r>
              <a:rPr lang="ru-RU" dirty="0"/>
              <a:t> </a:t>
            </a:r>
            <a:r>
              <a:rPr lang="ru-RU" dirty="0" err="1"/>
              <a:t>об’єднує</a:t>
            </a:r>
            <a:r>
              <a:rPr lang="ru-RU" dirty="0"/>
              <a:t> 10 </a:t>
            </a:r>
            <a:r>
              <a:rPr lang="ru-RU" dirty="0" err="1"/>
              <a:t>країн</a:t>
            </a:r>
            <a:r>
              <a:rPr lang="ru-RU" dirty="0"/>
              <a:t> </a:t>
            </a:r>
            <a:r>
              <a:rPr lang="ru-RU" dirty="0" err="1"/>
              <a:t>Південно-Східної</a:t>
            </a:r>
            <a:r>
              <a:rPr lang="ru-RU" dirty="0"/>
              <a:t> </a:t>
            </a:r>
            <a:r>
              <a:rPr lang="ru-RU" dirty="0" err="1"/>
              <a:t>Азії</a:t>
            </a:r>
            <a:r>
              <a:rPr lang="ru-RU" dirty="0"/>
              <a:t>, створена в 1967 р. Метою </a:t>
            </a:r>
            <a:r>
              <a:rPr lang="ru-RU" dirty="0" err="1"/>
              <a:t>асоціації</a:t>
            </a:r>
            <a:r>
              <a:rPr lang="ru-RU" dirty="0"/>
              <a:t> </a:t>
            </a:r>
            <a:r>
              <a:rPr lang="ru-RU" dirty="0" err="1"/>
              <a:t>було</a:t>
            </a:r>
            <a:r>
              <a:rPr lang="ru-RU" dirty="0"/>
              <a:t> </a:t>
            </a:r>
            <a:r>
              <a:rPr lang="ru-RU" dirty="0" err="1"/>
              <a:t>проголошено</a:t>
            </a:r>
            <a:r>
              <a:rPr lang="ru-RU" dirty="0"/>
              <a:t> </a:t>
            </a:r>
            <a:r>
              <a:rPr lang="ru-RU" dirty="0" err="1"/>
              <a:t>прискорення</a:t>
            </a:r>
            <a:r>
              <a:rPr lang="ru-RU" dirty="0"/>
              <a:t> </a:t>
            </a:r>
            <a:r>
              <a:rPr lang="ru-RU" dirty="0" err="1"/>
              <a:t>економічного</a:t>
            </a:r>
            <a:r>
              <a:rPr lang="ru-RU" dirty="0"/>
              <a:t> </a:t>
            </a:r>
            <a:r>
              <a:rPr lang="ru-RU" dirty="0" err="1"/>
              <a:t>розвитку</a:t>
            </a:r>
            <a:r>
              <a:rPr lang="ru-RU" dirty="0"/>
              <a:t> та </a:t>
            </a:r>
            <a:r>
              <a:rPr lang="ru-RU" dirty="0" err="1"/>
              <a:t>розширення</a:t>
            </a:r>
            <a:r>
              <a:rPr lang="ru-RU" dirty="0"/>
              <a:t> </a:t>
            </a:r>
            <a:r>
              <a:rPr lang="ru-RU" dirty="0" err="1"/>
              <a:t>взаємовигідної</a:t>
            </a:r>
            <a:r>
              <a:rPr lang="ru-RU" dirty="0"/>
              <a:t> </a:t>
            </a:r>
            <a:r>
              <a:rPr lang="ru-RU" dirty="0" err="1"/>
              <a:t>торгівлі</a:t>
            </a:r>
            <a:r>
              <a:rPr lang="ru-RU" dirty="0"/>
              <a:t> </a:t>
            </a:r>
            <a:r>
              <a:rPr lang="ru-RU" dirty="0" err="1"/>
              <a:t>між</a:t>
            </a:r>
            <a:r>
              <a:rPr lang="ru-RU" dirty="0"/>
              <a:t> </a:t>
            </a:r>
            <a:r>
              <a:rPr lang="ru-RU" dirty="0" err="1"/>
              <a:t>країнами</a:t>
            </a:r>
            <a:r>
              <a:rPr lang="ru-RU" dirty="0"/>
              <a:t>-членами, а </a:t>
            </a:r>
            <a:r>
              <a:rPr lang="ru-RU" dirty="0" err="1"/>
              <a:t>також</a:t>
            </a:r>
            <a:r>
              <a:rPr lang="ru-RU" dirty="0"/>
              <a:t> </a:t>
            </a:r>
            <a:r>
              <a:rPr lang="ru-RU" dirty="0" err="1"/>
              <a:t>надання</a:t>
            </a:r>
            <a:r>
              <a:rPr lang="ru-RU" dirty="0"/>
              <a:t> </a:t>
            </a:r>
            <a:r>
              <a:rPr lang="ru-RU" dirty="0" err="1"/>
              <a:t>їм</a:t>
            </a:r>
            <a:r>
              <a:rPr lang="ru-RU" dirty="0"/>
              <a:t> </a:t>
            </a:r>
            <a:r>
              <a:rPr lang="ru-RU" dirty="0" err="1"/>
              <a:t>змоги</a:t>
            </a:r>
            <a:r>
              <a:rPr lang="ru-RU" dirty="0"/>
              <a:t> мирного </a:t>
            </a:r>
            <a:r>
              <a:rPr lang="ru-RU" dirty="0" err="1"/>
              <a:t>вирішення</a:t>
            </a:r>
            <a:r>
              <a:rPr lang="ru-RU" dirty="0"/>
              <a:t> </a:t>
            </a:r>
            <a:r>
              <a:rPr lang="ru-RU" dirty="0" err="1"/>
              <a:t>спірних</a:t>
            </a:r>
            <a:r>
              <a:rPr lang="ru-RU" dirty="0"/>
              <a:t> </a:t>
            </a:r>
            <a:r>
              <a:rPr lang="ru-RU" dirty="0" err="1"/>
              <a:t>питань</a:t>
            </a:r>
            <a:r>
              <a:rPr lang="ru-RU" dirty="0"/>
              <a:t>.</a:t>
            </a:r>
          </a:p>
        </p:txBody>
      </p:sp>
      <p:pic>
        <p:nvPicPr>
          <p:cNvPr id="8196" name="Picture 4" descr="Таиланд готовится принять председательство в АСЕАН"/>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03512" y="2924944"/>
            <a:ext cx="4536504"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319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472" y="500042"/>
            <a:ext cx="8229600" cy="1143000"/>
          </a:xfrm>
        </p:spPr>
        <p:txBody>
          <a:bodyPr/>
          <a:lstStyle/>
          <a:p>
            <a:r>
              <a:rPr lang="ru-RU" b="1" dirty="0" smtClean="0">
                <a:solidFill>
                  <a:schemeClr val="accent2">
                    <a:lumMod val="75000"/>
                  </a:schemeClr>
                </a:solidFill>
              </a:rPr>
              <a:t>ТОРГІВЛЯ В УКРАЇНІ</a:t>
            </a:r>
            <a:endParaRPr lang="ru-RU" b="1" dirty="0">
              <a:solidFill>
                <a:schemeClr val="accent2">
                  <a:lumMod val="75000"/>
                </a:schemeClr>
              </a:solidFill>
            </a:endParaRPr>
          </a:p>
        </p:txBody>
      </p:sp>
      <p:sp>
        <p:nvSpPr>
          <p:cNvPr id="3" name="Содержимое 2"/>
          <p:cNvSpPr>
            <a:spLocks noGrp="1"/>
          </p:cNvSpPr>
          <p:nvPr>
            <p:ph sz="half" idx="1"/>
          </p:nvPr>
        </p:nvSpPr>
        <p:spPr>
          <a:xfrm>
            <a:off x="269816" y="1350819"/>
            <a:ext cx="4038600" cy="4900634"/>
          </a:xfrm>
        </p:spPr>
        <p:txBody>
          <a:bodyPr>
            <a:normAutofit fontScale="92500" lnSpcReduction="20000"/>
          </a:bodyPr>
          <a:lstStyle/>
          <a:p>
            <a:r>
              <a:rPr lang="ru-RU" dirty="0" smtClean="0"/>
              <a:t>ЧИННИКИ РОЗВИТКУ ЗОВНІШНЬОЇ ТОРГІВЛІ:</a:t>
            </a:r>
          </a:p>
          <a:p>
            <a:r>
              <a:rPr lang="ru-RU" dirty="0" smtClean="0"/>
              <a:t>1) </a:t>
            </a:r>
            <a:r>
              <a:rPr lang="ru-RU" dirty="0" err="1" smtClean="0"/>
              <a:t>набуття</a:t>
            </a:r>
            <a:r>
              <a:rPr lang="ru-RU" dirty="0" smtClean="0"/>
              <a:t> </a:t>
            </a:r>
            <a:r>
              <a:rPr lang="ru-RU" dirty="0" err="1" smtClean="0"/>
              <a:t>Україною</a:t>
            </a:r>
            <a:r>
              <a:rPr lang="ru-RU" dirty="0" smtClean="0"/>
              <a:t> членства у </a:t>
            </a:r>
            <a:r>
              <a:rPr lang="ru-RU" dirty="0" err="1" smtClean="0"/>
              <a:t>Світовій</a:t>
            </a:r>
            <a:r>
              <a:rPr lang="ru-RU" dirty="0" smtClean="0"/>
              <a:t> </a:t>
            </a:r>
            <a:r>
              <a:rPr lang="ru-RU" dirty="0" err="1" smtClean="0"/>
              <a:t>організації</a:t>
            </a:r>
            <a:r>
              <a:rPr lang="ru-RU" dirty="0" smtClean="0"/>
              <a:t> </a:t>
            </a:r>
            <a:r>
              <a:rPr lang="ru-RU" dirty="0" err="1" smtClean="0"/>
              <a:t>торгівлі</a:t>
            </a:r>
            <a:r>
              <a:rPr lang="ru-RU" dirty="0" smtClean="0"/>
              <a:t> (2008 р.)</a:t>
            </a:r>
          </a:p>
          <a:p>
            <a:r>
              <a:rPr lang="ru-RU" dirty="0" smtClean="0"/>
              <a:t>2) </a:t>
            </a:r>
            <a:r>
              <a:rPr lang="ru-RU" dirty="0" err="1" smtClean="0"/>
              <a:t>підписання</a:t>
            </a:r>
            <a:r>
              <a:rPr lang="ru-RU" dirty="0" smtClean="0"/>
              <a:t> Угоди про </a:t>
            </a:r>
            <a:r>
              <a:rPr lang="ru-RU" dirty="0" err="1" smtClean="0"/>
              <a:t>асоціацію</a:t>
            </a:r>
            <a:r>
              <a:rPr lang="ru-RU" dirty="0" smtClean="0"/>
              <a:t> </a:t>
            </a:r>
            <a:r>
              <a:rPr lang="ru-RU" dirty="0" err="1" smtClean="0"/>
              <a:t>між</a:t>
            </a:r>
            <a:r>
              <a:rPr lang="ru-RU" dirty="0" smtClean="0"/>
              <a:t> </a:t>
            </a:r>
            <a:r>
              <a:rPr lang="ru-RU" dirty="0" err="1" smtClean="0"/>
              <a:t>Україною</a:t>
            </a:r>
            <a:r>
              <a:rPr lang="ru-RU" dirty="0" smtClean="0"/>
              <a:t> та </a:t>
            </a:r>
            <a:r>
              <a:rPr lang="ru-RU" dirty="0" err="1" smtClean="0"/>
              <a:t>Європейським</a:t>
            </a:r>
            <a:r>
              <a:rPr lang="ru-RU" dirty="0" smtClean="0"/>
              <a:t> Сою- </a:t>
            </a:r>
            <a:r>
              <a:rPr lang="ru-RU" dirty="0" err="1" smtClean="0"/>
              <a:t>зом</a:t>
            </a:r>
            <a:r>
              <a:rPr lang="ru-RU" dirty="0" smtClean="0"/>
              <a:t> (2014 р.)</a:t>
            </a:r>
          </a:p>
          <a:p>
            <a:r>
              <a:rPr lang="ru-RU" dirty="0" smtClean="0"/>
              <a:t>3) криза в </a:t>
            </a:r>
            <a:r>
              <a:rPr lang="ru-RU" dirty="0" err="1" smtClean="0"/>
              <a:t>українсько-російських</a:t>
            </a:r>
            <a:r>
              <a:rPr lang="ru-RU" dirty="0" smtClean="0"/>
              <a:t> </a:t>
            </a:r>
            <a:r>
              <a:rPr lang="ru-RU" dirty="0" err="1" smtClean="0"/>
              <a:t>економічних</a:t>
            </a:r>
            <a:r>
              <a:rPr lang="ru-RU" dirty="0" smtClean="0"/>
              <a:t> </a:t>
            </a:r>
            <a:r>
              <a:rPr lang="ru-RU" dirty="0" err="1" smtClean="0"/>
              <a:t>і</a:t>
            </a:r>
            <a:r>
              <a:rPr lang="ru-RU" dirty="0" smtClean="0"/>
              <a:t> </a:t>
            </a:r>
            <a:r>
              <a:rPr lang="ru-RU" dirty="0" err="1" smtClean="0"/>
              <a:t>політичних</a:t>
            </a:r>
            <a:r>
              <a:rPr lang="ru-RU" dirty="0" smtClean="0"/>
              <a:t> </a:t>
            </a:r>
            <a:r>
              <a:rPr lang="ru-RU" dirty="0" err="1" smtClean="0"/>
              <a:t>відносинах</a:t>
            </a:r>
            <a:r>
              <a:rPr lang="ru-RU" dirty="0" smtClean="0"/>
              <a:t> та пряма </a:t>
            </a:r>
            <a:r>
              <a:rPr lang="ru-RU" dirty="0" err="1" smtClean="0"/>
              <a:t>військова</a:t>
            </a:r>
            <a:r>
              <a:rPr lang="ru-RU" dirty="0" smtClean="0"/>
              <a:t> </a:t>
            </a:r>
            <a:r>
              <a:rPr lang="ru-RU" dirty="0" err="1" smtClean="0"/>
              <a:t>агресія</a:t>
            </a:r>
            <a:r>
              <a:rPr lang="ru-RU" dirty="0" smtClean="0"/>
              <a:t> </a:t>
            </a:r>
            <a:r>
              <a:rPr lang="ru-RU" dirty="0" err="1" smtClean="0"/>
              <a:t>Росії</a:t>
            </a:r>
            <a:r>
              <a:rPr lang="ru-RU" dirty="0" smtClean="0"/>
              <a:t> </a:t>
            </a:r>
            <a:r>
              <a:rPr lang="ru-RU" dirty="0" err="1" smtClean="0"/>
              <a:t>щодо</a:t>
            </a:r>
            <a:r>
              <a:rPr lang="ru-RU" dirty="0" smtClean="0"/>
              <a:t> </a:t>
            </a:r>
            <a:r>
              <a:rPr lang="ru-RU" dirty="0" err="1" smtClean="0"/>
              <a:t>України</a:t>
            </a:r>
            <a:r>
              <a:rPr lang="ru-RU" dirty="0" smtClean="0"/>
              <a:t>,</a:t>
            </a:r>
            <a:endParaRPr lang="ru-RU" dirty="0"/>
          </a:p>
        </p:txBody>
      </p:sp>
      <p:pic>
        <p:nvPicPr>
          <p:cNvPr id="13314" name="Picture 2" descr="F:\торгівля\images (9).jpg"/>
          <p:cNvPicPr>
            <a:picLocks noGrp="1" noChangeAspect="1" noChangeArrowheads="1"/>
          </p:cNvPicPr>
          <p:nvPr>
            <p:ph sz="half" idx="2"/>
          </p:nvPr>
        </p:nvPicPr>
        <p:blipFill>
          <a:blip r:embed="rId2" cstate="print"/>
          <a:srcRect/>
          <a:stretch>
            <a:fillRect/>
          </a:stretch>
        </p:blipFill>
        <p:spPr bwMode="auto">
          <a:xfrm>
            <a:off x="8720051" y="104683"/>
            <a:ext cx="3471949" cy="2310424"/>
          </a:xfrm>
          <a:prstGeom prst="rect">
            <a:avLst/>
          </a:prstGeom>
          <a:noFill/>
        </p:spPr>
      </p:pic>
    </p:spTree>
    <p:extLst>
      <p:ext uri="{BB962C8B-B14F-4D97-AF65-F5344CB8AC3E}">
        <p14:creationId xmlns:p14="http://schemas.microsoft.com/office/powerpoint/2010/main" val="5407241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sz="half" idx="1"/>
          </p:nvPr>
        </p:nvSpPr>
        <p:spPr/>
        <p:txBody>
          <a:bodyPr>
            <a:normAutofit fontScale="77500" lnSpcReduction="20000"/>
          </a:bodyPr>
          <a:lstStyle/>
          <a:p>
            <a:pPr fontAlgn="base"/>
            <a:r>
              <a:rPr lang="uk-UA" dirty="0"/>
              <a:t>Негативне зовнішньоторгове сальдо також виросло і склало $5,06 млрд. Україна </a:t>
            </a:r>
            <a:r>
              <a:rPr lang="uk-UA" dirty="0">
                <a:hlinkClick r:id="rId2"/>
              </a:rPr>
              <a:t>з 2006 року має</a:t>
            </a:r>
            <a:r>
              <a:rPr lang="uk-UA" dirty="0"/>
              <a:t> негативний торговий баланс. Країна, як економічне об'єднання, постійно у збитках.</a:t>
            </a:r>
          </a:p>
          <a:p>
            <a:pPr fontAlgn="base"/>
            <a:r>
              <a:rPr lang="uk-UA" dirty="0"/>
              <a:t>Це б не було проблемою, якби ці збитки утворювались би за рахунок імпорту технологій чи виробничого обладнання. </a:t>
            </a:r>
            <a:endParaRPr lang="uk-UA" dirty="0" smtClean="0"/>
          </a:p>
          <a:p>
            <a:pPr fontAlgn="base"/>
            <a:r>
              <a:rPr lang="uk-UA" dirty="0" smtClean="0"/>
              <a:t>Дефіцит </a:t>
            </a:r>
            <a:r>
              <a:rPr lang="uk-UA" dirty="0"/>
              <a:t>торгівельного балансу в кінцевому рахунку призводить до дефіциту державного бюджету. Щоб покрити його, Україна постійно позичає гроші у міжнародних інституцій та на світових ринках капіталу за рахунок випуску облігацій внутрішньої державної позики (</a:t>
            </a:r>
            <a:r>
              <a:rPr lang="uk-UA" b="1" dirty="0"/>
              <a:t>ОВДП</a:t>
            </a:r>
            <a:r>
              <a:rPr lang="uk-UA" dirty="0"/>
              <a:t>). </a:t>
            </a:r>
          </a:p>
        </p:txBody>
      </p:sp>
      <p:pic>
        <p:nvPicPr>
          <p:cNvPr id="5" name="Picture 2" descr="Сировинна економіка. Що купувала і продавала Україна в 2021 році 0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96000" y="1690688"/>
            <a:ext cx="5783546" cy="3870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790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2067" y="72813"/>
            <a:ext cx="10515600" cy="1325563"/>
          </a:xfrm>
        </p:spPr>
        <p:txBody>
          <a:bodyPr>
            <a:normAutofit/>
          </a:bodyPr>
          <a:lstStyle/>
          <a:p>
            <a:r>
              <a:rPr lang="ru-RU" b="1" dirty="0" smtClean="0">
                <a:solidFill>
                  <a:schemeClr val="accent2">
                    <a:lumMod val="75000"/>
                  </a:schemeClr>
                </a:solidFill>
              </a:rPr>
              <a:t>СУЧАСНІ ТЕНДЕНЦІЇ РОЗВИТКУ ЗОВНІШНЬОЇ ТОРГІВЛІ</a:t>
            </a:r>
            <a:endParaRPr lang="ru-RU" b="1" dirty="0">
              <a:solidFill>
                <a:schemeClr val="accent2">
                  <a:lumMod val="75000"/>
                </a:schemeClr>
              </a:solidFill>
            </a:endParaRPr>
          </a:p>
        </p:txBody>
      </p:sp>
      <p:sp>
        <p:nvSpPr>
          <p:cNvPr id="5" name="Содержимое 4"/>
          <p:cNvSpPr>
            <a:spLocks noGrp="1"/>
          </p:cNvSpPr>
          <p:nvPr>
            <p:ph sz="half" idx="2"/>
          </p:nvPr>
        </p:nvSpPr>
        <p:spPr>
          <a:xfrm>
            <a:off x="6385560" y="5033445"/>
            <a:ext cx="5734396" cy="1824555"/>
          </a:xfrm>
        </p:spPr>
        <p:txBody>
          <a:bodyPr>
            <a:normAutofit/>
          </a:bodyPr>
          <a:lstStyle/>
          <a:p>
            <a:r>
              <a:rPr lang="ru-RU" dirty="0" err="1" smtClean="0"/>
              <a:t>Перевага</a:t>
            </a:r>
            <a:r>
              <a:rPr lang="ru-RU" dirty="0" smtClean="0"/>
              <a:t> </a:t>
            </a:r>
            <a:r>
              <a:rPr lang="ru-RU" dirty="0" err="1" smtClean="0"/>
              <a:t>імпорту</a:t>
            </a:r>
            <a:r>
              <a:rPr lang="ru-RU" dirty="0" smtClean="0"/>
              <a:t> над </a:t>
            </a:r>
            <a:r>
              <a:rPr lang="ru-RU" dirty="0" err="1" smtClean="0"/>
              <a:t>експортом</a:t>
            </a:r>
            <a:r>
              <a:rPr lang="ru-RU" dirty="0" smtClean="0"/>
              <a:t>: сальдо </a:t>
            </a:r>
            <a:r>
              <a:rPr lang="ru-RU" dirty="0" err="1" smtClean="0"/>
              <a:t>торгівлі</a:t>
            </a:r>
            <a:r>
              <a:rPr lang="ru-RU" dirty="0" smtClean="0"/>
              <a:t> товарами </a:t>
            </a:r>
            <a:r>
              <a:rPr lang="ru-RU" dirty="0" err="1" smtClean="0"/>
              <a:t>переважно</a:t>
            </a:r>
            <a:r>
              <a:rPr lang="ru-RU" dirty="0" smtClean="0"/>
              <a:t> </a:t>
            </a:r>
            <a:r>
              <a:rPr lang="ru-RU" dirty="0" err="1" smtClean="0"/>
              <a:t>від’ємне</a:t>
            </a:r>
            <a:r>
              <a:rPr lang="ru-RU" dirty="0" smtClean="0"/>
              <a:t>, а </a:t>
            </a:r>
            <a:r>
              <a:rPr lang="ru-RU" dirty="0" err="1" smtClean="0"/>
              <a:t>послугами</a:t>
            </a:r>
            <a:r>
              <a:rPr lang="ru-RU" dirty="0" smtClean="0"/>
              <a:t> — </a:t>
            </a:r>
            <a:r>
              <a:rPr lang="ru-RU" dirty="0" err="1" smtClean="0"/>
              <a:t>лише</a:t>
            </a:r>
            <a:r>
              <a:rPr lang="ru-RU" dirty="0" smtClean="0"/>
              <a:t> </a:t>
            </a:r>
            <a:r>
              <a:rPr lang="ru-RU" dirty="0" err="1" smtClean="0"/>
              <a:t>додатне</a:t>
            </a:r>
            <a:endParaRPr lang="ru-RU" dirty="0" smtClean="0"/>
          </a:p>
          <a:p>
            <a:endParaRPr lang="ru-RU" dirty="0"/>
          </a:p>
        </p:txBody>
      </p:sp>
      <p:sp>
        <p:nvSpPr>
          <p:cNvPr id="3" name="Объект 2"/>
          <p:cNvSpPr>
            <a:spLocks noGrp="1"/>
          </p:cNvSpPr>
          <p:nvPr>
            <p:ph sz="half" idx="1"/>
          </p:nvPr>
        </p:nvSpPr>
        <p:spPr>
          <a:xfrm>
            <a:off x="798022" y="5403273"/>
            <a:ext cx="5221778" cy="773690"/>
          </a:xfrm>
        </p:spPr>
        <p:txBody>
          <a:bodyPr>
            <a:normAutofit/>
          </a:bodyPr>
          <a:lstStyle/>
          <a:p>
            <a:endParaRPr lang="uk-UA" dirty="0"/>
          </a:p>
        </p:txBody>
      </p:sp>
      <p:pic>
        <p:nvPicPr>
          <p:cNvPr id="1026" name="Picture 2" descr="Зовнішня торгівля України в 2021 році: Сировинна економіка. Що купувала і  продавала Україна в 2021 році « Публікації | Мобільна версія |  Бізнес.Цензор.НЕ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695" y="1484579"/>
            <a:ext cx="6136178" cy="37430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Український експорт в 2021 році встановив десятирічний рекорд | Mind.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1667" y="868736"/>
            <a:ext cx="4284133" cy="4272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6345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44912" y="1164413"/>
            <a:ext cx="3208888" cy="526275"/>
          </a:xfrm>
        </p:spPr>
        <p:txBody>
          <a:bodyPr>
            <a:normAutofit fontScale="90000"/>
          </a:bodyPr>
          <a:lstStyle/>
          <a:p>
            <a:endParaRPr lang="uk-UA" dirty="0"/>
          </a:p>
        </p:txBody>
      </p:sp>
      <p:sp>
        <p:nvSpPr>
          <p:cNvPr id="3" name="Объект 2"/>
          <p:cNvSpPr>
            <a:spLocks noGrp="1"/>
          </p:cNvSpPr>
          <p:nvPr>
            <p:ph sz="half" idx="1"/>
          </p:nvPr>
        </p:nvSpPr>
        <p:spPr>
          <a:xfrm>
            <a:off x="884765" y="2048402"/>
            <a:ext cx="11127125" cy="1301627"/>
          </a:xfrm>
        </p:spPr>
        <p:txBody>
          <a:bodyPr>
            <a:noAutofit/>
          </a:bodyPr>
          <a:lstStyle/>
          <a:p>
            <a:pPr algn="just"/>
            <a:r>
              <a:rPr lang="uk-UA" sz="2000" dirty="0"/>
              <a:t>Експорт товарів в Україні за перші пів року 2021-го, за даними </a:t>
            </a:r>
            <a:r>
              <a:rPr lang="uk-UA" sz="2000" dirty="0" err="1"/>
              <a:t>Держстату</a:t>
            </a:r>
            <a:r>
              <a:rPr lang="uk-UA" sz="2000" dirty="0"/>
              <a:t>, збільшився на 30,6% порівняно з аналогічним періодом 2020-го. Імпорт, порівняно з минулим роком, зріс на 29,2%. У Міністерстві економіки вважають це ознакою відновлення торговельно-економічної діяльності, яка постраждала у період карантину. </a:t>
            </a:r>
            <a:r>
              <a:rPr lang="uk-UA" sz="2000" dirty="0" smtClean="0"/>
              <a:t>Як змінювався </a:t>
            </a:r>
            <a:r>
              <a:rPr lang="uk-UA" sz="2000" dirty="0"/>
              <a:t>експорт та імпорт України з 2014 </a:t>
            </a:r>
            <a:r>
              <a:rPr lang="uk-UA" sz="2000" dirty="0" smtClean="0"/>
              <a:t>року? </a:t>
            </a:r>
            <a:endParaRPr lang="uk-UA" sz="2000" dirty="0"/>
          </a:p>
        </p:txBody>
      </p:sp>
      <p:sp>
        <p:nvSpPr>
          <p:cNvPr id="4" name="Объект 3"/>
          <p:cNvSpPr>
            <a:spLocks noGrp="1"/>
          </p:cNvSpPr>
          <p:nvPr>
            <p:ph sz="half" idx="2"/>
          </p:nvPr>
        </p:nvSpPr>
        <p:spPr>
          <a:xfrm>
            <a:off x="6149186" y="3466408"/>
            <a:ext cx="5310447" cy="3666519"/>
          </a:xfrm>
        </p:spPr>
        <p:txBody>
          <a:bodyPr>
            <a:normAutofit fontScale="55000" lnSpcReduction="20000"/>
          </a:bodyPr>
          <a:lstStyle/>
          <a:p>
            <a:pPr fontAlgn="base"/>
            <a:r>
              <a:rPr lang="uk-UA" dirty="0"/>
              <a:t>За групами товарів, в 2021 році найбільшу частку в експорті займали чорні метали. Цієї продукції було продано майже на $14 млрд. Ця ж група показала найбільший приріст вартості. Її обсяг виріс на 81% порівняно з 2020 роком.</a:t>
            </a:r>
          </a:p>
          <a:p>
            <a:pPr fontAlgn="base"/>
            <a:r>
              <a:rPr lang="uk-UA" dirty="0"/>
              <a:t>В 2020 році найдорожчим експортом було зерно.</a:t>
            </a:r>
          </a:p>
          <a:p>
            <a:pPr fontAlgn="base"/>
            <a:r>
              <a:rPr lang="uk-UA" dirty="0"/>
              <a:t>Всі без виключення товарні групи експорту додали у вартості. Це пов'язано із ростом вартості сировини та загальносвітовою інфляцією в 2021 році.</a:t>
            </a:r>
          </a:p>
          <a:p>
            <a:pPr fontAlgn="base"/>
            <a:r>
              <a:rPr lang="uk-UA" dirty="0"/>
              <a:t>Крім чорних металів, найбільший приріст показали металеві руди: $7,1 млрд, плюс 61% порівняно із 2020 роком. При тому, обсяг експорту у тонах </a:t>
            </a:r>
            <a:r>
              <a:rPr lang="uk-UA" dirty="0">
                <a:hlinkClick r:id="rId2"/>
              </a:rPr>
              <a:t>в 2021 році скоротився</a:t>
            </a:r>
            <a:r>
              <a:rPr lang="uk-UA" dirty="0"/>
              <a:t>.</a:t>
            </a:r>
          </a:p>
          <a:p>
            <a:pPr fontAlgn="base"/>
            <a:r>
              <a:rPr lang="uk-UA" dirty="0"/>
              <a:t>Також великий приріст у вартості показали експорт обробленої деревини та меблів. Плюс 43% та 40% відповідно. </a:t>
            </a:r>
          </a:p>
        </p:txBody>
      </p:sp>
      <p:pic>
        <p:nvPicPr>
          <p:cNvPr id="4098" name="Picture 2" descr="Експорт товарів з України у І кв. зріс на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 y="3145096"/>
            <a:ext cx="5249797" cy="36444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Рейтинг экспорта 2019: ТОП-10 товаров экспорта. Что продавала Украина в  2019 году « Публікації | Мобільна версія | Бізнес.Цензор.НЕ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68938" y="-74815"/>
            <a:ext cx="3015825" cy="2126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709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4" name="Объект 3"/>
          <p:cNvSpPr>
            <a:spLocks noGrp="1"/>
          </p:cNvSpPr>
          <p:nvPr>
            <p:ph sz="half" idx="2"/>
          </p:nvPr>
        </p:nvSpPr>
        <p:spPr>
          <a:xfrm>
            <a:off x="5173133" y="626533"/>
            <a:ext cx="7018867" cy="5550430"/>
          </a:xfrm>
        </p:spPr>
        <p:txBody>
          <a:bodyPr>
            <a:normAutofit fontScale="55000" lnSpcReduction="20000"/>
          </a:bodyPr>
          <a:lstStyle/>
          <a:p>
            <a:pPr fontAlgn="base"/>
            <a:r>
              <a:rPr lang="uk-UA" dirty="0"/>
              <a:t>Експорт України за 2014 рік становив 53,9 млрд доларів. Найбільше було експортовано недорогоцінних металів та виробів з них – на 15,2 млрд доларів, продуктів рослинного походження – на 8,7 млрд, мінеральних продуктів – на 6,1 млрд, машин і обладнання – на 5,7 млрд.</a:t>
            </a:r>
          </a:p>
          <a:p>
            <a:pPr fontAlgn="base"/>
            <a:r>
              <a:rPr lang="uk-UA" dirty="0"/>
              <a:t>Імпорт України в 2014-му склав 54,4 млрд доларів. Найбільше було ввезено мінеральних продуктів (16,1 млрд доларів), машин та обладнання (8,7 млрд), продуктів хімічної промисловості (6,8 млрд).</a:t>
            </a:r>
          </a:p>
          <a:p>
            <a:pPr fontAlgn="base"/>
            <a:r>
              <a:rPr lang="uk-UA" dirty="0"/>
              <a:t>У 2015 році експорт в Україну знизився на 29,3% – до 38,1 млрд доларів, а імпорт знизився на 31,1% – до 37,5 млрд доларів. Основними статтями експорту були недорогоцінні метали (9,5 млрд доларів) і продукти рослинного походження (8 млрд), імпорту – мінеральні продукти (11,7 млрд доларів), машини та механізми (6,3 млрд).</a:t>
            </a:r>
          </a:p>
          <a:p>
            <a:pPr fontAlgn="base"/>
            <a:r>
              <a:rPr lang="uk-UA" dirty="0"/>
              <a:t>У 2016 році експорт впав ще на 4,6% – до 36,4 млрд доларів, імпорт, навпаки, виріс на 4,6% – до 39,2 млрд доларів. Основними групами експорту були недорогоцінні метали (8,3 млрд доларів) і продукти рослинного походження (8,1 млрд), імпорту – мінеральні продукти (8,5 млрд доларів) і машини і обладнання (7,9 млрд).</a:t>
            </a:r>
          </a:p>
          <a:p>
            <a:pPr fontAlgn="base"/>
            <a:r>
              <a:rPr lang="uk-UA" dirty="0"/>
              <a:t>З 2017 року експорт відновив зростання і склав 43,3 млрд доларів (+ 19%), імпорт зріс на 26,4% – до 49,6 млрд доларів. У 2018 році експорт зріс на 9,4% – до 47,3 млрд доларів, а імпорт на 15,2% – до 57,2 млрд доларів. За 2019 рік експорт товарів склав 50,1 млрд доларів (+5,7%), імпорт – 60,8 млрд доларів (+6,3%).</a:t>
            </a:r>
          </a:p>
          <a:p>
            <a:pPr fontAlgn="base"/>
            <a:r>
              <a:rPr lang="uk-UA" dirty="0"/>
              <a:t>Минулий рік пройшов під впливом пандемії і карантину: експорт впав на 1,8% – до 49,2 млрд доларів, імпорт знизився на 10,6% – до 54,3 млрд доларів. Основними групами експорту були продукти рослинного походження (11,9 млрд доларів) і недорогоцінні метали (9 млрд), імпорту – машини і обладнання (11,6 млрд доларів) і мінеральні продукти (8,6 млрд).</a:t>
            </a:r>
          </a:p>
          <a:p>
            <a:pPr fontAlgn="base"/>
            <a:r>
              <a:rPr lang="uk-UA" dirty="0"/>
              <a:t>За перші шість місяців 2021 року експорт склав 29,9 млрд грн – на 30,6% більше порівняно з аналогічним періодом 2020-го. Імпорт зріс на 29,2% – до 31,3 млрд доларів.</a:t>
            </a:r>
          </a:p>
        </p:txBody>
      </p:sp>
      <p:pic>
        <p:nvPicPr>
          <p:cNvPr id="2050" name="Picture 2" descr="Інфографіка – як змінювався експорт та імпорт України » Слово і Діло"/>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96332" y="254637"/>
            <a:ext cx="4529667" cy="6417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644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5" name="Объект 4"/>
          <p:cNvPicPr>
            <a:picLocks noGrp="1" noChangeAspect="1"/>
          </p:cNvPicPr>
          <p:nvPr>
            <p:ph sz="half" idx="1"/>
          </p:nvPr>
        </p:nvPicPr>
        <p:blipFill rotWithShape="1">
          <a:blip r:embed="rId2"/>
          <a:srcRect l="20241" t="19099" r="39331" b="10740"/>
          <a:stretch/>
        </p:blipFill>
        <p:spPr>
          <a:xfrm>
            <a:off x="67042" y="781397"/>
            <a:ext cx="6028958" cy="5885410"/>
          </a:xfrm>
          <a:prstGeom prst="rect">
            <a:avLst/>
          </a:prstGeom>
        </p:spPr>
      </p:pic>
      <p:sp>
        <p:nvSpPr>
          <p:cNvPr id="4" name="Объект 3"/>
          <p:cNvSpPr>
            <a:spLocks noGrp="1"/>
          </p:cNvSpPr>
          <p:nvPr>
            <p:ph sz="half" idx="2"/>
          </p:nvPr>
        </p:nvSpPr>
        <p:spPr>
          <a:xfrm>
            <a:off x="6172199" y="216131"/>
            <a:ext cx="5748251" cy="5960832"/>
          </a:xfrm>
        </p:spPr>
        <p:txBody>
          <a:bodyPr>
            <a:normAutofit fontScale="55000" lnSpcReduction="20000"/>
          </a:bodyPr>
          <a:lstStyle/>
          <a:p>
            <a:pPr fontAlgn="base"/>
            <a:r>
              <a:rPr lang="ru-RU" dirty="0" err="1"/>
              <a:t>Якщо</a:t>
            </a:r>
            <a:r>
              <a:rPr lang="ru-RU" dirty="0"/>
              <a:t> </a:t>
            </a:r>
            <a:r>
              <a:rPr lang="ru-RU" dirty="0" err="1"/>
              <a:t>дивитись</a:t>
            </a:r>
            <a:r>
              <a:rPr lang="ru-RU" dirty="0"/>
              <a:t> по </a:t>
            </a:r>
            <a:r>
              <a:rPr lang="ru-RU" dirty="0" err="1"/>
              <a:t>конкретних</a:t>
            </a:r>
            <a:r>
              <a:rPr lang="ru-RU" dirty="0"/>
              <a:t> </a:t>
            </a:r>
            <a:r>
              <a:rPr lang="ru-RU" dirty="0" err="1"/>
              <a:t>товарних</a:t>
            </a:r>
            <a:r>
              <a:rPr lang="ru-RU" dirty="0"/>
              <a:t> </a:t>
            </a:r>
            <a:r>
              <a:rPr lang="ru-RU" dirty="0" err="1"/>
              <a:t>позиціях</a:t>
            </a:r>
            <a:r>
              <a:rPr lang="ru-RU" dirty="0"/>
              <a:t>, </a:t>
            </a:r>
            <a:r>
              <a:rPr lang="ru-RU" dirty="0" err="1"/>
              <a:t>згідно</a:t>
            </a:r>
            <a:r>
              <a:rPr lang="ru-RU" dirty="0"/>
              <a:t> </a:t>
            </a:r>
            <a:r>
              <a:rPr lang="ru-RU" dirty="0" err="1"/>
              <a:t>українського</a:t>
            </a:r>
            <a:r>
              <a:rPr lang="ru-RU" dirty="0"/>
              <a:t> </a:t>
            </a:r>
            <a:r>
              <a:rPr lang="ru-RU" dirty="0" err="1"/>
              <a:t>класифікатора</a:t>
            </a:r>
            <a:r>
              <a:rPr lang="ru-RU" dirty="0"/>
              <a:t> </a:t>
            </a:r>
            <a:r>
              <a:rPr lang="ru-RU" dirty="0" err="1"/>
              <a:t>товарів</a:t>
            </a:r>
            <a:r>
              <a:rPr lang="ru-RU" dirty="0"/>
              <a:t> </a:t>
            </a:r>
            <a:r>
              <a:rPr lang="ru-RU" dirty="0" err="1"/>
              <a:t>зовнішньо</a:t>
            </a:r>
            <a:r>
              <a:rPr lang="ru-RU" dirty="0"/>
              <a:t> </a:t>
            </a:r>
            <a:r>
              <a:rPr lang="ru-RU" dirty="0" err="1"/>
              <a:t>економічної</a:t>
            </a:r>
            <a:r>
              <a:rPr lang="ru-RU" dirty="0"/>
              <a:t> </a:t>
            </a:r>
            <a:r>
              <a:rPr lang="ru-RU" dirty="0" err="1"/>
              <a:t>діяльності</a:t>
            </a:r>
            <a:r>
              <a:rPr lang="ru-RU" dirty="0"/>
              <a:t> (</a:t>
            </a:r>
            <a:r>
              <a:rPr lang="ru-RU" b="1" dirty="0"/>
              <a:t>УКТ ЗЕД</a:t>
            </a:r>
            <a:r>
              <a:rPr lang="ru-RU" dirty="0"/>
              <a:t>)</a:t>
            </a:r>
            <a:r>
              <a:rPr lang="ru-RU" dirty="0" err="1"/>
              <a:t>найдорожчим</a:t>
            </a:r>
            <a:r>
              <a:rPr lang="ru-RU" dirty="0"/>
              <a:t> </a:t>
            </a:r>
            <a:r>
              <a:rPr lang="ru-RU" dirty="0" err="1"/>
              <a:t>експортним</a:t>
            </a:r>
            <a:r>
              <a:rPr lang="ru-RU" dirty="0"/>
              <a:t> товаром </a:t>
            </a:r>
            <a:r>
              <a:rPr lang="ru-RU" dirty="0" err="1"/>
              <a:t>України</a:t>
            </a:r>
            <a:r>
              <a:rPr lang="ru-RU" dirty="0"/>
              <a:t> в 2021 </a:t>
            </a:r>
            <a:r>
              <a:rPr lang="ru-RU" dirty="0" err="1"/>
              <a:t>році</a:t>
            </a:r>
            <a:r>
              <a:rPr lang="ru-RU" dirty="0"/>
              <a:t> </a:t>
            </a:r>
            <a:r>
              <a:rPr lang="ru-RU" dirty="0" err="1"/>
              <a:t>була</a:t>
            </a:r>
            <a:r>
              <a:rPr lang="ru-RU" dirty="0"/>
              <a:t> </a:t>
            </a:r>
            <a:r>
              <a:rPr lang="ru-RU" dirty="0" err="1"/>
              <a:t>залізна</a:t>
            </a:r>
            <a:r>
              <a:rPr lang="ru-RU" dirty="0"/>
              <a:t> руда.</a:t>
            </a:r>
          </a:p>
          <a:p>
            <a:pPr fontAlgn="base"/>
            <a:r>
              <a:rPr lang="ru-RU" dirty="0" smtClean="0"/>
              <a:t>З </a:t>
            </a:r>
            <a:r>
              <a:rPr lang="ru-RU" dirty="0"/>
              <a:t>2015 року </a:t>
            </a:r>
            <a:r>
              <a:rPr lang="ru-RU" dirty="0" err="1"/>
              <a:t>ціна</a:t>
            </a:r>
            <a:r>
              <a:rPr lang="ru-RU" dirty="0"/>
              <a:t> </a:t>
            </a:r>
            <a:r>
              <a:rPr lang="ru-RU" dirty="0" err="1"/>
              <a:t>руди</a:t>
            </a:r>
            <a:r>
              <a:rPr lang="ru-RU" dirty="0"/>
              <a:t> </a:t>
            </a:r>
            <a:r>
              <a:rPr lang="ru-RU" dirty="0" err="1"/>
              <a:t>коливалась</a:t>
            </a:r>
            <a:r>
              <a:rPr lang="ru-RU" dirty="0"/>
              <a:t> </a:t>
            </a:r>
            <a:r>
              <a:rPr lang="ru-RU" dirty="0" err="1"/>
              <a:t>від</a:t>
            </a:r>
            <a:r>
              <a:rPr lang="ru-RU" dirty="0"/>
              <a:t> $60 до $120 за тону. Але </a:t>
            </a:r>
            <a:r>
              <a:rPr lang="ru-RU" dirty="0" err="1"/>
              <a:t>влітку</a:t>
            </a:r>
            <a:r>
              <a:rPr lang="ru-RU" dirty="0"/>
              <a:t> 2021 року </a:t>
            </a:r>
            <a:r>
              <a:rPr lang="ru-RU" dirty="0" err="1"/>
              <a:t>її</a:t>
            </a:r>
            <a:r>
              <a:rPr lang="ru-RU" dirty="0"/>
              <a:t> </a:t>
            </a:r>
            <a:r>
              <a:rPr lang="ru-RU" dirty="0" err="1"/>
              <a:t>ціна</a:t>
            </a:r>
            <a:r>
              <a:rPr lang="ru-RU" dirty="0"/>
              <a:t> досягала $240 за тону.</a:t>
            </a:r>
          </a:p>
          <a:p>
            <a:pPr fontAlgn="base"/>
            <a:r>
              <a:rPr lang="ru-RU" dirty="0"/>
              <a:t>У лютому 2021 року, коли </a:t>
            </a:r>
            <a:r>
              <a:rPr lang="ru-RU" dirty="0" err="1"/>
              <a:t>ціни</a:t>
            </a:r>
            <a:r>
              <a:rPr lang="ru-RU" dirty="0"/>
              <a:t> на руду почали </a:t>
            </a:r>
            <a:r>
              <a:rPr lang="ru-RU" dirty="0" err="1"/>
              <a:t>зростати</a:t>
            </a:r>
            <a:r>
              <a:rPr lang="ru-RU" dirty="0"/>
              <a:t>, у </a:t>
            </a:r>
            <a:r>
              <a:rPr lang="ru-RU" dirty="0" err="1"/>
              <a:t>Верховній</a:t>
            </a:r>
            <a:r>
              <a:rPr lang="ru-RU" dirty="0"/>
              <a:t> </a:t>
            </a:r>
            <a:r>
              <a:rPr lang="ru-RU" dirty="0" err="1"/>
              <a:t>Раді</a:t>
            </a:r>
            <a:r>
              <a:rPr lang="ru-RU" dirty="0"/>
              <a:t> </a:t>
            </a:r>
            <a:r>
              <a:rPr lang="ru-RU" dirty="0" err="1"/>
              <a:t>був</a:t>
            </a:r>
            <a:r>
              <a:rPr lang="ru-RU" dirty="0"/>
              <a:t> </a:t>
            </a:r>
            <a:r>
              <a:rPr lang="ru-RU" dirty="0" err="1"/>
              <a:t>зареєстрований</a:t>
            </a:r>
            <a:r>
              <a:rPr lang="ru-RU" dirty="0"/>
              <a:t> </a:t>
            </a:r>
            <a:r>
              <a:rPr lang="ru-RU" dirty="0" err="1"/>
              <a:t>проєкт</a:t>
            </a:r>
            <a:r>
              <a:rPr lang="ru-RU" dirty="0"/>
              <a:t> закону </a:t>
            </a:r>
            <a:r>
              <a:rPr lang="ru-RU" dirty="0">
                <a:hlinkClick r:id="rId3"/>
              </a:rPr>
              <a:t>№5600</a:t>
            </a:r>
            <a:r>
              <a:rPr lang="ru-RU" dirty="0"/>
              <a:t>, </a:t>
            </a:r>
            <a:r>
              <a:rPr lang="ru-RU" dirty="0" err="1"/>
              <a:t>який</a:t>
            </a:r>
            <a:r>
              <a:rPr lang="ru-RU" dirty="0"/>
              <a:t> </a:t>
            </a:r>
            <a:r>
              <a:rPr lang="ru-RU" dirty="0" err="1"/>
              <a:t>серед</a:t>
            </a:r>
            <a:r>
              <a:rPr lang="ru-RU" dirty="0"/>
              <a:t> </a:t>
            </a:r>
            <a:r>
              <a:rPr lang="ru-RU" dirty="0" err="1"/>
              <a:t>іншого</a:t>
            </a:r>
            <a:r>
              <a:rPr lang="ru-RU" dirty="0"/>
              <a:t> </a:t>
            </a:r>
            <a:r>
              <a:rPr lang="ru-RU" dirty="0" err="1"/>
              <a:t>підвищував</a:t>
            </a:r>
            <a:r>
              <a:rPr lang="ru-RU" dirty="0"/>
              <a:t> </a:t>
            </a:r>
            <a:r>
              <a:rPr lang="ru-RU" dirty="0" err="1"/>
              <a:t>рентні</a:t>
            </a:r>
            <a:r>
              <a:rPr lang="ru-RU" dirty="0"/>
              <a:t> </a:t>
            </a:r>
            <a:r>
              <a:rPr lang="ru-RU" dirty="0" err="1"/>
              <a:t>податки</a:t>
            </a:r>
            <a:r>
              <a:rPr lang="ru-RU" dirty="0"/>
              <a:t> на руду. Таким чином уряд </a:t>
            </a:r>
            <a:r>
              <a:rPr lang="ru-RU" dirty="0" err="1"/>
              <a:t>збирався</a:t>
            </a:r>
            <a:r>
              <a:rPr lang="ru-RU" dirty="0"/>
              <a:t> </a:t>
            </a:r>
            <a:r>
              <a:rPr lang="ru-RU" dirty="0" err="1"/>
              <a:t>вийняти</a:t>
            </a:r>
            <a:r>
              <a:rPr lang="ru-RU" dirty="0"/>
              <a:t> </a:t>
            </a:r>
            <a:r>
              <a:rPr lang="ru-RU" dirty="0" err="1"/>
              <a:t>надприбутки</a:t>
            </a:r>
            <a:r>
              <a:rPr lang="ru-RU" dirty="0"/>
              <a:t> у </a:t>
            </a:r>
            <a:r>
              <a:rPr lang="ru-RU" dirty="0" err="1"/>
              <a:t>операторів</a:t>
            </a:r>
            <a:r>
              <a:rPr lang="ru-RU" dirty="0"/>
              <a:t> </a:t>
            </a:r>
            <a:r>
              <a:rPr lang="ru-RU" dirty="0" err="1"/>
              <a:t>гірничо-збагачувальних</a:t>
            </a:r>
            <a:r>
              <a:rPr lang="ru-RU" dirty="0"/>
              <a:t> </a:t>
            </a:r>
            <a:r>
              <a:rPr lang="ru-RU" dirty="0" err="1"/>
              <a:t>комбінатів</a:t>
            </a:r>
            <a:r>
              <a:rPr lang="ru-RU" dirty="0"/>
              <a:t> (</a:t>
            </a:r>
            <a:r>
              <a:rPr lang="ru-RU" b="1" dirty="0"/>
              <a:t>ГЗК</a:t>
            </a:r>
            <a:r>
              <a:rPr lang="ru-RU" dirty="0"/>
              <a:t>).</a:t>
            </a:r>
          </a:p>
          <a:p>
            <a:pPr fontAlgn="base"/>
            <a:r>
              <a:rPr lang="ru-RU" dirty="0"/>
              <a:t>Але закон </a:t>
            </a:r>
            <a:r>
              <a:rPr lang="ru-RU" dirty="0" err="1">
                <a:hlinkClick r:id="rId4"/>
              </a:rPr>
              <a:t>було</a:t>
            </a:r>
            <a:r>
              <a:rPr lang="ru-RU" dirty="0">
                <a:hlinkClick r:id="rId4"/>
              </a:rPr>
              <a:t> </a:t>
            </a:r>
            <a:r>
              <a:rPr lang="ru-RU" dirty="0" err="1">
                <a:hlinkClick r:id="rId4"/>
              </a:rPr>
              <a:t>ухвалено</a:t>
            </a:r>
            <a:r>
              <a:rPr lang="ru-RU" dirty="0"/>
              <a:t> </a:t>
            </a:r>
            <a:r>
              <a:rPr lang="ru-RU" dirty="0" err="1"/>
              <a:t>лише</a:t>
            </a:r>
            <a:r>
              <a:rPr lang="ru-RU" dirty="0"/>
              <a:t> </a:t>
            </a:r>
            <a:r>
              <a:rPr lang="ru-RU" dirty="0" err="1"/>
              <a:t>наприкінці</a:t>
            </a:r>
            <a:r>
              <a:rPr lang="ru-RU" dirty="0"/>
              <a:t> листопада 2021 року, коли </a:t>
            </a:r>
            <a:r>
              <a:rPr lang="ru-RU" dirty="0" err="1"/>
              <a:t>пік</a:t>
            </a:r>
            <a:r>
              <a:rPr lang="ru-RU" dirty="0"/>
              <a:t> </a:t>
            </a:r>
            <a:r>
              <a:rPr lang="ru-RU" dirty="0" err="1"/>
              <a:t>вартості</a:t>
            </a:r>
            <a:r>
              <a:rPr lang="ru-RU" dirty="0"/>
              <a:t> </a:t>
            </a:r>
            <a:r>
              <a:rPr lang="ru-RU" dirty="0" err="1"/>
              <a:t>руди</a:t>
            </a:r>
            <a:r>
              <a:rPr lang="ru-RU" dirty="0"/>
              <a:t> </a:t>
            </a:r>
            <a:r>
              <a:rPr lang="ru-RU" dirty="0" err="1"/>
              <a:t>вже</a:t>
            </a:r>
            <a:r>
              <a:rPr lang="ru-RU" dirty="0"/>
              <a:t> минув.</a:t>
            </a:r>
          </a:p>
          <a:p>
            <a:pPr fontAlgn="base"/>
            <a:r>
              <a:rPr lang="ru-RU" dirty="0"/>
              <a:t>В 2020 </a:t>
            </a:r>
            <a:r>
              <a:rPr lang="ru-RU" dirty="0" err="1"/>
              <a:t>році</a:t>
            </a:r>
            <a:r>
              <a:rPr lang="ru-RU" dirty="0"/>
              <a:t> </a:t>
            </a:r>
            <a:r>
              <a:rPr lang="ru-RU" dirty="0" err="1"/>
              <a:t>українські</a:t>
            </a:r>
            <a:r>
              <a:rPr lang="ru-RU" dirty="0"/>
              <a:t> ГЗК </a:t>
            </a:r>
            <a:r>
              <a:rPr lang="ru-RU" dirty="0" err="1">
                <a:hlinkClick r:id="rId5"/>
              </a:rPr>
              <a:t>отримали</a:t>
            </a:r>
            <a:r>
              <a:rPr lang="ru-RU" dirty="0">
                <a:hlinkClick r:id="rId5"/>
              </a:rPr>
              <a:t> чистого </a:t>
            </a:r>
            <a:r>
              <a:rPr lang="ru-RU" dirty="0" err="1">
                <a:hlinkClick r:id="rId5"/>
              </a:rPr>
              <a:t>прибутку</a:t>
            </a:r>
            <a:r>
              <a:rPr lang="ru-RU" dirty="0"/>
              <a:t> </a:t>
            </a:r>
            <a:r>
              <a:rPr lang="ru-RU" b="1" dirty="0"/>
              <a:t>42,7 млрд грн</a:t>
            </a:r>
            <a:r>
              <a:rPr lang="ru-RU" dirty="0"/>
              <a:t>. При тому, </a:t>
            </a:r>
            <a:r>
              <a:rPr lang="ru-RU" dirty="0" err="1"/>
              <a:t>сплатили</a:t>
            </a:r>
            <a:r>
              <a:rPr lang="ru-RU" dirty="0"/>
              <a:t> </a:t>
            </a:r>
            <a:r>
              <a:rPr lang="ru-RU" dirty="0" err="1"/>
              <a:t>рентних</a:t>
            </a:r>
            <a:r>
              <a:rPr lang="ru-RU" dirty="0"/>
              <a:t> </a:t>
            </a:r>
            <a:r>
              <a:rPr lang="ru-RU" dirty="0" err="1"/>
              <a:t>платежів</a:t>
            </a:r>
            <a:r>
              <a:rPr lang="ru-RU" dirty="0"/>
              <a:t> </a:t>
            </a:r>
            <a:r>
              <a:rPr lang="ru-RU" b="1" dirty="0"/>
              <a:t>3,9 млрд грн</a:t>
            </a:r>
            <a:r>
              <a:rPr lang="ru-RU" dirty="0"/>
              <a:t>. В 2021 </a:t>
            </a:r>
            <a:r>
              <a:rPr lang="ru-RU" dirty="0" err="1"/>
              <a:t>році</a:t>
            </a:r>
            <a:r>
              <a:rPr lang="ru-RU" dirty="0"/>
              <a:t> </a:t>
            </a:r>
            <a:r>
              <a:rPr lang="ru-RU" dirty="0" err="1"/>
              <a:t>їх</a:t>
            </a:r>
            <a:r>
              <a:rPr lang="ru-RU" dirty="0"/>
              <a:t> </a:t>
            </a:r>
            <a:r>
              <a:rPr lang="ru-RU" dirty="0" err="1"/>
              <a:t>прибутки</a:t>
            </a:r>
            <a:r>
              <a:rPr lang="ru-RU" dirty="0"/>
              <a:t> </a:t>
            </a:r>
            <a:r>
              <a:rPr lang="ru-RU" dirty="0" err="1"/>
              <a:t>будуть</a:t>
            </a:r>
            <a:r>
              <a:rPr lang="ru-RU" dirty="0"/>
              <a:t> </a:t>
            </a:r>
            <a:r>
              <a:rPr lang="ru-RU" dirty="0" err="1"/>
              <a:t>набагато</a:t>
            </a:r>
            <a:r>
              <a:rPr lang="ru-RU" dirty="0"/>
              <a:t> </a:t>
            </a:r>
            <a:r>
              <a:rPr lang="ru-RU" dirty="0" err="1"/>
              <a:t>більшими</a:t>
            </a:r>
            <a:r>
              <a:rPr lang="ru-RU" dirty="0"/>
              <a:t>, а </a:t>
            </a:r>
            <a:r>
              <a:rPr lang="ru-RU" dirty="0" err="1"/>
              <a:t>рентні</a:t>
            </a:r>
            <a:r>
              <a:rPr lang="ru-RU" dirty="0"/>
              <a:t> </a:t>
            </a:r>
            <a:r>
              <a:rPr lang="ru-RU" dirty="0" err="1"/>
              <a:t>платежі</a:t>
            </a:r>
            <a:r>
              <a:rPr lang="ru-RU" dirty="0"/>
              <a:t> </a:t>
            </a:r>
            <a:r>
              <a:rPr lang="ru-RU" dirty="0" err="1"/>
              <a:t>залишаться</a:t>
            </a:r>
            <a:r>
              <a:rPr lang="ru-RU" dirty="0"/>
              <a:t> практично на тому ж </a:t>
            </a:r>
            <a:r>
              <a:rPr lang="ru-RU" dirty="0" err="1"/>
              <a:t>рівні</a:t>
            </a:r>
            <a:r>
              <a:rPr lang="ru-RU" dirty="0"/>
              <a:t>. </a:t>
            </a:r>
            <a:endParaRPr lang="ru-RU" dirty="0" smtClean="0"/>
          </a:p>
          <a:p>
            <a:pPr fontAlgn="base"/>
            <a:r>
              <a:rPr lang="uk-UA" dirty="0"/>
              <a:t>Друга позиція експорту за вартістю – соняшникова олія. Україна є найбільшим в світі експортером цієї продукції.</a:t>
            </a:r>
          </a:p>
          <a:p>
            <a:pPr fontAlgn="base"/>
            <a:r>
              <a:rPr lang="uk-UA" dirty="0"/>
              <a:t>Найбільшим переробником і експортером соняшникової олії є </a:t>
            </a:r>
            <a:r>
              <a:rPr lang="uk-UA" dirty="0" err="1"/>
              <a:t>агрохолдинг</a:t>
            </a:r>
            <a:r>
              <a:rPr lang="uk-UA" dirty="0"/>
              <a:t> </a:t>
            </a:r>
            <a:r>
              <a:rPr lang="en-US" dirty="0"/>
              <a:t>Kernel </a:t>
            </a:r>
            <a:r>
              <a:rPr lang="uk-UA" dirty="0"/>
              <a:t>Андрія Веревського та Віталія </a:t>
            </a:r>
            <a:r>
              <a:rPr lang="uk-UA" dirty="0" err="1"/>
              <a:t>Хомутинніка</a:t>
            </a:r>
            <a:r>
              <a:rPr lang="uk-UA" dirty="0"/>
              <a:t>.</a:t>
            </a:r>
          </a:p>
          <a:p>
            <a:pPr fontAlgn="base"/>
            <a:r>
              <a:rPr lang="uk-UA" dirty="0"/>
              <a:t>Наступні позиції – кукурудза та пшениця. Їх </a:t>
            </a:r>
            <a:r>
              <a:rPr lang="uk-UA" dirty="0">
                <a:hlinkClick r:id="rId6"/>
              </a:rPr>
              <a:t>найбільшими експортерами</a:t>
            </a:r>
            <a:r>
              <a:rPr lang="uk-UA" dirty="0"/>
              <a:t> є той же </a:t>
            </a:r>
            <a:r>
              <a:rPr lang="en-US" dirty="0"/>
              <a:t>Kernel, </a:t>
            </a:r>
            <a:r>
              <a:rPr lang="uk-UA" dirty="0"/>
              <a:t>Нібулон Олексія </a:t>
            </a:r>
            <a:r>
              <a:rPr lang="uk-UA" dirty="0" err="1"/>
              <a:t>Вадатурського</a:t>
            </a:r>
            <a:r>
              <a:rPr lang="uk-UA" dirty="0"/>
              <a:t> та міжнародні корпорації: китайська </a:t>
            </a:r>
            <a:r>
              <a:rPr lang="en-US" dirty="0"/>
              <a:t>COFCO, </a:t>
            </a:r>
            <a:r>
              <a:rPr lang="uk-UA" dirty="0"/>
              <a:t>американські </a:t>
            </a:r>
            <a:r>
              <a:rPr lang="en-US" dirty="0"/>
              <a:t>Bunge </a:t>
            </a:r>
            <a:r>
              <a:rPr lang="uk-UA" dirty="0"/>
              <a:t>та </a:t>
            </a:r>
            <a:r>
              <a:rPr lang="en-US" dirty="0"/>
              <a:t>Cargill.</a:t>
            </a:r>
          </a:p>
          <a:p>
            <a:pPr fontAlgn="base"/>
            <a:r>
              <a:rPr lang="uk-UA" dirty="0"/>
              <a:t>Наступні три позиції займають металургійні напівфабрикати, які експортують переважно Метінвест та "</a:t>
            </a:r>
            <a:r>
              <a:rPr lang="uk-UA" dirty="0" err="1"/>
              <a:t>АреселорМіттал</a:t>
            </a:r>
            <a:r>
              <a:rPr lang="uk-UA" dirty="0"/>
              <a:t> Кривий Ріг" (</a:t>
            </a:r>
            <a:r>
              <a:rPr lang="uk-UA" b="1" dirty="0"/>
              <a:t>АМКР</a:t>
            </a:r>
            <a:r>
              <a:rPr lang="uk-UA" dirty="0"/>
              <a:t>) </a:t>
            </a:r>
            <a:r>
              <a:rPr lang="uk-UA" dirty="0" err="1"/>
              <a:t>Лакшмі</a:t>
            </a:r>
            <a:r>
              <a:rPr lang="uk-UA" dirty="0"/>
              <a:t> </a:t>
            </a:r>
            <a:r>
              <a:rPr lang="uk-UA" dirty="0" err="1"/>
              <a:t>Міттала</a:t>
            </a:r>
            <a:r>
              <a:rPr lang="uk-UA" dirty="0"/>
              <a:t>. </a:t>
            </a:r>
            <a:endParaRPr lang="ru-RU" dirty="0"/>
          </a:p>
          <a:p>
            <a:endParaRPr lang="uk-UA" dirty="0"/>
          </a:p>
        </p:txBody>
      </p:sp>
    </p:spTree>
    <p:extLst>
      <p:ext uri="{BB962C8B-B14F-4D97-AF65-F5344CB8AC3E}">
        <p14:creationId xmlns:p14="http://schemas.microsoft.com/office/powerpoint/2010/main" val="3885323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spcBef>
                <a:spcPts val="1000"/>
              </a:spcBef>
            </a:pPr>
            <a:r>
              <a:rPr lang="uk-UA" sz="2800" b="1" dirty="0" smtClean="0">
                <a:solidFill>
                  <a:srgbClr val="800000"/>
                </a:solidFill>
                <a:latin typeface="Times New Roman" panose="02020603050405020304" pitchFamily="18" charset="0"/>
                <a:ea typeface="Times New Roman" panose="02020603050405020304" pitchFamily="18" charset="0"/>
                <a:cs typeface="+mn-cs"/>
              </a:rPr>
              <a:t>План заняття</a:t>
            </a:r>
            <a:endParaRPr lang="uk-UA" sz="2800" b="1" dirty="0">
              <a:solidFill>
                <a:srgbClr val="800000"/>
              </a:solidFill>
              <a:latin typeface="Times New Roman" panose="02020603050405020304" pitchFamily="18" charset="0"/>
              <a:ea typeface="Times New Roman" panose="02020603050405020304" pitchFamily="18" charset="0"/>
              <a:cs typeface="+mn-cs"/>
            </a:endParaRPr>
          </a:p>
        </p:txBody>
      </p:sp>
      <p:sp>
        <p:nvSpPr>
          <p:cNvPr id="3" name="Объект 2"/>
          <p:cNvSpPr>
            <a:spLocks noGrp="1"/>
          </p:cNvSpPr>
          <p:nvPr>
            <p:ph idx="1"/>
          </p:nvPr>
        </p:nvSpPr>
        <p:spPr/>
        <p:txBody>
          <a:bodyPr/>
          <a:lstStyle/>
          <a:p>
            <a:r>
              <a:rPr lang="ru-RU" b="1" dirty="0" err="1">
                <a:solidFill>
                  <a:srgbClr val="800000"/>
                </a:solidFill>
                <a:latin typeface="Times New Roman" panose="02020603050405020304" pitchFamily="18" charset="0"/>
                <a:ea typeface="Times New Roman" panose="02020603050405020304" pitchFamily="18" charset="0"/>
              </a:rPr>
              <a:t>Т</a:t>
            </a:r>
            <a:r>
              <a:rPr lang="ru-RU" b="1" dirty="0" err="1" smtClean="0">
                <a:solidFill>
                  <a:srgbClr val="800000"/>
                </a:solidFill>
                <a:latin typeface="Times New Roman" panose="02020603050405020304" pitchFamily="18" charset="0"/>
                <a:ea typeface="Times New Roman" panose="02020603050405020304" pitchFamily="18" charset="0"/>
              </a:rPr>
              <a:t>оргівля</a:t>
            </a:r>
            <a:r>
              <a:rPr lang="ru-RU" b="1" dirty="0" smtClean="0">
                <a:solidFill>
                  <a:srgbClr val="800000"/>
                </a:solidFill>
                <a:latin typeface="Times New Roman" panose="02020603050405020304" pitchFamily="18" charset="0"/>
                <a:ea typeface="Times New Roman" panose="02020603050405020304" pitchFamily="18" charset="0"/>
              </a:rPr>
              <a:t> як вид </a:t>
            </a:r>
            <a:r>
              <a:rPr lang="ru-RU" b="1" dirty="0" err="1" smtClean="0">
                <a:solidFill>
                  <a:srgbClr val="800000"/>
                </a:solidFill>
                <a:latin typeface="Times New Roman" panose="02020603050405020304" pitchFamily="18" charset="0"/>
                <a:ea typeface="Times New Roman" panose="02020603050405020304" pitchFamily="18" charset="0"/>
              </a:rPr>
              <a:t>діяльності</a:t>
            </a:r>
            <a:endParaRPr lang="ru-RU" b="1" dirty="0" smtClean="0">
              <a:solidFill>
                <a:srgbClr val="800000"/>
              </a:solidFill>
              <a:latin typeface="Times New Roman" panose="02020603050405020304" pitchFamily="18" charset="0"/>
              <a:ea typeface="Times New Roman" panose="02020603050405020304" pitchFamily="18" charset="0"/>
            </a:endParaRPr>
          </a:p>
          <a:p>
            <a:r>
              <a:rPr lang="ru-RU" b="1" dirty="0" err="1" smtClean="0">
                <a:solidFill>
                  <a:srgbClr val="800000"/>
                </a:solidFill>
                <a:latin typeface="Times New Roman" panose="02020603050405020304" pitchFamily="18" charset="0"/>
                <a:ea typeface="Times New Roman" panose="02020603050405020304" pitchFamily="18" charset="0"/>
              </a:rPr>
              <a:t>Сучасні</a:t>
            </a:r>
            <a:r>
              <a:rPr lang="ru-RU" b="1" dirty="0" smtClean="0">
                <a:solidFill>
                  <a:srgbClr val="800000"/>
                </a:solidFill>
                <a:latin typeface="Times New Roman" panose="02020603050405020304" pitchFamily="18" charset="0"/>
                <a:ea typeface="Times New Roman" panose="02020603050405020304" pitchFamily="18" charset="0"/>
              </a:rPr>
              <a:t> </a:t>
            </a:r>
            <a:r>
              <a:rPr lang="ru-RU" b="1" dirty="0" err="1" smtClean="0">
                <a:solidFill>
                  <a:srgbClr val="800000"/>
                </a:solidFill>
                <a:latin typeface="Times New Roman" panose="02020603050405020304" pitchFamily="18" charset="0"/>
                <a:ea typeface="Times New Roman" panose="02020603050405020304" pitchFamily="18" charset="0"/>
              </a:rPr>
              <a:t>тенденції</a:t>
            </a:r>
            <a:r>
              <a:rPr lang="ru-RU" b="1" dirty="0" smtClean="0">
                <a:solidFill>
                  <a:srgbClr val="800000"/>
                </a:solidFill>
                <a:latin typeface="Times New Roman" panose="02020603050405020304" pitchFamily="18" charset="0"/>
                <a:ea typeface="Times New Roman" panose="02020603050405020304" pitchFamily="18" charset="0"/>
              </a:rPr>
              <a:t> </a:t>
            </a:r>
            <a:r>
              <a:rPr lang="ru-RU" b="1" dirty="0" err="1" smtClean="0">
                <a:solidFill>
                  <a:srgbClr val="800000"/>
                </a:solidFill>
                <a:latin typeface="Times New Roman" panose="02020603050405020304" pitchFamily="18" charset="0"/>
                <a:ea typeface="Times New Roman" panose="02020603050405020304" pitchFamily="18" charset="0"/>
              </a:rPr>
              <a:t>розвитку</a:t>
            </a:r>
            <a:r>
              <a:rPr lang="ru-RU" b="1" dirty="0" smtClean="0">
                <a:solidFill>
                  <a:srgbClr val="800000"/>
                </a:solidFill>
                <a:latin typeface="Times New Roman" panose="02020603050405020304" pitchFamily="18" charset="0"/>
                <a:ea typeface="Times New Roman" panose="02020603050405020304" pitchFamily="18" charset="0"/>
              </a:rPr>
              <a:t> </a:t>
            </a:r>
            <a:r>
              <a:rPr lang="ru-RU" b="1" dirty="0" err="1" smtClean="0">
                <a:solidFill>
                  <a:srgbClr val="800000"/>
                </a:solidFill>
                <a:latin typeface="Times New Roman" panose="02020603050405020304" pitchFamily="18" charset="0"/>
                <a:ea typeface="Times New Roman" panose="02020603050405020304" pitchFamily="18" charset="0"/>
              </a:rPr>
              <a:t>зовнішньої</a:t>
            </a:r>
            <a:r>
              <a:rPr lang="ru-RU" b="1" dirty="0" smtClean="0">
                <a:solidFill>
                  <a:srgbClr val="800000"/>
                </a:solidFill>
                <a:latin typeface="Times New Roman" panose="02020603050405020304" pitchFamily="18" charset="0"/>
                <a:ea typeface="Times New Roman" panose="02020603050405020304" pitchFamily="18" charset="0"/>
              </a:rPr>
              <a:t> </a:t>
            </a:r>
            <a:r>
              <a:rPr lang="ru-RU" b="1" dirty="0" err="1" smtClean="0">
                <a:solidFill>
                  <a:srgbClr val="800000"/>
                </a:solidFill>
                <a:latin typeface="Times New Roman" panose="02020603050405020304" pitchFamily="18" charset="0"/>
                <a:ea typeface="Times New Roman" panose="02020603050405020304" pitchFamily="18" charset="0"/>
              </a:rPr>
              <a:t>торгівлі</a:t>
            </a:r>
            <a:endParaRPr lang="ru-RU" b="1" dirty="0" smtClean="0">
              <a:solidFill>
                <a:srgbClr val="800000"/>
              </a:solidFill>
              <a:latin typeface="Times New Roman" panose="02020603050405020304" pitchFamily="18" charset="0"/>
              <a:ea typeface="Times New Roman" panose="02020603050405020304" pitchFamily="18" charset="0"/>
            </a:endParaRPr>
          </a:p>
          <a:p>
            <a:r>
              <a:rPr lang="uk-UA" b="1" dirty="0" smtClean="0">
                <a:solidFill>
                  <a:srgbClr val="800000"/>
                </a:solidFill>
                <a:latin typeface="Times New Roman" panose="02020603050405020304" pitchFamily="18" charset="0"/>
                <a:ea typeface="Times New Roman" panose="02020603050405020304" pitchFamily="18" charset="0"/>
              </a:rPr>
              <a:t>Організаційні </a:t>
            </a:r>
            <a:r>
              <a:rPr lang="uk-UA" b="1" dirty="0">
                <a:solidFill>
                  <a:srgbClr val="800000"/>
                </a:solidFill>
                <a:latin typeface="Times New Roman" panose="02020603050405020304" pitchFamily="18" charset="0"/>
                <a:ea typeface="Times New Roman" panose="02020603050405020304" pitchFamily="18" charset="0"/>
              </a:rPr>
              <a:t>форми підприємств приватної власності: одноосібні володіння, партнерства, </a:t>
            </a:r>
            <a:r>
              <a:rPr lang="uk-UA" b="1" dirty="0" smtClean="0">
                <a:solidFill>
                  <a:srgbClr val="800000"/>
                </a:solidFill>
                <a:latin typeface="Times New Roman" panose="02020603050405020304" pitchFamily="18" charset="0"/>
                <a:ea typeface="Times New Roman" panose="02020603050405020304" pitchFamily="18" charset="0"/>
              </a:rPr>
              <a:t>корпорації</a:t>
            </a:r>
          </a:p>
          <a:p>
            <a:r>
              <a:rPr lang="uk-UA" b="1" dirty="0">
                <a:solidFill>
                  <a:srgbClr val="800000"/>
                </a:solidFill>
                <a:latin typeface="Times New Roman" panose="02020603050405020304" pitchFamily="18" charset="0"/>
                <a:ea typeface="Times New Roman" panose="02020603050405020304" pitchFamily="18" charset="0"/>
              </a:rPr>
              <a:t>Державне регулювання та підтримка розвитку внутрішньої торгівлі України </a:t>
            </a:r>
            <a:endParaRPr lang="ru-RU" b="1" dirty="0">
              <a:solidFill>
                <a:srgbClr val="800000"/>
              </a:solidFill>
              <a:latin typeface="Times New Roman" panose="02020603050405020304" pitchFamily="18" charset="0"/>
              <a:ea typeface="Times New Roman" panose="02020603050405020304" pitchFamily="18" charset="0"/>
            </a:endParaRPr>
          </a:p>
          <a:p>
            <a:pPr marL="0" indent="0">
              <a:buNone/>
            </a:pPr>
            <a:endParaRPr lang="uk-UA" dirty="0"/>
          </a:p>
        </p:txBody>
      </p:sp>
    </p:spTree>
    <p:extLst>
      <p:ext uri="{BB962C8B-B14F-4D97-AF65-F5344CB8AC3E}">
        <p14:creationId xmlns:p14="http://schemas.microsoft.com/office/powerpoint/2010/main" val="193974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9218" name="Picture 2" descr="Сировинна економіка. Що купувала і продавала Україна в 2021 році 0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6796" y="1027906"/>
            <a:ext cx="6259949" cy="4309734"/>
          </a:xfrm>
          <a:prstGeom prst="rect">
            <a:avLst/>
          </a:prstGeom>
          <a:noFill/>
          <a:extLst>
            <a:ext uri="{909E8E84-426E-40DD-AFC4-6F175D3DCCD1}">
              <a14:hiddenFill xmlns:a14="http://schemas.microsoft.com/office/drawing/2010/main">
                <a:solidFill>
                  <a:srgbClr val="FFFFFF"/>
                </a:solidFill>
              </a14:hiddenFill>
            </a:ext>
          </a:extLst>
        </p:spPr>
      </p:pic>
      <p:sp>
        <p:nvSpPr>
          <p:cNvPr id="5" name="Объект 4"/>
          <p:cNvSpPr>
            <a:spLocks noGrp="1"/>
          </p:cNvSpPr>
          <p:nvPr>
            <p:ph sz="half" idx="2"/>
          </p:nvPr>
        </p:nvSpPr>
        <p:spPr>
          <a:xfrm>
            <a:off x="6172200" y="337081"/>
            <a:ext cx="6019800" cy="5839882"/>
          </a:xfrm>
        </p:spPr>
        <p:txBody>
          <a:bodyPr>
            <a:normAutofit fontScale="47500" lnSpcReduction="20000"/>
          </a:bodyPr>
          <a:lstStyle/>
          <a:p>
            <a:pPr fontAlgn="base"/>
            <a:r>
              <a:rPr lang="uk-UA" dirty="0"/>
              <a:t>Цікаво, що найбільшим покупцем напівфабрикатів зі сталі є Італія. Там розташовані два заводи що належать Метінвесту: </a:t>
            </a:r>
            <a:r>
              <a:rPr lang="en-US" dirty="0" err="1"/>
              <a:t>Ferriera</a:t>
            </a:r>
            <a:r>
              <a:rPr lang="en-US" dirty="0"/>
              <a:t> </a:t>
            </a:r>
            <a:r>
              <a:rPr lang="en-US" dirty="0" err="1"/>
              <a:t>Valsider</a:t>
            </a:r>
            <a:r>
              <a:rPr lang="en-US" dirty="0"/>
              <a:t> </a:t>
            </a:r>
            <a:r>
              <a:rPr lang="uk-UA" dirty="0"/>
              <a:t>та </a:t>
            </a:r>
            <a:r>
              <a:rPr lang="en-US" dirty="0" err="1"/>
              <a:t>Metinvest</a:t>
            </a:r>
            <a:r>
              <a:rPr lang="en-US" dirty="0"/>
              <a:t> </a:t>
            </a:r>
            <a:r>
              <a:rPr lang="en-US" dirty="0" err="1"/>
              <a:t>Trametal</a:t>
            </a:r>
            <a:r>
              <a:rPr lang="en-US" dirty="0"/>
              <a:t>.</a:t>
            </a:r>
          </a:p>
          <a:p>
            <a:pPr fontAlgn="base"/>
            <a:r>
              <a:rPr lang="uk-UA" dirty="0"/>
              <a:t>Ці заводи використовують українські заготовки, щоб виробляти готову продукцію. Тобто, видобуток сировини та плавка сталі, що псують екологічний стан, відбуваються в Україні. А додана вартість виробляється в Італії.</a:t>
            </a:r>
          </a:p>
          <a:p>
            <a:pPr fontAlgn="base"/>
            <a:r>
              <a:rPr lang="uk-UA" dirty="0"/>
              <a:t>Восьму позицію за обсягом валютних надходжень займає експорт кабелів для автомобільної промисловості Європи.</a:t>
            </a:r>
          </a:p>
          <a:p>
            <a:pPr fontAlgn="base"/>
            <a:r>
              <a:rPr lang="uk-UA" dirty="0"/>
              <a:t>Ще з 2017 року на заході країни активно почали відкриватись заводи із виробництва проводки для автомобілів. Це виробництво потребує великої кількості відносно не кваліфікованої ручної праці.</a:t>
            </a:r>
          </a:p>
          <a:p>
            <a:pPr fontAlgn="base"/>
            <a:r>
              <a:rPr lang="uk-UA" dirty="0"/>
              <a:t>Головні причини інвестицій: відносно дешева робоча сила в Україні і близькість до європейських автомобілебудівних заводів.</a:t>
            </a:r>
          </a:p>
          <a:p>
            <a:pPr fontAlgn="base"/>
            <a:r>
              <a:rPr lang="uk-UA" dirty="0"/>
              <a:t>Наразі в Україні більше 10 заводів зі скрутив кабелів для авто. </a:t>
            </a:r>
            <a:r>
              <a:rPr lang="uk-UA" dirty="0" smtClean="0"/>
              <a:t>В </a:t>
            </a:r>
            <a:r>
              <a:rPr lang="uk-UA" dirty="0" smtClean="0">
                <a:hlinkClick r:id="rId3"/>
              </a:rPr>
              <a:t>2019 </a:t>
            </a:r>
            <a:r>
              <a:rPr lang="uk-UA" dirty="0">
                <a:hlinkClick r:id="rId3"/>
              </a:rPr>
              <a:t>році</a:t>
            </a:r>
            <a:r>
              <a:rPr lang="uk-UA" dirty="0"/>
              <a:t>, найбільші інвестори в цій галузі: японські корпорації </a:t>
            </a:r>
            <a:r>
              <a:rPr lang="en-US" dirty="0"/>
              <a:t>Sumitomo Electric </a:t>
            </a:r>
            <a:r>
              <a:rPr lang="en-US" dirty="0" err="1"/>
              <a:t>Bordnetze</a:t>
            </a:r>
            <a:r>
              <a:rPr lang="en-US" dirty="0"/>
              <a:t> </a:t>
            </a:r>
            <a:r>
              <a:rPr lang="uk-UA" dirty="0"/>
              <a:t>та </a:t>
            </a:r>
            <a:r>
              <a:rPr lang="en-US" dirty="0"/>
              <a:t>Fujikura, </a:t>
            </a:r>
            <a:r>
              <a:rPr lang="uk-UA" dirty="0"/>
              <a:t>німецька </a:t>
            </a:r>
            <a:r>
              <a:rPr lang="en-US" dirty="0"/>
              <a:t>Leoni, </a:t>
            </a:r>
            <a:r>
              <a:rPr lang="uk-UA" dirty="0"/>
              <a:t>французька </a:t>
            </a:r>
            <a:r>
              <a:rPr lang="en-US" dirty="0" err="1"/>
              <a:t>Nexans</a:t>
            </a:r>
            <a:r>
              <a:rPr lang="en-US" dirty="0"/>
              <a:t>.</a:t>
            </a:r>
          </a:p>
          <a:p>
            <a:pPr fontAlgn="base"/>
            <a:r>
              <a:rPr lang="uk-UA" dirty="0"/>
              <a:t>Ці підприємства працюють за </a:t>
            </a:r>
            <a:r>
              <a:rPr lang="uk-UA" dirty="0" err="1"/>
              <a:t>толінговою</a:t>
            </a:r>
            <a:r>
              <a:rPr lang="uk-UA" dirty="0"/>
              <a:t> схемою. Тобто, беруть сировину на переробку. В Україну імпортуються кабелі, скручують в систему проводки для авто і експортуються на автозаводи в Німеччину, Польщу, Румунію.</a:t>
            </a:r>
          </a:p>
          <a:p>
            <a:pPr fontAlgn="base"/>
            <a:r>
              <a:rPr lang="uk-UA" dirty="0"/>
              <a:t>Так, вартість експорту кабелів в 2021 році склала $1,6 млрд. А вартість імпорту тієї самої товарної позиції – $0,6 млрд.</a:t>
            </a:r>
          </a:p>
          <a:p>
            <a:pPr fontAlgn="base"/>
            <a:r>
              <a:rPr lang="uk-UA" dirty="0"/>
              <a:t>Дев'яту позицію в експорті займає ячмінь. Україна входить в п'ятірку найбільших світових експортерів цієї продукції. Найбільші експортери – ті самі </a:t>
            </a:r>
            <a:r>
              <a:rPr lang="uk-UA" dirty="0" err="1"/>
              <a:t>агрохолдинги</a:t>
            </a:r>
            <a:r>
              <a:rPr lang="uk-UA" dirty="0"/>
              <a:t>, що продають </a:t>
            </a:r>
            <a:r>
              <a:rPr lang="uk-UA" dirty="0" err="1"/>
              <a:t>кукурдзу</a:t>
            </a:r>
            <a:r>
              <a:rPr lang="uk-UA" dirty="0"/>
              <a:t> і пшеницю.</a:t>
            </a:r>
          </a:p>
          <a:p>
            <a:pPr fontAlgn="base"/>
            <a:r>
              <a:rPr lang="uk-UA" dirty="0"/>
              <a:t>Замикає ТОП-10 позицій експорту феросплавна продукція, яка використовується металургійними заводами для виробництва сталі.</a:t>
            </a:r>
          </a:p>
          <a:p>
            <a:pPr fontAlgn="base"/>
            <a:r>
              <a:rPr lang="uk-UA" dirty="0"/>
              <a:t>В цю галузь контролює фінансово-промислова група Ігоря Коломойського. Їй належать Покровській та Марганцевий ГЗК, які видобувають 100% марганцевої руди для </a:t>
            </a:r>
            <a:r>
              <a:rPr lang="uk-UA" dirty="0" err="1"/>
              <a:t>виробиництва</a:t>
            </a:r>
            <a:r>
              <a:rPr lang="uk-UA" dirty="0"/>
              <a:t> феросплавів. А також – найбільші підприємства в цій галузі: Нікопольський та Запорізькій феросплавні заводи. </a:t>
            </a:r>
          </a:p>
        </p:txBody>
      </p:sp>
    </p:spTree>
    <p:extLst>
      <p:ext uri="{BB962C8B-B14F-4D97-AF65-F5344CB8AC3E}">
        <p14:creationId xmlns:p14="http://schemas.microsoft.com/office/powerpoint/2010/main" val="2612735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chemeClr val="accent2">
                    <a:lumMod val="75000"/>
                  </a:schemeClr>
                </a:solidFill>
              </a:rPr>
              <a:t>ЗОВНІШНЯ ТОРГІВЛЯ ТОВАРАМИ І ПОСЛУГАМИ</a:t>
            </a:r>
            <a:endParaRPr lang="ru-RU" b="1" dirty="0">
              <a:solidFill>
                <a:schemeClr val="accent2">
                  <a:lumMod val="75000"/>
                </a:schemeClr>
              </a:solidFill>
            </a:endParaRPr>
          </a:p>
        </p:txBody>
      </p:sp>
      <p:sp>
        <p:nvSpPr>
          <p:cNvPr id="3" name="Содержимое 2"/>
          <p:cNvSpPr>
            <a:spLocks noGrp="1"/>
          </p:cNvSpPr>
          <p:nvPr>
            <p:ph sz="half" idx="1"/>
          </p:nvPr>
        </p:nvSpPr>
        <p:spPr/>
        <p:txBody>
          <a:bodyPr>
            <a:normAutofit/>
          </a:bodyPr>
          <a:lstStyle/>
          <a:p>
            <a:r>
              <a:rPr lang="ru-RU" dirty="0" smtClean="0"/>
              <a:t> У 2021 р. </a:t>
            </a:r>
            <a:r>
              <a:rPr lang="ru-RU" dirty="0" err="1" smtClean="0"/>
              <a:t>обсяг</a:t>
            </a:r>
            <a:r>
              <a:rPr lang="ru-RU" dirty="0" smtClean="0"/>
              <a:t> </a:t>
            </a:r>
            <a:r>
              <a:rPr lang="ru-RU" dirty="0" err="1" smtClean="0"/>
              <a:t>експорту</a:t>
            </a:r>
            <a:r>
              <a:rPr lang="ru-RU" dirty="0" smtClean="0"/>
              <a:t> </a:t>
            </a:r>
            <a:r>
              <a:rPr lang="ru-RU" dirty="0" err="1" smtClean="0"/>
              <a:t>товарів</a:t>
            </a:r>
            <a:r>
              <a:rPr lang="ru-RU" dirty="0" smtClean="0"/>
              <a:t> з </a:t>
            </a:r>
            <a:r>
              <a:rPr lang="ru-RU" dirty="0" err="1" smtClean="0"/>
              <a:t>України</a:t>
            </a:r>
            <a:r>
              <a:rPr lang="ru-RU" dirty="0" smtClean="0"/>
              <a:t> становив </a:t>
            </a:r>
            <a:r>
              <a:rPr lang="ru-RU" b="1" dirty="0" smtClean="0"/>
              <a:t>68,24 млрд дол. США</a:t>
            </a:r>
            <a:r>
              <a:rPr lang="ru-RU" dirty="0" smtClean="0"/>
              <a:t>, а </a:t>
            </a:r>
            <a:r>
              <a:rPr lang="ru-RU" dirty="0" err="1" smtClean="0"/>
              <a:t>обсяг</a:t>
            </a:r>
            <a:r>
              <a:rPr lang="ru-RU" dirty="0" smtClean="0"/>
              <a:t> </a:t>
            </a:r>
            <a:r>
              <a:rPr lang="ru-RU" dirty="0" err="1" smtClean="0"/>
              <a:t>імпорту</a:t>
            </a:r>
            <a:r>
              <a:rPr lang="ru-RU" dirty="0" smtClean="0"/>
              <a:t> в </a:t>
            </a:r>
            <a:r>
              <a:rPr lang="ru-RU" dirty="0" err="1" smtClean="0"/>
              <a:t>Україну</a:t>
            </a:r>
            <a:r>
              <a:rPr lang="ru-RU" dirty="0" smtClean="0"/>
              <a:t>— </a:t>
            </a:r>
            <a:r>
              <a:rPr lang="ru-RU" b="1" dirty="0" smtClean="0">
                <a:solidFill>
                  <a:schemeClr val="accent2">
                    <a:lumMod val="75000"/>
                  </a:schemeClr>
                </a:solidFill>
              </a:rPr>
              <a:t>39,2 </a:t>
            </a:r>
            <a:r>
              <a:rPr lang="ru-RU" b="1" dirty="0" err="1" smtClean="0">
                <a:solidFill>
                  <a:schemeClr val="accent2">
                    <a:lumMod val="75000"/>
                  </a:schemeClr>
                </a:solidFill>
              </a:rPr>
              <a:t>млрд</a:t>
            </a:r>
            <a:r>
              <a:rPr lang="ru-RU" b="1" dirty="0" smtClean="0">
                <a:solidFill>
                  <a:schemeClr val="accent2">
                    <a:lumMod val="75000"/>
                  </a:schemeClr>
                </a:solidFill>
              </a:rPr>
              <a:t> </a:t>
            </a:r>
            <a:r>
              <a:rPr lang="ru-RU" b="1" dirty="0" err="1" smtClean="0">
                <a:solidFill>
                  <a:schemeClr val="accent2">
                    <a:lumMod val="75000"/>
                  </a:schemeClr>
                </a:solidFill>
              </a:rPr>
              <a:t>доларів</a:t>
            </a:r>
            <a:r>
              <a:rPr lang="ru-RU" b="1" dirty="0" smtClean="0">
                <a:solidFill>
                  <a:schemeClr val="accent2">
                    <a:lumMod val="75000"/>
                  </a:schemeClr>
                </a:solidFill>
              </a:rPr>
              <a:t>. </a:t>
            </a:r>
          </a:p>
          <a:p>
            <a:r>
              <a:rPr lang="ru-RU" dirty="0" smtClean="0"/>
              <a:t>У </a:t>
            </a:r>
            <a:r>
              <a:rPr lang="ru-RU" dirty="0" err="1" smtClean="0"/>
              <a:t>міжнародному</a:t>
            </a:r>
            <a:r>
              <a:rPr lang="ru-RU" dirty="0" smtClean="0"/>
              <a:t> </a:t>
            </a:r>
            <a:r>
              <a:rPr lang="ru-RU" dirty="0" err="1" smtClean="0"/>
              <a:t>поділі</a:t>
            </a:r>
            <a:r>
              <a:rPr lang="ru-RU" dirty="0" smtClean="0"/>
              <a:t> </a:t>
            </a:r>
            <a:r>
              <a:rPr lang="ru-RU" dirty="0" err="1" smtClean="0"/>
              <a:t>праці</a:t>
            </a:r>
            <a:r>
              <a:rPr lang="ru-RU" dirty="0" smtClean="0"/>
              <a:t> </a:t>
            </a:r>
            <a:r>
              <a:rPr lang="ru-RU" dirty="0" err="1" smtClean="0"/>
              <a:t>Україна</a:t>
            </a:r>
            <a:r>
              <a:rPr lang="ru-RU" dirty="0" smtClean="0"/>
              <a:t> </a:t>
            </a:r>
            <a:r>
              <a:rPr lang="ru-RU" dirty="0" err="1" smtClean="0"/>
              <a:t>виділяється</a:t>
            </a:r>
            <a:r>
              <a:rPr lang="ru-RU" dirty="0" smtClean="0"/>
              <a:t> </a:t>
            </a:r>
            <a:r>
              <a:rPr lang="ru-RU" b="1" dirty="0" err="1" smtClean="0"/>
              <a:t>сировинними</a:t>
            </a:r>
            <a:r>
              <a:rPr lang="ru-RU" b="1" dirty="0" smtClean="0"/>
              <a:t>, </a:t>
            </a:r>
            <a:r>
              <a:rPr lang="ru-RU" b="1" dirty="0" err="1" smtClean="0"/>
              <a:t>капітало</a:t>
            </a:r>
            <a:r>
              <a:rPr lang="ru-RU" b="1" dirty="0" smtClean="0"/>
              <a:t>- та </a:t>
            </a:r>
            <a:r>
              <a:rPr lang="ru-RU" b="1" dirty="0" err="1" smtClean="0"/>
              <a:t>матеріаломісткими</a:t>
            </a:r>
            <a:r>
              <a:rPr lang="ru-RU" b="1" dirty="0" smtClean="0"/>
              <a:t> </a:t>
            </a:r>
            <a:r>
              <a:rPr lang="ru-RU" dirty="0" err="1" smtClean="0"/>
              <a:t>виробництвами</a:t>
            </a:r>
            <a:endParaRPr lang="ru-RU" dirty="0"/>
          </a:p>
        </p:txBody>
      </p:sp>
      <p:sp>
        <p:nvSpPr>
          <p:cNvPr id="4" name="Содержимое 3"/>
          <p:cNvSpPr>
            <a:spLocks noGrp="1"/>
          </p:cNvSpPr>
          <p:nvPr>
            <p:ph sz="half" idx="2"/>
          </p:nvPr>
        </p:nvSpPr>
        <p:spPr/>
        <p:txBody>
          <a:bodyPr>
            <a:normAutofit/>
          </a:bodyPr>
          <a:lstStyle/>
          <a:p>
            <a:r>
              <a:rPr lang="ru-RU" b="1" dirty="0" err="1" smtClean="0"/>
              <a:t>Експорт</a:t>
            </a:r>
            <a:r>
              <a:rPr lang="ru-RU" b="1" dirty="0" smtClean="0"/>
              <a:t> </a:t>
            </a:r>
            <a:r>
              <a:rPr lang="ru-RU" b="1" dirty="0" err="1" smtClean="0"/>
              <a:t>України</a:t>
            </a:r>
            <a:r>
              <a:rPr lang="ru-RU" dirty="0" smtClean="0"/>
              <a:t>: </a:t>
            </a:r>
            <a:r>
              <a:rPr lang="ru-RU" dirty="0" err="1" smtClean="0"/>
              <a:t>зернові</a:t>
            </a:r>
            <a:r>
              <a:rPr lang="ru-RU" dirty="0" smtClean="0"/>
              <a:t> </a:t>
            </a:r>
            <a:r>
              <a:rPr lang="ru-RU" dirty="0" err="1" smtClean="0"/>
              <a:t>культури</a:t>
            </a:r>
            <a:r>
              <a:rPr lang="ru-RU" dirty="0" smtClean="0"/>
              <a:t> — </a:t>
            </a:r>
            <a:r>
              <a:rPr lang="ru-RU" dirty="0" err="1" smtClean="0"/>
              <a:t>кукурудза</a:t>
            </a:r>
            <a:r>
              <a:rPr lang="ru-RU" dirty="0" smtClean="0"/>
              <a:t>, </a:t>
            </a:r>
            <a:r>
              <a:rPr lang="ru-RU" dirty="0" err="1" smtClean="0"/>
              <a:t>пшениця</a:t>
            </a:r>
            <a:r>
              <a:rPr lang="ru-RU" dirty="0" smtClean="0"/>
              <a:t>, </a:t>
            </a:r>
            <a:r>
              <a:rPr lang="ru-RU" dirty="0" err="1" smtClean="0"/>
              <a:t>ячмінь</a:t>
            </a:r>
            <a:r>
              <a:rPr lang="ru-RU" dirty="0" smtClean="0"/>
              <a:t>; </a:t>
            </a:r>
            <a:r>
              <a:rPr lang="ru-RU" dirty="0" err="1" smtClean="0"/>
              <a:t>насіння</a:t>
            </a:r>
            <a:r>
              <a:rPr lang="ru-RU" dirty="0" smtClean="0"/>
              <a:t> </a:t>
            </a:r>
            <a:r>
              <a:rPr lang="ru-RU" dirty="0" err="1" smtClean="0"/>
              <a:t>соняшнику</a:t>
            </a:r>
            <a:r>
              <a:rPr lang="ru-RU" dirty="0" smtClean="0"/>
              <a:t> </a:t>
            </a:r>
            <a:r>
              <a:rPr lang="ru-RU" dirty="0" err="1" smtClean="0"/>
              <a:t>й</a:t>
            </a:r>
            <a:r>
              <a:rPr lang="ru-RU" dirty="0" smtClean="0"/>
              <a:t> </a:t>
            </a:r>
            <a:r>
              <a:rPr lang="ru-RU" dirty="0" err="1" smtClean="0"/>
              <a:t>соняшникова</a:t>
            </a:r>
            <a:r>
              <a:rPr lang="ru-RU" dirty="0" smtClean="0"/>
              <a:t> </a:t>
            </a:r>
            <a:r>
              <a:rPr lang="ru-RU" dirty="0" err="1" smtClean="0"/>
              <a:t>олія</a:t>
            </a:r>
            <a:r>
              <a:rPr lang="ru-RU" dirty="0" smtClean="0"/>
              <a:t>  та </a:t>
            </a:r>
            <a:r>
              <a:rPr lang="ru-RU" dirty="0" err="1" smtClean="0"/>
              <a:t>гірничо-металургійна</a:t>
            </a:r>
            <a:r>
              <a:rPr lang="ru-RU" dirty="0" smtClean="0"/>
              <a:t> </a:t>
            </a:r>
            <a:r>
              <a:rPr lang="ru-RU" dirty="0" err="1" smtClean="0"/>
              <a:t>продукція</a:t>
            </a:r>
            <a:r>
              <a:rPr lang="ru-RU" dirty="0" smtClean="0"/>
              <a:t> — </a:t>
            </a:r>
            <a:r>
              <a:rPr lang="ru-RU" dirty="0" err="1" smtClean="0"/>
              <a:t>майже</a:t>
            </a:r>
            <a:r>
              <a:rPr lang="ru-RU" dirty="0" smtClean="0"/>
              <a:t>  (</a:t>
            </a:r>
            <a:r>
              <a:rPr lang="ru-RU" dirty="0" err="1" smtClean="0"/>
              <a:t>руди</a:t>
            </a:r>
            <a:r>
              <a:rPr lang="ru-RU" dirty="0" smtClean="0"/>
              <a:t>, </a:t>
            </a:r>
            <a:r>
              <a:rPr lang="ru-RU" dirty="0" err="1" smtClean="0"/>
              <a:t>чорні</a:t>
            </a:r>
            <a:r>
              <a:rPr lang="ru-RU" dirty="0" smtClean="0"/>
              <a:t> метали та </a:t>
            </a:r>
            <a:r>
              <a:rPr lang="ru-RU" dirty="0" err="1" smtClean="0"/>
              <a:t>вироби</a:t>
            </a:r>
            <a:r>
              <a:rPr lang="ru-RU" dirty="0" smtClean="0"/>
              <a:t> </a:t>
            </a:r>
            <a:r>
              <a:rPr lang="ru-RU" dirty="0" err="1" smtClean="0"/>
              <a:t>з</a:t>
            </a:r>
            <a:r>
              <a:rPr lang="ru-RU" dirty="0" smtClean="0"/>
              <a:t> них)</a:t>
            </a:r>
            <a:endParaRPr lang="ru-RU" dirty="0"/>
          </a:p>
        </p:txBody>
      </p:sp>
      <p:pic>
        <p:nvPicPr>
          <p:cNvPr id="18434" name="Picture 2" descr="F:\торгівля\images (5).jpg"/>
          <p:cNvPicPr>
            <a:picLocks noChangeAspect="1" noChangeArrowheads="1"/>
          </p:cNvPicPr>
          <p:nvPr/>
        </p:nvPicPr>
        <p:blipFill>
          <a:blip r:embed="rId2" cstate="print"/>
          <a:srcRect/>
          <a:stretch>
            <a:fillRect/>
          </a:stretch>
        </p:blipFill>
        <p:spPr bwMode="auto">
          <a:xfrm>
            <a:off x="5953125" y="5295896"/>
            <a:ext cx="2112483" cy="1562104"/>
          </a:xfrm>
          <a:prstGeom prst="rect">
            <a:avLst/>
          </a:prstGeom>
          <a:noFill/>
        </p:spPr>
      </p:pic>
    </p:spTree>
    <p:extLst>
      <p:ext uri="{BB962C8B-B14F-4D97-AF65-F5344CB8AC3E}">
        <p14:creationId xmlns:p14="http://schemas.microsoft.com/office/powerpoint/2010/main" val="9223948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solidFill>
                  <a:schemeClr val="accent2">
                    <a:lumMod val="75000"/>
                  </a:schemeClr>
                </a:solidFill>
              </a:rPr>
              <a:t>Імпорт України</a:t>
            </a:r>
            <a:endParaRPr lang="ru-RU" b="1" dirty="0">
              <a:solidFill>
                <a:schemeClr val="accent2">
                  <a:lumMod val="75000"/>
                </a:schemeClr>
              </a:solidFill>
            </a:endParaRPr>
          </a:p>
        </p:txBody>
      </p:sp>
      <p:sp>
        <p:nvSpPr>
          <p:cNvPr id="3" name="Содержимое 2"/>
          <p:cNvSpPr>
            <a:spLocks noGrp="1"/>
          </p:cNvSpPr>
          <p:nvPr>
            <p:ph sz="half" idx="1"/>
          </p:nvPr>
        </p:nvSpPr>
        <p:spPr>
          <a:xfrm>
            <a:off x="329738" y="1825625"/>
            <a:ext cx="5181600" cy="4351338"/>
          </a:xfrm>
        </p:spPr>
        <p:txBody>
          <a:bodyPr>
            <a:normAutofit fontScale="92500" lnSpcReduction="10000"/>
          </a:bodyPr>
          <a:lstStyle/>
          <a:p>
            <a:r>
              <a:rPr lang="ru-RU" dirty="0"/>
              <a:t>в </a:t>
            </a:r>
            <a:r>
              <a:rPr lang="ru-RU" dirty="0" err="1"/>
              <a:t>структурі</a:t>
            </a:r>
            <a:r>
              <a:rPr lang="ru-RU" dirty="0"/>
              <a:t> </a:t>
            </a:r>
            <a:r>
              <a:rPr lang="ru-RU" dirty="0" err="1"/>
              <a:t>імпорту</a:t>
            </a:r>
            <a:r>
              <a:rPr lang="ru-RU" dirty="0"/>
              <a:t> </a:t>
            </a:r>
            <a:r>
              <a:rPr lang="ru-RU" dirty="0" err="1"/>
              <a:t>найбільшу</a:t>
            </a:r>
            <a:r>
              <a:rPr lang="ru-RU" dirty="0"/>
              <a:t> </a:t>
            </a:r>
            <a:r>
              <a:rPr lang="ru-RU" dirty="0" err="1"/>
              <a:t>частку</a:t>
            </a:r>
            <a:r>
              <a:rPr lang="ru-RU" dirty="0"/>
              <a:t> </a:t>
            </a:r>
            <a:r>
              <a:rPr lang="ru-RU" dirty="0" err="1"/>
              <a:t>займають</a:t>
            </a:r>
            <a:r>
              <a:rPr lang="ru-RU" dirty="0"/>
              <a:t> </a:t>
            </a:r>
            <a:r>
              <a:rPr lang="ru-RU" dirty="0" err="1"/>
              <a:t>енергоносії</a:t>
            </a:r>
            <a:r>
              <a:rPr lang="ru-RU" dirty="0"/>
              <a:t> та </a:t>
            </a:r>
            <a:r>
              <a:rPr lang="ru-RU" dirty="0" err="1"/>
              <a:t>продукція</a:t>
            </a:r>
            <a:r>
              <a:rPr lang="ru-RU" dirty="0"/>
              <a:t> з </a:t>
            </a:r>
            <a:r>
              <a:rPr lang="ru-RU" dirty="0" err="1"/>
              <a:t>доданою</a:t>
            </a:r>
            <a:r>
              <a:rPr lang="ru-RU" dirty="0"/>
              <a:t> </a:t>
            </a:r>
            <a:r>
              <a:rPr lang="ru-RU" dirty="0" err="1"/>
              <a:t>вартістю</a:t>
            </a:r>
            <a:r>
              <a:rPr lang="ru-RU" dirty="0"/>
              <a:t>: </a:t>
            </a:r>
            <a:r>
              <a:rPr lang="ru-RU" dirty="0" err="1"/>
              <a:t>автомобілі</a:t>
            </a:r>
            <a:r>
              <a:rPr lang="ru-RU" dirty="0"/>
              <a:t>, </a:t>
            </a:r>
            <a:r>
              <a:rPr lang="ru-RU" dirty="0" err="1"/>
              <a:t>телефони</a:t>
            </a:r>
            <a:r>
              <a:rPr lang="ru-RU" dirty="0"/>
              <a:t> та </a:t>
            </a:r>
            <a:r>
              <a:rPr lang="ru-RU" dirty="0" err="1"/>
              <a:t>сільськогосподарська</a:t>
            </a:r>
            <a:r>
              <a:rPr lang="ru-RU" dirty="0"/>
              <a:t> </a:t>
            </a:r>
            <a:r>
              <a:rPr lang="ru-RU" dirty="0" err="1"/>
              <a:t>техніка</a:t>
            </a:r>
            <a:r>
              <a:rPr lang="ru-RU" dirty="0"/>
              <a:t>. </a:t>
            </a:r>
            <a:endParaRPr lang="ru-RU" dirty="0" smtClean="0"/>
          </a:p>
          <a:p>
            <a:r>
              <a:rPr lang="uk-UA" dirty="0"/>
              <a:t>Судячи із структури імпорту по товарним групам, найбільшою проблемою економіки України є дефіцит енергоносіїв. На закупівлю нафтопродуктів, природного газу та вугілля в 2021 році Україна витратила майже $15 млрд. </a:t>
            </a:r>
            <a:endParaRPr lang="ru-RU" dirty="0"/>
          </a:p>
        </p:txBody>
      </p:sp>
      <p:sp>
        <p:nvSpPr>
          <p:cNvPr id="4" name="Объект 3"/>
          <p:cNvSpPr>
            <a:spLocks noGrp="1"/>
          </p:cNvSpPr>
          <p:nvPr>
            <p:ph sz="half" idx="2"/>
          </p:nvPr>
        </p:nvSpPr>
        <p:spPr/>
        <p:txBody>
          <a:bodyPr>
            <a:normAutofit fontScale="92500" lnSpcReduction="10000"/>
          </a:bodyPr>
          <a:lstStyle/>
          <a:p>
            <a:endParaRPr lang="uk-UA"/>
          </a:p>
        </p:txBody>
      </p:sp>
      <p:pic>
        <p:nvPicPr>
          <p:cNvPr id="6146" name="Picture 2" descr="Зовнішня торгівля України в 2021 році: Сировинна економіка. Що купувала і  продавала Україна в 2021 році « Публікації | Мобільна версія |  Бізнес.Цензор.НЕ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1338" y="1776688"/>
            <a:ext cx="6412288" cy="3975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5578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sz="half" idx="1"/>
          </p:nvPr>
        </p:nvSpPr>
        <p:spPr/>
        <p:txBody>
          <a:bodyPr>
            <a:normAutofit fontScale="77500" lnSpcReduction="20000"/>
          </a:bodyPr>
          <a:lstStyle/>
          <a:p>
            <a:pPr fontAlgn="base"/>
            <a:r>
              <a:rPr lang="uk-UA" dirty="0"/>
              <a:t>Крім мінеральних палив, найбільшими групами товарів по імпорту були транспортні засоби, включаючи легкові авто, сільськогосподарську техніку та техніку для дорожнього будівництва. Питома вага у хімічної продукції, пластмас та добрив.</a:t>
            </a:r>
          </a:p>
          <a:p>
            <a:pPr fontAlgn="base"/>
            <a:r>
              <a:rPr lang="uk-UA" dirty="0"/>
              <a:t>Якщо дивитись по конкретних товарних позиціях, найдорожчим імпортним товаром в 2021 році були нафтопродукти. В першу чергу – дизельне пальне.</a:t>
            </a:r>
          </a:p>
          <a:p>
            <a:pPr fontAlgn="base"/>
            <a:r>
              <a:rPr lang="uk-UA" dirty="0"/>
              <a:t>Україна щорічно споживає нафтопродуктів в еквіваленті близько 15 млн тон нафти. При тому, видобуток сирої нафти в 2021 році склав всього 2,4 млн тон. </a:t>
            </a:r>
          </a:p>
        </p:txBody>
      </p:sp>
      <p:pic>
        <p:nvPicPr>
          <p:cNvPr id="5" name="Объект 4"/>
          <p:cNvPicPr>
            <a:picLocks noGrp="1" noChangeAspect="1"/>
          </p:cNvPicPr>
          <p:nvPr>
            <p:ph sz="half" idx="2"/>
          </p:nvPr>
        </p:nvPicPr>
        <p:blipFill rotWithShape="1">
          <a:blip r:embed="rId2"/>
          <a:srcRect l="20455" t="20241" r="39278" b="14733"/>
          <a:stretch/>
        </p:blipFill>
        <p:spPr>
          <a:xfrm>
            <a:off x="6475615" y="664383"/>
            <a:ext cx="5134572" cy="4664075"/>
          </a:xfrm>
          <a:prstGeom prst="rect">
            <a:avLst/>
          </a:prstGeom>
        </p:spPr>
      </p:pic>
    </p:spTree>
    <p:extLst>
      <p:ext uri="{BB962C8B-B14F-4D97-AF65-F5344CB8AC3E}">
        <p14:creationId xmlns:p14="http://schemas.microsoft.com/office/powerpoint/2010/main" val="995333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Объект 2"/>
          <p:cNvSpPr>
            <a:spLocks noGrp="1"/>
          </p:cNvSpPr>
          <p:nvPr>
            <p:ph sz="half" idx="1"/>
          </p:nvPr>
        </p:nvSpPr>
        <p:spPr>
          <a:xfrm>
            <a:off x="141317" y="3084022"/>
            <a:ext cx="11712633" cy="3600017"/>
          </a:xfrm>
        </p:spPr>
        <p:txBody>
          <a:bodyPr>
            <a:normAutofit fontScale="70000" lnSpcReduction="20000"/>
          </a:bodyPr>
          <a:lstStyle/>
          <a:p>
            <a:pPr fontAlgn="base"/>
            <a:r>
              <a:rPr lang="uk-UA" dirty="0"/>
              <a:t>Друга позиція імпорту – природний газ та скраплений газ (пропан, бутан). Україна щорічно видобуває близько 20 млрд кубів газу, а споживає – близько 30 млрд кубів. В 2021 році Україна імпортувала природного газу на $4,04 млрд. Ще майже на мільярд доларів – скрапленого газу.</a:t>
            </a:r>
          </a:p>
          <a:p>
            <a:pPr fontAlgn="base"/>
            <a:r>
              <a:rPr lang="uk-UA" dirty="0"/>
              <a:t>Слід зазначити, що в 2021 році в статистку потрапив </a:t>
            </a:r>
            <a:r>
              <a:rPr lang="uk-UA" dirty="0">
                <a:hlinkClick r:id="rId2"/>
              </a:rPr>
              <a:t>розмитнений обсяг газу</a:t>
            </a:r>
            <a:r>
              <a:rPr lang="uk-UA" dirty="0"/>
              <a:t> з РФ, фактичне постачання якого відбулось в 2015 році. Митна вартість цього ресурсу склала $0,58 млрд.</a:t>
            </a:r>
          </a:p>
          <a:p>
            <a:pPr fontAlgn="base"/>
            <a:r>
              <a:rPr lang="uk-UA" dirty="0"/>
              <a:t>Третю позицію імпорту займають легкові автомобілі. Цікаво що найбільшим їх джерелом в 2021 році були США. Як правило, це </a:t>
            </a:r>
            <a:r>
              <a:rPr lang="uk-UA" dirty="0">
                <a:hlinkClick r:id="rId3"/>
              </a:rPr>
              <a:t>імпорт авто після ДТП</a:t>
            </a:r>
            <a:r>
              <a:rPr lang="uk-UA" dirty="0"/>
              <a:t>, що були закуплені на аукціонах страхових компаній в Америці.</a:t>
            </a:r>
          </a:p>
          <a:p>
            <a:pPr fontAlgn="base"/>
            <a:r>
              <a:rPr lang="uk-UA" dirty="0"/>
              <a:t>На четвертому місці імпорт вугілля. Найбільшим його джерелом для України лишається російська Федерація. Найбільші споживачі – Метінвест Ріната Ахметова, який закуповує коксівне та енергетичне вугілля для виробництва сталі, а також ДТЕК Ріната Ахметова, який завозить з РФ вугілля для Луганської ТЕС.</a:t>
            </a:r>
          </a:p>
          <a:p>
            <a:pPr fontAlgn="base"/>
            <a:r>
              <a:rPr lang="uk-UA" dirty="0"/>
              <a:t>Далі йде імпорт мобільних телефонів та комп'ютерної техніки, де основним постачальником є Китай. </a:t>
            </a:r>
          </a:p>
        </p:txBody>
      </p:sp>
      <p:pic>
        <p:nvPicPr>
          <p:cNvPr id="5" name="Picture 2" descr="Зовнішня торгівля України в 2021 році: Сировинна економіка. Що купувала і  продавала Україна в 2021 році « Публікації | Мобільна версія |  Бізнес.Цензор.НЕ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1844" y="122455"/>
            <a:ext cx="4776720" cy="2961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44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solidFill>
                  <a:schemeClr val="accent2">
                    <a:lumMod val="75000"/>
                  </a:schemeClr>
                </a:solidFill>
              </a:rPr>
              <a:t>Т</a:t>
            </a:r>
            <a:r>
              <a:rPr lang="ru-RU" dirty="0" err="1" smtClean="0">
                <a:solidFill>
                  <a:schemeClr val="accent2">
                    <a:lumMod val="75000"/>
                  </a:schemeClr>
                </a:solidFill>
              </a:rPr>
              <a:t>оргівля</a:t>
            </a:r>
            <a:r>
              <a:rPr lang="ru-RU" dirty="0" smtClean="0">
                <a:solidFill>
                  <a:schemeClr val="accent2">
                    <a:lumMod val="75000"/>
                  </a:schemeClr>
                </a:solidFill>
              </a:rPr>
              <a:t> </a:t>
            </a:r>
            <a:r>
              <a:rPr lang="ru-RU" dirty="0" err="1" smtClean="0">
                <a:solidFill>
                  <a:schemeClr val="accent2">
                    <a:lumMod val="75000"/>
                  </a:schemeClr>
                </a:solidFill>
              </a:rPr>
              <a:t>послугами</a:t>
            </a:r>
            <a:endParaRPr lang="ru-RU" dirty="0">
              <a:solidFill>
                <a:schemeClr val="accent2">
                  <a:lumMod val="75000"/>
                </a:schemeClr>
              </a:solidFill>
            </a:endParaRPr>
          </a:p>
        </p:txBody>
      </p:sp>
      <p:sp>
        <p:nvSpPr>
          <p:cNvPr id="4" name="Содержимое 3"/>
          <p:cNvSpPr>
            <a:spLocks noGrp="1"/>
          </p:cNvSpPr>
          <p:nvPr>
            <p:ph sz="half" idx="1"/>
          </p:nvPr>
        </p:nvSpPr>
        <p:spPr/>
        <p:txBody>
          <a:bodyPr>
            <a:normAutofit/>
          </a:bodyPr>
          <a:lstStyle/>
          <a:p>
            <a:r>
              <a:rPr lang="ru-RU" dirty="0" smtClean="0"/>
              <a:t>10 </a:t>
            </a:r>
            <a:r>
              <a:rPr lang="ru-RU" dirty="0" err="1" smtClean="0"/>
              <a:t>млрд</a:t>
            </a:r>
            <a:r>
              <a:rPr lang="ru-RU" dirty="0" smtClean="0"/>
              <a:t> дол. США в </a:t>
            </a:r>
            <a:r>
              <a:rPr lang="ru-RU" dirty="0" err="1" smtClean="0"/>
              <a:t>експорті</a:t>
            </a:r>
            <a:r>
              <a:rPr lang="ru-RU" dirty="0" smtClean="0"/>
              <a:t> </a:t>
            </a:r>
            <a:r>
              <a:rPr lang="ru-RU" dirty="0" err="1" smtClean="0"/>
              <a:t>й</a:t>
            </a:r>
            <a:r>
              <a:rPr lang="ru-RU" dirty="0" smtClean="0"/>
              <a:t> </a:t>
            </a:r>
            <a:r>
              <a:rPr lang="ru-RU" dirty="0" err="1" smtClean="0"/>
              <a:t>понад</a:t>
            </a:r>
            <a:r>
              <a:rPr lang="ru-RU" dirty="0" smtClean="0"/>
              <a:t> 5 </a:t>
            </a:r>
            <a:r>
              <a:rPr lang="ru-RU" dirty="0" err="1" smtClean="0"/>
              <a:t>млрд</a:t>
            </a:r>
            <a:r>
              <a:rPr lang="ru-RU" dirty="0" smtClean="0"/>
              <a:t> — в </a:t>
            </a:r>
            <a:r>
              <a:rPr lang="ru-RU" dirty="0" err="1" smtClean="0"/>
              <a:t>імпорті</a:t>
            </a:r>
            <a:endParaRPr lang="ru-RU" b="1" dirty="0" smtClean="0"/>
          </a:p>
          <a:p>
            <a:r>
              <a:rPr lang="ru-RU" b="1" dirty="0" err="1" smtClean="0">
                <a:solidFill>
                  <a:schemeClr val="accent2">
                    <a:lumMod val="75000"/>
                  </a:schemeClr>
                </a:solidFill>
              </a:rPr>
              <a:t>експорт</a:t>
            </a:r>
            <a:r>
              <a:rPr lang="ru-RU" b="1" dirty="0" smtClean="0">
                <a:solidFill>
                  <a:schemeClr val="accent2">
                    <a:lumMod val="75000"/>
                  </a:schemeClr>
                </a:solidFill>
              </a:rPr>
              <a:t> </a:t>
            </a:r>
            <a:r>
              <a:rPr lang="ru-RU" b="1" dirty="0" err="1" smtClean="0">
                <a:solidFill>
                  <a:schemeClr val="accent2">
                    <a:lumMod val="75000"/>
                  </a:schemeClr>
                </a:solidFill>
              </a:rPr>
              <a:t>Україною</a:t>
            </a:r>
            <a:r>
              <a:rPr lang="ru-RU" b="1" dirty="0" smtClean="0">
                <a:solidFill>
                  <a:schemeClr val="accent2">
                    <a:lumMod val="75000"/>
                  </a:schemeClr>
                </a:solidFill>
              </a:rPr>
              <a:t> </a:t>
            </a:r>
            <a:r>
              <a:rPr lang="ru-RU" b="1" dirty="0" err="1" smtClean="0">
                <a:solidFill>
                  <a:schemeClr val="accent2">
                    <a:lumMod val="75000"/>
                  </a:schemeClr>
                </a:solidFill>
              </a:rPr>
              <a:t>послуг</a:t>
            </a:r>
            <a:r>
              <a:rPr lang="ru-RU" b="1" dirty="0" smtClean="0">
                <a:solidFill>
                  <a:schemeClr val="accent2">
                    <a:lumMod val="75000"/>
                  </a:schemeClr>
                </a:solidFill>
              </a:rPr>
              <a:t> </a:t>
            </a:r>
            <a:r>
              <a:rPr lang="ru-RU" dirty="0" smtClean="0"/>
              <a:t>- </a:t>
            </a:r>
            <a:r>
              <a:rPr lang="ru-RU" b="1" dirty="0" err="1" smtClean="0"/>
              <a:t>транспортні</a:t>
            </a:r>
            <a:r>
              <a:rPr lang="ru-RU" dirty="0" smtClean="0"/>
              <a:t>, </a:t>
            </a:r>
            <a:r>
              <a:rPr lang="ru-RU" dirty="0" err="1" smtClean="0"/>
              <a:t>телекомунікаційні</a:t>
            </a:r>
            <a:r>
              <a:rPr lang="ru-RU" dirty="0" smtClean="0"/>
              <a:t>, </a:t>
            </a:r>
            <a:r>
              <a:rPr lang="ru-RU" dirty="0" err="1" smtClean="0"/>
              <a:t>комп’ютерні</a:t>
            </a:r>
            <a:r>
              <a:rPr lang="ru-RU" dirty="0" smtClean="0"/>
              <a:t>, </a:t>
            </a:r>
            <a:r>
              <a:rPr lang="ru-RU" dirty="0" err="1" smtClean="0"/>
              <a:t>інформаційні</a:t>
            </a:r>
            <a:r>
              <a:rPr lang="ru-RU" dirty="0" smtClean="0"/>
              <a:t>, </a:t>
            </a:r>
            <a:r>
              <a:rPr lang="ru-RU" dirty="0" err="1" smtClean="0"/>
              <a:t>ділові</a:t>
            </a:r>
            <a:endParaRPr lang="ru-RU" dirty="0"/>
          </a:p>
        </p:txBody>
      </p:sp>
      <p:sp>
        <p:nvSpPr>
          <p:cNvPr id="5" name="Содержимое 4"/>
          <p:cNvSpPr>
            <a:spLocks noGrp="1"/>
          </p:cNvSpPr>
          <p:nvPr>
            <p:ph sz="half" idx="2"/>
          </p:nvPr>
        </p:nvSpPr>
        <p:spPr>
          <a:xfrm>
            <a:off x="6172200" y="1600200"/>
            <a:ext cx="4038600" cy="4900634"/>
          </a:xfrm>
        </p:spPr>
        <p:txBody>
          <a:bodyPr>
            <a:normAutofit/>
          </a:bodyPr>
          <a:lstStyle/>
          <a:p>
            <a:r>
              <a:rPr lang="ru-RU" b="1" dirty="0" err="1" smtClean="0">
                <a:solidFill>
                  <a:schemeClr val="accent2">
                    <a:lumMod val="75000"/>
                  </a:schemeClr>
                </a:solidFill>
              </a:rPr>
              <a:t>імпорт</a:t>
            </a:r>
            <a:r>
              <a:rPr lang="ru-RU" dirty="0" smtClean="0"/>
              <a:t> - </a:t>
            </a:r>
            <a:r>
              <a:rPr lang="ru-RU" dirty="0" err="1" smtClean="0"/>
              <a:t>транспортні</a:t>
            </a:r>
            <a:r>
              <a:rPr lang="ru-RU" dirty="0" smtClean="0"/>
              <a:t>, </a:t>
            </a:r>
            <a:r>
              <a:rPr lang="ru-RU" dirty="0" err="1" smtClean="0"/>
              <a:t>фінансові</a:t>
            </a:r>
            <a:r>
              <a:rPr lang="ru-RU" dirty="0" smtClean="0"/>
              <a:t>, </a:t>
            </a:r>
            <a:r>
              <a:rPr lang="ru-RU" dirty="0" err="1" smtClean="0"/>
              <a:t>туристичні</a:t>
            </a:r>
            <a:r>
              <a:rPr lang="ru-RU" dirty="0" smtClean="0"/>
              <a:t> </a:t>
            </a:r>
            <a:r>
              <a:rPr lang="ru-RU" dirty="0" err="1" smtClean="0"/>
              <a:t>послуги</a:t>
            </a:r>
            <a:r>
              <a:rPr lang="ru-RU" dirty="0" smtClean="0"/>
              <a:t>.</a:t>
            </a:r>
          </a:p>
          <a:p>
            <a:r>
              <a:rPr lang="ru-RU" dirty="0" smtClean="0"/>
              <a:t> </a:t>
            </a:r>
            <a:r>
              <a:rPr lang="ru-RU" dirty="0" err="1" smtClean="0"/>
              <a:t>Партнери</a:t>
            </a:r>
            <a:r>
              <a:rPr lang="ru-RU" dirty="0" smtClean="0"/>
              <a:t> в </a:t>
            </a:r>
            <a:r>
              <a:rPr lang="ru-RU" dirty="0" err="1" smtClean="0"/>
              <a:t>експортно-імпортних</a:t>
            </a:r>
            <a:r>
              <a:rPr lang="ru-RU" dirty="0" smtClean="0"/>
              <a:t> </a:t>
            </a:r>
            <a:r>
              <a:rPr lang="ru-RU" dirty="0" err="1" smtClean="0"/>
              <a:t>операціях</a:t>
            </a:r>
            <a:r>
              <a:rPr lang="ru-RU" dirty="0" smtClean="0"/>
              <a:t> у </a:t>
            </a:r>
            <a:r>
              <a:rPr lang="ru-RU" dirty="0" err="1" smtClean="0"/>
              <a:t>сфері</a:t>
            </a:r>
            <a:r>
              <a:rPr lang="ru-RU" dirty="0" smtClean="0"/>
              <a:t> </a:t>
            </a:r>
            <a:r>
              <a:rPr lang="ru-RU" dirty="0" err="1" smtClean="0"/>
              <a:t>послуг</a:t>
            </a:r>
            <a:r>
              <a:rPr lang="ru-RU" dirty="0" smtClean="0"/>
              <a:t> </a:t>
            </a:r>
            <a:r>
              <a:rPr lang="ru-RU" dirty="0" err="1" smtClean="0"/>
              <a:t>є</a:t>
            </a:r>
            <a:r>
              <a:rPr lang="ru-RU" dirty="0" smtClean="0"/>
              <a:t> </a:t>
            </a:r>
            <a:r>
              <a:rPr lang="ru-RU" dirty="0" err="1" smtClean="0"/>
              <a:t>Росія</a:t>
            </a:r>
            <a:r>
              <a:rPr lang="ru-RU" dirty="0" smtClean="0"/>
              <a:t>, США, </a:t>
            </a:r>
            <a:r>
              <a:rPr lang="ru-RU" dirty="0" err="1" smtClean="0"/>
              <a:t>Німеччина</a:t>
            </a:r>
            <a:r>
              <a:rPr lang="ru-RU" dirty="0" smtClean="0"/>
              <a:t>, Велика </a:t>
            </a:r>
            <a:r>
              <a:rPr lang="ru-RU" dirty="0" err="1" smtClean="0"/>
              <a:t>Британія</a:t>
            </a:r>
            <a:r>
              <a:rPr lang="ru-RU" dirty="0" smtClean="0"/>
              <a:t>, </a:t>
            </a:r>
            <a:r>
              <a:rPr lang="ru-RU" dirty="0" err="1" smtClean="0"/>
              <a:t>Швейцарія</a:t>
            </a:r>
            <a:r>
              <a:rPr lang="ru-RU" dirty="0" smtClean="0"/>
              <a:t>, </a:t>
            </a:r>
            <a:r>
              <a:rPr lang="ru-RU" dirty="0" err="1" smtClean="0"/>
              <a:t>Кіпр</a:t>
            </a:r>
            <a:r>
              <a:rPr lang="ru-RU" dirty="0" smtClean="0"/>
              <a:t>, </a:t>
            </a:r>
            <a:r>
              <a:rPr lang="ru-RU" dirty="0" err="1" smtClean="0"/>
              <a:t>Бельгія</a:t>
            </a:r>
            <a:r>
              <a:rPr lang="ru-RU" dirty="0" smtClean="0"/>
              <a:t>, </a:t>
            </a:r>
            <a:r>
              <a:rPr lang="ru-RU" dirty="0" err="1" smtClean="0"/>
              <a:t>Естонія</a:t>
            </a:r>
            <a:r>
              <a:rPr lang="ru-RU" dirty="0" smtClean="0"/>
              <a:t>, </a:t>
            </a:r>
            <a:r>
              <a:rPr lang="ru-RU" dirty="0" err="1" smtClean="0"/>
              <a:t>Австрія</a:t>
            </a:r>
            <a:r>
              <a:rPr lang="ru-RU" dirty="0" smtClean="0"/>
              <a:t>, </a:t>
            </a:r>
            <a:r>
              <a:rPr lang="ru-RU" dirty="0" err="1" smtClean="0"/>
              <a:t>Франція</a:t>
            </a:r>
            <a:r>
              <a:rPr lang="ru-RU" dirty="0" smtClean="0"/>
              <a:t>, </a:t>
            </a:r>
            <a:r>
              <a:rPr lang="ru-RU" dirty="0" err="1" smtClean="0"/>
              <a:t>Польща</a:t>
            </a:r>
            <a:r>
              <a:rPr lang="ru-RU" dirty="0" smtClean="0"/>
              <a:t>, </a:t>
            </a:r>
            <a:r>
              <a:rPr lang="ru-RU" dirty="0" err="1" smtClean="0"/>
              <a:t>Нідерланди</a:t>
            </a:r>
            <a:endParaRPr lang="ru-RU" dirty="0"/>
          </a:p>
        </p:txBody>
      </p:sp>
      <p:pic>
        <p:nvPicPr>
          <p:cNvPr id="17410" name="Picture 2" descr="F:\торгівля\images (5).jpg"/>
          <p:cNvPicPr>
            <a:picLocks noChangeAspect="1" noChangeArrowheads="1"/>
          </p:cNvPicPr>
          <p:nvPr/>
        </p:nvPicPr>
        <p:blipFill>
          <a:blip r:embed="rId2" cstate="print"/>
          <a:srcRect/>
          <a:stretch>
            <a:fillRect/>
          </a:stretch>
        </p:blipFill>
        <p:spPr bwMode="auto">
          <a:xfrm>
            <a:off x="3381357" y="5019676"/>
            <a:ext cx="2486025" cy="1838325"/>
          </a:xfrm>
          <a:prstGeom prst="rect">
            <a:avLst/>
          </a:prstGeom>
          <a:noFill/>
        </p:spPr>
      </p:pic>
    </p:spTree>
    <p:extLst>
      <p:ext uri="{BB962C8B-B14F-4D97-AF65-F5344CB8AC3E}">
        <p14:creationId xmlns:p14="http://schemas.microsoft.com/office/powerpoint/2010/main" val="8918261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4" name="Объект 3"/>
          <p:cNvSpPr>
            <a:spLocks noGrp="1"/>
          </p:cNvSpPr>
          <p:nvPr>
            <p:ph sz="half" idx="2"/>
          </p:nvPr>
        </p:nvSpPr>
        <p:spPr>
          <a:xfrm>
            <a:off x="6625851" y="1767436"/>
            <a:ext cx="5181600" cy="4351338"/>
          </a:xfrm>
        </p:spPr>
        <p:txBody>
          <a:bodyPr>
            <a:normAutofit fontScale="92500" lnSpcReduction="20000"/>
          </a:bodyPr>
          <a:lstStyle/>
          <a:p>
            <a:pPr fontAlgn="base"/>
            <a:r>
              <a:rPr lang="uk-UA" b="1" dirty="0"/>
              <a:t>За результатами </a:t>
            </a:r>
            <a:r>
              <a:rPr lang="uk-UA" b="1" dirty="0" smtClean="0"/>
              <a:t>2020 </a:t>
            </a:r>
            <a:r>
              <a:rPr lang="uk-UA" b="1" dirty="0"/>
              <a:t>року з'ясувалося, що найбільш прибутковою галуззю української економіки було сільське, лісове і рибне господарство. Найбільші збитки були в сфері тимчасового розміщення та організації харчування, а також спорту, розваг і відпочинку (2020-й – рік початку пандемії, і більшість обмежень зачепили саме ці галузі). </a:t>
            </a:r>
            <a:r>
              <a:rPr lang="uk-UA" dirty="0"/>
              <a:t/>
            </a:r>
            <a:br>
              <a:rPr lang="uk-UA" dirty="0"/>
            </a:br>
            <a:endParaRPr lang="uk-UA" dirty="0"/>
          </a:p>
        </p:txBody>
      </p:sp>
      <p:pic>
        <p:nvPicPr>
          <p:cNvPr id="3074" name="Picture 2" descr="https://media.slovoidilo.ua/media/infographics/14/137792/rentabelnist-haluzej-ekonomiky_ru_large.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6986" y="58189"/>
            <a:ext cx="6508865" cy="6508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384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4" name="Объект 3"/>
          <p:cNvSpPr>
            <a:spLocks noGrp="1"/>
          </p:cNvSpPr>
          <p:nvPr>
            <p:ph sz="half" idx="2"/>
          </p:nvPr>
        </p:nvSpPr>
        <p:spPr>
          <a:xfrm>
            <a:off x="6172200" y="365125"/>
            <a:ext cx="5927712" cy="5886045"/>
          </a:xfrm>
        </p:spPr>
        <p:txBody>
          <a:bodyPr>
            <a:normAutofit fontScale="47500" lnSpcReduction="20000"/>
          </a:bodyPr>
          <a:lstStyle/>
          <a:p>
            <a:pPr fontAlgn="base"/>
            <a:r>
              <a:rPr lang="uk-UA" dirty="0"/>
              <a:t>У 2014 році середня операційна рентабельність підприємств була негативною – мінус 4,1%. Єдиними прибутковими галузями економіки були сільське, лісове і рибне господарство (20,6%), освіта (5,5%), промисловість (1,6%) і будівництво (5,8%). Найбільші збитки були у сфері операцій із нерухомістю (-46,9%).</a:t>
            </a:r>
          </a:p>
          <a:p>
            <a:pPr fontAlgn="base"/>
            <a:r>
              <a:rPr lang="uk-UA" dirty="0"/>
              <a:t>У 2015 році середня операційна рентабельність підприємств вийшла на 1%, але рівень рентабельності всієї діяльності підприємств все ще був негативним – мінус 7,3%. Найприбутковішою галуззю також було сільське господарство (41,7%), а збитковою – операції з нерухомістю (-33,4%).</a:t>
            </a:r>
          </a:p>
          <a:p>
            <a:pPr fontAlgn="base"/>
            <a:r>
              <a:rPr lang="uk-UA" dirty="0"/>
              <a:t>Операційна рентабельність підприємств в 2016 році зросла до 7,4%, а ефективність всієї діяльності підприємств – до 0,6%. </a:t>
            </a:r>
            <a:r>
              <a:rPr lang="uk-UA" dirty="0" err="1"/>
              <a:t>Найрентабельнішою</a:t>
            </a:r>
            <a:r>
              <a:rPr lang="uk-UA" dirty="0"/>
              <a:t> галуззю залишалося сільське господарство (32,4%), а також професійна, наукова та технічна діяльність (17,6%), оптова та роздрібна торгівля (15,8%). Найменш рентабельною галуззю було мистецтво, спорт, відпочинок та розваги – мінус 16,5%.</a:t>
            </a:r>
          </a:p>
          <a:p>
            <a:pPr fontAlgn="base"/>
            <a:r>
              <a:rPr lang="uk-UA" dirty="0"/>
              <a:t>Середня операційна рентабельність підприємств за підсумками 2017 року склала 8,8% (ефективність діяльності підприємств 3%), в 2018 році знизилася до 8,1%. У ці два роки найприбутковішими галузями були сільське господарство, торгівля, ІТ та </a:t>
            </a:r>
            <a:r>
              <a:rPr lang="uk-UA" dirty="0" err="1"/>
              <a:t>готельно</a:t>
            </a:r>
            <a:r>
              <a:rPr lang="uk-UA" dirty="0"/>
              <a:t>-ресторанний бізнес.</a:t>
            </a:r>
          </a:p>
          <a:p>
            <a:pPr fontAlgn="base"/>
            <a:r>
              <a:rPr lang="uk-UA" dirty="0"/>
              <a:t>У 2019 році операційна рентабельність підприємств склала 10,2%. Найприбутковішою галуззю економіки стали операції з нерухомістю (34,7%), професійна, наукова та технічна діяльність (26,2%), оптова та роздрібна торгівля (25,3%).</a:t>
            </a:r>
          </a:p>
          <a:p>
            <a:pPr fontAlgn="base"/>
            <a:r>
              <a:rPr lang="uk-UA" dirty="0"/>
              <a:t>За підсумками минулого року середня операційна рентабельність підприємств знизилася до 6,5%, а рівень рентабельності всієї діяльності підприємств – 1,1%. Найбільш прибутковою галуззю було сільське господарство (18,4%), оптова та роздрібна торгівля (16,3%), ІТ (15,2%) та охорона здоров'я (11%). Найбільші збитки були у підприємств у сфері </a:t>
            </a:r>
            <a:r>
              <a:rPr lang="uk-UA" dirty="0" err="1"/>
              <a:t>готельно</a:t>
            </a:r>
            <a:r>
              <a:rPr lang="uk-UA" dirty="0"/>
              <a:t>-ресторанного бізнесу (-8,9%), мистецтва, відпочинку та розваг (-9,6%).</a:t>
            </a:r>
          </a:p>
          <a:p>
            <a:pPr fontAlgn="base"/>
            <a:r>
              <a:rPr lang="uk-UA" dirty="0"/>
              <a:t>За три місяці 2021-го середня операційна рентабельність підприємств склала 13,3%. Поки найприбутковіша галузь – операції із нерухомістю (39,8%).</a:t>
            </a:r>
          </a:p>
          <a:p>
            <a:endParaRPr lang="uk-UA" dirty="0"/>
          </a:p>
        </p:txBody>
      </p:sp>
      <p:pic>
        <p:nvPicPr>
          <p:cNvPr id="5" name="Picture 2" descr="https://media.slovoidilo.ua/media/infographics/14/137792/rentabelnist-haluzej-ekonomiky_ru_large.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2088" y="-1"/>
            <a:ext cx="6251171" cy="6251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055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8394" r="14763"/>
          <a:stretch/>
        </p:blipFill>
        <p:spPr>
          <a:xfrm>
            <a:off x="968692" y="-116378"/>
            <a:ext cx="10467975" cy="6600825"/>
          </a:xfrm>
          <a:prstGeom prst="rect">
            <a:avLst/>
          </a:prstGeom>
        </p:spPr>
      </p:pic>
    </p:spTree>
    <p:extLst>
      <p:ext uri="{BB962C8B-B14F-4D97-AF65-F5344CB8AC3E}">
        <p14:creationId xmlns:p14="http://schemas.microsoft.com/office/powerpoint/2010/main" val="253095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Прямоугольник 1"/>
          <p:cNvSpPr/>
          <p:nvPr/>
        </p:nvSpPr>
        <p:spPr>
          <a:xfrm>
            <a:off x="169025" y="61123"/>
            <a:ext cx="11853949" cy="5493812"/>
          </a:xfrm>
          <a:prstGeom prst="rect">
            <a:avLst/>
          </a:prstGeom>
        </p:spPr>
        <p:txBody>
          <a:bodyPr wrap="square">
            <a:spAutoFit/>
          </a:bodyPr>
          <a:lstStyle/>
          <a:p>
            <a:pPr>
              <a:lnSpc>
                <a:spcPct val="150000"/>
              </a:lnSpc>
              <a:spcAft>
                <a:spcPts val="0"/>
              </a:spcAft>
            </a:pPr>
            <a:r>
              <a:rPr lang="uk-UA" b="1" i="1" spc="150" dirty="0">
                <a:latin typeface="Arial" panose="020B0604020202020204" pitchFamily="34" charset="0"/>
                <a:ea typeface="Times New Roman" panose="02020603050405020304" pitchFamily="18" charset="0"/>
              </a:rPr>
              <a:t>Види підприємницької діяльності – </a:t>
            </a:r>
            <a:r>
              <a:rPr lang="uk-UA" spc="150" dirty="0">
                <a:latin typeface="Arial" panose="020B0604020202020204" pitchFamily="34" charset="0"/>
                <a:ea typeface="Times New Roman" panose="02020603050405020304" pitchFamily="18" charset="0"/>
              </a:rPr>
              <a:t>виробнича, комерційна, посередницька, фінансова, страхова.</a:t>
            </a:r>
            <a:endParaRPr lang="uk-UA" sz="1600" dirty="0">
              <a:latin typeface="Times New Roman" panose="02020603050405020304" pitchFamily="18" charset="0"/>
              <a:ea typeface="Times New Roman" panose="02020603050405020304" pitchFamily="18" charset="0"/>
            </a:endParaRPr>
          </a:p>
          <a:p>
            <a:pPr marL="342900" lvl="0" indent="-342900">
              <a:lnSpc>
                <a:spcPct val="150000"/>
              </a:lnSpc>
              <a:spcAft>
                <a:spcPts val="0"/>
              </a:spcAft>
              <a:buFont typeface="Times New Roman" panose="02020603050405020304" pitchFamily="18" charset="0"/>
              <a:buChar char="-"/>
              <a:tabLst>
                <a:tab pos="295275" algn="l"/>
              </a:tabLst>
            </a:pPr>
            <a:r>
              <a:rPr lang="uk-UA" b="1" u="sng" spc="150" dirty="0" smtClean="0">
                <a:latin typeface="Arial" panose="020B0604020202020204" pitchFamily="34" charset="0"/>
                <a:ea typeface="Times New Roman" panose="02020603050405020304" pitchFamily="18" charset="0"/>
              </a:rPr>
              <a:t>підприємець</a:t>
            </a:r>
            <a:r>
              <a:rPr lang="uk-UA" spc="150" dirty="0" smtClean="0">
                <a:latin typeface="Arial" panose="020B0604020202020204" pitchFamily="34" charset="0"/>
                <a:ea typeface="Times New Roman" panose="02020603050405020304" pitchFamily="18" charset="0"/>
              </a:rPr>
              <a:t> (той, хто володіє промисловим, торговельним та іншим закладом, організатор вигідних справ, прибуткових операцій);</a:t>
            </a:r>
            <a:endParaRPr lang="uk-UA" sz="1600" dirty="0" smtClean="0">
              <a:latin typeface="Times New Roman" panose="02020603050405020304" pitchFamily="18" charset="0"/>
              <a:ea typeface="Times New Roman" panose="02020603050405020304" pitchFamily="18" charset="0"/>
            </a:endParaRPr>
          </a:p>
          <a:p>
            <a:pPr marL="342900" lvl="0" indent="-342900">
              <a:lnSpc>
                <a:spcPct val="150000"/>
              </a:lnSpc>
              <a:spcAft>
                <a:spcPts val="0"/>
              </a:spcAft>
              <a:buFont typeface="Times New Roman" panose="02020603050405020304" pitchFamily="18" charset="0"/>
              <a:buChar char="-"/>
              <a:tabLst>
                <a:tab pos="295275" algn="l"/>
              </a:tabLst>
            </a:pPr>
            <a:r>
              <a:rPr lang="uk-UA" b="1" u="sng" spc="150" dirty="0" smtClean="0">
                <a:latin typeface="Arial" panose="020B0604020202020204" pitchFamily="34" charset="0"/>
                <a:ea typeface="Times New Roman" panose="02020603050405020304" pitchFamily="18" charset="0"/>
              </a:rPr>
              <a:t>бізнесмен </a:t>
            </a:r>
            <a:r>
              <a:rPr lang="uk-UA" spc="150" dirty="0">
                <a:latin typeface="Arial" panose="020B0604020202020204" pitchFamily="34" charset="0"/>
                <a:ea typeface="Times New Roman" panose="02020603050405020304" pitchFamily="18" charset="0"/>
              </a:rPr>
              <a:t>(комерсант, підприємець, людина, яка робить вигідну справу або бізнес); </a:t>
            </a:r>
            <a:endParaRPr lang="uk-UA" sz="1600" dirty="0">
              <a:latin typeface="Times New Roman" panose="02020603050405020304" pitchFamily="18" charset="0"/>
              <a:ea typeface="Times New Roman" panose="02020603050405020304" pitchFamily="18" charset="0"/>
            </a:endParaRPr>
          </a:p>
          <a:p>
            <a:pPr marL="342900" lvl="0" indent="-342900">
              <a:lnSpc>
                <a:spcPct val="150000"/>
              </a:lnSpc>
              <a:spcAft>
                <a:spcPts val="0"/>
              </a:spcAft>
              <a:buFont typeface="Times New Roman" panose="02020603050405020304" pitchFamily="18" charset="0"/>
              <a:buChar char="-"/>
              <a:tabLst>
                <a:tab pos="295275" algn="l"/>
              </a:tabLst>
            </a:pPr>
            <a:r>
              <a:rPr lang="uk-UA" b="1" u="sng" spc="150" dirty="0">
                <a:latin typeface="Arial" panose="020B0604020202020204" pitchFamily="34" charset="0"/>
                <a:ea typeface="Times New Roman" panose="02020603050405020304" pitchFamily="18" charset="0"/>
              </a:rPr>
              <a:t>спекулянт </a:t>
            </a:r>
            <a:r>
              <a:rPr lang="uk-UA" spc="150" dirty="0">
                <a:latin typeface="Arial" panose="020B0604020202020204" pitchFamily="34" charset="0"/>
                <a:ea typeface="Times New Roman" panose="02020603050405020304" pitchFamily="18" charset="0"/>
              </a:rPr>
              <a:t>(той, хто займається перепродажем, при цьому нічого не виробляючи);</a:t>
            </a:r>
            <a:endParaRPr lang="uk-UA" sz="1600" dirty="0">
              <a:latin typeface="Times New Roman" panose="02020603050405020304" pitchFamily="18" charset="0"/>
              <a:ea typeface="Times New Roman" panose="02020603050405020304" pitchFamily="18" charset="0"/>
            </a:endParaRPr>
          </a:p>
          <a:p>
            <a:pPr marL="342900" lvl="0" indent="-342900">
              <a:lnSpc>
                <a:spcPct val="150000"/>
              </a:lnSpc>
              <a:spcAft>
                <a:spcPts val="0"/>
              </a:spcAft>
              <a:buFont typeface="Times New Roman" panose="02020603050405020304" pitchFamily="18" charset="0"/>
              <a:buChar char="-"/>
              <a:tabLst>
                <a:tab pos="295275" algn="l"/>
              </a:tabLst>
            </a:pPr>
            <a:r>
              <a:rPr lang="uk-UA" b="1" u="sng" spc="150" dirty="0">
                <a:latin typeface="Arial" panose="020B0604020202020204" pitchFamily="34" charset="0"/>
                <a:ea typeface="Times New Roman" panose="02020603050405020304" pitchFamily="18" charset="0"/>
              </a:rPr>
              <a:t>менеджер</a:t>
            </a:r>
            <a:r>
              <a:rPr lang="uk-UA" spc="150" dirty="0">
                <a:latin typeface="Arial" panose="020B0604020202020204" pitchFamily="34" charset="0"/>
                <a:ea typeface="Times New Roman" panose="02020603050405020304" pitchFamily="18" charset="0"/>
              </a:rPr>
              <a:t> (управляючий, специфічна професія, яка вимагає схильності до підприємницької діяльності, знань у сфері фінансів, ринку кредиту та грошового обігу);</a:t>
            </a:r>
            <a:endParaRPr lang="uk-UA" sz="1600" dirty="0">
              <a:latin typeface="Times New Roman" panose="02020603050405020304" pitchFamily="18" charset="0"/>
              <a:ea typeface="Times New Roman" panose="02020603050405020304" pitchFamily="18" charset="0"/>
            </a:endParaRPr>
          </a:p>
          <a:p>
            <a:pPr marL="342900" lvl="0" indent="-342900">
              <a:lnSpc>
                <a:spcPct val="150000"/>
              </a:lnSpc>
              <a:spcAft>
                <a:spcPts val="0"/>
              </a:spcAft>
              <a:buFont typeface="Times New Roman" panose="02020603050405020304" pitchFamily="18" charset="0"/>
              <a:buChar char="-"/>
              <a:tabLst>
                <a:tab pos="295275" algn="l"/>
              </a:tabLst>
            </a:pPr>
            <a:r>
              <a:rPr lang="uk-UA" b="1" u="sng" spc="150" dirty="0">
                <a:latin typeface="Arial" panose="020B0604020202020204" pitchFamily="34" charset="0"/>
                <a:ea typeface="Times New Roman" panose="02020603050405020304" pitchFamily="18" charset="0"/>
              </a:rPr>
              <a:t>новатор</a:t>
            </a:r>
            <a:r>
              <a:rPr lang="uk-UA" spc="150" dirty="0">
                <a:latin typeface="Arial" panose="020B0604020202020204" pitchFamily="34" charset="0"/>
                <a:ea typeface="Times New Roman" panose="02020603050405020304" pitchFamily="18" charset="0"/>
              </a:rPr>
              <a:t> (той, хто вносить і здійснює нові прогресивні ідеї, принципи в будь – якій галузі діяльності);</a:t>
            </a:r>
            <a:endParaRPr lang="uk-UA" sz="1600" dirty="0">
              <a:latin typeface="Times New Roman" panose="02020603050405020304" pitchFamily="18" charset="0"/>
              <a:ea typeface="Times New Roman" panose="02020603050405020304" pitchFamily="18" charset="0"/>
            </a:endParaRPr>
          </a:p>
          <a:p>
            <a:pPr marL="342900" lvl="0" indent="-342900">
              <a:lnSpc>
                <a:spcPct val="150000"/>
              </a:lnSpc>
              <a:spcAft>
                <a:spcPts val="0"/>
              </a:spcAft>
              <a:buFont typeface="Times New Roman" panose="02020603050405020304" pitchFamily="18" charset="0"/>
              <a:buChar char="-"/>
              <a:tabLst>
                <a:tab pos="295275" algn="l"/>
              </a:tabLst>
            </a:pPr>
            <a:r>
              <a:rPr lang="uk-UA" b="1" u="sng" spc="150" dirty="0">
                <a:latin typeface="Arial" panose="020B0604020202020204" pitchFamily="34" charset="0"/>
                <a:ea typeface="Times New Roman" panose="02020603050405020304" pitchFamily="18" charset="0"/>
              </a:rPr>
              <a:t>господар</a:t>
            </a:r>
            <a:r>
              <a:rPr lang="uk-UA" spc="150" dirty="0">
                <a:latin typeface="Arial" panose="020B0604020202020204" pitchFamily="34" charset="0"/>
                <a:ea typeface="Times New Roman" panose="02020603050405020304" pitchFamily="18" charset="0"/>
              </a:rPr>
              <a:t> (той, хто займається господарством, </a:t>
            </a:r>
            <a:r>
              <a:rPr lang="uk-UA" spc="150" dirty="0" err="1">
                <a:latin typeface="Arial" panose="020B0604020202020204" pitchFamily="34" charset="0"/>
                <a:ea typeface="Times New Roman" panose="02020603050405020304" pitchFamily="18" charset="0"/>
              </a:rPr>
              <a:t>повновласний</a:t>
            </a:r>
            <a:r>
              <a:rPr lang="uk-UA" spc="150" dirty="0">
                <a:latin typeface="Arial" panose="020B0604020202020204" pitchFamily="34" charset="0"/>
                <a:ea typeface="Times New Roman" panose="02020603050405020304" pitchFamily="18" charset="0"/>
              </a:rPr>
              <a:t> розпорядник, підприємець);</a:t>
            </a:r>
            <a:endParaRPr lang="uk-UA" sz="1600" dirty="0">
              <a:latin typeface="Times New Roman" panose="02020603050405020304" pitchFamily="18" charset="0"/>
              <a:ea typeface="Times New Roman" panose="02020603050405020304" pitchFamily="18" charset="0"/>
            </a:endParaRPr>
          </a:p>
          <a:p>
            <a:pPr marL="342900" lvl="0" indent="-342900">
              <a:lnSpc>
                <a:spcPct val="150000"/>
              </a:lnSpc>
              <a:spcAft>
                <a:spcPts val="0"/>
              </a:spcAft>
              <a:buFont typeface="Times New Roman" panose="02020603050405020304" pitchFamily="18" charset="0"/>
              <a:buChar char="-"/>
              <a:tabLst>
                <a:tab pos="295275" algn="l"/>
              </a:tabLst>
            </a:pPr>
            <a:r>
              <a:rPr lang="uk-UA" b="1" u="sng" spc="150" dirty="0">
                <a:latin typeface="Arial" panose="020B0604020202020204" pitchFamily="34" charset="0"/>
                <a:ea typeface="Times New Roman" panose="02020603050405020304" pitchFamily="18" charset="0"/>
              </a:rPr>
              <a:t>власник</a:t>
            </a:r>
            <a:r>
              <a:rPr lang="uk-UA" spc="150" dirty="0">
                <a:latin typeface="Arial" panose="020B0604020202020204" pitchFamily="34" charset="0"/>
                <a:ea typeface="Times New Roman" panose="02020603050405020304" pitchFamily="18" charset="0"/>
              </a:rPr>
              <a:t> (господар якихось речей, майна на правах приватного або суспільного володіння, володар</a:t>
            </a:r>
            <a:r>
              <a:rPr lang="uk-UA" spc="150" dirty="0" smtClean="0">
                <a:latin typeface="Arial" panose="020B0604020202020204" pitchFamily="34" charset="0"/>
                <a:ea typeface="Times New Roman" panose="02020603050405020304" pitchFamily="18" charset="0"/>
              </a:rPr>
              <a:t>);</a:t>
            </a:r>
            <a:endParaRPr lang="uk-UA"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16814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6389" y="-111906"/>
            <a:ext cx="10515600" cy="1325563"/>
          </a:xfrm>
        </p:spPr>
        <p:txBody>
          <a:bodyPr/>
          <a:lstStyle/>
          <a:p>
            <a:r>
              <a:rPr lang="ru-RU" b="1" dirty="0" smtClean="0">
                <a:solidFill>
                  <a:schemeClr val="tx2">
                    <a:lumMod val="75000"/>
                  </a:schemeClr>
                </a:solidFill>
              </a:rPr>
              <a:t>ТОРГІВЛЯ ЯК ВИД ДІЯЛЬНОСТІ</a:t>
            </a:r>
            <a:endParaRPr lang="ru-RU" b="1" dirty="0">
              <a:solidFill>
                <a:schemeClr val="tx2">
                  <a:lumMod val="75000"/>
                </a:schemeClr>
              </a:solidFill>
            </a:endParaRPr>
          </a:p>
        </p:txBody>
      </p:sp>
      <p:sp>
        <p:nvSpPr>
          <p:cNvPr id="4" name="Содержимое 3"/>
          <p:cNvSpPr>
            <a:spLocks noGrp="1"/>
          </p:cNvSpPr>
          <p:nvPr>
            <p:ph sz="half" idx="1"/>
          </p:nvPr>
        </p:nvSpPr>
        <p:spPr>
          <a:xfrm>
            <a:off x="755073" y="4485545"/>
            <a:ext cx="4681451" cy="1737361"/>
          </a:xfrm>
        </p:spPr>
        <p:txBody>
          <a:bodyPr>
            <a:normAutofit fontScale="70000" lnSpcReduction="20000"/>
          </a:bodyPr>
          <a:lstStyle/>
          <a:p>
            <a:r>
              <a:rPr lang="ru-RU" dirty="0" err="1" smtClean="0"/>
              <a:t>забезпечує</a:t>
            </a:r>
            <a:r>
              <a:rPr lang="ru-RU" dirty="0" smtClean="0"/>
              <a:t> </a:t>
            </a:r>
            <a:r>
              <a:rPr lang="ru-RU" dirty="0" err="1" smtClean="0"/>
              <a:t>обіг</a:t>
            </a:r>
            <a:r>
              <a:rPr lang="ru-RU" dirty="0" smtClean="0"/>
              <a:t> </a:t>
            </a:r>
            <a:r>
              <a:rPr lang="ru-RU" dirty="0" err="1" smtClean="0"/>
              <a:t>товарів</a:t>
            </a:r>
            <a:r>
              <a:rPr lang="ru-RU" dirty="0" smtClean="0"/>
              <a:t>, </a:t>
            </a:r>
            <a:r>
              <a:rPr lang="ru-RU" dirty="0" err="1" smtClean="0"/>
              <a:t>тобто</a:t>
            </a:r>
            <a:r>
              <a:rPr lang="ru-RU" dirty="0" smtClean="0"/>
              <a:t> </a:t>
            </a:r>
            <a:r>
              <a:rPr lang="ru-RU" dirty="0" err="1" smtClean="0"/>
              <a:t>їхнє</a:t>
            </a:r>
            <a:r>
              <a:rPr lang="ru-RU" dirty="0" smtClean="0"/>
              <a:t> </a:t>
            </a:r>
            <a:r>
              <a:rPr lang="ru-RU" dirty="0" err="1" smtClean="0"/>
              <a:t>переміщення</a:t>
            </a:r>
            <a:r>
              <a:rPr lang="ru-RU" dirty="0" smtClean="0"/>
              <a:t> </a:t>
            </a:r>
            <a:r>
              <a:rPr lang="ru-RU" dirty="0" err="1" smtClean="0"/>
              <a:t>із</a:t>
            </a:r>
            <a:r>
              <a:rPr lang="ru-RU" dirty="0" smtClean="0"/>
              <a:t> </a:t>
            </a:r>
            <a:r>
              <a:rPr lang="ru-RU" dirty="0" err="1" smtClean="0"/>
              <a:t>сфери</a:t>
            </a:r>
            <a:r>
              <a:rPr lang="ru-RU" dirty="0" smtClean="0"/>
              <a:t> </a:t>
            </a:r>
            <a:r>
              <a:rPr lang="ru-RU" dirty="0" err="1" smtClean="0"/>
              <a:t>виробництва</a:t>
            </a:r>
            <a:r>
              <a:rPr lang="ru-RU" dirty="0" smtClean="0"/>
              <a:t> у сферу </a:t>
            </a:r>
            <a:r>
              <a:rPr lang="ru-RU" dirty="0" err="1" smtClean="0"/>
              <a:t>споживання</a:t>
            </a:r>
            <a:endParaRPr lang="ru-RU" dirty="0" smtClean="0"/>
          </a:p>
          <a:p>
            <a:r>
              <a:rPr lang="ru-RU" dirty="0" err="1" smtClean="0"/>
              <a:t>виникла</a:t>
            </a:r>
            <a:r>
              <a:rPr lang="ru-RU" dirty="0" smtClean="0"/>
              <a:t> в </a:t>
            </a:r>
            <a:r>
              <a:rPr lang="ru-RU" dirty="0" err="1" smtClean="0"/>
              <a:t>сиву</a:t>
            </a:r>
            <a:r>
              <a:rPr lang="ru-RU" dirty="0" smtClean="0"/>
              <a:t> </a:t>
            </a:r>
            <a:r>
              <a:rPr lang="ru-RU" dirty="0" err="1" smtClean="0"/>
              <a:t>давнину</a:t>
            </a:r>
            <a:r>
              <a:rPr lang="ru-RU" dirty="0" smtClean="0"/>
              <a:t>, коли в </a:t>
            </a:r>
            <a:r>
              <a:rPr lang="ru-RU" dirty="0" err="1" smtClean="0"/>
              <a:t>окремих</a:t>
            </a:r>
            <a:r>
              <a:rPr lang="ru-RU" dirty="0" smtClean="0"/>
              <a:t> </a:t>
            </a:r>
            <a:r>
              <a:rPr lang="ru-RU" dirty="0" err="1" smtClean="0"/>
              <a:t>виробників</a:t>
            </a:r>
            <a:r>
              <a:rPr lang="ru-RU" dirty="0" smtClean="0"/>
              <a:t> </a:t>
            </a:r>
            <a:r>
              <a:rPr lang="ru-RU" dirty="0" err="1" smtClean="0"/>
              <a:t>з’явилося</a:t>
            </a:r>
            <a:r>
              <a:rPr lang="ru-RU" dirty="0" smtClean="0"/>
              <a:t> </a:t>
            </a:r>
            <a:r>
              <a:rPr lang="ru-RU" dirty="0" err="1" smtClean="0"/>
              <a:t>більше</a:t>
            </a:r>
            <a:r>
              <a:rPr lang="ru-RU" dirty="0" smtClean="0"/>
              <a:t> </a:t>
            </a:r>
            <a:r>
              <a:rPr lang="ru-RU" dirty="0" err="1" smtClean="0"/>
              <a:t>продукції</a:t>
            </a:r>
            <a:r>
              <a:rPr lang="ru-RU" dirty="0" smtClean="0"/>
              <a:t>, </a:t>
            </a:r>
            <a:r>
              <a:rPr lang="ru-RU" dirty="0" err="1" smtClean="0"/>
              <a:t>ніж</a:t>
            </a:r>
            <a:r>
              <a:rPr lang="ru-RU" dirty="0" smtClean="0"/>
              <a:t> </a:t>
            </a:r>
            <a:r>
              <a:rPr lang="ru-RU" dirty="0" err="1" smtClean="0"/>
              <a:t>необхідно</a:t>
            </a:r>
            <a:r>
              <a:rPr lang="ru-RU" dirty="0" smtClean="0"/>
              <a:t> для </a:t>
            </a:r>
            <a:r>
              <a:rPr lang="ru-RU" dirty="0" err="1" smtClean="0"/>
              <a:t>власних</a:t>
            </a:r>
            <a:r>
              <a:rPr lang="ru-RU" dirty="0" smtClean="0"/>
              <a:t> потреб.</a:t>
            </a:r>
            <a:endParaRPr lang="ru-RU" dirty="0"/>
          </a:p>
        </p:txBody>
      </p:sp>
      <p:pic>
        <p:nvPicPr>
          <p:cNvPr id="2050" name="Picture 2" descr="F:\торгівля\Без названия.jpg"/>
          <p:cNvPicPr>
            <a:picLocks noGrp="1" noChangeAspect="1" noChangeArrowheads="1"/>
          </p:cNvPicPr>
          <p:nvPr>
            <p:ph sz="half" idx="2"/>
          </p:nvPr>
        </p:nvPicPr>
        <p:blipFill>
          <a:blip r:embed="rId2" cstate="print"/>
          <a:srcRect/>
          <a:stretch>
            <a:fillRect/>
          </a:stretch>
        </p:blipFill>
        <p:spPr bwMode="auto">
          <a:xfrm>
            <a:off x="9296930" y="858536"/>
            <a:ext cx="1943100" cy="2352675"/>
          </a:xfrm>
          <a:prstGeom prst="rect">
            <a:avLst/>
          </a:prstGeom>
          <a:noFill/>
        </p:spPr>
      </p:pic>
      <p:pic>
        <p:nvPicPr>
          <p:cNvPr id="2051" name="Picture 3" descr="F:\торгівля\images (1).jpg"/>
          <p:cNvPicPr>
            <a:picLocks noChangeAspect="1" noChangeArrowheads="1"/>
          </p:cNvPicPr>
          <p:nvPr/>
        </p:nvPicPr>
        <p:blipFill>
          <a:blip r:embed="rId3" cstate="print"/>
          <a:srcRect/>
          <a:stretch>
            <a:fillRect/>
          </a:stretch>
        </p:blipFill>
        <p:spPr bwMode="auto">
          <a:xfrm>
            <a:off x="8695868" y="3996904"/>
            <a:ext cx="3496132" cy="2714644"/>
          </a:xfrm>
          <a:prstGeom prst="rect">
            <a:avLst/>
          </a:prstGeom>
          <a:noFill/>
        </p:spPr>
      </p:pic>
      <p:sp>
        <p:nvSpPr>
          <p:cNvPr id="3" name="Прямоугольник 2"/>
          <p:cNvSpPr/>
          <p:nvPr/>
        </p:nvSpPr>
        <p:spPr>
          <a:xfrm flipH="1">
            <a:off x="364374" y="858535"/>
            <a:ext cx="8760596" cy="2862322"/>
          </a:xfrm>
          <a:prstGeom prst="rect">
            <a:avLst/>
          </a:prstGeom>
        </p:spPr>
        <p:txBody>
          <a:bodyPr wrap="square">
            <a:spAutoFit/>
          </a:bodyPr>
          <a:lstStyle/>
          <a:p>
            <a:pPr algn="just"/>
            <a:r>
              <a:rPr lang="uk-UA" dirty="0"/>
              <a:t>В ринковій економіці торгівля є найбільш розповсюдженою сферою підприємницької діяльності та сферою застосування праці. Призначення торгівлі полягає в тому, що вона забезпечує доведення споживчих товарів і послуг від виробника до споживача посередництвом купівлі продажу. </a:t>
            </a:r>
            <a:endParaRPr lang="uk-UA" dirty="0" smtClean="0"/>
          </a:p>
          <a:p>
            <a:pPr algn="just"/>
            <a:r>
              <a:rPr lang="uk-UA" b="1" i="1" u="sng" dirty="0" smtClean="0"/>
              <a:t>Торгівля </a:t>
            </a:r>
            <a:r>
              <a:rPr lang="uk-UA" dirty="0"/>
              <a:t>– форма економічного зв’язку між виробництвом і споживанням, що здійснюється безпосередньо ринком. На макроекономічному рівні товарний обіг виступає як об’єктивна необхідність процесу відтворення. Якщо товари не будуть реалізовані, то виробництво не відшкодує свої витрати, не будуть вивільнені вкладені у товари грошові засоби. Торгівля сприяє реалізації виробленого суспільством сукупного суспільного продукту за певний період. </a:t>
            </a:r>
          </a:p>
        </p:txBody>
      </p:sp>
    </p:spTree>
    <p:extLst>
      <p:ext uri="{BB962C8B-B14F-4D97-AF65-F5344CB8AC3E}">
        <p14:creationId xmlns:p14="http://schemas.microsoft.com/office/powerpoint/2010/main" val="42246587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pc="150" dirty="0">
                <a:latin typeface="Arial" panose="020B0604020202020204" pitchFamily="34" charset="0"/>
                <a:ea typeface="Times New Roman" panose="02020603050405020304" pitchFamily="18" charset="0"/>
              </a:rPr>
              <a:t>Хто є ким в наступних ситуаціях:</a:t>
            </a:r>
            <a:r>
              <a:rPr lang="uk-UA" sz="4000" dirty="0">
                <a:latin typeface="Times New Roman" panose="02020603050405020304" pitchFamily="18" charset="0"/>
                <a:ea typeface="Times New Roman" panose="02020603050405020304" pitchFamily="18" charset="0"/>
              </a:rPr>
              <a:t/>
            </a:r>
            <a:br>
              <a:rPr lang="uk-UA" sz="4000" dirty="0">
                <a:latin typeface="Times New Roman" panose="02020603050405020304" pitchFamily="18" charset="0"/>
                <a:ea typeface="Times New Roman" panose="02020603050405020304" pitchFamily="18" charset="0"/>
              </a:rPr>
            </a:br>
            <a:endParaRPr lang="uk-UA" dirty="0"/>
          </a:p>
        </p:txBody>
      </p:sp>
      <p:sp>
        <p:nvSpPr>
          <p:cNvPr id="3" name="Объект 2"/>
          <p:cNvSpPr>
            <a:spLocks noGrp="1"/>
          </p:cNvSpPr>
          <p:nvPr>
            <p:ph idx="1"/>
          </p:nvPr>
        </p:nvSpPr>
        <p:spPr/>
        <p:txBody>
          <a:bodyPr>
            <a:normAutofit fontScale="62500" lnSpcReduction="20000"/>
          </a:bodyPr>
          <a:lstStyle/>
          <a:p>
            <a:pPr marL="342900" lvl="0" indent="-342900">
              <a:lnSpc>
                <a:spcPct val="150000"/>
              </a:lnSpc>
              <a:spcAft>
                <a:spcPts val="0"/>
              </a:spcAft>
              <a:buFont typeface="+mj-lt"/>
              <a:buAutoNum type="arabicPeriod"/>
            </a:pPr>
            <a:r>
              <a:rPr lang="uk-UA" spc="150" dirty="0" smtClean="0">
                <a:latin typeface="Arial" panose="020B0604020202020204" pitchFamily="34" charset="0"/>
                <a:ea typeface="Times New Roman" panose="02020603050405020304" pitchFamily="18" charset="0"/>
              </a:rPr>
              <a:t>30-річний </a:t>
            </a:r>
            <a:r>
              <a:rPr lang="uk-UA" spc="150" dirty="0">
                <a:latin typeface="Arial" panose="020B0604020202020204" pitchFamily="34" charset="0"/>
                <a:ea typeface="Times New Roman" panose="02020603050405020304" pitchFamily="18" charset="0"/>
              </a:rPr>
              <a:t>Сергій Макаренко має цех з виробництва столярних </a:t>
            </a:r>
            <a:r>
              <a:rPr lang="uk-UA" spc="150" dirty="0" smtClean="0">
                <a:latin typeface="Arial" panose="020B0604020202020204" pitchFamily="34" charset="0"/>
                <a:ea typeface="Times New Roman" panose="02020603050405020304" pitchFamily="18" charset="0"/>
              </a:rPr>
              <a:t>виробів</a:t>
            </a:r>
            <a:endParaRPr lang="uk-UA" sz="2400" dirty="0">
              <a:latin typeface="Times New Roman" panose="02020603050405020304" pitchFamily="18" charset="0"/>
              <a:ea typeface="Times New Roman" panose="02020603050405020304" pitchFamily="18" charset="0"/>
            </a:endParaRPr>
          </a:p>
          <a:p>
            <a:pPr marL="342900" lvl="0" indent="-342900">
              <a:lnSpc>
                <a:spcPct val="150000"/>
              </a:lnSpc>
              <a:spcAft>
                <a:spcPts val="0"/>
              </a:spcAft>
              <a:buFont typeface="+mj-lt"/>
              <a:buAutoNum type="arabicPeriod"/>
            </a:pPr>
            <a:r>
              <a:rPr lang="uk-UA" spc="150" dirty="0">
                <a:latin typeface="Arial" panose="020B0604020202020204" pitchFamily="34" charset="0"/>
                <a:ea typeface="Times New Roman" panose="02020603050405020304" pitchFamily="18" charset="0"/>
              </a:rPr>
              <a:t>Марія Іванівна Ткаченко купує яблука на ринку з метою продажу їх на тому ж ринку через певний період часу </a:t>
            </a:r>
            <a:endParaRPr lang="uk-UA" spc="150" dirty="0" smtClean="0">
              <a:latin typeface="Arial" panose="020B0604020202020204" pitchFamily="34" charset="0"/>
              <a:ea typeface="Times New Roman" panose="02020603050405020304" pitchFamily="18" charset="0"/>
            </a:endParaRPr>
          </a:p>
          <a:p>
            <a:pPr marL="342900" lvl="0" indent="-342900">
              <a:lnSpc>
                <a:spcPct val="150000"/>
              </a:lnSpc>
              <a:spcAft>
                <a:spcPts val="0"/>
              </a:spcAft>
              <a:buFont typeface="+mj-lt"/>
              <a:buAutoNum type="arabicPeriod"/>
            </a:pPr>
            <a:r>
              <a:rPr lang="uk-UA" spc="150" dirty="0" smtClean="0">
                <a:latin typeface="Arial" panose="020B0604020202020204" pitchFamily="34" charset="0"/>
                <a:ea typeface="Times New Roman" panose="02020603050405020304" pitchFamily="18" charset="0"/>
              </a:rPr>
              <a:t>Лікар </a:t>
            </a:r>
            <a:r>
              <a:rPr lang="uk-UA" spc="150" dirty="0">
                <a:latin typeface="Arial" panose="020B0604020202020204" pitchFamily="34" charset="0"/>
                <a:ea typeface="Times New Roman" panose="02020603050405020304" pitchFamily="18" charset="0"/>
              </a:rPr>
              <a:t>Чкалов закупив нове сучасне обладнання для відкриття кабінету протезування у власній клініці </a:t>
            </a:r>
            <a:endParaRPr lang="uk-UA" spc="150" dirty="0" smtClean="0">
              <a:latin typeface="Arial" panose="020B0604020202020204" pitchFamily="34" charset="0"/>
              <a:ea typeface="Times New Roman" panose="02020603050405020304" pitchFamily="18" charset="0"/>
            </a:endParaRPr>
          </a:p>
          <a:p>
            <a:pPr marL="342900" lvl="0" indent="-342900">
              <a:lnSpc>
                <a:spcPct val="150000"/>
              </a:lnSpc>
              <a:spcAft>
                <a:spcPts val="0"/>
              </a:spcAft>
              <a:buFont typeface="+mj-lt"/>
              <a:buAutoNum type="arabicPeriod"/>
            </a:pPr>
            <a:r>
              <a:rPr lang="uk-UA" spc="150" dirty="0" smtClean="0">
                <a:latin typeface="Arial" panose="020B0604020202020204" pitchFamily="34" charset="0"/>
                <a:ea typeface="Times New Roman" panose="02020603050405020304" pitchFamily="18" charset="0"/>
              </a:rPr>
              <a:t>Степан </a:t>
            </a:r>
            <a:r>
              <a:rPr lang="uk-UA" spc="150" dirty="0">
                <a:latin typeface="Arial" panose="020B0604020202020204" pitchFamily="34" charset="0"/>
                <a:ea typeface="Times New Roman" panose="02020603050405020304" pitchFamily="18" charset="0"/>
              </a:rPr>
              <a:t>Іванов – найманий керівник супермаркету </a:t>
            </a:r>
            <a:endParaRPr lang="uk-UA" spc="150" dirty="0" smtClean="0">
              <a:latin typeface="Arial" panose="020B0604020202020204" pitchFamily="34" charset="0"/>
              <a:ea typeface="Times New Roman" panose="02020603050405020304" pitchFamily="18" charset="0"/>
            </a:endParaRPr>
          </a:p>
          <a:p>
            <a:pPr marL="342900" lvl="0" indent="-342900">
              <a:lnSpc>
                <a:spcPct val="150000"/>
              </a:lnSpc>
              <a:spcAft>
                <a:spcPts val="0"/>
              </a:spcAft>
              <a:buFont typeface="+mj-lt"/>
              <a:buAutoNum type="arabicPeriod"/>
            </a:pPr>
            <a:r>
              <a:rPr lang="uk-UA" spc="150" dirty="0" smtClean="0">
                <a:latin typeface="Arial" panose="020B0604020202020204" pitchFamily="34" charset="0"/>
                <a:ea typeface="Times New Roman" panose="02020603050405020304" pitchFamily="18" charset="0"/>
              </a:rPr>
              <a:t>Вклавши </a:t>
            </a:r>
            <a:r>
              <a:rPr lang="uk-UA" spc="150" dirty="0">
                <a:latin typeface="Arial" panose="020B0604020202020204" pitchFamily="34" charset="0"/>
                <a:ea typeface="Times New Roman" panose="02020603050405020304" pitchFamily="18" charset="0"/>
              </a:rPr>
              <a:t>гроші в прибуткове підприємство свого друга, Василь Петров щомісяця отримує дохід </a:t>
            </a:r>
            <a:endParaRPr lang="uk-UA" spc="150" dirty="0" smtClean="0">
              <a:latin typeface="Arial" panose="020B0604020202020204" pitchFamily="34" charset="0"/>
              <a:ea typeface="Times New Roman" panose="02020603050405020304" pitchFamily="18" charset="0"/>
            </a:endParaRPr>
          </a:p>
          <a:p>
            <a:pPr marL="342900" lvl="0" indent="-342900">
              <a:lnSpc>
                <a:spcPct val="150000"/>
              </a:lnSpc>
              <a:spcAft>
                <a:spcPts val="0"/>
              </a:spcAft>
              <a:buFont typeface="+mj-lt"/>
              <a:buAutoNum type="arabicPeriod"/>
            </a:pPr>
            <a:r>
              <a:rPr lang="uk-UA" spc="150" dirty="0" smtClean="0">
                <a:latin typeface="Arial" panose="020B0604020202020204" pitchFamily="34" charset="0"/>
                <a:ea typeface="Times New Roman" panose="02020603050405020304" pitchFamily="18" charset="0"/>
              </a:rPr>
              <a:t>Українська </a:t>
            </a:r>
            <a:r>
              <a:rPr lang="uk-UA" spc="150" dirty="0">
                <a:latin typeface="Arial" panose="020B0604020202020204" pitchFamily="34" charset="0"/>
                <a:ea typeface="Times New Roman" panose="02020603050405020304" pitchFamily="18" charset="0"/>
              </a:rPr>
              <a:t>фірма закупила в Греції апельсини і продає їх в Україні за вищими </a:t>
            </a:r>
            <a:r>
              <a:rPr lang="uk-UA" spc="150" dirty="0" smtClean="0">
                <a:latin typeface="Arial" panose="020B0604020202020204" pitchFamily="34" charset="0"/>
                <a:ea typeface="Times New Roman" panose="02020603050405020304" pitchFamily="18" charset="0"/>
              </a:rPr>
              <a:t>цінами</a:t>
            </a:r>
            <a:endParaRPr lang="uk-UA" dirty="0"/>
          </a:p>
        </p:txBody>
      </p:sp>
    </p:spTree>
    <p:extLst>
      <p:ext uri="{BB962C8B-B14F-4D97-AF65-F5344CB8AC3E}">
        <p14:creationId xmlns:p14="http://schemas.microsoft.com/office/powerpoint/2010/main" val="598730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a:t>ТЕСТ</a:t>
            </a:r>
            <a:r>
              <a:rPr lang="uk-UA" dirty="0"/>
              <a:t/>
            </a:r>
            <a:br>
              <a:rPr lang="uk-UA" dirty="0"/>
            </a:br>
            <a:r>
              <a:rPr lang="ru-RU" b="1" dirty="0"/>
              <a:t>НА  ЗДАТН</a:t>
            </a:r>
            <a:r>
              <a:rPr lang="uk-UA" b="1" dirty="0"/>
              <a:t>І</a:t>
            </a:r>
            <a:r>
              <a:rPr lang="ru-RU" b="1" dirty="0"/>
              <a:t>СТЬ</a:t>
            </a:r>
            <a:r>
              <a:rPr lang="uk-UA" b="1" dirty="0"/>
              <a:t>  ЗАЙМАТИСЯ  БІЗНЕСОМ</a:t>
            </a:r>
            <a:r>
              <a:rPr lang="uk-UA" dirty="0"/>
              <a:t/>
            </a:r>
            <a:br>
              <a:rPr lang="uk-UA" dirty="0"/>
            </a:br>
            <a:endParaRPr lang="uk-UA" dirty="0"/>
          </a:p>
        </p:txBody>
      </p:sp>
      <p:sp>
        <p:nvSpPr>
          <p:cNvPr id="3" name="Объект 2"/>
          <p:cNvSpPr>
            <a:spLocks noGrp="1"/>
          </p:cNvSpPr>
          <p:nvPr>
            <p:ph idx="1"/>
          </p:nvPr>
        </p:nvSpPr>
        <p:spPr/>
        <p:txBody>
          <a:bodyPr>
            <a:normAutofit fontScale="92500" lnSpcReduction="20000"/>
          </a:bodyPr>
          <a:lstStyle/>
          <a:p>
            <a:pPr lvl="0"/>
            <a:r>
              <a:rPr lang="uk-UA" dirty="0" smtClean="0"/>
              <a:t>Чи </a:t>
            </a:r>
            <a:r>
              <a:rPr lang="uk-UA" dirty="0"/>
              <a:t>поводитесь Ви наодинці так, як тоді, коли за Вами спостерігають?</a:t>
            </a:r>
          </a:p>
          <a:p>
            <a:pPr lvl="0"/>
            <a:r>
              <a:rPr lang="uk-UA" dirty="0"/>
              <a:t>Чи вважаєте Ви хитрість хорошою і корисною рисою?</a:t>
            </a:r>
          </a:p>
          <a:p>
            <a:pPr lvl="0"/>
            <a:r>
              <a:rPr lang="uk-UA" dirty="0"/>
              <a:t>Чи можете Ви розпочати розмову на вулиці з незнайомою людиною?</a:t>
            </a:r>
          </a:p>
          <a:p>
            <a:pPr lvl="0"/>
            <a:r>
              <a:rPr lang="uk-UA" dirty="0"/>
              <a:t>Чи знаєте Ви, який колір сьогодні в моді?</a:t>
            </a:r>
          </a:p>
          <a:p>
            <a:pPr lvl="0"/>
            <a:r>
              <a:rPr lang="uk-UA" dirty="0"/>
              <a:t>Чи заздрите успіху Ваших знайомих?</a:t>
            </a:r>
          </a:p>
          <a:p>
            <a:pPr lvl="0"/>
            <a:r>
              <a:rPr lang="uk-UA" dirty="0"/>
              <a:t>Чи звертаєтесь на «Ви» до Ваших старших за віком родичів?</a:t>
            </a:r>
          </a:p>
          <a:p>
            <a:pPr lvl="0"/>
            <a:r>
              <a:rPr lang="uk-UA" dirty="0"/>
              <a:t>Чи здатні Ви усно швидко обчислити скільки буде 3% від 3%?</a:t>
            </a:r>
          </a:p>
          <a:p>
            <a:pPr lvl="0"/>
            <a:r>
              <a:rPr lang="uk-UA" dirty="0"/>
              <a:t>Переживаєте, якщо Вас обрахували на 1 грн?</a:t>
            </a:r>
          </a:p>
          <a:p>
            <a:pPr lvl="0"/>
            <a:r>
              <a:rPr lang="uk-UA" dirty="0"/>
              <a:t>Чи пам’ятаєте дату народження свого вчителя?</a:t>
            </a:r>
          </a:p>
          <a:p>
            <a:pPr lvl="0"/>
            <a:r>
              <a:rPr lang="uk-UA" dirty="0"/>
              <a:t>Чи знаєте, які грошові одиниці існували в Стародавньому Римі?</a:t>
            </a:r>
          </a:p>
          <a:p>
            <a:endParaRPr lang="uk-UA" dirty="0"/>
          </a:p>
        </p:txBody>
      </p:sp>
    </p:spTree>
    <p:extLst>
      <p:ext uri="{BB962C8B-B14F-4D97-AF65-F5344CB8AC3E}">
        <p14:creationId xmlns:p14="http://schemas.microsoft.com/office/powerpoint/2010/main" val="2876153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fontScale="85000" lnSpcReduction="20000"/>
          </a:bodyPr>
          <a:lstStyle/>
          <a:p>
            <a:r>
              <a:rPr lang="uk-UA" dirty="0"/>
              <a:t>Повністю позитивна відповідь на кожне запитання дає 10 балів, повністю негативна – 0 балів. Проміжні відповіді оцінюються «на око» між 0 і 10 балами. Наприклад, якщо Ви з 10 своїх вчителів пам’ятаєте дату народження лише одного, відповідь – 1 бал. Якщо відповідь на яке – небудь питання для Вас є складною – 5 балів. Склавши всі Ваші бали, Ви звертаєтесь до ключа тесту. </a:t>
            </a:r>
          </a:p>
          <a:p>
            <a:r>
              <a:rPr lang="uk-UA" b="1" dirty="0"/>
              <a:t>КЛЮЧ ДО ТЕСТУ</a:t>
            </a:r>
            <a:endParaRPr lang="uk-UA" dirty="0"/>
          </a:p>
          <a:p>
            <a:r>
              <a:rPr lang="uk-UA" dirty="0"/>
              <a:t>75 – 100 балів – Ви вроджений бізнесмен.</a:t>
            </a:r>
          </a:p>
          <a:p>
            <a:r>
              <a:rPr lang="uk-UA" dirty="0"/>
              <a:t>50 – 74 балів – Ви володієте не всіма потрібними якостями бізнесмена, але у Вас є реальні шанси досягти успіху в бізнесі; деяку допомогу при цьому вам </a:t>
            </a:r>
            <a:r>
              <a:rPr lang="uk-UA" dirty="0" err="1"/>
              <a:t>нададуть</a:t>
            </a:r>
            <a:r>
              <a:rPr lang="uk-UA" dirty="0"/>
              <a:t> роздуми про причини втрати балів.</a:t>
            </a:r>
          </a:p>
          <a:p>
            <a:r>
              <a:rPr lang="uk-UA" dirty="0"/>
              <a:t>30 – 49 балів – видно, в бізнесмени Вам не вибитись, але судячи з усього, Ви правдива, порядна людина, у вас непоганий характер, так що не все втрачено в житті.</a:t>
            </a:r>
          </a:p>
          <a:p>
            <a:endParaRPr lang="uk-UA" dirty="0"/>
          </a:p>
        </p:txBody>
      </p:sp>
    </p:spTree>
    <p:extLst>
      <p:ext uri="{BB962C8B-B14F-4D97-AF65-F5344CB8AC3E}">
        <p14:creationId xmlns:p14="http://schemas.microsoft.com/office/powerpoint/2010/main" val="14511514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Прямоугольник 6"/>
          <p:cNvSpPr/>
          <p:nvPr/>
        </p:nvSpPr>
        <p:spPr>
          <a:xfrm>
            <a:off x="597131" y="2449267"/>
            <a:ext cx="10997738" cy="461665"/>
          </a:xfrm>
          <a:prstGeom prst="rect">
            <a:avLst/>
          </a:prstGeom>
        </p:spPr>
        <p:txBody>
          <a:bodyPr wrap="square">
            <a:spAutoFit/>
          </a:bodyPr>
          <a:lstStyle/>
          <a:p>
            <a:pPr algn="just"/>
            <a:endParaRPr lang="ru-RU" sz="2400" b="1" dirty="0">
              <a:latin typeface="Times New Roman" panose="02020603050405020304" pitchFamily="18" charset="0"/>
              <a:cs typeface="Times New Roman" panose="02020603050405020304" pitchFamily="18" charset="0"/>
            </a:endParaRPr>
          </a:p>
        </p:txBody>
      </p:sp>
      <p:sp>
        <p:nvSpPr>
          <p:cNvPr id="8" name="Прямоугольная выноска 7"/>
          <p:cNvSpPr/>
          <p:nvPr/>
        </p:nvSpPr>
        <p:spPr>
          <a:xfrm>
            <a:off x="438410" y="272827"/>
            <a:ext cx="11315180" cy="1903614"/>
          </a:xfrm>
          <a:prstGeom prst="wedgeRect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400" b="1" dirty="0">
                <a:solidFill>
                  <a:srgbClr val="800000"/>
                </a:solidFill>
                <a:latin typeface="Times New Roman" panose="02020603050405020304" pitchFamily="18" charset="0"/>
                <a:cs typeface="Times New Roman" panose="02020603050405020304" pitchFamily="18" charset="0"/>
              </a:rPr>
              <a:t>О</a:t>
            </a:r>
            <a:r>
              <a:rPr lang="ru-RU" sz="2400" b="1" dirty="0" smtClean="0">
                <a:solidFill>
                  <a:srgbClr val="800000"/>
                </a:solidFill>
                <a:latin typeface="Times New Roman" panose="02020603050405020304" pitchFamily="18" charset="0"/>
                <a:cs typeface="Times New Roman" panose="02020603050405020304" pitchFamily="18" charset="0"/>
              </a:rPr>
              <a:t>дноосібне володіння </a:t>
            </a:r>
            <a:r>
              <a:rPr lang="ru-RU" sz="2400" b="1" dirty="0" smtClean="0">
                <a:solidFill>
                  <a:schemeClr val="tx1"/>
                </a:solidFill>
                <a:latin typeface="Times New Roman" panose="02020603050405020304" pitchFamily="18" charset="0"/>
                <a:cs typeface="Times New Roman" panose="02020603050405020304" pitchFamily="18" charset="0"/>
              </a:rPr>
              <a:t>- (унітарне </a:t>
            </a:r>
            <a:r>
              <a:rPr lang="ru-RU" sz="2400" b="1" dirty="0">
                <a:solidFill>
                  <a:schemeClr val="tx1"/>
                </a:solidFill>
                <a:latin typeface="Times New Roman" panose="02020603050405020304" pitchFamily="18" charset="0"/>
                <a:cs typeface="Times New Roman" panose="02020603050405020304" pitchFamily="18" charset="0"/>
              </a:rPr>
              <a:t>підприємство) — фірма, власник якої самостійно веде справи у власних інтересах: управляє нею, отримує весь прибуток (залишковий дохід) і  несе персональну відповідальність за всіма її зобов’язаннями</a:t>
            </a:r>
            <a:r>
              <a:rPr lang="ru-RU" sz="2400" b="1" dirty="0" smtClean="0">
                <a:solidFill>
                  <a:schemeClr val="tx1"/>
                </a:solidFill>
                <a:latin typeface="Times New Roman" panose="02020603050405020304" pitchFamily="18" charset="0"/>
                <a:cs typeface="Times New Roman" panose="02020603050405020304" pitchFamily="18" charset="0"/>
              </a:rPr>
              <a:t>.</a:t>
            </a:r>
          </a:p>
          <a:p>
            <a:pPr algn="just"/>
            <a:r>
              <a:rPr lang="ru-RU" sz="2400" b="1" dirty="0">
                <a:solidFill>
                  <a:schemeClr val="tx1"/>
                </a:solidFill>
                <a:latin typeface="Times New Roman" panose="02020603050405020304" pitchFamily="18" charset="0"/>
                <a:cs typeface="Times New Roman" panose="02020603050405020304" pitchFamily="18" charset="0"/>
              </a:rPr>
              <a:t>Є</a:t>
            </a:r>
            <a:r>
              <a:rPr lang="ru-RU" sz="2400" b="1" dirty="0" smtClean="0">
                <a:solidFill>
                  <a:schemeClr val="tx1"/>
                </a:solidFill>
                <a:latin typeface="Times New Roman" panose="02020603050405020304" pitchFamily="18" charset="0"/>
                <a:cs typeface="Times New Roman" panose="02020603050405020304" pitchFamily="18" charset="0"/>
              </a:rPr>
              <a:t> найпростішою і найдавнішою формою підприємницької діяльності.</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ая выноска 9"/>
          <p:cNvSpPr/>
          <p:nvPr/>
        </p:nvSpPr>
        <p:spPr>
          <a:xfrm flipH="1">
            <a:off x="438410" y="3183758"/>
            <a:ext cx="11315180" cy="3073313"/>
          </a:xfrm>
          <a:prstGeom prst="wedgeRectCallout">
            <a:avLst/>
          </a:prstGeom>
          <a:solidFill>
            <a:srgbClr val="FFFF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698530" y="3289253"/>
            <a:ext cx="10896339" cy="2862322"/>
          </a:xfrm>
          <a:prstGeom prst="rect">
            <a:avLst/>
          </a:prstGeom>
        </p:spPr>
        <p:txBody>
          <a:bodyPr wrap="square">
            <a:spAutoFit/>
          </a:bodyPr>
          <a:lstStyle/>
          <a:p>
            <a:pPr algn="just"/>
            <a:r>
              <a:rPr lang="ru-RU" sz="2000" b="1" i="0" dirty="0" smtClean="0">
                <a:solidFill>
                  <a:srgbClr val="000000"/>
                </a:solidFill>
                <a:effectLst/>
                <a:latin typeface="Times New Roman" panose="02020603050405020304" pitchFamily="18" charset="0"/>
                <a:cs typeface="Times New Roman" panose="02020603050405020304" pitchFamily="18" charset="0"/>
              </a:rPr>
              <a:t>Щоб вижити, </a:t>
            </a:r>
            <a:r>
              <a:rPr lang="ru-RU" sz="2000" b="1" i="0" dirty="0" smtClean="0">
                <a:solidFill>
                  <a:srgbClr val="800000"/>
                </a:solidFill>
                <a:effectLst/>
                <a:latin typeface="Times New Roman" panose="02020603050405020304" pitchFamily="18" charset="0"/>
                <a:cs typeface="Times New Roman" panose="02020603050405020304" pitchFamily="18" charset="0"/>
              </a:rPr>
              <a:t>одноосібні фірми </a:t>
            </a:r>
            <a:r>
              <a:rPr lang="ru-RU" sz="2000" b="1" i="0" dirty="0" smtClean="0">
                <a:solidFill>
                  <a:srgbClr val="000000"/>
                </a:solidFill>
                <a:effectLst/>
                <a:latin typeface="Times New Roman" panose="02020603050405020304" pitchFamily="18" charset="0"/>
                <a:cs typeface="Times New Roman" panose="02020603050405020304" pitchFamily="18" charset="0"/>
              </a:rPr>
              <a:t>мають виробляти якісні товари і послуги, вести виробництво при витратах що дозволяють продавати товари за цінами нижчими, ніж у конкурентів і забезпечувати при цьому прибуток; мати змогу зібрати необхідну суму грошей на першому етапі для гарантування можливості ліквідувати борги; після виплати боргів зберегти необхідну суму грошей для подальшого розвитку фірми. Одноосібні фірми є найбільш поширеною формою підприємництва, частіше всього діють у сфері торгівлі й обслуговування. </a:t>
            </a:r>
          </a:p>
          <a:p>
            <a:pPr algn="just"/>
            <a:r>
              <a:rPr lang="ru-RU" sz="2000" b="1" i="0" dirty="0" smtClean="0">
                <a:solidFill>
                  <a:srgbClr val="000000"/>
                </a:solidFill>
                <a:effectLst/>
                <a:latin typeface="Times New Roman" panose="02020603050405020304" pitchFamily="18" charset="0"/>
                <a:cs typeface="Times New Roman" panose="02020603050405020304" pitchFamily="18" charset="0"/>
              </a:rPr>
              <a:t>Однак вони недовговічні, хоча створюються у великій кількості. Більшість їх існує один — два роки.</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06538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lin ang="2700000" scaled="1"/>
          </a:gradFill>
        </p:spPr>
      </p:pic>
      <p:sp>
        <p:nvSpPr>
          <p:cNvPr id="7" name="Блок-схема: ссылка на другую страницу 6"/>
          <p:cNvSpPr/>
          <p:nvPr/>
        </p:nvSpPr>
        <p:spPr>
          <a:xfrm>
            <a:off x="1079269" y="105670"/>
            <a:ext cx="10033462" cy="1421909"/>
          </a:xfrm>
          <a:prstGeom prst="flowChartOffpageConnector">
            <a:avLst/>
          </a:prstGeom>
          <a:gradFill flip="none" rotWithShape="1">
            <a:gsLst>
              <a:gs pos="0">
                <a:schemeClr val="accent6">
                  <a:lumMod val="5000"/>
                  <a:lumOff val="95000"/>
                </a:schemeClr>
              </a:gs>
              <a:gs pos="57000">
                <a:schemeClr val="accent6">
                  <a:lumMod val="45000"/>
                  <a:lumOff val="55000"/>
                </a:schemeClr>
              </a:gs>
              <a:gs pos="83000">
                <a:srgbClr val="FFFF00"/>
              </a:gs>
              <a:gs pos="100000">
                <a:schemeClr val="accent6">
                  <a:lumMod val="30000"/>
                  <a:lumOff val="7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rgbClr val="002060"/>
                </a:solidFill>
                <a:latin typeface="Times New Roman" panose="02020603050405020304" pitchFamily="18" charset="0"/>
                <a:cs typeface="Times New Roman" panose="02020603050405020304" pitchFamily="18" charset="0"/>
              </a:rPr>
              <a:t>Особливості одноосібного володіння</a:t>
            </a:r>
          </a:p>
        </p:txBody>
      </p:sp>
      <p:sp>
        <p:nvSpPr>
          <p:cNvPr id="9" name="Блок-схема: ссылка на другую страницу 8"/>
          <p:cNvSpPr/>
          <p:nvPr/>
        </p:nvSpPr>
        <p:spPr>
          <a:xfrm rot="10800000">
            <a:off x="419098" y="1381811"/>
            <a:ext cx="11391902" cy="5285687"/>
          </a:xfrm>
          <a:prstGeom prst="flowChartOffpageConnector">
            <a:avLst/>
          </a:prstGeom>
          <a:gradFill flip="none" rotWithShape="1">
            <a:gsLst>
              <a:gs pos="0">
                <a:srgbClr val="FFFF00"/>
              </a:gs>
              <a:gs pos="98000">
                <a:schemeClr val="accent6">
                  <a:lumMod val="45000"/>
                  <a:lumOff val="55000"/>
                </a:schemeClr>
              </a:gs>
              <a:gs pos="55000">
                <a:schemeClr val="accent6">
                  <a:lumMod val="45000"/>
                  <a:lumOff val="55000"/>
                </a:schemeClr>
              </a:gs>
              <a:gs pos="100000">
                <a:schemeClr val="accent6">
                  <a:lumMod val="30000"/>
                  <a:lumOff val="7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782065" y="2414668"/>
            <a:ext cx="10713591" cy="4252831"/>
          </a:xfrm>
          <a:prstGeom prst="rect">
            <a:avLst/>
          </a:prstGeom>
        </p:spPr>
        <p:txBody>
          <a:bodyPr wrap="square">
            <a:spAutoFit/>
          </a:bodyPr>
          <a:lstStyle/>
          <a:p>
            <a:pPr marL="285750" lvl="0" indent="-285750" algn="just">
              <a:lnSpc>
                <a:spcPct val="107000"/>
              </a:lnSpc>
              <a:spcAft>
                <a:spcPts val="800"/>
              </a:spcAft>
              <a:buSzPts val="1000"/>
              <a:buFont typeface="Wingdings" panose="05000000000000000000" pitchFamily="2" charset="2"/>
              <a:buChar char="q"/>
              <a:tabLst>
                <a:tab pos="457200" algn="l"/>
              </a:tabLst>
            </a:pPr>
            <a:r>
              <a:rPr lang="ru-RU" b="1" dirty="0">
                <a:solidFill>
                  <a:srgbClr val="242424"/>
                </a:solidFill>
                <a:latin typeface="Times New Roman" panose="02020603050405020304" pitchFamily="18" charset="0"/>
                <a:ea typeface="Times New Roman" panose="02020603050405020304" pitchFamily="18" charset="0"/>
                <a:cs typeface="Times New Roman" panose="02020603050405020304" pitchFamily="18" charset="0"/>
              </a:rPr>
              <a:t>1. Мають місце труднощі із залученням великих капіталів, а власних фінансових ресурсів одноосібного підприємця здебільшого не вистачає для розвитку своєї справи. Через невисокий рівень платоспроможності комерційні банки неохоче надають таким підприємцям великі кредити, вимагаючи більш високу плату за користування ними.</a:t>
            </a:r>
            <a:endParaRPr lang="ru-RU" b="1" dirty="0">
              <a:solidFill>
                <a:srgbClr val="242424"/>
              </a:solidFill>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07000"/>
              </a:lnSpc>
              <a:spcAft>
                <a:spcPts val="800"/>
              </a:spcAft>
              <a:buSzPts val="1000"/>
              <a:buFont typeface="Wingdings" panose="05000000000000000000" pitchFamily="2" charset="2"/>
              <a:buChar char="q"/>
              <a:tabLst>
                <a:tab pos="457200" algn="l"/>
              </a:tabLst>
            </a:pPr>
            <a:r>
              <a:rPr lang="ru-RU" b="1" dirty="0">
                <a:solidFill>
                  <a:srgbClr val="242424"/>
                </a:solidFill>
                <a:latin typeface="Times New Roman" panose="02020603050405020304" pitchFamily="18" charset="0"/>
                <a:ea typeface="Times New Roman" panose="02020603050405020304" pitchFamily="18" charset="0"/>
                <a:cs typeface="Times New Roman" panose="02020603050405020304" pitchFamily="18" charset="0"/>
              </a:rPr>
              <a:t>2. Повна відповідальність за борги. Це означає, що у випадку невдалого господарювання одноосібний власник може втратити не лише особисті заощадження, а й усе майно, яке піде на сплату боргів кредиторам.</a:t>
            </a:r>
            <a:endParaRPr lang="ru-RU" b="1" dirty="0">
              <a:solidFill>
                <a:srgbClr val="242424"/>
              </a:solidFill>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07000"/>
              </a:lnSpc>
              <a:spcAft>
                <a:spcPts val="800"/>
              </a:spcAft>
              <a:buSzPts val="1000"/>
              <a:buFont typeface="Wingdings" panose="05000000000000000000" pitchFamily="2" charset="2"/>
              <a:buChar char="q"/>
              <a:tabLst>
                <a:tab pos="457200" algn="l"/>
              </a:tabLst>
            </a:pPr>
            <a:r>
              <a:rPr lang="ru-RU" b="1" dirty="0">
                <a:solidFill>
                  <a:srgbClr val="242424"/>
                </a:solidFill>
                <a:latin typeface="Times New Roman" panose="02020603050405020304" pitchFamily="18" charset="0"/>
                <a:ea typeface="Times New Roman" panose="02020603050405020304" pitchFamily="18" charset="0"/>
                <a:cs typeface="Times New Roman" panose="02020603050405020304" pitchFamily="18" charset="0"/>
              </a:rPr>
              <a:t>3. Відсутність спеціалізованого менеджменту, що, ясна річ, негативно позначається на ефективності підприємницької діяльності. Адже одноосібний власник сам виконує всі управлінські функції. Проте далеко не всі люди здатні не це.</a:t>
            </a:r>
            <a:endParaRPr lang="ru-RU" b="1" dirty="0">
              <a:solidFill>
                <a:srgbClr val="242424"/>
              </a:solidFill>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07000"/>
              </a:lnSpc>
              <a:spcAft>
                <a:spcPts val="800"/>
              </a:spcAft>
              <a:buSzPts val="1000"/>
              <a:buFont typeface="Wingdings" panose="05000000000000000000" pitchFamily="2" charset="2"/>
              <a:buChar char="q"/>
              <a:tabLst>
                <a:tab pos="457200" algn="l"/>
              </a:tabLst>
            </a:pPr>
            <a:r>
              <a:rPr lang="ru-RU" b="1" dirty="0">
                <a:solidFill>
                  <a:srgbClr val="242424"/>
                </a:solidFill>
                <a:latin typeface="Times New Roman" panose="02020603050405020304" pitchFamily="18" charset="0"/>
                <a:ea typeface="Times New Roman" panose="02020603050405020304" pitchFamily="18" charset="0"/>
                <a:cs typeface="Times New Roman" panose="02020603050405020304" pitchFamily="18" charset="0"/>
              </a:rPr>
              <a:t>4. Невизначеність термінів функціонування. Підприємницька діяльність такої організаційної форми юридично припиняється у разі банкрутства, позбавлення волі за карний злочин, психічного захворювання або смерті одноосібного власника.</a:t>
            </a:r>
            <a:endParaRPr lang="ru-RU" b="1" dirty="0">
              <a:solidFill>
                <a:srgbClr val="242424"/>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64448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Вертикальный свиток 7"/>
          <p:cNvSpPr/>
          <p:nvPr/>
        </p:nvSpPr>
        <p:spPr>
          <a:xfrm>
            <a:off x="144179" y="725090"/>
            <a:ext cx="4780246" cy="5407819"/>
          </a:xfrm>
          <a:prstGeom prst="verticalScroll">
            <a:avLst/>
          </a:prstGeom>
          <a:gradFill>
            <a:gsLst>
              <a:gs pos="12000">
                <a:srgbClr val="FFFF00"/>
              </a:gs>
              <a:gs pos="100000">
                <a:schemeClr val="accent6">
                  <a:lumMod val="45000"/>
                  <a:lumOff val="55000"/>
                </a:schemeClr>
              </a:gs>
              <a:gs pos="100000">
                <a:schemeClr val="accent6">
                  <a:lumMod val="45000"/>
                  <a:lumOff val="55000"/>
                </a:schemeClr>
              </a:gs>
              <a:gs pos="40000">
                <a:schemeClr val="accent6">
                  <a:lumMod val="30000"/>
                  <a:lumOff val="7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solidFill>
                  <a:schemeClr val="tx1"/>
                </a:solidFill>
                <a:latin typeface="Times New Roman" panose="02020603050405020304" pitchFamily="18" charset="0"/>
                <a:cs typeface="Times New Roman" panose="02020603050405020304" pitchFamily="18" charset="0"/>
              </a:rPr>
              <a:t>- в</a:t>
            </a:r>
            <a:r>
              <a:rPr lang="ru-RU" sz="2400" b="1" dirty="0">
                <a:solidFill>
                  <a:schemeClr val="tx1"/>
                </a:solidFill>
                <a:latin typeface="Times New Roman" panose="02020603050405020304" pitchFamily="18" charset="0"/>
                <a:cs typeface="Times New Roman" panose="02020603050405020304" pitchFamily="18" charset="0"/>
              </a:rPr>
              <a:t> простоті її створення та </a:t>
            </a:r>
            <a:r>
              <a:rPr lang="ru-RU" sz="2400" b="1" dirty="0" smtClean="0">
                <a:solidFill>
                  <a:schemeClr val="tx1"/>
                </a:solidFill>
                <a:latin typeface="Times New Roman" panose="02020603050405020304" pitchFamily="18" charset="0"/>
                <a:cs typeface="Times New Roman" panose="02020603050405020304" pitchFamily="18" charset="0"/>
              </a:rPr>
              <a:t>управління</a:t>
            </a:r>
            <a:r>
              <a:rPr lang="ru-RU" sz="2400" b="1" dirty="0">
                <a:solidFill>
                  <a:schemeClr val="tx1"/>
                </a:solidFill>
                <a:latin typeface="Times New Roman" panose="02020603050405020304" pitchFamily="18" charset="0"/>
                <a:cs typeface="Times New Roman" panose="02020603050405020304" pitchFamily="18" charset="0"/>
              </a:rPr>
              <a:t>;</a:t>
            </a:r>
            <a:endParaRPr lang="ru-RU" sz="2400" b="1" dirty="0" smtClean="0">
              <a:solidFill>
                <a:schemeClr val="tx1"/>
              </a:solidFill>
              <a:latin typeface="Times New Roman" panose="02020603050405020304" pitchFamily="18" charset="0"/>
              <a:cs typeface="Times New Roman" panose="02020603050405020304" pitchFamily="18" charset="0"/>
            </a:endParaRPr>
          </a:p>
          <a:p>
            <a:r>
              <a:rPr lang="ru-RU" sz="2400" b="1" dirty="0" smtClean="0">
                <a:solidFill>
                  <a:schemeClr val="tx1"/>
                </a:solidFill>
                <a:latin typeface="Times New Roman" panose="02020603050405020304" pitchFamily="18" charset="0"/>
                <a:cs typeface="Times New Roman" panose="02020603050405020304" pitchFamily="18" charset="0"/>
              </a:rPr>
              <a:t>- свободі </a:t>
            </a:r>
            <a:r>
              <a:rPr lang="ru-RU" sz="2400" b="1" dirty="0">
                <a:solidFill>
                  <a:schemeClr val="tx1"/>
                </a:solidFill>
                <a:latin typeface="Times New Roman" panose="02020603050405020304" pitchFamily="18" charset="0"/>
                <a:cs typeface="Times New Roman" panose="02020603050405020304" pitchFamily="18" charset="0"/>
              </a:rPr>
              <a:t>дій (відсутня процедура узгодження в ухваленні рішень</a:t>
            </a:r>
            <a:r>
              <a:rPr lang="ru-RU" sz="2400" b="1" dirty="0" smtClean="0">
                <a:solidFill>
                  <a:schemeClr val="tx1"/>
                </a:solidFill>
                <a:latin typeface="Times New Roman" panose="02020603050405020304" pitchFamily="18" charset="0"/>
                <a:cs typeface="Times New Roman" panose="02020603050405020304" pitchFamily="18" charset="0"/>
              </a:rPr>
              <a:t>);</a:t>
            </a:r>
            <a:endParaRPr lang="ru-RU" sz="2400" b="1" dirty="0">
              <a:solidFill>
                <a:schemeClr val="tx1"/>
              </a:solidFill>
              <a:latin typeface="Times New Roman" panose="02020603050405020304" pitchFamily="18" charset="0"/>
              <a:cs typeface="Times New Roman" panose="02020603050405020304" pitchFamily="18" charset="0"/>
            </a:endParaRPr>
          </a:p>
          <a:p>
            <a:r>
              <a:rPr lang="ru-RU" sz="2400" b="1" dirty="0" smtClean="0">
                <a:solidFill>
                  <a:schemeClr val="tx1"/>
                </a:solidFill>
                <a:latin typeface="Times New Roman" panose="02020603050405020304" pitchFamily="18" charset="0"/>
                <a:cs typeface="Times New Roman" panose="02020603050405020304" pitchFamily="18" charset="0"/>
              </a:rPr>
              <a:t>- також </a:t>
            </a:r>
            <a:r>
              <a:rPr lang="ru-RU" sz="2400" b="1" dirty="0">
                <a:solidFill>
                  <a:schemeClr val="tx1"/>
                </a:solidFill>
                <a:latin typeface="Times New Roman" panose="02020603050405020304" pitchFamily="18" charset="0"/>
                <a:cs typeface="Times New Roman" panose="02020603050405020304" pitchFamily="18" charset="0"/>
              </a:rPr>
              <a:t>досить сильній економічній мотивації (отримання всього прибутку однією особою).</a:t>
            </a:r>
          </a:p>
        </p:txBody>
      </p:sp>
      <p:sp>
        <p:nvSpPr>
          <p:cNvPr id="9" name="Вертикальный свиток 8"/>
          <p:cNvSpPr/>
          <p:nvPr/>
        </p:nvSpPr>
        <p:spPr>
          <a:xfrm flipH="1">
            <a:off x="7311141" y="674758"/>
            <a:ext cx="4738086" cy="5458152"/>
          </a:xfrm>
          <a:prstGeom prst="verticalScroll">
            <a:avLst/>
          </a:prstGeom>
          <a:gradFill>
            <a:gsLst>
              <a:gs pos="12000">
                <a:srgbClr val="FFFF00"/>
              </a:gs>
              <a:gs pos="100000">
                <a:schemeClr val="accent6">
                  <a:lumMod val="45000"/>
                  <a:lumOff val="55000"/>
                </a:schemeClr>
              </a:gs>
              <a:gs pos="100000">
                <a:schemeClr val="accent6">
                  <a:lumMod val="45000"/>
                  <a:lumOff val="55000"/>
                </a:schemeClr>
              </a:gs>
              <a:gs pos="40000">
                <a:schemeClr val="accent6">
                  <a:lumMod val="30000"/>
                  <a:lumOff val="7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smtClean="0">
                <a:solidFill>
                  <a:schemeClr val="tx1"/>
                </a:solidFill>
                <a:latin typeface="Times New Roman" panose="02020603050405020304" pitchFamily="18" charset="0"/>
                <a:cs typeface="Times New Roman" panose="02020603050405020304" pitchFamily="18" charset="0"/>
              </a:rPr>
              <a:t>- обмеженість </a:t>
            </a:r>
            <a:r>
              <a:rPr lang="ru-RU" sz="2000" b="1" dirty="0">
                <a:solidFill>
                  <a:schemeClr val="tx1"/>
                </a:solidFill>
                <a:latin typeface="Times New Roman" panose="02020603050405020304" pitchFamily="18" charset="0"/>
                <a:cs typeface="Times New Roman" panose="02020603050405020304" pitchFamily="18" charset="0"/>
              </a:rPr>
              <a:t>у  власника фірми фінансових і  матеріальних </a:t>
            </a:r>
            <a:r>
              <a:rPr lang="ru-RU" sz="2000" b="1" dirty="0" smtClean="0">
                <a:solidFill>
                  <a:schemeClr val="tx1"/>
                </a:solidFill>
                <a:latin typeface="Times New Roman" panose="02020603050405020304" pitchFamily="18" charset="0"/>
                <a:cs typeface="Times New Roman" panose="02020603050405020304" pitchFamily="18" charset="0"/>
              </a:rPr>
              <a:t>ресурсів;</a:t>
            </a:r>
          </a:p>
          <a:p>
            <a:r>
              <a:rPr lang="ru-RU" sz="2000" b="1" dirty="0" smtClean="0">
                <a:solidFill>
                  <a:schemeClr val="tx1"/>
                </a:solidFill>
                <a:latin typeface="Times New Roman" panose="02020603050405020304" pitchFamily="18" charset="0"/>
                <a:cs typeface="Times New Roman" panose="02020603050405020304" pitchFamily="18" charset="0"/>
              </a:rPr>
              <a:t>- відсутність розвиненої системи </a:t>
            </a:r>
            <a:r>
              <a:rPr lang="ru-RU" sz="2000" b="1" dirty="0">
                <a:solidFill>
                  <a:schemeClr val="tx1"/>
                </a:solidFill>
                <a:latin typeface="Times New Roman" panose="02020603050405020304" pitchFamily="18" charset="0"/>
                <a:cs typeface="Times New Roman" panose="02020603050405020304" pitchFamily="18" charset="0"/>
              </a:rPr>
              <a:t>внутрішньої спеціалізації виробництва й  </a:t>
            </a:r>
            <a:r>
              <a:rPr lang="ru-RU" sz="2000" b="1" dirty="0" smtClean="0">
                <a:solidFill>
                  <a:schemeClr val="tx1"/>
                </a:solidFill>
                <a:latin typeface="Times New Roman" panose="02020603050405020304" pitchFamily="18" charset="0"/>
                <a:cs typeface="Times New Roman" panose="02020603050405020304" pitchFamily="18" charset="0"/>
              </a:rPr>
              <a:t>управління;</a:t>
            </a:r>
          </a:p>
          <a:p>
            <a:r>
              <a:rPr lang="ru-RU" sz="2000" b="1" dirty="0" smtClean="0">
                <a:solidFill>
                  <a:schemeClr val="tx1"/>
                </a:solidFill>
                <a:latin typeface="Times New Roman" panose="02020603050405020304" pitchFamily="18" charset="0"/>
                <a:cs typeface="Times New Roman" panose="02020603050405020304" pitchFamily="18" charset="0"/>
              </a:rPr>
              <a:t>- необмежена відповідальність;</a:t>
            </a:r>
          </a:p>
          <a:p>
            <a:r>
              <a:rPr lang="ru-RU" sz="2000" b="1" dirty="0" smtClean="0">
                <a:solidFill>
                  <a:schemeClr val="tx1"/>
                </a:solidFill>
                <a:latin typeface="Times New Roman" panose="02020603050405020304" pitchFamily="18" charset="0"/>
                <a:cs typeface="Times New Roman" panose="02020603050405020304" pitchFamily="18" charset="0"/>
              </a:rPr>
              <a:t>- у разі банкрут</a:t>
            </a:r>
            <a:r>
              <a:rPr lang="ru-RU" sz="2000" b="1" dirty="0">
                <a:solidFill>
                  <a:schemeClr val="tx1"/>
                </a:solidFill>
                <a:latin typeface="Times New Roman" panose="02020603050405020304" pitchFamily="18" charset="0"/>
                <a:cs typeface="Times New Roman" panose="02020603050405020304" pitchFamily="18" charset="0"/>
              </a:rPr>
              <a:t>с</a:t>
            </a:r>
            <a:r>
              <a:rPr lang="ru-RU" sz="2000" b="1" dirty="0" smtClean="0">
                <a:solidFill>
                  <a:schemeClr val="tx1"/>
                </a:solidFill>
                <a:latin typeface="Times New Roman" panose="02020603050405020304" pitchFamily="18" charset="0"/>
                <a:cs typeface="Times New Roman" panose="02020603050405020304" pitchFamily="18" charset="0"/>
              </a:rPr>
              <a:t>тва фірми, власник </a:t>
            </a:r>
            <a:r>
              <a:rPr lang="ru-RU" sz="2000" b="1" dirty="0">
                <a:solidFill>
                  <a:schemeClr val="tx1"/>
                </a:solidFill>
                <a:latin typeface="Times New Roman" panose="02020603050405020304" pitchFamily="18" charset="0"/>
                <a:cs typeface="Times New Roman" panose="02020603050405020304" pitchFamily="18" charset="0"/>
              </a:rPr>
              <a:t>ризикує не лише капіталом, вкладеним у  справу, але й  усією особистою власністю.</a:t>
            </a:r>
          </a:p>
        </p:txBody>
      </p:sp>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8750" y="-485775"/>
            <a:ext cx="1982391" cy="7277100"/>
          </a:xfrm>
          <a:prstGeom prst="rect">
            <a:avLst/>
          </a:prstGeom>
        </p:spPr>
      </p:pic>
      <p:sp>
        <p:nvSpPr>
          <p:cNvPr id="13" name="TextBox 12"/>
          <p:cNvSpPr txBox="1"/>
          <p:nvPr/>
        </p:nvSpPr>
        <p:spPr>
          <a:xfrm>
            <a:off x="1192157" y="674758"/>
            <a:ext cx="3465784" cy="707886"/>
          </a:xfrm>
          <a:prstGeom prst="rect">
            <a:avLst/>
          </a:prstGeom>
          <a:noFill/>
        </p:spPr>
        <p:txBody>
          <a:bodyPr wrap="square" rtlCol="0">
            <a:spAutoFit/>
          </a:bodyPr>
          <a:lstStyle/>
          <a:p>
            <a:pPr algn="ctr"/>
            <a:r>
              <a:rPr lang="uk-UA" sz="2000" b="1" dirty="0" smtClean="0">
                <a:solidFill>
                  <a:srgbClr val="800000"/>
                </a:solidFill>
                <a:latin typeface="Times New Roman" panose="02020603050405020304" pitchFamily="18" charset="0"/>
                <a:cs typeface="Times New Roman" panose="02020603050405020304" pitchFamily="18" charset="0"/>
              </a:rPr>
              <a:t>Переваги одноосібного</a:t>
            </a:r>
          </a:p>
          <a:p>
            <a:pPr algn="ctr"/>
            <a:r>
              <a:rPr lang="uk-UA" sz="2000" b="1" dirty="0" smtClean="0">
                <a:solidFill>
                  <a:srgbClr val="800000"/>
                </a:solidFill>
                <a:latin typeface="Times New Roman" panose="02020603050405020304" pitchFamily="18" charset="0"/>
                <a:cs typeface="Times New Roman" panose="02020603050405020304" pitchFamily="18" charset="0"/>
              </a:rPr>
              <a:t>володіння </a:t>
            </a:r>
            <a:endParaRPr lang="ru-RU" sz="2000" b="1" dirty="0">
              <a:solidFill>
                <a:srgbClr val="80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7686675" y="2400300"/>
            <a:ext cx="184731" cy="369332"/>
          </a:xfrm>
          <a:prstGeom prst="rect">
            <a:avLst/>
          </a:prstGeom>
          <a:noFill/>
        </p:spPr>
        <p:txBody>
          <a:bodyPr wrap="none" rtlCol="0">
            <a:spAutoFit/>
          </a:bodyPr>
          <a:lstStyle/>
          <a:p>
            <a:endParaRPr lang="ru-RU" dirty="0"/>
          </a:p>
        </p:txBody>
      </p:sp>
      <p:sp>
        <p:nvSpPr>
          <p:cNvPr id="16" name="TextBox 15"/>
          <p:cNvSpPr txBox="1"/>
          <p:nvPr/>
        </p:nvSpPr>
        <p:spPr>
          <a:xfrm>
            <a:off x="7789296" y="597040"/>
            <a:ext cx="3158739" cy="707886"/>
          </a:xfrm>
          <a:prstGeom prst="rect">
            <a:avLst/>
          </a:prstGeom>
          <a:noFill/>
        </p:spPr>
        <p:txBody>
          <a:bodyPr wrap="square" rtlCol="0">
            <a:spAutoFit/>
          </a:bodyPr>
          <a:lstStyle/>
          <a:p>
            <a:pPr algn="ctr"/>
            <a:r>
              <a:rPr lang="uk-UA" sz="2000" b="1" dirty="0" smtClean="0">
                <a:solidFill>
                  <a:srgbClr val="800000"/>
                </a:solidFill>
                <a:latin typeface="Times New Roman" panose="02020603050405020304" pitchFamily="18" charset="0"/>
                <a:cs typeface="Times New Roman" panose="02020603050405020304" pitchFamily="18" charset="0"/>
              </a:rPr>
              <a:t>Недоліки </a:t>
            </a:r>
            <a:r>
              <a:rPr lang="uk-UA" sz="2000" b="1" dirty="0">
                <a:solidFill>
                  <a:srgbClr val="800000"/>
                </a:solidFill>
                <a:latin typeface="Times New Roman" panose="02020603050405020304" pitchFamily="18" charset="0"/>
                <a:cs typeface="Times New Roman" panose="02020603050405020304" pitchFamily="18" charset="0"/>
              </a:rPr>
              <a:t>одноосібного</a:t>
            </a:r>
          </a:p>
          <a:p>
            <a:pPr algn="ctr"/>
            <a:r>
              <a:rPr lang="uk-UA" sz="2000" b="1" dirty="0">
                <a:solidFill>
                  <a:srgbClr val="800000"/>
                </a:solidFill>
                <a:latin typeface="Times New Roman" panose="02020603050405020304" pitchFamily="18" charset="0"/>
                <a:cs typeface="Times New Roman" panose="02020603050405020304" pitchFamily="18" charset="0"/>
              </a:rPr>
              <a:t>володіння </a:t>
            </a:r>
            <a:endParaRPr lang="ru-RU" sz="2000" b="1" dirty="0">
              <a:solidFill>
                <a:srgbClr val="8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69128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Прямоугольная выноска 1"/>
          <p:cNvSpPr/>
          <p:nvPr/>
        </p:nvSpPr>
        <p:spPr>
          <a:xfrm>
            <a:off x="333374" y="600075"/>
            <a:ext cx="11525251" cy="1533525"/>
          </a:xfrm>
          <a:prstGeom prst="wedgeRectCallout">
            <a:avLst>
              <a:gd name="adj1" fmla="val -19722"/>
              <a:gd name="adj2" fmla="val 78863"/>
            </a:avLst>
          </a:prstGeom>
          <a:solidFill>
            <a:srgbClr val="7030A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400" b="1" dirty="0">
                <a:solidFill>
                  <a:srgbClr val="800000"/>
                </a:solidFill>
                <a:latin typeface="Times New Roman" panose="02020603050405020304" pitchFamily="18" charset="0"/>
                <a:cs typeface="Times New Roman" panose="02020603050405020304" pitchFamily="18" charset="0"/>
              </a:rPr>
              <a:t>Партнерство (товариство) </a:t>
            </a:r>
            <a:r>
              <a:rPr lang="ru-RU" sz="2400" b="1" dirty="0">
                <a:solidFill>
                  <a:schemeClr val="tx1"/>
                </a:solidFill>
                <a:latin typeface="Times New Roman" panose="02020603050405020304" pitchFamily="18" charset="0"/>
                <a:cs typeface="Times New Roman" panose="02020603050405020304" pitchFamily="18" charset="0"/>
              </a:rPr>
              <a:t>— фірма, </a:t>
            </a:r>
            <a:r>
              <a:rPr lang="ru-RU" sz="2400" b="1" dirty="0" smtClean="0">
                <a:solidFill>
                  <a:schemeClr val="tx1"/>
                </a:solidFill>
                <a:latin typeface="Times New Roman" panose="02020603050405020304" pitchFamily="18" charset="0"/>
                <a:cs typeface="Times New Roman" panose="02020603050405020304" pitchFamily="18" charset="0"/>
              </a:rPr>
              <a:t>організована </a:t>
            </a:r>
            <a:r>
              <a:rPr lang="ru-RU" sz="2400" b="1" dirty="0">
                <a:solidFill>
                  <a:schemeClr val="tx1"/>
                </a:solidFill>
                <a:latin typeface="Times New Roman" panose="02020603050405020304" pitchFamily="18" charset="0"/>
                <a:cs typeface="Times New Roman" panose="02020603050405020304" pitchFamily="18" charset="0"/>
              </a:rPr>
              <a:t>кількома особами, що спільно володіють та управляють підприємством. Вони укладають договір, у якому вказуються права та відповідальність партнерів, частка кожного в загальному фінансовому капіталі, механізм розподілу прибутку.</a:t>
            </a:r>
          </a:p>
        </p:txBody>
      </p:sp>
      <p:sp>
        <p:nvSpPr>
          <p:cNvPr id="3" name="Прямоугольная выноска 2"/>
          <p:cNvSpPr/>
          <p:nvPr/>
        </p:nvSpPr>
        <p:spPr>
          <a:xfrm flipH="1">
            <a:off x="380995" y="3228975"/>
            <a:ext cx="11525251" cy="2533650"/>
          </a:xfrm>
          <a:prstGeom prst="wedgeRectCallout">
            <a:avLst/>
          </a:prstGeom>
          <a:solidFill>
            <a:srgbClr val="FFFF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b="1" dirty="0">
                <a:solidFill>
                  <a:srgbClr val="800000"/>
                </a:solidFill>
                <a:latin typeface="Times New Roman" panose="02020603050405020304" pitchFamily="18" charset="0"/>
                <a:cs typeface="Times New Roman" panose="02020603050405020304" pitchFamily="18" charset="0"/>
              </a:rPr>
              <a:t>Партнерства</a:t>
            </a:r>
            <a:r>
              <a:rPr lang="ru-RU" sz="2000" b="1" dirty="0">
                <a:solidFill>
                  <a:schemeClr val="tx1"/>
                </a:solidFill>
                <a:latin typeface="Times New Roman" panose="02020603050405020304" pitchFamily="18" charset="0"/>
                <a:cs typeface="Times New Roman" panose="02020603050405020304" pitchFamily="18" charset="0"/>
              </a:rPr>
              <a:t> діють у  всіх видах підприємницької діяльності, а  особливо типові для різних сфер </a:t>
            </a:r>
            <a:r>
              <a:rPr lang="ru-RU" sz="2000" b="1" dirty="0" smtClean="0">
                <a:solidFill>
                  <a:schemeClr val="tx1"/>
                </a:solidFill>
                <a:latin typeface="Times New Roman" panose="02020603050405020304" pitchFamily="18" charset="0"/>
                <a:cs typeface="Times New Roman" panose="02020603050405020304" pitchFamily="18" charset="0"/>
              </a:rPr>
              <a:t>інтелек</a:t>
            </a:r>
            <a:r>
              <a:rPr lang="ru-RU" sz="2000" b="1" dirty="0">
                <a:solidFill>
                  <a:schemeClr val="tx1"/>
                </a:solidFill>
                <a:latin typeface="Times New Roman" panose="02020603050405020304" pitchFamily="18" charset="0"/>
                <a:cs typeface="Times New Roman" panose="02020603050405020304" pitchFamily="18" charset="0"/>
              </a:rPr>
              <a:t>т</a:t>
            </a:r>
            <a:r>
              <a:rPr lang="ru-RU" sz="2000" b="1" dirty="0" smtClean="0">
                <a:solidFill>
                  <a:schemeClr val="tx1"/>
                </a:solidFill>
                <a:latin typeface="Times New Roman" panose="02020603050405020304" pitchFamily="18" charset="0"/>
                <a:cs typeface="Times New Roman" panose="02020603050405020304" pitchFamily="18" charset="0"/>
              </a:rPr>
              <a:t>уальної </a:t>
            </a:r>
            <a:r>
              <a:rPr lang="ru-RU" sz="2000" b="1" dirty="0">
                <a:solidFill>
                  <a:schemeClr val="tx1"/>
                </a:solidFill>
                <a:latin typeface="Times New Roman" panose="02020603050405020304" pitchFamily="18" charset="0"/>
                <a:cs typeface="Times New Roman" panose="02020603050405020304" pitchFamily="18" charset="0"/>
              </a:rPr>
              <a:t>діяльності, таких як мистецтво, юриспруденція, медицина. Вони, як правило, життєздатні за обмеженої кількості учасників. У деяких випадках виникають партнерства з обмеженою відповідальністю. Це означає, що разом з  основними учасниками, що повністю відповідають за діяльність фірми, є партнери, відповідальність яких </a:t>
            </a:r>
            <a:r>
              <a:rPr lang="ru-RU" sz="2000" b="1" dirty="0" smtClean="0">
                <a:solidFill>
                  <a:schemeClr val="tx1"/>
                </a:solidFill>
                <a:latin typeface="Times New Roman" panose="02020603050405020304" pitchFamily="18" charset="0"/>
                <a:cs typeface="Times New Roman" panose="02020603050405020304" pitchFamily="18" charset="0"/>
              </a:rPr>
              <a:t>обмежуєть</a:t>
            </a:r>
            <a:r>
              <a:rPr lang="ru-RU" sz="2000" b="1" dirty="0">
                <a:solidFill>
                  <a:schemeClr val="tx1"/>
                </a:solidFill>
                <a:latin typeface="Times New Roman" panose="02020603050405020304" pitchFamily="18" charset="0"/>
                <a:cs typeface="Times New Roman" panose="02020603050405020304" pitchFamily="18" charset="0"/>
              </a:rPr>
              <a:t>с</a:t>
            </a:r>
            <a:r>
              <a:rPr lang="ru-RU" sz="2000" b="1" dirty="0" smtClean="0">
                <a:solidFill>
                  <a:schemeClr val="tx1"/>
                </a:solidFill>
                <a:latin typeface="Times New Roman" panose="02020603050405020304" pitchFamily="18" charset="0"/>
                <a:cs typeface="Times New Roman" panose="02020603050405020304" pitchFamily="18" charset="0"/>
              </a:rPr>
              <a:t>я </a:t>
            </a:r>
            <a:r>
              <a:rPr lang="ru-RU" sz="2000" b="1" dirty="0">
                <a:solidFill>
                  <a:schemeClr val="tx1"/>
                </a:solidFill>
                <a:latin typeface="Times New Roman" panose="02020603050405020304" pitchFamily="18" charset="0"/>
                <a:cs typeface="Times New Roman" panose="02020603050405020304" pitchFamily="18" charset="0"/>
              </a:rPr>
              <a:t>сумою коштів, вкладених у  справу (</a:t>
            </a:r>
            <a:r>
              <a:rPr lang="ru-RU" sz="2000" b="1" dirty="0" smtClean="0">
                <a:solidFill>
                  <a:schemeClr val="tx1"/>
                </a:solidFill>
                <a:latin typeface="Times New Roman" panose="02020603050405020304" pitchFamily="18" charset="0"/>
                <a:cs typeface="Times New Roman" panose="02020603050405020304" pitchFamily="18" charset="0"/>
              </a:rPr>
              <a:t>парт</a:t>
            </a:r>
            <a:r>
              <a:rPr lang="ru-RU" sz="2000" b="1" dirty="0">
                <a:solidFill>
                  <a:schemeClr val="tx1"/>
                </a:solidFill>
                <a:latin typeface="Times New Roman" panose="02020603050405020304" pitchFamily="18" charset="0"/>
                <a:cs typeface="Times New Roman" panose="02020603050405020304" pitchFamily="18" charset="0"/>
              </a:rPr>
              <a:t>н</a:t>
            </a:r>
            <a:r>
              <a:rPr lang="ru-RU" sz="2000" b="1" dirty="0" smtClean="0">
                <a:solidFill>
                  <a:schemeClr val="tx1"/>
                </a:solidFill>
                <a:latin typeface="Times New Roman" panose="02020603050405020304" pitchFamily="18" charset="0"/>
                <a:cs typeface="Times New Roman" panose="02020603050405020304" pitchFamily="18" charset="0"/>
              </a:rPr>
              <a:t>ери </a:t>
            </a:r>
            <a:r>
              <a:rPr lang="ru-RU" sz="2000" b="1" dirty="0">
                <a:solidFill>
                  <a:schemeClr val="tx1"/>
                </a:solidFill>
                <a:latin typeface="Times New Roman" panose="02020603050405020304" pitchFamily="18" charset="0"/>
                <a:cs typeface="Times New Roman" panose="02020603050405020304" pitchFamily="18" charset="0"/>
              </a:rPr>
              <a:t>з  обмеженою </a:t>
            </a:r>
            <a:r>
              <a:rPr lang="ru-RU" sz="2000" b="1" dirty="0" smtClean="0">
                <a:solidFill>
                  <a:schemeClr val="tx1"/>
                </a:solidFill>
                <a:latin typeface="Times New Roman" panose="02020603050405020304" pitchFamily="18" charset="0"/>
                <a:cs typeface="Times New Roman" panose="02020603050405020304" pitchFamily="18" charset="0"/>
              </a:rPr>
              <a:t>відповідальністю).</a:t>
            </a:r>
            <a:endParaRPr lang="ru-RU"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04764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49000">
              <a:srgbClr val="7030A0">
                <a:alpha val="18000"/>
              </a:srgbClr>
            </a:gs>
            <a:gs pos="91000">
              <a:srgbClr val="7030A0">
                <a:alpha val="70000"/>
              </a:srgbClr>
            </a:gs>
            <a:gs pos="77000">
              <a:srgbClr val="FFFF00">
                <a:alpha val="90000"/>
                <a:lumMod val="59000"/>
              </a:srgbClr>
            </a:gs>
            <a:gs pos="90000">
              <a:srgbClr val="946478"/>
            </a:gs>
            <a:gs pos="100000">
              <a:srgbClr val="B89850"/>
            </a:gs>
            <a:gs pos="100000">
              <a:srgbClr val="9900CC"/>
            </a:gs>
          </a:gsLst>
          <a:lin ang="2700000" scaled="1"/>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a:gradFill flip="none" rotWithShape="1">
            <a:gsLst>
              <a:gs pos="15000">
                <a:srgbClr val="7030A0"/>
              </a:gs>
              <a:gs pos="79000">
                <a:srgbClr val="7030A0">
                  <a:alpha val="70000"/>
                </a:srgbClr>
              </a:gs>
              <a:gs pos="36000">
                <a:srgbClr val="FFFF00">
                  <a:alpha val="57000"/>
                </a:srgbClr>
              </a:gs>
              <a:gs pos="90000">
                <a:srgbClr val="946478"/>
              </a:gs>
              <a:gs pos="100000">
                <a:srgbClr val="B89850"/>
              </a:gs>
              <a:gs pos="100000">
                <a:srgbClr val="9900CC"/>
              </a:gs>
            </a:gsLst>
            <a:lin ang="2700000" scaled="1"/>
            <a:tileRect/>
          </a:gradFill>
        </p:spPr>
      </p:pic>
      <p:sp>
        <p:nvSpPr>
          <p:cNvPr id="2" name="Блок-схема: ссылка на другую страницу 1"/>
          <p:cNvSpPr/>
          <p:nvPr/>
        </p:nvSpPr>
        <p:spPr>
          <a:xfrm>
            <a:off x="1271581" y="228602"/>
            <a:ext cx="9648825" cy="1428744"/>
          </a:xfrm>
          <a:prstGeom prst="flowChartOffpageConnector">
            <a:avLst/>
          </a:prstGeom>
          <a:gradFill>
            <a:gsLst>
              <a:gs pos="0">
                <a:srgbClr val="7030A0">
                  <a:alpha val="58000"/>
                </a:srgbClr>
              </a:gs>
              <a:gs pos="45000">
                <a:srgbClr val="7030A0">
                  <a:alpha val="37000"/>
                </a:srgbClr>
              </a:gs>
              <a:gs pos="83000">
                <a:srgbClr val="FFFF00"/>
              </a:gs>
              <a:gs pos="100000">
                <a:schemeClr val="accent6">
                  <a:lumMod val="30000"/>
                  <a:lumOff val="7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latin typeface="Times New Roman" panose="02020603050405020304" pitchFamily="18" charset="0"/>
                <a:cs typeface="Times New Roman" panose="02020603050405020304" pitchFamily="18" charset="0"/>
              </a:rPr>
              <a:t>Згідно із законодавством України розрізняють такі види партнерств</a:t>
            </a:r>
          </a:p>
        </p:txBody>
      </p:sp>
      <p:sp>
        <p:nvSpPr>
          <p:cNvPr id="3" name="Блок-схема: ссылка на другую страницу 2"/>
          <p:cNvSpPr/>
          <p:nvPr/>
        </p:nvSpPr>
        <p:spPr>
          <a:xfrm rot="10800000">
            <a:off x="428623" y="1523995"/>
            <a:ext cx="11525251" cy="5076828"/>
          </a:xfrm>
          <a:prstGeom prst="flowChartOffpageConnector">
            <a:avLst/>
          </a:prstGeom>
          <a:gradFill>
            <a:gsLst>
              <a:gs pos="0">
                <a:srgbClr val="7030A0">
                  <a:alpha val="55000"/>
                </a:srgbClr>
              </a:gs>
              <a:gs pos="45000">
                <a:srgbClr val="7030A0">
                  <a:alpha val="37000"/>
                </a:srgbClr>
              </a:gs>
              <a:gs pos="83000">
                <a:srgbClr val="FFFF00"/>
              </a:gs>
              <a:gs pos="100000">
                <a:schemeClr val="accent6">
                  <a:lumMod val="30000"/>
                  <a:lumOff val="7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5" name="Прямоугольник 4"/>
          <p:cNvSpPr/>
          <p:nvPr/>
        </p:nvSpPr>
        <p:spPr>
          <a:xfrm>
            <a:off x="533400" y="2630505"/>
            <a:ext cx="11096625" cy="3816429"/>
          </a:xfrm>
          <a:prstGeom prst="rect">
            <a:avLst/>
          </a:prstGeom>
        </p:spPr>
        <p:txBody>
          <a:bodyPr wrap="square">
            <a:spAutoFit/>
          </a:bodyPr>
          <a:lstStyle/>
          <a:p>
            <a:pPr marL="285750" indent="-285750" algn="just">
              <a:buFont typeface="Wingdings" panose="05000000000000000000" pitchFamily="2" charset="2"/>
              <a:buChar char="q"/>
            </a:pPr>
            <a:r>
              <a:rPr lang="ru-RU" sz="2000" b="1" i="1" dirty="0">
                <a:solidFill>
                  <a:srgbClr val="800000"/>
                </a:solidFill>
                <a:latin typeface="Times New Roman" panose="02020603050405020304" pitchFamily="18" charset="0"/>
                <a:cs typeface="Times New Roman" panose="02020603050405020304" pitchFamily="18" charset="0"/>
              </a:rPr>
              <a:t>товариство з обмеженою відповідальністю (ТОВ)</a:t>
            </a:r>
            <a:r>
              <a:rPr lang="ru-RU" b="1" i="1"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 у ньому кожен учасник ризикує тільки тим капіталом, який вкладено у бізнес, тому його особисте майно не може бути використано для погашення боргів;</a:t>
            </a:r>
          </a:p>
          <a:p>
            <a:pPr marL="285750" indent="-285750" algn="just">
              <a:buFont typeface="Wingdings" panose="05000000000000000000" pitchFamily="2" charset="2"/>
              <a:buChar char="q"/>
            </a:pPr>
            <a:r>
              <a:rPr lang="ru-RU" sz="2000" b="1" i="1" dirty="0" smtClean="0">
                <a:solidFill>
                  <a:srgbClr val="800000"/>
                </a:solidFill>
                <a:latin typeface="Times New Roman" panose="02020603050405020304" pitchFamily="18" charset="0"/>
                <a:cs typeface="Times New Roman" panose="02020603050405020304" pitchFamily="18" charset="0"/>
              </a:rPr>
              <a:t>повне </a:t>
            </a:r>
            <a:r>
              <a:rPr lang="ru-RU" sz="2000" b="1" i="1" dirty="0">
                <a:solidFill>
                  <a:srgbClr val="800000"/>
                </a:solidFill>
                <a:latin typeface="Times New Roman" panose="02020603050405020304" pitchFamily="18" charset="0"/>
                <a:cs typeface="Times New Roman" panose="02020603050405020304" pitchFamily="18" charset="0"/>
              </a:rPr>
              <a:t>товариство (товариство з повною або необмеженою відповідальністю)</a:t>
            </a:r>
            <a:r>
              <a:rPr lang="ru-RU" b="1" i="1"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 у ньому всі учасники несуть відповідальність своїм особистим майном і власністю компанії, причому ця відповідальність солідарна, тобто однакова для всіх партнерів, незалежно від розміру вкладеного капіталу (це означає, що, на­приклад, партнери з 1%-ю та 99%-ю часткою майна виявляються рівними);</a:t>
            </a:r>
          </a:p>
          <a:p>
            <a:pPr marL="285750" indent="-285750" algn="just">
              <a:buFont typeface="Wingdings" panose="05000000000000000000" pitchFamily="2" charset="2"/>
              <a:buChar char="q"/>
            </a:pPr>
            <a:r>
              <a:rPr lang="ru-RU" sz="2000" b="1" i="1" dirty="0" smtClean="0">
                <a:solidFill>
                  <a:srgbClr val="800000"/>
                </a:solidFill>
                <a:latin typeface="Times New Roman" panose="02020603050405020304" pitchFamily="18" charset="0"/>
                <a:cs typeface="Times New Roman" panose="02020603050405020304" pitchFamily="18" charset="0"/>
              </a:rPr>
              <a:t>товариство </a:t>
            </a:r>
            <a:r>
              <a:rPr lang="ru-RU" sz="2000" b="1" i="1" dirty="0">
                <a:solidFill>
                  <a:srgbClr val="800000"/>
                </a:solidFill>
                <a:latin typeface="Times New Roman" panose="02020603050405020304" pitchFamily="18" charset="0"/>
                <a:cs typeface="Times New Roman" panose="02020603050405020304" pitchFamily="18" charset="0"/>
              </a:rPr>
              <a:t>з додатковою відповідальністю</a:t>
            </a:r>
            <a:r>
              <a:rPr lang="ru-RU" b="1" i="1"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 у ньому статутний фонд поділено на частки, а в разі потреби всі учасники несуть додаткову солідарну відпові­дальність в однаково кратному розмірі до внеску кожного з них;</a:t>
            </a:r>
          </a:p>
          <a:p>
            <a:pPr marL="285750" indent="-285750" algn="just">
              <a:buFont typeface="Wingdings" panose="05000000000000000000" pitchFamily="2" charset="2"/>
              <a:buChar char="q"/>
            </a:pPr>
            <a:r>
              <a:rPr lang="ru-RU" sz="2000" b="1" i="1" dirty="0" smtClean="0">
                <a:solidFill>
                  <a:srgbClr val="800000"/>
                </a:solidFill>
                <a:latin typeface="Times New Roman" panose="02020603050405020304" pitchFamily="18" charset="0"/>
                <a:cs typeface="Times New Roman" panose="02020603050405020304" pitchFamily="18" charset="0"/>
              </a:rPr>
              <a:t>командитне </a:t>
            </a:r>
            <a:r>
              <a:rPr lang="ru-RU" sz="2000" b="1" i="1" dirty="0">
                <a:solidFill>
                  <a:srgbClr val="800000"/>
                </a:solidFill>
                <a:latin typeface="Times New Roman" panose="02020603050405020304" pitchFamily="18" charset="0"/>
                <a:cs typeface="Times New Roman" panose="02020603050405020304" pitchFamily="18" charset="0"/>
              </a:rPr>
              <a:t>товариство </a:t>
            </a:r>
            <a:r>
              <a:rPr lang="ru-RU" b="1" i="1"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у ньому є учасники, які несуть відповідальність за типом повного товариства, і учасники, які ризикують за типом ТОВ. Проте право управління мають тільки перші.</a:t>
            </a:r>
          </a:p>
        </p:txBody>
      </p:sp>
    </p:spTree>
    <p:extLst>
      <p:ext uri="{BB962C8B-B14F-4D97-AF65-F5344CB8AC3E}">
        <p14:creationId xmlns:p14="http://schemas.microsoft.com/office/powerpoint/2010/main" val="10460308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Вертикальный свиток 1"/>
          <p:cNvSpPr/>
          <p:nvPr/>
        </p:nvSpPr>
        <p:spPr>
          <a:xfrm>
            <a:off x="80962" y="185736"/>
            <a:ext cx="4800600" cy="6410326"/>
          </a:xfrm>
          <a:prstGeom prst="verticalScroll">
            <a:avLst/>
          </a:prstGeom>
          <a:gradFill>
            <a:gsLst>
              <a:gs pos="49000">
                <a:srgbClr val="7030A0">
                  <a:alpha val="18000"/>
                </a:srgbClr>
              </a:gs>
              <a:gs pos="91000">
                <a:srgbClr val="7030A0">
                  <a:alpha val="70000"/>
                </a:srgbClr>
              </a:gs>
              <a:gs pos="77000">
                <a:srgbClr val="FFFF00">
                  <a:alpha val="90000"/>
                  <a:lumMod val="59000"/>
                </a:srgbClr>
              </a:gs>
              <a:gs pos="90000">
                <a:srgbClr val="946478"/>
              </a:gs>
              <a:gs pos="100000">
                <a:srgbClr val="B89850"/>
              </a:gs>
              <a:gs pos="100000">
                <a:srgbClr val="9900CC"/>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tx1"/>
                </a:solidFill>
                <a:latin typeface="Times New Roman" panose="02020603050405020304" pitchFamily="18" charset="0"/>
                <a:cs typeface="Times New Roman" panose="02020603050405020304" pitchFamily="18" charset="0"/>
              </a:rPr>
              <a:t>- </a:t>
            </a:r>
            <a:r>
              <a:rPr lang="ru-RU" b="1" dirty="0" smtClean="0">
                <a:solidFill>
                  <a:srgbClr val="800000"/>
                </a:solidFill>
                <a:latin typeface="Times New Roman" panose="02020603050405020304" pitchFamily="18" charset="0"/>
                <a:cs typeface="Times New Roman" panose="02020603050405020304" pitchFamily="18" charset="0"/>
              </a:rPr>
              <a:t>зростають</a:t>
            </a:r>
            <a:r>
              <a:rPr lang="ru-RU" b="1" dirty="0" smtClean="0">
                <a:solidFill>
                  <a:schemeClr val="tx1"/>
                </a:solidFill>
                <a:latin typeface="Times New Roman" panose="02020603050405020304" pitchFamily="18" charset="0"/>
                <a:cs typeface="Times New Roman" panose="02020603050405020304" pitchFamily="18" charset="0"/>
              </a:rPr>
              <a:t> </a:t>
            </a:r>
            <a:r>
              <a:rPr lang="ru-RU" b="1" dirty="0">
                <a:solidFill>
                  <a:schemeClr val="tx1"/>
                </a:solidFill>
                <a:latin typeface="Times New Roman" panose="02020603050405020304" pitchFamily="18" charset="0"/>
                <a:cs typeface="Times New Roman" panose="02020603050405020304" pitchFamily="18" charset="0"/>
              </a:rPr>
              <a:t>фінансові можливості внаслідок об'єднання кількох капіталів;</a:t>
            </a:r>
          </a:p>
          <a:p>
            <a:r>
              <a:rPr lang="ru-RU" b="1" dirty="0" smtClean="0">
                <a:solidFill>
                  <a:schemeClr val="tx1"/>
                </a:solidFill>
                <a:latin typeface="Times New Roman" panose="02020603050405020304" pitchFamily="18" charset="0"/>
                <a:cs typeface="Times New Roman" panose="02020603050405020304" pitchFamily="18" charset="0"/>
              </a:rPr>
              <a:t>- </a:t>
            </a:r>
            <a:r>
              <a:rPr lang="ru-RU" b="1" dirty="0" smtClean="0">
                <a:solidFill>
                  <a:srgbClr val="800000"/>
                </a:solidFill>
                <a:latin typeface="Times New Roman" panose="02020603050405020304" pitchFamily="18" charset="0"/>
                <a:cs typeface="Times New Roman" panose="02020603050405020304" pitchFamily="18" charset="0"/>
              </a:rPr>
              <a:t>зростає </a:t>
            </a:r>
            <a:r>
              <a:rPr lang="ru-RU" b="1" dirty="0">
                <a:solidFill>
                  <a:srgbClr val="800000"/>
                </a:solidFill>
                <a:latin typeface="Times New Roman" panose="02020603050405020304" pitchFamily="18" charset="0"/>
                <a:cs typeface="Times New Roman" panose="02020603050405020304" pitchFamily="18" charset="0"/>
              </a:rPr>
              <a:t>довіра </a:t>
            </a:r>
            <a:r>
              <a:rPr lang="ru-RU" b="1" dirty="0">
                <a:solidFill>
                  <a:schemeClr val="tx1"/>
                </a:solidFill>
                <a:latin typeface="Times New Roman" panose="02020603050405020304" pitchFamily="18" charset="0"/>
                <a:cs typeface="Times New Roman" panose="02020603050405020304" pitchFamily="18" charset="0"/>
              </a:rPr>
              <a:t>банків;</a:t>
            </a:r>
          </a:p>
          <a:p>
            <a:r>
              <a:rPr lang="ru-RU" b="1" dirty="0" smtClean="0">
                <a:solidFill>
                  <a:schemeClr val="tx1"/>
                </a:solidFill>
                <a:latin typeface="Times New Roman" panose="02020603050405020304" pitchFamily="18" charset="0"/>
                <a:cs typeface="Times New Roman" panose="02020603050405020304" pitchFamily="18" charset="0"/>
              </a:rPr>
              <a:t>- </a:t>
            </a:r>
            <a:r>
              <a:rPr lang="ru-RU" b="1" dirty="0" smtClean="0">
                <a:solidFill>
                  <a:srgbClr val="800000"/>
                </a:solidFill>
                <a:latin typeface="Times New Roman" panose="02020603050405020304" pitchFamily="18" charset="0"/>
                <a:cs typeface="Times New Roman" panose="02020603050405020304" pitchFamily="18" charset="0"/>
              </a:rPr>
              <a:t>вдосконалюється</a:t>
            </a:r>
            <a:r>
              <a:rPr lang="ru-RU" b="1" dirty="0" smtClean="0">
                <a:solidFill>
                  <a:schemeClr val="tx1"/>
                </a:solidFill>
                <a:latin typeface="Times New Roman" panose="02020603050405020304" pitchFamily="18" charset="0"/>
                <a:cs typeface="Times New Roman" panose="02020603050405020304" pitchFamily="18" charset="0"/>
              </a:rPr>
              <a:t> </a:t>
            </a:r>
            <a:r>
              <a:rPr lang="ru-RU" b="1" dirty="0">
                <a:solidFill>
                  <a:schemeClr val="tx1"/>
                </a:solidFill>
                <a:latin typeface="Times New Roman" panose="02020603050405020304" pitchFamily="18" charset="0"/>
                <a:cs typeface="Times New Roman" panose="02020603050405020304" pitchFamily="18" charset="0"/>
              </a:rPr>
              <a:t>управління товариством, з’являється спеціалізація в його управлінні, відбувається розподіл </a:t>
            </a:r>
            <a:r>
              <a:rPr lang="ru-RU" b="1" dirty="0" smtClean="0">
                <a:solidFill>
                  <a:schemeClr val="tx1"/>
                </a:solidFill>
                <a:latin typeface="Times New Roman" panose="02020603050405020304" pitchFamily="18" charset="0"/>
                <a:cs typeface="Times New Roman" panose="02020603050405020304" pitchFamily="18" charset="0"/>
              </a:rPr>
              <a:t>управлінських </a:t>
            </a:r>
            <a:r>
              <a:rPr lang="ru-RU" b="1" dirty="0">
                <a:solidFill>
                  <a:schemeClr val="tx1"/>
                </a:solidFill>
                <a:latin typeface="Times New Roman" panose="02020603050405020304" pitchFamily="18" charset="0"/>
                <a:cs typeface="Times New Roman" panose="02020603050405020304" pitchFamily="18" charset="0"/>
              </a:rPr>
              <a:t>функцій;</a:t>
            </a:r>
          </a:p>
          <a:p>
            <a:r>
              <a:rPr lang="ru-RU" b="1" dirty="0" smtClean="0">
                <a:solidFill>
                  <a:schemeClr val="tx1"/>
                </a:solidFill>
                <a:latin typeface="Times New Roman" panose="02020603050405020304" pitchFamily="18" charset="0"/>
                <a:cs typeface="Times New Roman" panose="02020603050405020304" pitchFamily="18" charset="0"/>
              </a:rPr>
              <a:t>-</a:t>
            </a:r>
            <a:r>
              <a:rPr lang="ru-RU" b="1" dirty="0" smtClean="0">
                <a:solidFill>
                  <a:srgbClr val="800000"/>
                </a:solidFill>
                <a:latin typeface="Times New Roman" panose="02020603050405020304" pitchFamily="18" charset="0"/>
                <a:cs typeface="Times New Roman" panose="02020603050405020304" pitchFamily="18" charset="0"/>
              </a:rPr>
              <a:t> з’являється </a:t>
            </a:r>
            <a:r>
              <a:rPr lang="ru-RU" b="1" dirty="0">
                <a:solidFill>
                  <a:schemeClr val="tx1"/>
                </a:solidFill>
                <a:latin typeface="Times New Roman" panose="02020603050405020304" pitchFamily="18" charset="0"/>
                <a:cs typeface="Times New Roman" panose="02020603050405020304" pitchFamily="18" charset="0"/>
              </a:rPr>
              <a:t>можливість найняти професійних менеджерів;</a:t>
            </a:r>
          </a:p>
          <a:p>
            <a:r>
              <a:rPr lang="ru-RU" b="1" dirty="0" smtClean="0">
                <a:solidFill>
                  <a:schemeClr val="tx1"/>
                </a:solidFill>
                <a:latin typeface="Times New Roman" panose="02020603050405020304" pitchFamily="18" charset="0"/>
                <a:cs typeface="Times New Roman" panose="02020603050405020304" pitchFamily="18" charset="0"/>
              </a:rPr>
              <a:t>- </a:t>
            </a:r>
            <a:r>
              <a:rPr lang="ru-RU" b="1" dirty="0" smtClean="0">
                <a:solidFill>
                  <a:srgbClr val="800000"/>
                </a:solidFill>
                <a:latin typeface="Times New Roman" panose="02020603050405020304" pitchFamily="18" charset="0"/>
                <a:cs typeface="Times New Roman" panose="02020603050405020304" pitchFamily="18" charset="0"/>
              </a:rPr>
              <a:t>збільшується</a:t>
            </a:r>
            <a:r>
              <a:rPr lang="ru-RU" b="1" dirty="0" smtClean="0">
                <a:solidFill>
                  <a:schemeClr val="tx1"/>
                </a:solidFill>
                <a:latin typeface="Times New Roman" panose="02020603050405020304" pitchFamily="18" charset="0"/>
                <a:cs typeface="Times New Roman" panose="02020603050405020304" pitchFamily="18" charset="0"/>
              </a:rPr>
              <a:t> </a:t>
            </a:r>
            <a:r>
              <a:rPr lang="ru-RU" b="1" dirty="0">
                <a:solidFill>
                  <a:schemeClr val="tx1"/>
                </a:solidFill>
                <a:latin typeface="Times New Roman" panose="02020603050405020304" pitchFamily="18" charset="0"/>
                <a:cs typeface="Times New Roman" panose="02020603050405020304" pitchFamily="18" charset="0"/>
              </a:rPr>
              <a:t>свобода та оперативність господарських дій;</a:t>
            </a:r>
          </a:p>
          <a:p>
            <a:r>
              <a:rPr lang="ru-RU" b="1" dirty="0" smtClean="0">
                <a:solidFill>
                  <a:schemeClr val="tx1"/>
                </a:solidFill>
                <a:latin typeface="Times New Roman" panose="02020603050405020304" pitchFamily="18" charset="0"/>
                <a:cs typeface="Times New Roman" panose="02020603050405020304" pitchFamily="18" charset="0"/>
              </a:rPr>
              <a:t>- </a:t>
            </a:r>
            <a:r>
              <a:rPr lang="ru-RU" b="1" dirty="0" smtClean="0">
                <a:solidFill>
                  <a:srgbClr val="800000"/>
                </a:solidFill>
                <a:latin typeface="Times New Roman" panose="02020603050405020304" pitchFamily="18" charset="0"/>
                <a:cs typeface="Times New Roman" panose="02020603050405020304" pitchFamily="18" charset="0"/>
              </a:rPr>
              <a:t>виникає</a:t>
            </a:r>
            <a:r>
              <a:rPr lang="ru-RU" b="1" dirty="0" smtClean="0">
                <a:solidFill>
                  <a:schemeClr val="tx1"/>
                </a:solidFill>
                <a:latin typeface="Times New Roman" panose="02020603050405020304" pitchFamily="18" charset="0"/>
                <a:cs typeface="Times New Roman" panose="02020603050405020304" pitchFamily="18" charset="0"/>
              </a:rPr>
              <a:t> </a:t>
            </a:r>
            <a:r>
              <a:rPr lang="ru-RU" b="1" dirty="0">
                <a:solidFill>
                  <a:schemeClr val="tx1"/>
                </a:solidFill>
                <a:latin typeface="Times New Roman" panose="02020603050405020304" pitchFamily="18" charset="0"/>
                <a:cs typeface="Times New Roman" panose="02020603050405020304" pitchFamily="18" charset="0"/>
              </a:rPr>
              <a:t>можливість користуватися пільгами, оскільки прибуток кожного учасника оподатковується як його індивідуальний дохід</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062" y="868119"/>
            <a:ext cx="2968341" cy="5464967"/>
          </a:xfrm>
          <a:prstGeom prst="rect">
            <a:avLst/>
          </a:prstGeom>
        </p:spPr>
      </p:pic>
      <p:sp>
        <p:nvSpPr>
          <p:cNvPr id="7" name="Вертикальный свиток 6"/>
          <p:cNvSpPr/>
          <p:nvPr/>
        </p:nvSpPr>
        <p:spPr>
          <a:xfrm flipH="1">
            <a:off x="7659403" y="185736"/>
            <a:ext cx="4437346" cy="6410326"/>
          </a:xfrm>
          <a:prstGeom prst="verticalScroll">
            <a:avLst/>
          </a:prstGeom>
          <a:gradFill>
            <a:gsLst>
              <a:gs pos="49000">
                <a:srgbClr val="7030A0">
                  <a:alpha val="18000"/>
                </a:srgbClr>
              </a:gs>
              <a:gs pos="91000">
                <a:srgbClr val="7030A0">
                  <a:alpha val="70000"/>
                </a:srgbClr>
              </a:gs>
              <a:gs pos="77000">
                <a:srgbClr val="FFFF00">
                  <a:alpha val="90000"/>
                  <a:lumMod val="59000"/>
                </a:srgbClr>
              </a:gs>
              <a:gs pos="90000">
                <a:srgbClr val="946478"/>
              </a:gs>
              <a:gs pos="100000">
                <a:srgbClr val="B89850"/>
              </a:gs>
              <a:gs pos="100000">
                <a:srgbClr val="9900CC"/>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tx1"/>
                </a:solidFill>
                <a:latin typeface="Times New Roman" panose="02020603050405020304" pitchFamily="18" charset="0"/>
                <a:cs typeface="Times New Roman" panose="02020603050405020304" pitchFamily="18" charset="0"/>
              </a:rPr>
              <a:t>- </a:t>
            </a:r>
            <a:r>
              <a:rPr lang="ru-RU" b="1" dirty="0" smtClean="0">
                <a:solidFill>
                  <a:srgbClr val="800000"/>
                </a:solidFill>
                <a:latin typeface="Times New Roman" panose="02020603050405020304" pitchFamily="18" charset="0"/>
                <a:cs typeface="Times New Roman" panose="02020603050405020304" pitchFamily="18" charset="0"/>
              </a:rPr>
              <a:t>необмежена </a:t>
            </a:r>
            <a:r>
              <a:rPr lang="ru-RU" b="1" dirty="0">
                <a:solidFill>
                  <a:schemeClr val="tx1"/>
                </a:solidFill>
                <a:latin typeface="Times New Roman" panose="02020603050405020304" pitchFamily="18" charset="0"/>
                <a:cs typeface="Times New Roman" panose="02020603050405020304" pitchFamily="18" charset="0"/>
              </a:rPr>
              <a:t>відповідальність повного товариства чи товариства з додатковою відповідальністю може загрожувати всім партнерам так само, як і одноосібному власнику;</a:t>
            </a:r>
          </a:p>
          <a:p>
            <a:r>
              <a:rPr lang="ru-RU" b="1" dirty="0" smtClean="0">
                <a:solidFill>
                  <a:schemeClr val="tx1"/>
                </a:solidFill>
                <a:latin typeface="Times New Roman" panose="02020603050405020304" pitchFamily="18" charset="0"/>
                <a:cs typeface="Times New Roman" panose="02020603050405020304" pitchFamily="18" charset="0"/>
              </a:rPr>
              <a:t>- </a:t>
            </a:r>
            <a:r>
              <a:rPr lang="ru-RU" b="1" dirty="0" smtClean="0">
                <a:solidFill>
                  <a:srgbClr val="800000"/>
                </a:solidFill>
                <a:latin typeface="Times New Roman" panose="02020603050405020304" pitchFamily="18" charset="0"/>
                <a:cs typeface="Times New Roman" panose="02020603050405020304" pitchFamily="18" charset="0"/>
              </a:rPr>
              <a:t>недостатність</a:t>
            </a:r>
            <a:r>
              <a:rPr lang="ru-RU" b="1" dirty="0" smtClean="0">
                <a:solidFill>
                  <a:schemeClr val="tx1"/>
                </a:solidFill>
                <a:latin typeface="Times New Roman" panose="02020603050405020304" pitchFamily="18" charset="0"/>
                <a:cs typeface="Times New Roman" panose="02020603050405020304" pitchFamily="18" charset="0"/>
              </a:rPr>
              <a:t> </a:t>
            </a:r>
            <a:r>
              <a:rPr lang="ru-RU" b="1" dirty="0">
                <a:solidFill>
                  <a:schemeClr val="tx1"/>
                </a:solidFill>
                <a:latin typeface="Times New Roman" panose="02020603050405020304" pitchFamily="18" charset="0"/>
                <a:cs typeface="Times New Roman" panose="02020603050405020304" pitchFamily="18" charset="0"/>
              </a:rPr>
              <a:t>досвіду господарювання і несумісність інтересів партнерів призводить до зниження ефективності результатів діяльності;</a:t>
            </a:r>
          </a:p>
          <a:p>
            <a:r>
              <a:rPr lang="ru-RU" b="1" dirty="0" smtClean="0">
                <a:solidFill>
                  <a:schemeClr val="tx1"/>
                </a:solidFill>
                <a:latin typeface="Times New Roman" panose="02020603050405020304" pitchFamily="18" charset="0"/>
                <a:cs typeface="Times New Roman" panose="02020603050405020304" pitchFamily="18" charset="0"/>
              </a:rPr>
              <a:t>- </a:t>
            </a:r>
            <a:r>
              <a:rPr lang="ru-RU" b="1" dirty="0" smtClean="0">
                <a:solidFill>
                  <a:srgbClr val="800000"/>
                </a:solidFill>
                <a:latin typeface="Times New Roman" panose="02020603050405020304" pitchFamily="18" charset="0"/>
                <a:cs typeface="Times New Roman" panose="02020603050405020304" pitchFamily="18" charset="0"/>
              </a:rPr>
              <a:t>непередбачуваність</a:t>
            </a:r>
            <a:r>
              <a:rPr lang="ru-RU" b="1" dirty="0" smtClean="0">
                <a:solidFill>
                  <a:schemeClr val="tx1"/>
                </a:solidFill>
                <a:latin typeface="Times New Roman" panose="02020603050405020304" pitchFamily="18" charset="0"/>
                <a:cs typeface="Times New Roman" panose="02020603050405020304" pitchFamily="18" charset="0"/>
              </a:rPr>
              <a:t> </a:t>
            </a:r>
            <a:r>
              <a:rPr lang="ru-RU" b="1" dirty="0">
                <a:solidFill>
                  <a:schemeClr val="tx1"/>
                </a:solidFill>
                <a:latin typeface="Times New Roman" panose="02020603050405020304" pitchFamily="18" charset="0"/>
                <a:cs typeface="Times New Roman" panose="02020603050405020304" pitchFamily="18" charset="0"/>
              </a:rPr>
              <a:t>процесу і результатів діяльності значно збільшують господарський ризик і зменшують впевненість у досягненні очікуваного зиску.</a:t>
            </a:r>
          </a:p>
        </p:txBody>
      </p:sp>
      <p:sp>
        <p:nvSpPr>
          <p:cNvPr id="8" name="TextBox 7"/>
          <p:cNvSpPr txBox="1"/>
          <p:nvPr/>
        </p:nvSpPr>
        <p:spPr>
          <a:xfrm>
            <a:off x="1333500" y="276225"/>
            <a:ext cx="2800575" cy="400110"/>
          </a:xfrm>
          <a:prstGeom prst="rect">
            <a:avLst/>
          </a:prstGeom>
          <a:noFill/>
        </p:spPr>
        <p:txBody>
          <a:bodyPr wrap="none" rtlCol="0">
            <a:spAutoFit/>
          </a:bodyPr>
          <a:lstStyle/>
          <a:p>
            <a:r>
              <a:rPr lang="uk-UA" sz="2000" b="1" dirty="0" smtClean="0">
                <a:solidFill>
                  <a:srgbClr val="800000"/>
                </a:solidFill>
                <a:latin typeface="Times New Roman" panose="02020603050405020304" pitchFamily="18" charset="0"/>
                <a:cs typeface="Times New Roman" panose="02020603050405020304" pitchFamily="18" charset="0"/>
              </a:rPr>
              <a:t>Переваги партнерства</a:t>
            </a:r>
            <a:endParaRPr lang="ru-RU" sz="2000" b="1" dirty="0">
              <a:solidFill>
                <a:srgbClr val="80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8164453" y="276225"/>
            <a:ext cx="2774542" cy="400110"/>
          </a:xfrm>
          <a:prstGeom prst="rect">
            <a:avLst/>
          </a:prstGeom>
          <a:noFill/>
        </p:spPr>
        <p:txBody>
          <a:bodyPr wrap="none" rtlCol="0">
            <a:spAutoFit/>
          </a:bodyPr>
          <a:lstStyle/>
          <a:p>
            <a:r>
              <a:rPr lang="uk-UA" sz="2000" b="1" dirty="0" smtClean="0">
                <a:solidFill>
                  <a:srgbClr val="800000"/>
                </a:solidFill>
                <a:latin typeface="Times New Roman" panose="02020603050405020304" pitchFamily="18" charset="0"/>
                <a:cs typeface="Times New Roman" panose="02020603050405020304" pitchFamily="18" charset="0"/>
              </a:rPr>
              <a:t>Недоліки партнерства</a:t>
            </a:r>
            <a:endParaRPr lang="ru-RU" sz="2000" b="1" dirty="0">
              <a:solidFill>
                <a:srgbClr val="8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91810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Прямоугольная выноска 1"/>
          <p:cNvSpPr/>
          <p:nvPr/>
        </p:nvSpPr>
        <p:spPr>
          <a:xfrm>
            <a:off x="393468" y="241070"/>
            <a:ext cx="11405061" cy="1155470"/>
          </a:xfrm>
          <a:prstGeom prst="wedgeRectCallout">
            <a:avLst/>
          </a:prstGeom>
          <a:solidFill>
            <a:srgbClr val="FF505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400" b="1" dirty="0">
                <a:solidFill>
                  <a:srgbClr val="002060"/>
                </a:solidFill>
                <a:latin typeface="Times New Roman" panose="02020603050405020304" pitchFamily="18" charset="0"/>
                <a:cs typeface="Times New Roman" panose="02020603050405020304" pitchFamily="18" charset="0"/>
              </a:rPr>
              <a:t>Корпорація</a:t>
            </a:r>
            <a:r>
              <a:rPr lang="ru-RU" sz="2400" b="1" dirty="0">
                <a:solidFill>
                  <a:schemeClr val="tx1"/>
                </a:solidFill>
                <a:latin typeface="Times New Roman" panose="02020603050405020304" pitchFamily="18" charset="0"/>
                <a:cs typeface="Times New Roman" panose="02020603050405020304" pitchFamily="18" charset="0"/>
              </a:rPr>
              <a:t> — фірма, що має форму юридичної особи, де відповідальність кожного власника обмежена його внеском у це підприємство.</a:t>
            </a:r>
          </a:p>
        </p:txBody>
      </p:sp>
      <p:sp>
        <p:nvSpPr>
          <p:cNvPr id="5" name="Прямоугольная выноска 4"/>
          <p:cNvSpPr/>
          <p:nvPr/>
        </p:nvSpPr>
        <p:spPr>
          <a:xfrm flipH="1">
            <a:off x="393469" y="2428875"/>
            <a:ext cx="11405061" cy="3209925"/>
          </a:xfrm>
          <a:prstGeom prst="wedgeRectCallou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b="1" dirty="0">
                <a:solidFill>
                  <a:srgbClr val="800000"/>
                </a:solidFill>
                <a:latin typeface="Times New Roman" panose="02020603050405020304" pitchFamily="18" charset="0"/>
                <a:cs typeface="Times New Roman" panose="02020603050405020304" pitchFamily="18" charset="0"/>
              </a:rPr>
              <a:t>Корпорація є товариством, </a:t>
            </a:r>
            <a:r>
              <a:rPr lang="ru-RU" sz="2000" b="1" dirty="0">
                <a:solidFill>
                  <a:schemeClr val="tx1"/>
                </a:solidFill>
                <a:latin typeface="Times New Roman" panose="02020603050405020304" pitchFamily="18" charset="0"/>
                <a:cs typeface="Times New Roman" panose="02020603050405020304" pitchFamily="18" charset="0"/>
              </a:rPr>
              <a:t>заснованим на паях. Купуючи цінні папери (акції та облігації), індивіди (домогосподарства) стають власниками </a:t>
            </a:r>
            <a:r>
              <a:rPr lang="ru-RU" sz="2000" b="1" dirty="0" smtClean="0">
                <a:solidFill>
                  <a:schemeClr val="tx1"/>
                </a:solidFill>
                <a:latin typeface="Times New Roman" panose="02020603050405020304" pitchFamily="18" charset="0"/>
                <a:cs typeface="Times New Roman" panose="02020603050405020304" pitchFamily="18" charset="0"/>
              </a:rPr>
              <a:t>кор</a:t>
            </a:r>
            <a:r>
              <a:rPr lang="ru-RU" sz="2000" b="1" dirty="0">
                <a:solidFill>
                  <a:schemeClr val="tx1"/>
                </a:solidFill>
                <a:latin typeface="Times New Roman" panose="02020603050405020304" pitchFamily="18" charset="0"/>
                <a:cs typeface="Times New Roman" panose="02020603050405020304" pitchFamily="18" charset="0"/>
              </a:rPr>
              <a:t>п</a:t>
            </a:r>
            <a:r>
              <a:rPr lang="ru-RU" sz="2000" b="1" dirty="0" smtClean="0">
                <a:solidFill>
                  <a:schemeClr val="tx1"/>
                </a:solidFill>
                <a:latin typeface="Times New Roman" panose="02020603050405020304" pitchFamily="18" charset="0"/>
                <a:cs typeface="Times New Roman" panose="02020603050405020304" pitchFamily="18" charset="0"/>
              </a:rPr>
              <a:t>орації</a:t>
            </a:r>
            <a:r>
              <a:rPr lang="ru-RU" sz="2000" b="1" dirty="0">
                <a:solidFill>
                  <a:schemeClr val="tx1"/>
                </a:solidFill>
                <a:latin typeface="Times New Roman" panose="02020603050405020304" pitchFamily="18" charset="0"/>
                <a:cs typeface="Times New Roman" panose="02020603050405020304" pitchFamily="18" charset="0"/>
              </a:rPr>
              <a:t>. Через ринок цінних паперів можливе швидке залучення коштів величезної </a:t>
            </a:r>
            <a:r>
              <a:rPr lang="ru-RU" sz="2000" b="1" dirty="0" smtClean="0">
                <a:solidFill>
                  <a:schemeClr val="tx1"/>
                </a:solidFill>
                <a:latin typeface="Times New Roman" panose="02020603050405020304" pitchFamily="18" charset="0"/>
                <a:cs typeface="Times New Roman" panose="02020603050405020304" pitchFamily="18" charset="0"/>
              </a:rPr>
              <a:t>кіль</a:t>
            </a:r>
            <a:r>
              <a:rPr lang="ru-RU" sz="2000" b="1" dirty="0">
                <a:solidFill>
                  <a:schemeClr val="tx1"/>
                </a:solidFill>
                <a:latin typeface="Times New Roman" panose="02020603050405020304" pitchFamily="18" charset="0"/>
                <a:cs typeface="Times New Roman" panose="02020603050405020304" pitchFamily="18" charset="0"/>
              </a:rPr>
              <a:t>к</a:t>
            </a:r>
            <a:r>
              <a:rPr lang="ru-RU" sz="2000" b="1" dirty="0" smtClean="0">
                <a:solidFill>
                  <a:schemeClr val="tx1"/>
                </a:solidFill>
                <a:latin typeface="Times New Roman" panose="02020603050405020304" pitchFamily="18" charset="0"/>
                <a:cs typeface="Times New Roman" panose="02020603050405020304" pitchFamily="18" charset="0"/>
              </a:rPr>
              <a:t>ості </a:t>
            </a:r>
            <a:r>
              <a:rPr lang="ru-RU" sz="2000" b="1" dirty="0">
                <a:solidFill>
                  <a:schemeClr val="tx1"/>
                </a:solidFill>
                <a:latin typeface="Times New Roman" panose="02020603050405020304" pitchFamily="18" charset="0"/>
                <a:cs typeface="Times New Roman" panose="02020603050405020304" pitchFamily="18" charset="0"/>
              </a:rPr>
              <a:t>людей. Власники акцій отримують частину доходу у  вигляді дивідендів. Вони ризикують тільки тією сумою, яку сплатили під час купівлі акцій (облігацій). Кредитори подають позов до корпорації в  цілому, але не до акціонерів як приватних осіб (право обмеженої відповідальності). Корпорація існує незалежно від її </a:t>
            </a:r>
            <a:r>
              <a:rPr lang="ru-RU" sz="2000" b="1" dirty="0" smtClean="0">
                <a:solidFill>
                  <a:schemeClr val="tx1"/>
                </a:solidFill>
                <a:latin typeface="Times New Roman" panose="02020603050405020304" pitchFamily="18" charset="0"/>
                <a:cs typeface="Times New Roman" panose="02020603050405020304" pitchFamily="18" charset="0"/>
              </a:rPr>
              <a:t>власників-акціонерів</a:t>
            </a:r>
            <a:r>
              <a:rPr lang="ru-RU" sz="2000" b="1" dirty="0">
                <a:solidFill>
                  <a:schemeClr val="tx1"/>
                </a:solidFill>
                <a:latin typeface="Times New Roman" panose="02020603050405020304" pitchFamily="18" charset="0"/>
                <a:cs typeface="Times New Roman" panose="02020603050405020304" pitchFamily="18" charset="0"/>
              </a:rPr>
              <a:t>.</a:t>
            </a:r>
            <a:r>
              <a:rPr lang="ru-RU" sz="2000" b="1" dirty="0" smtClean="0">
                <a:solidFill>
                  <a:schemeClr val="tx1"/>
                </a:solidFill>
                <a:latin typeface="Times New Roman" panose="02020603050405020304" pitchFamily="18" charset="0"/>
                <a:cs typeface="Times New Roman" panose="02020603050405020304" pitchFamily="18" charset="0"/>
              </a:rPr>
              <a:t> Якщо </a:t>
            </a:r>
            <a:r>
              <a:rPr lang="ru-RU" sz="2000" b="1" dirty="0">
                <a:solidFill>
                  <a:schemeClr val="tx1"/>
                </a:solidFill>
                <a:latin typeface="Times New Roman" panose="02020603050405020304" pitchFamily="18" charset="0"/>
                <a:cs typeface="Times New Roman" panose="02020603050405020304" pitchFamily="18" charset="0"/>
              </a:rPr>
              <a:t>їм не подобається політика, яку здійснює корпорація, вони мають право продати свій пай, але здебільшого не в  змозі ліквідувати компанію як таку. </a:t>
            </a:r>
          </a:p>
        </p:txBody>
      </p:sp>
    </p:spTree>
    <p:extLst>
      <p:ext uri="{BB962C8B-B14F-4D97-AF65-F5344CB8AC3E}">
        <p14:creationId xmlns:p14="http://schemas.microsoft.com/office/powerpoint/2010/main" val="2652452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838199" y="1825625"/>
            <a:ext cx="10575175" cy="2073044"/>
          </a:xfrm>
        </p:spPr>
        <p:txBody>
          <a:bodyPr>
            <a:normAutofit fontScale="85000" lnSpcReduction="20000"/>
          </a:bodyPr>
          <a:lstStyle/>
          <a:p>
            <a:pPr algn="just"/>
            <a:r>
              <a:rPr lang="uk-UA" dirty="0"/>
              <a:t>Нормальне функціонування сфери товарного обігу означає, що потреби населення задовольняються. Торгівля здійснює обіг товарів народного споживання. За своїм матеріальним змістом </a:t>
            </a:r>
            <a:r>
              <a:rPr lang="uk-UA" b="1" i="1" dirty="0"/>
              <a:t>торгівля – самостійна галузь економіки, представляє обмін одного виду праці – товарів на інший еквівалентний праці – гроші.</a:t>
            </a:r>
            <a:r>
              <a:rPr lang="uk-UA" dirty="0"/>
              <a:t> Вона є однією з могутніших галузей економіки будь-якої держави як за обсягом діяльності, так і за чисельністю зайнятого в ній персоналу, а підприємства цієї галузі є найбільш масовими.</a:t>
            </a:r>
          </a:p>
        </p:txBody>
      </p:sp>
      <p:sp>
        <p:nvSpPr>
          <p:cNvPr id="4" name="Объект 3"/>
          <p:cNvSpPr>
            <a:spLocks noGrp="1"/>
          </p:cNvSpPr>
          <p:nvPr>
            <p:ph sz="half" idx="2"/>
          </p:nvPr>
        </p:nvSpPr>
        <p:spPr>
          <a:xfrm>
            <a:off x="7714210" y="4033605"/>
            <a:ext cx="3639589" cy="2143357"/>
          </a:xfrm>
        </p:spPr>
        <p:txBody>
          <a:bodyPr>
            <a:normAutofit fontScale="85000" lnSpcReduction="20000"/>
          </a:bodyPr>
          <a:lstStyle/>
          <a:p>
            <a:endParaRPr lang="uk-UA" dirty="0"/>
          </a:p>
        </p:txBody>
      </p:sp>
      <p:pic>
        <p:nvPicPr>
          <p:cNvPr id="11266" name="Picture 2" descr="BAS Роздрібна торгівля — Купити — Ціна і опис | Компанія А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0003" y="3660371"/>
            <a:ext cx="3197629" cy="3197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7854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Блок-схема: ссылка на другую страницу 2"/>
          <p:cNvSpPr/>
          <p:nvPr/>
        </p:nvSpPr>
        <p:spPr>
          <a:xfrm>
            <a:off x="1640375" y="304745"/>
            <a:ext cx="8911243" cy="1285979"/>
          </a:xfrm>
          <a:prstGeom prst="flowChartOffpageConnector">
            <a:avLst/>
          </a:prstGeom>
          <a:gradFill flip="none" rotWithShape="1">
            <a:gsLst>
              <a:gs pos="0">
                <a:srgbClr val="FF5050"/>
              </a:gs>
              <a:gs pos="32000">
                <a:srgbClr val="FF5050">
                  <a:alpha val="12000"/>
                </a:srgbClr>
              </a:gs>
              <a:gs pos="42000">
                <a:srgbClr val="FFFF00">
                  <a:alpha val="17000"/>
                </a:srgbClr>
              </a:gs>
              <a:gs pos="100000">
                <a:srgbClr val="FFFF00"/>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rgbClr val="002060"/>
                </a:solidFill>
                <a:latin typeface="Times New Roman" panose="02020603050405020304" pitchFamily="18" charset="0"/>
                <a:cs typeface="Times New Roman" panose="02020603050405020304" pitchFamily="18" charset="0"/>
              </a:rPr>
              <a:t>Особливості </a:t>
            </a:r>
            <a:r>
              <a:rPr lang="ru-RU" sz="3200" b="1" dirty="0" smtClean="0">
                <a:solidFill>
                  <a:srgbClr val="002060"/>
                </a:solidFill>
                <a:latin typeface="Times New Roman" panose="02020603050405020304" pitchFamily="18" charset="0"/>
                <a:cs typeface="Times New Roman" panose="02020603050405020304" pitchFamily="18" charset="0"/>
              </a:rPr>
              <a:t>корпорації</a:t>
            </a:r>
            <a:endParaRPr lang="ru-RU" sz="3200" b="1" dirty="0">
              <a:solidFill>
                <a:srgbClr val="002060"/>
              </a:solidFill>
              <a:latin typeface="Times New Roman" panose="02020603050405020304" pitchFamily="18" charset="0"/>
              <a:cs typeface="Times New Roman" panose="02020603050405020304" pitchFamily="18" charset="0"/>
            </a:endParaRPr>
          </a:p>
        </p:txBody>
      </p:sp>
      <p:sp>
        <p:nvSpPr>
          <p:cNvPr id="2" name="Блок-схема: ссылка на другую страницу 1"/>
          <p:cNvSpPr/>
          <p:nvPr/>
        </p:nvSpPr>
        <p:spPr>
          <a:xfrm rot="10800000">
            <a:off x="776285" y="1528761"/>
            <a:ext cx="10639425" cy="4748214"/>
          </a:xfrm>
          <a:prstGeom prst="flowChartOffpageConnector">
            <a:avLst/>
          </a:prstGeom>
          <a:gradFill>
            <a:gsLst>
              <a:gs pos="0">
                <a:srgbClr val="FF5050"/>
              </a:gs>
              <a:gs pos="32000">
                <a:srgbClr val="FF5050">
                  <a:alpha val="12000"/>
                </a:srgbClr>
              </a:gs>
              <a:gs pos="42000">
                <a:srgbClr val="FFFF00">
                  <a:alpha val="17000"/>
                </a:srgbClr>
              </a:gs>
              <a:gs pos="100000">
                <a:srgbClr val="FFFF00"/>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466850" y="2538514"/>
            <a:ext cx="9467850" cy="3477875"/>
          </a:xfrm>
          <a:prstGeom prst="rect">
            <a:avLst/>
          </a:prstGeom>
        </p:spPr>
        <p:txBody>
          <a:bodyPr wrap="square">
            <a:spAutoFit/>
          </a:bodyPr>
          <a:lstStyle/>
          <a:p>
            <a:pPr algn="just"/>
            <a:r>
              <a:rPr lang="ru-RU"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Корпорація</a:t>
            </a:r>
            <a:r>
              <a:rPr lang="ru-RU"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зараз є домінуючою формою підприємницької діяльності, яка зосереджує основну масу грошового обороту. </a:t>
            </a:r>
            <a:endParaRPr lang="ru-RU"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ru-RU"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Її </a:t>
            </a: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власники – це акціонери, які мають обмежену відповідальність у розмірі свого внеску до акціонерного капіталу корпорації. </a:t>
            </a:r>
            <a:endParaRPr lang="ru-RU"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ru-RU"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Весь </a:t>
            </a: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прибуток належить її акціонерам. Прибуток поділяється на дві частини: одна розподіляється серед акціонерів у вигляді </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дивідендів, </a:t>
            </a: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друга – це нерозподілений прибуток, що використовується на </a:t>
            </a: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реінвестування. </a:t>
            </a: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Функції власності розподілені між власниками акцій і менеджерами.</a:t>
            </a:r>
            <a:endParaRPr lang="ru-RU" sz="24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39356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21"/>
            <a:ext cx="12192000" cy="6858000"/>
          </a:xfrm>
          <a:prstGeom prst="rect">
            <a:avLst/>
          </a:prstGeom>
        </p:spPr>
      </p:pic>
      <p:sp>
        <p:nvSpPr>
          <p:cNvPr id="2" name="Вертикальный свиток 1"/>
          <p:cNvSpPr/>
          <p:nvPr/>
        </p:nvSpPr>
        <p:spPr>
          <a:xfrm>
            <a:off x="106851" y="357447"/>
            <a:ext cx="4972225" cy="6284422"/>
          </a:xfrm>
          <a:prstGeom prst="verticalScroll">
            <a:avLst/>
          </a:prstGeom>
          <a:gradFill>
            <a:gsLst>
              <a:gs pos="0">
                <a:srgbClr val="FF5050"/>
              </a:gs>
              <a:gs pos="32000">
                <a:srgbClr val="FF5050">
                  <a:alpha val="12000"/>
                </a:srgbClr>
              </a:gs>
              <a:gs pos="42000">
                <a:srgbClr val="FFFF00">
                  <a:alpha val="17000"/>
                </a:srgbClr>
              </a:gs>
              <a:gs pos="100000">
                <a:srgbClr val="FFFF00"/>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ru-RU" sz="1700" b="1" dirty="0" smtClean="0">
              <a:solidFill>
                <a:schemeClr val="tx1"/>
              </a:solidFill>
              <a:latin typeface="Times New Roman" panose="02020603050405020304" pitchFamily="18" charset="0"/>
              <a:cs typeface="Times New Roman" panose="02020603050405020304" pitchFamily="18" charset="0"/>
            </a:endParaRPr>
          </a:p>
          <a:p>
            <a:pPr lvl="0"/>
            <a:r>
              <a:rPr lang="ru-RU" sz="1700" b="1" dirty="0" smtClean="0">
                <a:solidFill>
                  <a:schemeClr val="tx1"/>
                </a:solidFill>
                <a:latin typeface="Times New Roman" panose="02020603050405020304" pitchFamily="18" charset="0"/>
                <a:cs typeface="Times New Roman" panose="02020603050405020304" pitchFamily="18" charset="0"/>
              </a:rPr>
              <a:t>- це </a:t>
            </a:r>
            <a:r>
              <a:rPr lang="ru-RU" sz="1700" b="1" dirty="0">
                <a:solidFill>
                  <a:schemeClr val="tx1"/>
                </a:solidFill>
                <a:latin typeface="Times New Roman" panose="02020603050405020304" pitchFamily="18" charset="0"/>
                <a:cs typeface="Times New Roman" panose="02020603050405020304" pitchFamily="18" charset="0"/>
              </a:rPr>
              <a:t>найбільш ефективна організаційна форма підприємницької діяльності з огляду залучення необхідних </a:t>
            </a:r>
            <a:r>
              <a:rPr lang="ru-RU" sz="1700" b="1" dirty="0" smtClean="0">
                <a:solidFill>
                  <a:schemeClr val="tx1"/>
                </a:solidFill>
                <a:latin typeface="Times New Roman" panose="02020603050405020304" pitchFamily="18" charset="0"/>
                <a:cs typeface="Times New Roman" panose="02020603050405020304" pitchFamily="18" charset="0"/>
              </a:rPr>
              <a:t>інвестицій;</a:t>
            </a:r>
          </a:p>
          <a:p>
            <a:pPr lvl="0"/>
            <a:r>
              <a:rPr lang="ru-RU" sz="1700" b="1" dirty="0" smtClean="0">
                <a:solidFill>
                  <a:schemeClr val="tx1"/>
                </a:solidFill>
                <a:latin typeface="Times New Roman" panose="02020603050405020304" pitchFamily="18" charset="0"/>
                <a:cs typeface="Times New Roman" panose="02020603050405020304" pitchFamily="18" charset="0"/>
              </a:rPr>
              <a:t> - може </a:t>
            </a:r>
            <a:r>
              <a:rPr lang="ru-RU" sz="1700" b="1" dirty="0">
                <a:solidFill>
                  <a:schemeClr val="tx1"/>
                </a:solidFill>
                <a:latin typeface="Times New Roman" panose="02020603050405020304" pitchFamily="18" charset="0"/>
                <a:cs typeface="Times New Roman" panose="02020603050405020304" pitchFamily="18" charset="0"/>
              </a:rPr>
              <a:t>об’єднувати різні за розміром капітали великої кількості юридичних і фізичних осіб для нарощування виробничого потенціалу та фінансування науково-технічного прогресу;</a:t>
            </a:r>
          </a:p>
          <a:p>
            <a:pPr lvl="0"/>
            <a:r>
              <a:rPr lang="ru-RU" sz="1700" b="1" dirty="0" smtClean="0">
                <a:solidFill>
                  <a:schemeClr val="tx1"/>
                </a:solidFill>
                <a:latin typeface="Times New Roman" panose="02020603050405020304" pitchFamily="18" charset="0"/>
                <a:cs typeface="Times New Roman" panose="02020603050405020304" pitchFamily="18" charset="0"/>
              </a:rPr>
              <a:t>- простота </a:t>
            </a:r>
            <a:r>
              <a:rPr lang="ru-RU" sz="1700" b="1" dirty="0">
                <a:solidFill>
                  <a:schemeClr val="tx1"/>
                </a:solidFill>
                <a:latin typeface="Times New Roman" panose="02020603050405020304" pitchFamily="18" charset="0"/>
                <a:cs typeface="Times New Roman" panose="02020603050405020304" pitchFamily="18" charset="0"/>
              </a:rPr>
              <a:t>у збільшенні обсягів виробництва, що сприяє постійному зростанню прибутків;</a:t>
            </a:r>
          </a:p>
          <a:p>
            <a:pPr lvl="0"/>
            <a:r>
              <a:rPr lang="ru-RU" sz="1700" b="1" dirty="0" smtClean="0">
                <a:solidFill>
                  <a:schemeClr val="tx1"/>
                </a:solidFill>
                <a:latin typeface="Times New Roman" panose="02020603050405020304" pitchFamily="18" charset="0"/>
                <a:cs typeface="Times New Roman" panose="02020603050405020304" pitchFamily="18" charset="0"/>
              </a:rPr>
              <a:t>- кожен </a:t>
            </a:r>
            <a:r>
              <a:rPr lang="ru-RU" sz="1700" b="1" dirty="0">
                <a:solidFill>
                  <a:schemeClr val="tx1"/>
                </a:solidFill>
                <a:latin typeface="Times New Roman" panose="02020603050405020304" pitchFamily="18" charset="0"/>
                <a:cs typeface="Times New Roman" panose="02020603050405020304" pitchFamily="18" charset="0"/>
              </a:rPr>
              <a:t>акціонер як співвласник корпорації несе лише обмежену відповідальність (втрачає тільки вартість своїх акцій);</a:t>
            </a:r>
          </a:p>
          <a:p>
            <a:pPr lvl="0"/>
            <a:r>
              <a:rPr lang="ru-RU" sz="1700" b="1" dirty="0" smtClean="0">
                <a:solidFill>
                  <a:schemeClr val="tx1"/>
                </a:solidFill>
                <a:latin typeface="Times New Roman" panose="02020603050405020304" pitchFamily="18" charset="0"/>
                <a:cs typeface="Times New Roman" panose="02020603050405020304" pitchFamily="18" charset="0"/>
              </a:rPr>
              <a:t>- довготривалість </a:t>
            </a:r>
            <a:r>
              <a:rPr lang="ru-RU" sz="1700" b="1" dirty="0">
                <a:solidFill>
                  <a:schemeClr val="tx1"/>
                </a:solidFill>
                <a:latin typeface="Times New Roman" panose="02020603050405020304" pitchFamily="18" charset="0"/>
                <a:cs typeface="Times New Roman" panose="02020603050405020304" pitchFamily="18" charset="0"/>
              </a:rPr>
              <a:t>функціонування сприяє можливості перспективного розвитку.</a:t>
            </a:r>
          </a:p>
        </p:txBody>
      </p:sp>
      <p:sp>
        <p:nvSpPr>
          <p:cNvPr id="3" name="Вертикальный свиток 2"/>
          <p:cNvSpPr/>
          <p:nvPr/>
        </p:nvSpPr>
        <p:spPr>
          <a:xfrm flipH="1">
            <a:off x="7647709" y="357447"/>
            <a:ext cx="4430684" cy="6284422"/>
          </a:xfrm>
          <a:prstGeom prst="verticalScroll">
            <a:avLst/>
          </a:prstGeom>
          <a:gradFill>
            <a:gsLst>
              <a:gs pos="0">
                <a:srgbClr val="FF5050"/>
              </a:gs>
              <a:gs pos="32000">
                <a:srgbClr val="FF5050">
                  <a:alpha val="12000"/>
                </a:srgbClr>
              </a:gs>
              <a:gs pos="42000">
                <a:srgbClr val="FFFF00">
                  <a:alpha val="17000"/>
                </a:srgbClr>
              </a:gs>
              <a:gs pos="100000">
                <a:srgbClr val="FFFF00"/>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b="1" dirty="0" smtClean="0">
                <a:solidFill>
                  <a:schemeClr val="tx1"/>
                </a:solidFill>
                <a:latin typeface="Times New Roman" panose="02020603050405020304" pitchFamily="18" charset="0"/>
                <a:cs typeface="Times New Roman" panose="02020603050405020304" pitchFamily="18" charset="0"/>
              </a:rPr>
              <a:t>- існують </a:t>
            </a:r>
            <a:r>
              <a:rPr lang="ru-RU" b="1" dirty="0">
                <a:solidFill>
                  <a:schemeClr val="tx1"/>
                </a:solidFill>
                <a:latin typeface="Times New Roman" panose="02020603050405020304" pitchFamily="18" charset="0"/>
                <a:cs typeface="Times New Roman" panose="02020603050405020304" pitchFamily="18" charset="0"/>
              </a:rPr>
              <a:t>розбіжності між функціями власності і контролю, що негативно впливає на гнучкість оперативного управління корпорацією, сприяє виникненню соціальних суперечностей між менеджерами та </a:t>
            </a:r>
            <a:r>
              <a:rPr lang="ru-RU" b="1" dirty="0" smtClean="0">
                <a:solidFill>
                  <a:schemeClr val="tx1"/>
                </a:solidFill>
                <a:latin typeface="Times New Roman" panose="02020603050405020304" pitchFamily="18" charset="0"/>
                <a:cs typeface="Times New Roman" panose="02020603050405020304" pitchFamily="18" charset="0"/>
              </a:rPr>
              <a:t>власниками; - корпорація </a:t>
            </a:r>
            <a:r>
              <a:rPr lang="ru-RU" b="1" dirty="0">
                <a:solidFill>
                  <a:schemeClr val="tx1"/>
                </a:solidFill>
                <a:latin typeface="Times New Roman" panose="02020603050405020304" pitchFamily="18" charset="0"/>
                <a:cs typeface="Times New Roman" panose="02020603050405020304" pitchFamily="18" charset="0"/>
              </a:rPr>
              <a:t>сплачує більші податки в розрахунку на одиницю отримуваного прибутку, ніж інші організаційні форми бізнесу: оподаткуванню спочатку підлягає отриманий корпорацією прибуток, а потім – дивіденди акціонерів;</a:t>
            </a:r>
          </a:p>
          <a:p>
            <a:pPr lvl="0"/>
            <a:r>
              <a:rPr lang="ru-RU" b="1" dirty="0" smtClean="0">
                <a:solidFill>
                  <a:schemeClr val="tx1"/>
                </a:solidFill>
                <a:latin typeface="Times New Roman" panose="02020603050405020304" pitchFamily="18" charset="0"/>
                <a:cs typeface="Times New Roman" panose="02020603050405020304" pitchFamily="18" charset="0"/>
              </a:rPr>
              <a:t>- існують </a:t>
            </a:r>
            <a:r>
              <a:rPr lang="ru-RU" b="1" dirty="0">
                <a:solidFill>
                  <a:schemeClr val="tx1"/>
                </a:solidFill>
                <a:latin typeface="Times New Roman" panose="02020603050405020304" pitchFamily="18" charset="0"/>
                <a:cs typeface="Times New Roman" panose="02020603050405020304" pitchFamily="18" charset="0"/>
              </a:rPr>
              <a:t>варіанти зловживань посадових осіб.</a:t>
            </a:r>
          </a:p>
        </p:txBody>
      </p:sp>
      <p:sp>
        <p:nvSpPr>
          <p:cNvPr id="5" name="TextBox 4"/>
          <p:cNvSpPr txBox="1"/>
          <p:nvPr/>
        </p:nvSpPr>
        <p:spPr>
          <a:xfrm>
            <a:off x="1686787" y="448715"/>
            <a:ext cx="2598596" cy="400110"/>
          </a:xfrm>
          <a:prstGeom prst="rect">
            <a:avLst/>
          </a:prstGeom>
          <a:noFill/>
        </p:spPr>
        <p:txBody>
          <a:bodyPr wrap="none" rtlCol="0">
            <a:spAutoFit/>
          </a:bodyPr>
          <a:lstStyle/>
          <a:p>
            <a:r>
              <a:rPr lang="uk-UA" sz="2000" b="1" dirty="0" smtClean="0">
                <a:solidFill>
                  <a:srgbClr val="800000"/>
                </a:solidFill>
                <a:latin typeface="Times New Roman" panose="02020603050405020304" pitchFamily="18" charset="0"/>
                <a:cs typeface="Times New Roman" panose="02020603050405020304" pitchFamily="18" charset="0"/>
              </a:rPr>
              <a:t>Переваги корпорації</a:t>
            </a:r>
            <a:endParaRPr lang="ru-RU" sz="2000" b="1" dirty="0">
              <a:solidFill>
                <a:srgbClr val="8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237904" y="366687"/>
            <a:ext cx="2572564" cy="400110"/>
          </a:xfrm>
          <a:prstGeom prst="rect">
            <a:avLst/>
          </a:prstGeom>
          <a:noFill/>
        </p:spPr>
        <p:txBody>
          <a:bodyPr wrap="none" rtlCol="0">
            <a:spAutoFit/>
          </a:bodyPr>
          <a:lstStyle/>
          <a:p>
            <a:r>
              <a:rPr lang="uk-UA" sz="2000" b="1" dirty="0" smtClean="0">
                <a:solidFill>
                  <a:srgbClr val="800000"/>
                </a:solidFill>
                <a:latin typeface="Times New Roman" panose="02020603050405020304" pitchFamily="18" charset="0"/>
                <a:cs typeface="Times New Roman" panose="02020603050405020304" pitchFamily="18" charset="0"/>
              </a:rPr>
              <a:t>Недоліки корпорації</a:t>
            </a:r>
            <a:endParaRPr lang="ru-RU" sz="2000" b="1" dirty="0">
              <a:solidFill>
                <a:srgbClr val="800000"/>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6636" y="167337"/>
            <a:ext cx="3448397" cy="6664642"/>
          </a:xfrm>
          <a:prstGeom prst="rect">
            <a:avLst/>
          </a:prstGeom>
        </p:spPr>
      </p:pic>
    </p:spTree>
    <p:extLst>
      <p:ext uri="{BB962C8B-B14F-4D97-AF65-F5344CB8AC3E}">
        <p14:creationId xmlns:p14="http://schemas.microsoft.com/office/powerpoint/2010/main" val="15445286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graphicFrame>
        <p:nvGraphicFramePr>
          <p:cNvPr id="4" name="Объект 3"/>
          <p:cNvGraphicFramePr>
            <a:graphicFrameLocks noGrp="1"/>
          </p:cNvGraphicFramePr>
          <p:nvPr>
            <p:ph idx="1"/>
            <p:extLst>
              <p:ext uri="{D42A27DB-BD31-4B8C-83A1-F6EECF244321}">
                <p14:modId xmlns:p14="http://schemas.microsoft.com/office/powerpoint/2010/main" val="1603627460"/>
              </p:ext>
            </p:extLst>
          </p:nvPr>
        </p:nvGraphicFramePr>
        <p:xfrm>
          <a:off x="688518" y="87922"/>
          <a:ext cx="11075590" cy="6690946"/>
        </p:xfrm>
        <a:graphic>
          <a:graphicData uri="http://schemas.openxmlformats.org/drawingml/2006/table">
            <a:tbl>
              <a:tblPr firstRow="1" firstCol="1" bandRow="1">
                <a:tableStyleId>{5C22544A-7EE6-4342-B048-85BDC9FD1C3A}</a:tableStyleId>
              </a:tblPr>
              <a:tblGrid>
                <a:gridCol w="1861103">
                  <a:extLst>
                    <a:ext uri="{9D8B030D-6E8A-4147-A177-3AD203B41FA5}">
                      <a16:colId xmlns:a16="http://schemas.microsoft.com/office/drawing/2014/main" val="1302887838"/>
                    </a:ext>
                  </a:extLst>
                </a:gridCol>
                <a:gridCol w="4389777">
                  <a:extLst>
                    <a:ext uri="{9D8B030D-6E8A-4147-A177-3AD203B41FA5}">
                      <a16:colId xmlns:a16="http://schemas.microsoft.com/office/drawing/2014/main" val="2793304136"/>
                    </a:ext>
                  </a:extLst>
                </a:gridCol>
                <a:gridCol w="4824710">
                  <a:extLst>
                    <a:ext uri="{9D8B030D-6E8A-4147-A177-3AD203B41FA5}">
                      <a16:colId xmlns:a16="http://schemas.microsoft.com/office/drawing/2014/main" val="2655475534"/>
                    </a:ext>
                  </a:extLst>
                </a:gridCol>
              </a:tblGrid>
              <a:tr h="86202">
                <a:tc>
                  <a:txBody>
                    <a:bodyPr/>
                    <a:lstStyle/>
                    <a:p>
                      <a:pPr>
                        <a:lnSpc>
                          <a:spcPct val="150000"/>
                        </a:lnSpc>
                        <a:spcAft>
                          <a:spcPts val="0"/>
                        </a:spcAft>
                      </a:pPr>
                      <a:r>
                        <a:rPr lang="uk-UA" sz="1400" spc="150" dirty="0">
                          <a:effectLst/>
                        </a:rPr>
                        <a:t>  Види   фірми</a:t>
                      </a:r>
                      <a:endParaRPr lang="uk-UA" sz="1400" dirty="0">
                        <a:effectLst/>
                        <a:latin typeface="Times New Roman" panose="02020603050405020304" pitchFamily="18" charset="0"/>
                        <a:ea typeface="Times New Roman" panose="02020603050405020304" pitchFamily="18" charset="0"/>
                      </a:endParaRPr>
                    </a:p>
                  </a:txBody>
                  <a:tcPr marL="3657" marR="3657" marT="0" marB="0"/>
                </a:tc>
                <a:tc>
                  <a:txBody>
                    <a:bodyPr/>
                    <a:lstStyle/>
                    <a:p>
                      <a:pPr>
                        <a:lnSpc>
                          <a:spcPct val="150000"/>
                        </a:lnSpc>
                        <a:spcAft>
                          <a:spcPts val="0"/>
                        </a:spcAft>
                      </a:pPr>
                      <a:r>
                        <a:rPr lang="uk-UA" sz="1400" spc="150" dirty="0">
                          <a:effectLst/>
                        </a:rPr>
                        <a:t>      Переваги</a:t>
                      </a:r>
                      <a:endParaRPr lang="uk-UA" sz="1400" dirty="0">
                        <a:effectLst/>
                        <a:latin typeface="Times New Roman" panose="02020603050405020304" pitchFamily="18" charset="0"/>
                        <a:ea typeface="Times New Roman" panose="02020603050405020304" pitchFamily="18" charset="0"/>
                      </a:endParaRPr>
                    </a:p>
                  </a:txBody>
                  <a:tcPr marL="3657" marR="3657" marT="0" marB="0"/>
                </a:tc>
                <a:tc>
                  <a:txBody>
                    <a:bodyPr/>
                    <a:lstStyle/>
                    <a:p>
                      <a:pPr>
                        <a:lnSpc>
                          <a:spcPct val="150000"/>
                        </a:lnSpc>
                        <a:spcAft>
                          <a:spcPts val="0"/>
                        </a:spcAft>
                      </a:pPr>
                      <a:r>
                        <a:rPr lang="uk-UA" sz="1400" spc="150" dirty="0">
                          <a:effectLst/>
                        </a:rPr>
                        <a:t>          Недоліки</a:t>
                      </a:r>
                      <a:endParaRPr lang="uk-UA" sz="1400" dirty="0">
                        <a:effectLst/>
                        <a:latin typeface="Times New Roman" panose="02020603050405020304" pitchFamily="18" charset="0"/>
                        <a:ea typeface="Times New Roman" panose="02020603050405020304" pitchFamily="18" charset="0"/>
                      </a:endParaRPr>
                    </a:p>
                  </a:txBody>
                  <a:tcPr marL="3657" marR="3657" marT="0" marB="0"/>
                </a:tc>
                <a:extLst>
                  <a:ext uri="{0D108BD9-81ED-4DB2-BD59-A6C34878D82A}">
                    <a16:rowId xmlns:a16="http://schemas.microsoft.com/office/drawing/2014/main" val="3097437520"/>
                  </a:ext>
                </a:extLst>
              </a:tr>
              <a:tr h="1863940">
                <a:tc>
                  <a:txBody>
                    <a:bodyPr/>
                    <a:lstStyle/>
                    <a:p>
                      <a:pPr>
                        <a:lnSpc>
                          <a:spcPct val="150000"/>
                        </a:lnSpc>
                        <a:spcAft>
                          <a:spcPts val="0"/>
                        </a:spcAft>
                      </a:pPr>
                      <a:r>
                        <a:rPr lang="uk-UA" sz="1400" spc="150">
                          <a:effectLst/>
                        </a:rPr>
                        <a:t>Одноосібне</a:t>
                      </a:r>
                      <a:endParaRPr lang="uk-UA" sz="1400">
                        <a:effectLst/>
                      </a:endParaRPr>
                    </a:p>
                    <a:p>
                      <a:pPr>
                        <a:lnSpc>
                          <a:spcPct val="150000"/>
                        </a:lnSpc>
                        <a:spcAft>
                          <a:spcPts val="0"/>
                        </a:spcAft>
                      </a:pPr>
                      <a:r>
                        <a:rPr lang="uk-UA" sz="1400" spc="150">
                          <a:effectLst/>
                        </a:rPr>
                        <a:t>володіння</a:t>
                      </a:r>
                      <a:endParaRPr lang="uk-UA" sz="1400">
                        <a:effectLst/>
                        <a:latin typeface="Times New Roman" panose="02020603050405020304" pitchFamily="18" charset="0"/>
                        <a:ea typeface="Times New Roman" panose="02020603050405020304" pitchFamily="18" charset="0"/>
                      </a:endParaRPr>
                    </a:p>
                  </a:txBody>
                  <a:tcPr marL="3657" marR="3657" marT="0" marB="0"/>
                </a:tc>
                <a:tc>
                  <a:txBody>
                    <a:bodyPr/>
                    <a:lstStyle/>
                    <a:p>
                      <a:pPr>
                        <a:lnSpc>
                          <a:spcPct val="150000"/>
                        </a:lnSpc>
                        <a:spcAft>
                          <a:spcPts val="0"/>
                        </a:spcAft>
                      </a:pPr>
                      <a:r>
                        <a:rPr lang="uk-UA" sz="1400" spc="150" dirty="0">
                          <a:effectLst/>
                        </a:rPr>
                        <a:t>- легко створити;</a:t>
                      </a:r>
                      <a:endParaRPr lang="uk-UA" sz="1400" dirty="0">
                        <a:effectLst/>
                      </a:endParaRPr>
                    </a:p>
                    <a:p>
                      <a:pPr>
                        <a:lnSpc>
                          <a:spcPct val="150000"/>
                        </a:lnSpc>
                        <a:spcAft>
                          <a:spcPts val="0"/>
                        </a:spcAft>
                      </a:pPr>
                      <a:r>
                        <a:rPr lang="uk-UA" sz="1400" spc="150" dirty="0">
                          <a:effectLst/>
                        </a:rPr>
                        <a:t>- легко контролювати;</a:t>
                      </a:r>
                      <a:endParaRPr lang="uk-UA" sz="1400" dirty="0">
                        <a:effectLst/>
                      </a:endParaRPr>
                    </a:p>
                    <a:p>
                      <a:pPr>
                        <a:lnSpc>
                          <a:spcPct val="150000"/>
                        </a:lnSpc>
                        <a:spcAft>
                          <a:spcPts val="0"/>
                        </a:spcAft>
                      </a:pPr>
                      <a:r>
                        <a:rPr lang="uk-UA" sz="1400" spc="150" dirty="0">
                          <a:effectLst/>
                        </a:rPr>
                        <a:t>- свобода дій;</a:t>
                      </a:r>
                      <a:endParaRPr lang="uk-UA" sz="1400" dirty="0">
                        <a:effectLst/>
                      </a:endParaRPr>
                    </a:p>
                    <a:p>
                      <a:pPr>
                        <a:lnSpc>
                          <a:spcPct val="150000"/>
                        </a:lnSpc>
                        <a:spcAft>
                          <a:spcPts val="0"/>
                        </a:spcAft>
                      </a:pPr>
                      <a:r>
                        <a:rPr lang="uk-UA" sz="1400" spc="150" dirty="0">
                          <a:effectLst/>
                        </a:rPr>
                        <a:t>- менше регулювання</a:t>
                      </a:r>
                      <a:endParaRPr lang="uk-UA" sz="1400" dirty="0">
                        <a:effectLst/>
                      </a:endParaRPr>
                    </a:p>
                    <a:p>
                      <a:pPr>
                        <a:lnSpc>
                          <a:spcPct val="150000"/>
                        </a:lnSpc>
                        <a:spcAft>
                          <a:spcPts val="0"/>
                        </a:spcAft>
                      </a:pPr>
                      <a:r>
                        <a:rPr lang="uk-UA" sz="1400" spc="150" dirty="0">
                          <a:effectLst/>
                        </a:rPr>
                        <a:t>з боку держави; </a:t>
                      </a:r>
                      <a:endParaRPr lang="uk-UA" sz="1400" dirty="0">
                        <a:effectLst/>
                        <a:latin typeface="Times New Roman" panose="02020603050405020304" pitchFamily="18" charset="0"/>
                        <a:ea typeface="Times New Roman" panose="02020603050405020304" pitchFamily="18" charset="0"/>
                      </a:endParaRPr>
                    </a:p>
                  </a:txBody>
                  <a:tcPr marL="3657" marR="3657" marT="0" marB="0"/>
                </a:tc>
                <a:tc>
                  <a:txBody>
                    <a:bodyPr/>
                    <a:lstStyle/>
                    <a:p>
                      <a:pPr>
                        <a:lnSpc>
                          <a:spcPct val="150000"/>
                        </a:lnSpc>
                        <a:spcAft>
                          <a:spcPts val="0"/>
                        </a:spcAft>
                      </a:pPr>
                      <a:r>
                        <a:rPr lang="uk-UA" sz="1400" spc="150" dirty="0">
                          <a:effectLst/>
                        </a:rPr>
                        <a:t>- важко знайти кошти</a:t>
                      </a:r>
                      <a:endParaRPr lang="uk-UA" sz="1400" dirty="0">
                        <a:effectLst/>
                      </a:endParaRPr>
                    </a:p>
                    <a:p>
                      <a:pPr>
                        <a:lnSpc>
                          <a:spcPct val="150000"/>
                        </a:lnSpc>
                        <a:spcAft>
                          <a:spcPts val="0"/>
                        </a:spcAft>
                      </a:pPr>
                      <a:r>
                        <a:rPr lang="uk-UA" sz="1400" spc="150" dirty="0">
                          <a:effectLst/>
                        </a:rPr>
                        <a:t>для розширення фірми;</a:t>
                      </a:r>
                      <a:endParaRPr lang="uk-UA" sz="1400" dirty="0">
                        <a:effectLst/>
                      </a:endParaRPr>
                    </a:p>
                    <a:p>
                      <a:pPr>
                        <a:lnSpc>
                          <a:spcPct val="150000"/>
                        </a:lnSpc>
                        <a:spcAft>
                          <a:spcPts val="0"/>
                        </a:spcAft>
                      </a:pPr>
                      <a:r>
                        <a:rPr lang="uk-UA" sz="1400" spc="150" dirty="0">
                          <a:effectLst/>
                        </a:rPr>
                        <a:t>- менша стабільність фірми;</a:t>
                      </a:r>
                      <a:endParaRPr lang="uk-UA" sz="1400" dirty="0">
                        <a:effectLst/>
                      </a:endParaRPr>
                    </a:p>
                    <a:p>
                      <a:pPr>
                        <a:lnSpc>
                          <a:spcPct val="150000"/>
                        </a:lnSpc>
                        <a:spcAft>
                          <a:spcPts val="0"/>
                        </a:spcAft>
                      </a:pPr>
                      <a:r>
                        <a:rPr lang="uk-UA" sz="1400" spc="150" dirty="0">
                          <a:effectLst/>
                        </a:rPr>
                        <a:t>- власник має здійснювати управління фірмою: </a:t>
                      </a:r>
                      <a:endParaRPr lang="uk-UA" sz="1400" dirty="0">
                        <a:effectLst/>
                      </a:endParaRPr>
                    </a:p>
                    <a:p>
                      <a:pPr>
                        <a:lnSpc>
                          <a:spcPct val="150000"/>
                        </a:lnSpc>
                        <a:spcAft>
                          <a:spcPts val="0"/>
                        </a:spcAft>
                      </a:pPr>
                      <a:endParaRPr lang="uk-UA" sz="1400" dirty="0">
                        <a:effectLst/>
                        <a:latin typeface="Times New Roman" panose="02020603050405020304" pitchFamily="18" charset="0"/>
                        <a:ea typeface="Times New Roman" panose="02020603050405020304" pitchFamily="18" charset="0"/>
                      </a:endParaRPr>
                    </a:p>
                  </a:txBody>
                  <a:tcPr marL="3657" marR="3657" marT="0" marB="0"/>
                </a:tc>
                <a:extLst>
                  <a:ext uri="{0D108BD9-81ED-4DB2-BD59-A6C34878D82A}">
                    <a16:rowId xmlns:a16="http://schemas.microsoft.com/office/drawing/2014/main" val="4147680716"/>
                  </a:ext>
                </a:extLst>
              </a:tr>
              <a:tr h="2291305">
                <a:tc>
                  <a:txBody>
                    <a:bodyPr/>
                    <a:lstStyle/>
                    <a:p>
                      <a:pPr>
                        <a:lnSpc>
                          <a:spcPct val="150000"/>
                        </a:lnSpc>
                        <a:spcAft>
                          <a:spcPts val="0"/>
                        </a:spcAft>
                      </a:pPr>
                      <a:r>
                        <a:rPr lang="uk-UA" sz="1400" spc="150" dirty="0">
                          <a:effectLst/>
                          <a:latin typeface="Arial" panose="020B0604020202020204" pitchFamily="34" charset="0"/>
                          <a:ea typeface="Times New Roman" panose="02020603050405020304" pitchFamily="18" charset="0"/>
                        </a:rPr>
                        <a:t>Корпорація</a:t>
                      </a:r>
                      <a:endParaRPr lang="uk-U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42900" lvl="0" indent="-342900">
                        <a:lnSpc>
                          <a:spcPct val="150000"/>
                        </a:lnSpc>
                        <a:spcAft>
                          <a:spcPts val="0"/>
                        </a:spcAft>
                        <a:buFont typeface="Times New Roman" panose="02020603050405020304" pitchFamily="18" charset="0"/>
                        <a:buChar char="-"/>
                        <a:tabLst>
                          <a:tab pos="295275" algn="l"/>
                        </a:tabLst>
                      </a:pPr>
                      <a:r>
                        <a:rPr lang="uk-UA" sz="1400" spc="150">
                          <a:effectLst/>
                          <a:latin typeface="Arial" panose="020B0604020202020204" pitchFamily="34" charset="0"/>
                          <a:ea typeface="Times New Roman" panose="02020603050405020304" pitchFamily="18" charset="0"/>
                        </a:rPr>
                        <a:t>можна зібрати величезний капітал шляхом продажу акцій;</a:t>
                      </a:r>
                      <a:endParaRPr lang="uk-UA" sz="1200">
                        <a:effectLst/>
                        <a:latin typeface="Times New Roman" panose="02020603050405020304" pitchFamily="18" charset="0"/>
                        <a:ea typeface="Times New Roman" panose="02020603050405020304" pitchFamily="18" charset="0"/>
                      </a:endParaRPr>
                    </a:p>
                    <a:p>
                      <a:pPr marL="342900" lvl="0" indent="-342900">
                        <a:lnSpc>
                          <a:spcPct val="150000"/>
                        </a:lnSpc>
                        <a:spcAft>
                          <a:spcPts val="0"/>
                        </a:spcAft>
                        <a:buFont typeface="Times New Roman" panose="02020603050405020304" pitchFamily="18" charset="0"/>
                        <a:buChar char="-"/>
                        <a:tabLst>
                          <a:tab pos="295275" algn="l"/>
                        </a:tabLst>
                      </a:pPr>
                      <a:r>
                        <a:rPr lang="uk-UA" sz="1400" spc="150">
                          <a:effectLst/>
                          <a:latin typeface="Arial" panose="020B0604020202020204" pitchFamily="34" charset="0"/>
                          <a:ea typeface="Times New Roman" panose="02020603050405020304" pitchFamily="18" charset="0"/>
                        </a:rPr>
                        <a:t>відповідальність акціонерів обмежена;</a:t>
                      </a:r>
                      <a:endParaRPr lang="uk-UA" sz="1200">
                        <a:effectLst/>
                        <a:latin typeface="Times New Roman" panose="02020603050405020304" pitchFamily="18" charset="0"/>
                        <a:ea typeface="Times New Roman" panose="02020603050405020304" pitchFamily="18" charset="0"/>
                      </a:endParaRPr>
                    </a:p>
                    <a:p>
                      <a:pPr marL="342900" lvl="0" indent="-342900">
                        <a:lnSpc>
                          <a:spcPct val="150000"/>
                        </a:lnSpc>
                        <a:spcAft>
                          <a:spcPts val="0"/>
                        </a:spcAft>
                        <a:buFont typeface="Times New Roman" panose="02020603050405020304" pitchFamily="18" charset="0"/>
                        <a:buChar char="-"/>
                        <a:tabLst>
                          <a:tab pos="295275" algn="l"/>
                        </a:tabLst>
                      </a:pPr>
                      <a:r>
                        <a:rPr lang="uk-UA" sz="1400" spc="150">
                          <a:effectLst/>
                          <a:latin typeface="Arial" panose="020B0604020202020204" pitchFamily="34" charset="0"/>
                          <a:ea typeface="Times New Roman" panose="02020603050405020304" pitchFamily="18" charset="0"/>
                        </a:rPr>
                        <a:t>максимальна стабільна фірми при зміні її власників; </a:t>
                      </a:r>
                      <a:endParaRPr lang="uk-UA" sz="1200">
                        <a:effectLst/>
                        <a:latin typeface="Times New Roman" panose="02020603050405020304" pitchFamily="18" charset="0"/>
                        <a:ea typeface="Times New Roman" panose="02020603050405020304" pitchFamily="18" charset="0"/>
                      </a:endParaRPr>
                    </a:p>
                    <a:p>
                      <a:pPr marL="342900" lvl="0" indent="-342900">
                        <a:lnSpc>
                          <a:spcPct val="150000"/>
                        </a:lnSpc>
                        <a:spcAft>
                          <a:spcPts val="0"/>
                        </a:spcAft>
                        <a:buFont typeface="Times New Roman" panose="02020603050405020304" pitchFamily="18" charset="0"/>
                        <a:buChar char="-"/>
                        <a:tabLst>
                          <a:tab pos="295275" algn="l"/>
                        </a:tabLst>
                      </a:pPr>
                      <a:r>
                        <a:rPr lang="uk-UA" sz="1400" spc="150">
                          <a:effectLst/>
                          <a:latin typeface="Arial" panose="020B0604020202020204" pitchFamily="34" charset="0"/>
                          <a:ea typeface="Times New Roman" panose="02020603050405020304" pitchFamily="18" charset="0"/>
                        </a:rPr>
                        <a:t>можливість запрошення професійних менеджерів;</a:t>
                      </a:r>
                      <a:endParaRPr lang="uk-U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42900" lvl="0" indent="-342900">
                        <a:lnSpc>
                          <a:spcPct val="150000"/>
                        </a:lnSpc>
                        <a:spcAft>
                          <a:spcPts val="0"/>
                        </a:spcAft>
                        <a:buFont typeface="Times New Roman" panose="02020603050405020304" pitchFamily="18" charset="0"/>
                        <a:buChar char="-"/>
                        <a:tabLst>
                          <a:tab pos="295275" algn="l"/>
                        </a:tabLst>
                      </a:pPr>
                      <a:r>
                        <a:rPr lang="uk-UA" sz="1400" spc="150" dirty="0">
                          <a:effectLst/>
                          <a:latin typeface="Arial" panose="020B0604020202020204" pitchFamily="34" charset="0"/>
                          <a:ea typeface="Times New Roman" panose="02020603050405020304" pitchFamily="18" charset="0"/>
                        </a:rPr>
                        <a:t>державне регулювання зазвичай досить жорстке;</a:t>
                      </a:r>
                      <a:endParaRPr lang="uk-UA" sz="1200" dirty="0">
                        <a:effectLst/>
                        <a:latin typeface="Times New Roman" panose="02020603050405020304" pitchFamily="18" charset="0"/>
                        <a:ea typeface="Times New Roman" panose="02020603050405020304" pitchFamily="18" charset="0"/>
                      </a:endParaRPr>
                    </a:p>
                    <a:p>
                      <a:pPr marL="342900" lvl="0" indent="-342900">
                        <a:lnSpc>
                          <a:spcPct val="150000"/>
                        </a:lnSpc>
                        <a:spcAft>
                          <a:spcPts val="0"/>
                        </a:spcAft>
                        <a:buFont typeface="Times New Roman" panose="02020603050405020304" pitchFamily="18" charset="0"/>
                        <a:buChar char="-"/>
                        <a:tabLst>
                          <a:tab pos="295275" algn="l"/>
                        </a:tabLst>
                      </a:pPr>
                      <a:r>
                        <a:rPr lang="uk-UA" sz="1400" spc="150" dirty="0">
                          <a:effectLst/>
                          <a:latin typeface="Arial" panose="020B0604020202020204" pitchFamily="34" charset="0"/>
                          <a:ea typeface="Times New Roman" panose="02020603050405020304" pitchFamily="18" charset="0"/>
                        </a:rPr>
                        <a:t>значні організаційні та управлінські витрати;</a:t>
                      </a:r>
                      <a:endParaRPr lang="uk-UA" sz="1200" dirty="0">
                        <a:effectLst/>
                        <a:latin typeface="Times New Roman" panose="02020603050405020304" pitchFamily="18" charset="0"/>
                        <a:ea typeface="Times New Roman" panose="02020603050405020304" pitchFamily="18" charset="0"/>
                      </a:endParaRPr>
                    </a:p>
                    <a:p>
                      <a:pPr marL="342900" lvl="0" indent="-342900">
                        <a:lnSpc>
                          <a:spcPct val="150000"/>
                        </a:lnSpc>
                        <a:spcAft>
                          <a:spcPts val="0"/>
                        </a:spcAft>
                        <a:buFont typeface="Times New Roman" panose="02020603050405020304" pitchFamily="18" charset="0"/>
                        <a:buChar char="-"/>
                        <a:tabLst>
                          <a:tab pos="295275" algn="l"/>
                        </a:tabLst>
                      </a:pPr>
                      <a:r>
                        <a:rPr lang="uk-UA" sz="1400" spc="150" dirty="0">
                          <a:effectLst/>
                          <a:latin typeface="Arial" panose="020B0604020202020204" pitchFamily="34" charset="0"/>
                          <a:ea typeface="Times New Roman" panose="02020603050405020304" pitchFamily="18" charset="0"/>
                        </a:rPr>
                        <a:t>подвійне оподаткування;</a:t>
                      </a:r>
                      <a:endParaRPr lang="uk-UA" sz="1200" dirty="0">
                        <a:effectLst/>
                        <a:latin typeface="Times New Roman" panose="02020603050405020304" pitchFamily="18" charset="0"/>
                        <a:ea typeface="Times New Roman" panose="02020603050405020304" pitchFamily="18" charset="0"/>
                      </a:endParaRPr>
                    </a:p>
                    <a:p>
                      <a:pPr marL="342900" lvl="0" indent="-342900">
                        <a:lnSpc>
                          <a:spcPct val="150000"/>
                        </a:lnSpc>
                        <a:spcAft>
                          <a:spcPts val="0"/>
                        </a:spcAft>
                        <a:buFont typeface="Times New Roman" panose="02020603050405020304" pitchFamily="18" charset="0"/>
                        <a:buChar char="-"/>
                        <a:tabLst>
                          <a:tab pos="295275" algn="l"/>
                        </a:tabLst>
                      </a:pPr>
                      <a:r>
                        <a:rPr lang="uk-UA" sz="1400" spc="150" dirty="0">
                          <a:effectLst/>
                          <a:latin typeface="Arial" panose="020B0604020202020204" pitchFamily="34" charset="0"/>
                          <a:ea typeface="Times New Roman" panose="02020603050405020304" pitchFamily="18" charset="0"/>
                        </a:rPr>
                        <a:t>можливості зловживань з боку менеджерів;</a:t>
                      </a:r>
                      <a:endParaRPr lang="uk-U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57773685"/>
                  </a:ext>
                </a:extLst>
              </a:tr>
              <a:tr h="2215661">
                <a:tc>
                  <a:txBody>
                    <a:bodyPr/>
                    <a:lstStyle/>
                    <a:p>
                      <a:pPr>
                        <a:lnSpc>
                          <a:spcPct val="150000"/>
                        </a:lnSpc>
                        <a:spcAft>
                          <a:spcPts val="0"/>
                        </a:spcAft>
                      </a:pPr>
                      <a:r>
                        <a:rPr lang="uk-UA" sz="1400" spc="150">
                          <a:effectLst/>
                        </a:rPr>
                        <a:t>Корпорація</a:t>
                      </a:r>
                      <a:endParaRPr lang="uk-UA" sz="1400">
                        <a:effectLst/>
                        <a:latin typeface="Times New Roman" panose="02020603050405020304" pitchFamily="18" charset="0"/>
                        <a:ea typeface="Times New Roman" panose="02020603050405020304" pitchFamily="18" charset="0"/>
                      </a:endParaRPr>
                    </a:p>
                  </a:txBody>
                  <a:tcPr marL="3657" marR="3657" marT="0" marB="0"/>
                </a:tc>
                <a:tc>
                  <a:txBody>
                    <a:bodyPr/>
                    <a:lstStyle/>
                    <a:p>
                      <a:pPr marL="342900" lvl="0" indent="-342900">
                        <a:lnSpc>
                          <a:spcPct val="150000"/>
                        </a:lnSpc>
                        <a:spcAft>
                          <a:spcPts val="0"/>
                        </a:spcAft>
                        <a:buFont typeface="Times New Roman" panose="02020603050405020304" pitchFamily="18" charset="0"/>
                        <a:buChar char="-"/>
                        <a:tabLst>
                          <a:tab pos="295275" algn="l"/>
                        </a:tabLst>
                      </a:pPr>
                      <a:r>
                        <a:rPr lang="uk-UA" sz="1400" spc="150" dirty="0">
                          <a:effectLst/>
                        </a:rPr>
                        <a:t>можна зібрати величезний капітал шляхом продажу акцій;</a:t>
                      </a:r>
                      <a:endParaRPr lang="uk-UA" sz="1400" dirty="0">
                        <a:effectLst/>
                      </a:endParaRPr>
                    </a:p>
                    <a:p>
                      <a:pPr marL="342900" lvl="0" indent="-342900">
                        <a:lnSpc>
                          <a:spcPct val="150000"/>
                        </a:lnSpc>
                        <a:spcAft>
                          <a:spcPts val="0"/>
                        </a:spcAft>
                        <a:buFont typeface="Times New Roman" panose="02020603050405020304" pitchFamily="18" charset="0"/>
                        <a:buChar char="-"/>
                        <a:tabLst>
                          <a:tab pos="295275" algn="l"/>
                        </a:tabLst>
                      </a:pPr>
                      <a:r>
                        <a:rPr lang="uk-UA" sz="1400" spc="150" dirty="0">
                          <a:effectLst/>
                        </a:rPr>
                        <a:t>відповідальність акціонерів обмежена;</a:t>
                      </a:r>
                      <a:endParaRPr lang="uk-UA" sz="1400" dirty="0">
                        <a:effectLst/>
                      </a:endParaRPr>
                    </a:p>
                    <a:p>
                      <a:pPr marL="342900" lvl="0" indent="-342900">
                        <a:lnSpc>
                          <a:spcPct val="150000"/>
                        </a:lnSpc>
                        <a:spcAft>
                          <a:spcPts val="0"/>
                        </a:spcAft>
                        <a:buFont typeface="Times New Roman" panose="02020603050405020304" pitchFamily="18" charset="0"/>
                        <a:buChar char="-"/>
                        <a:tabLst>
                          <a:tab pos="295275" algn="l"/>
                        </a:tabLst>
                      </a:pPr>
                      <a:r>
                        <a:rPr lang="uk-UA" sz="1400" spc="150" dirty="0">
                          <a:effectLst/>
                        </a:rPr>
                        <a:t>максимальна стабільна фірми при зміні її власників; </a:t>
                      </a:r>
                      <a:endParaRPr lang="uk-UA" sz="1400" dirty="0">
                        <a:effectLst/>
                      </a:endParaRPr>
                    </a:p>
                    <a:p>
                      <a:pPr marL="342900" lvl="0" indent="-342900">
                        <a:lnSpc>
                          <a:spcPct val="150000"/>
                        </a:lnSpc>
                        <a:spcAft>
                          <a:spcPts val="0"/>
                        </a:spcAft>
                        <a:buFont typeface="Times New Roman" panose="02020603050405020304" pitchFamily="18" charset="0"/>
                        <a:buChar char="-"/>
                        <a:tabLst>
                          <a:tab pos="295275" algn="l"/>
                        </a:tabLst>
                      </a:pPr>
                      <a:r>
                        <a:rPr lang="uk-UA" sz="1400" spc="150" dirty="0">
                          <a:effectLst/>
                        </a:rPr>
                        <a:t>можливість запрошення професійних менеджерів;</a:t>
                      </a:r>
                      <a:endParaRPr lang="uk-UA" sz="1400" dirty="0">
                        <a:effectLst/>
                        <a:latin typeface="Times New Roman" panose="02020603050405020304" pitchFamily="18" charset="0"/>
                        <a:ea typeface="Times New Roman" panose="02020603050405020304" pitchFamily="18" charset="0"/>
                      </a:endParaRPr>
                    </a:p>
                  </a:txBody>
                  <a:tcPr marL="3657" marR="3657" marT="0" marB="0"/>
                </a:tc>
                <a:tc>
                  <a:txBody>
                    <a:bodyPr/>
                    <a:lstStyle/>
                    <a:p>
                      <a:pPr marL="342900" lvl="0" indent="-342900">
                        <a:lnSpc>
                          <a:spcPct val="150000"/>
                        </a:lnSpc>
                        <a:spcAft>
                          <a:spcPts val="0"/>
                        </a:spcAft>
                        <a:buFont typeface="Times New Roman" panose="02020603050405020304" pitchFamily="18" charset="0"/>
                        <a:buChar char="-"/>
                        <a:tabLst>
                          <a:tab pos="295275" algn="l"/>
                        </a:tabLst>
                      </a:pPr>
                      <a:r>
                        <a:rPr lang="uk-UA" sz="1400" spc="150" dirty="0">
                          <a:effectLst/>
                        </a:rPr>
                        <a:t>державне регулювання зазвичай досить жорстке;</a:t>
                      </a:r>
                      <a:endParaRPr lang="uk-UA" sz="1400" dirty="0">
                        <a:effectLst/>
                      </a:endParaRPr>
                    </a:p>
                    <a:p>
                      <a:pPr marL="342900" lvl="0" indent="-342900">
                        <a:lnSpc>
                          <a:spcPct val="150000"/>
                        </a:lnSpc>
                        <a:spcAft>
                          <a:spcPts val="0"/>
                        </a:spcAft>
                        <a:buFont typeface="Times New Roman" panose="02020603050405020304" pitchFamily="18" charset="0"/>
                        <a:buChar char="-"/>
                        <a:tabLst>
                          <a:tab pos="295275" algn="l"/>
                        </a:tabLst>
                      </a:pPr>
                      <a:r>
                        <a:rPr lang="uk-UA" sz="1400" spc="150" dirty="0">
                          <a:effectLst/>
                        </a:rPr>
                        <a:t>значні організаційні та управлінські витрати;</a:t>
                      </a:r>
                      <a:endParaRPr lang="uk-UA" sz="1400" dirty="0">
                        <a:effectLst/>
                      </a:endParaRPr>
                    </a:p>
                    <a:p>
                      <a:pPr marL="342900" lvl="0" indent="-342900">
                        <a:lnSpc>
                          <a:spcPct val="150000"/>
                        </a:lnSpc>
                        <a:spcAft>
                          <a:spcPts val="0"/>
                        </a:spcAft>
                        <a:buFont typeface="Times New Roman" panose="02020603050405020304" pitchFamily="18" charset="0"/>
                        <a:buChar char="-"/>
                        <a:tabLst>
                          <a:tab pos="295275" algn="l"/>
                        </a:tabLst>
                      </a:pPr>
                      <a:r>
                        <a:rPr lang="uk-UA" sz="1400" spc="150" dirty="0">
                          <a:effectLst/>
                        </a:rPr>
                        <a:t>подвійне оподаткування;</a:t>
                      </a:r>
                      <a:endParaRPr lang="uk-UA" sz="1400" dirty="0">
                        <a:effectLst/>
                      </a:endParaRPr>
                    </a:p>
                    <a:p>
                      <a:pPr marL="342900" lvl="0" indent="-342900">
                        <a:lnSpc>
                          <a:spcPct val="150000"/>
                        </a:lnSpc>
                        <a:spcAft>
                          <a:spcPts val="0"/>
                        </a:spcAft>
                        <a:buFont typeface="Times New Roman" panose="02020603050405020304" pitchFamily="18" charset="0"/>
                        <a:buChar char="-"/>
                        <a:tabLst>
                          <a:tab pos="295275" algn="l"/>
                        </a:tabLst>
                      </a:pPr>
                      <a:r>
                        <a:rPr lang="uk-UA" sz="1400" spc="150" dirty="0">
                          <a:effectLst/>
                        </a:rPr>
                        <a:t>можливості зловживань з боку менеджерів;</a:t>
                      </a:r>
                      <a:endParaRPr lang="uk-UA" sz="1400" dirty="0">
                        <a:effectLst/>
                        <a:latin typeface="Times New Roman" panose="02020603050405020304" pitchFamily="18" charset="0"/>
                        <a:ea typeface="Times New Roman" panose="02020603050405020304" pitchFamily="18" charset="0"/>
                      </a:endParaRPr>
                    </a:p>
                  </a:txBody>
                  <a:tcPr marL="3657" marR="3657" marT="0" marB="0"/>
                </a:tc>
                <a:extLst>
                  <a:ext uri="{0D108BD9-81ED-4DB2-BD59-A6C34878D82A}">
                    <a16:rowId xmlns:a16="http://schemas.microsoft.com/office/drawing/2014/main" val="2570868247"/>
                  </a:ext>
                </a:extLst>
              </a:tr>
            </a:tbl>
          </a:graphicData>
        </a:graphic>
      </p:graphicFrame>
    </p:spTree>
    <p:extLst>
      <p:ext uri="{BB962C8B-B14F-4D97-AF65-F5344CB8AC3E}">
        <p14:creationId xmlns:p14="http://schemas.microsoft.com/office/powerpoint/2010/main" val="26835825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Прямоугольник 1"/>
          <p:cNvSpPr/>
          <p:nvPr/>
        </p:nvSpPr>
        <p:spPr>
          <a:xfrm>
            <a:off x="2800350" y="1730463"/>
            <a:ext cx="9163050" cy="5047536"/>
          </a:xfrm>
          <a:prstGeom prst="rect">
            <a:avLst/>
          </a:prstGeom>
        </p:spPr>
        <p:txBody>
          <a:bodyPr wrap="square">
            <a:spAutoFit/>
          </a:bodyPr>
          <a:lstStyle/>
          <a:p>
            <a:pPr indent="238125" algn="just"/>
            <a:r>
              <a:rPr lang="ru-RU" sz="2300" b="1" dirty="0">
                <a:latin typeface="Times New Roman" panose="02020603050405020304" pitchFamily="18" charset="0"/>
                <a:ea typeface="Times New Roman" panose="02020603050405020304" pitchFamily="18" charset="0"/>
                <a:cs typeface="Times New Roman" panose="02020603050405020304" pitchFamily="18" charset="0"/>
              </a:rPr>
              <a:t>До основних організаційно-економічних форм діяльності підприємства належать: </a:t>
            </a:r>
            <a:endParaRPr lang="ru-RU" sz="23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238125" algn="just"/>
            <a:r>
              <a:rPr lang="ru-RU" sz="2300" b="1" dirty="0" smtClean="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Концерн</a:t>
            </a:r>
            <a:r>
              <a:rPr lang="ru-RU" sz="23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це багатогалузеве акціонерне товариство, що контролює підприємства через систему </a:t>
            </a:r>
            <a:r>
              <a:rPr lang="ru-RU" sz="23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участі.</a:t>
            </a:r>
            <a:endParaRPr lang="ru-RU" sz="23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238125" algn="just"/>
            <a:r>
              <a:rPr lang="ru-RU" sz="2300" b="1" dirty="0" smtClean="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Асоціації</a:t>
            </a:r>
            <a:r>
              <a:rPr lang="ru-RU" sz="23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це форма добровільного об'єднання економічно самостійних підприємств, організацій, що одночасно можуть входити в інші утворення.</a:t>
            </a:r>
            <a:endParaRPr lang="ru-RU" sz="2300" b="1" dirty="0">
              <a:latin typeface="Times New Roman" panose="02020603050405020304" pitchFamily="18" charset="0"/>
              <a:ea typeface="Calibri" panose="020F0502020204030204" pitchFamily="34" charset="0"/>
              <a:cs typeface="Times New Roman" panose="02020603050405020304" pitchFamily="18" charset="0"/>
            </a:endParaRPr>
          </a:p>
          <a:p>
            <a:pPr indent="238125" algn="just"/>
            <a:r>
              <a:rPr lang="ru-RU" sz="2300" b="1"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Консорціум</a:t>
            </a:r>
            <a:r>
              <a:rPr lang="ru-RU" sz="23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це об'єднання підприємців з метою спільного проведення великої фінансової операції.</a:t>
            </a:r>
            <a:endParaRPr lang="ru-RU" sz="2300" b="1" dirty="0">
              <a:latin typeface="Times New Roman" panose="02020603050405020304" pitchFamily="18" charset="0"/>
              <a:ea typeface="Calibri" panose="020F0502020204030204" pitchFamily="34" charset="0"/>
              <a:cs typeface="Times New Roman" panose="02020603050405020304" pitchFamily="18" charset="0"/>
            </a:endParaRPr>
          </a:p>
          <a:p>
            <a:pPr indent="238125" algn="just"/>
            <a:r>
              <a:rPr lang="ru-RU" sz="2300" b="1"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Синдикат</a:t>
            </a:r>
            <a:r>
              <a:rPr lang="ru-RU" sz="23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об'єднання з метою збуту продукції підприємцями однієї галузі для усунення зайвої конкуренції між ними.</a:t>
            </a:r>
            <a:endParaRPr lang="ru-RU" sz="2300" b="1" dirty="0">
              <a:latin typeface="Times New Roman" panose="02020603050405020304" pitchFamily="18" charset="0"/>
              <a:ea typeface="Calibri" panose="020F0502020204030204" pitchFamily="34" charset="0"/>
              <a:cs typeface="Times New Roman" panose="02020603050405020304" pitchFamily="18" charset="0"/>
            </a:endParaRPr>
          </a:p>
          <a:p>
            <a:pPr indent="238125" algn="just"/>
            <a:r>
              <a:rPr lang="ru-RU" sz="2300" b="1"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Картель </a:t>
            </a:r>
            <a:r>
              <a:rPr lang="ru-RU" sz="23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це угода між підприємствами однієї галузі про ціни на продукцію, послуги, розділ ринків збуту, частки у загальному обсязі виробництва та ін.</a:t>
            </a:r>
            <a:endParaRPr lang="ru-RU" sz="23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Овальная выноска 2"/>
          <p:cNvSpPr/>
          <p:nvPr/>
        </p:nvSpPr>
        <p:spPr>
          <a:xfrm>
            <a:off x="3739341" y="0"/>
            <a:ext cx="7115696" cy="1147156"/>
          </a:xfrm>
          <a:prstGeom prst="wedgeEllipseCallout">
            <a:avLst>
              <a:gd name="adj1" fmla="val -59732"/>
              <a:gd name="adj2" fmla="val 94385"/>
            </a:avLst>
          </a:prstGeom>
          <a:solidFill>
            <a:schemeClr val="accent1">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69" y="0"/>
            <a:ext cx="4062631" cy="6858000"/>
          </a:xfrm>
          <a:prstGeom prst="rect">
            <a:avLst/>
          </a:prstGeom>
        </p:spPr>
      </p:pic>
      <p:sp>
        <p:nvSpPr>
          <p:cNvPr id="7" name="TextBox 6"/>
          <p:cNvSpPr txBox="1"/>
          <p:nvPr/>
        </p:nvSpPr>
        <p:spPr>
          <a:xfrm>
            <a:off x="5142287" y="280456"/>
            <a:ext cx="4746236" cy="584775"/>
          </a:xfrm>
          <a:prstGeom prst="rect">
            <a:avLst/>
          </a:prstGeom>
          <a:noFill/>
        </p:spPr>
        <p:txBody>
          <a:bodyPr wrap="none" rtlCol="0">
            <a:spAutoFit/>
          </a:bodyPr>
          <a:lstStyle/>
          <a:p>
            <a:r>
              <a:rPr lang="uk-UA" sz="3200" b="1" dirty="0" smtClean="0">
                <a:solidFill>
                  <a:srgbClr val="800000"/>
                </a:solidFill>
                <a:latin typeface="Times New Roman" panose="02020603050405020304" pitchFamily="18" charset="0"/>
                <a:cs typeface="Times New Roman" panose="02020603050405020304" pitchFamily="18" charset="0"/>
              </a:rPr>
              <a:t>Додаткова інформація!!!</a:t>
            </a:r>
            <a:endParaRPr lang="ru-RU" sz="3200" b="1" dirty="0">
              <a:solidFill>
                <a:srgbClr val="8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23531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1698" y="115743"/>
            <a:ext cx="11157066" cy="1325563"/>
          </a:xfrm>
        </p:spPr>
        <p:txBody>
          <a:bodyPr/>
          <a:lstStyle/>
          <a:p>
            <a:pPr algn="ctr"/>
            <a:r>
              <a:rPr lang="uk-UA" dirty="0"/>
              <a:t>Державне регулювання та підтримка розвитку внутрішньої торгівлі </a:t>
            </a:r>
            <a:r>
              <a:rPr lang="uk-UA" dirty="0" smtClean="0"/>
              <a:t>України </a:t>
            </a:r>
            <a:endParaRPr lang="uk-UA" dirty="0"/>
          </a:p>
        </p:txBody>
      </p:sp>
      <p:sp>
        <p:nvSpPr>
          <p:cNvPr id="3" name="Объект 2"/>
          <p:cNvSpPr>
            <a:spLocks noGrp="1"/>
          </p:cNvSpPr>
          <p:nvPr>
            <p:ph idx="1"/>
          </p:nvPr>
        </p:nvSpPr>
        <p:spPr>
          <a:xfrm>
            <a:off x="116378" y="1310236"/>
            <a:ext cx="11953702" cy="4351338"/>
          </a:xfrm>
        </p:spPr>
        <p:txBody>
          <a:bodyPr>
            <a:noAutofit/>
          </a:bodyPr>
          <a:lstStyle/>
          <a:p>
            <a:pPr marL="0" indent="0">
              <a:spcBef>
                <a:spcPts val="0"/>
              </a:spcBef>
              <a:buNone/>
            </a:pPr>
            <a:r>
              <a:rPr lang="uk-UA" sz="1400" b="1" u="sng" dirty="0" smtClean="0"/>
              <a:t>Метою </a:t>
            </a:r>
            <a:r>
              <a:rPr lang="uk-UA" sz="1400" b="1" u="sng" dirty="0"/>
              <a:t>державного регулювання торговельної діяльності є: </a:t>
            </a:r>
            <a:endParaRPr lang="uk-UA" sz="1400" b="1" u="sng" dirty="0" smtClean="0"/>
          </a:p>
          <a:p>
            <a:pPr>
              <a:spcBef>
                <a:spcPts val="0"/>
              </a:spcBef>
            </a:pPr>
            <a:r>
              <a:rPr lang="uk-UA" sz="1600" dirty="0" smtClean="0"/>
              <a:t>• </a:t>
            </a:r>
            <a:r>
              <a:rPr lang="uk-UA" sz="1600" dirty="0"/>
              <a:t>розвиток торговельної діяльності в Україні, у тому числі шляхом державної підтримки національного товаровиробника та розвитку конкуренції; </a:t>
            </a:r>
            <a:endParaRPr lang="uk-UA" sz="1600" dirty="0" smtClean="0"/>
          </a:p>
          <a:p>
            <a:pPr>
              <a:spcBef>
                <a:spcPts val="0"/>
              </a:spcBef>
            </a:pPr>
            <a:r>
              <a:rPr lang="uk-UA" sz="1600" dirty="0" smtClean="0"/>
              <a:t>• </a:t>
            </a:r>
            <a:r>
              <a:rPr lang="uk-UA" sz="1600" dirty="0"/>
              <a:t>впровадження єдиного порядку організації та здійснення торговельної діяльності на всій території України; </a:t>
            </a:r>
            <a:endParaRPr lang="uk-UA" sz="1600" dirty="0" smtClean="0"/>
          </a:p>
          <a:p>
            <a:pPr>
              <a:spcBef>
                <a:spcPts val="0"/>
              </a:spcBef>
            </a:pPr>
            <a:r>
              <a:rPr lang="uk-UA" sz="1600" dirty="0" smtClean="0"/>
              <a:t>• </a:t>
            </a:r>
            <a:r>
              <a:rPr lang="uk-UA" sz="1600" dirty="0"/>
              <a:t>створення умов для найбільш повного задоволення потреб споживачів у товарах (роботах, послугах) належної якості та за прийнятними цінами; забезпечення доступності до товарів першої необхідності у місцях проживання громадян</a:t>
            </a:r>
            <a:r>
              <a:rPr lang="uk-UA" sz="1600" dirty="0" smtClean="0"/>
              <a:t>;</a:t>
            </a:r>
          </a:p>
          <a:p>
            <a:pPr>
              <a:spcBef>
                <a:spcPts val="0"/>
              </a:spcBef>
            </a:pPr>
            <a:r>
              <a:rPr lang="uk-UA" sz="1600" dirty="0" smtClean="0"/>
              <a:t> </a:t>
            </a:r>
            <a:r>
              <a:rPr lang="uk-UA" sz="1600" dirty="0"/>
              <a:t>• забезпечення сталого насичення торговельної мережі соціально значущими товарами; </a:t>
            </a:r>
            <a:endParaRPr lang="uk-UA" sz="1600" dirty="0" smtClean="0"/>
          </a:p>
          <a:p>
            <a:pPr>
              <a:spcBef>
                <a:spcPts val="0"/>
              </a:spcBef>
            </a:pPr>
            <a:r>
              <a:rPr lang="uk-UA" sz="1600" dirty="0" smtClean="0"/>
              <a:t>• </a:t>
            </a:r>
            <a:r>
              <a:rPr lang="uk-UA" sz="1600" dirty="0"/>
              <a:t>забезпечення цінової стабільності на ринках споживчих соціально-значущих товарів шляхом здійснення товарних інтервенцій; </a:t>
            </a:r>
            <a:endParaRPr lang="uk-UA" sz="1600" dirty="0" smtClean="0"/>
          </a:p>
          <a:p>
            <a:pPr>
              <a:spcBef>
                <a:spcPts val="0"/>
              </a:spcBef>
            </a:pPr>
            <a:r>
              <a:rPr lang="uk-UA" sz="1600" dirty="0" smtClean="0"/>
              <a:t>• </a:t>
            </a:r>
            <a:r>
              <a:rPr lang="uk-UA" sz="1600" dirty="0"/>
              <a:t>забезпечення дотримання прав та законних інтересів суб’єктів господарювання та покупців. До методів державного регулювання торговельної діяльності належать: </a:t>
            </a:r>
            <a:endParaRPr lang="uk-UA" sz="1600" dirty="0" smtClean="0"/>
          </a:p>
          <a:p>
            <a:pPr>
              <a:spcBef>
                <a:spcPts val="0"/>
              </a:spcBef>
            </a:pPr>
            <a:r>
              <a:rPr lang="uk-UA" sz="1600" dirty="0" smtClean="0"/>
              <a:t>• </a:t>
            </a:r>
            <a:r>
              <a:rPr lang="uk-UA" sz="1600" dirty="0"/>
              <a:t>встановлення вимог до організації та здійснення торговельної діяльності; </a:t>
            </a:r>
            <a:endParaRPr lang="uk-UA" sz="1600" dirty="0" smtClean="0"/>
          </a:p>
          <a:p>
            <a:pPr>
              <a:spcBef>
                <a:spcPts val="0"/>
              </a:spcBef>
            </a:pPr>
            <a:r>
              <a:rPr lang="uk-UA" sz="1600" dirty="0" smtClean="0"/>
              <a:t>• </a:t>
            </a:r>
            <a:r>
              <a:rPr lang="uk-UA" sz="1600" dirty="0"/>
              <a:t>здійснення контролю за дотриманням законодавства про захист економічної конкуренції у сфері торгівлі; </a:t>
            </a:r>
            <a:endParaRPr lang="uk-UA" sz="1600" dirty="0" smtClean="0"/>
          </a:p>
          <a:p>
            <a:pPr>
              <a:spcBef>
                <a:spcPts val="0"/>
              </a:spcBef>
            </a:pPr>
            <a:r>
              <a:rPr lang="uk-UA" sz="1600" dirty="0" smtClean="0"/>
              <a:t>• </a:t>
            </a:r>
            <a:r>
              <a:rPr lang="uk-UA" sz="1600" dirty="0"/>
              <a:t>державне регулювання цін і націнок на окремі види соціально значущих товарів; </a:t>
            </a:r>
            <a:endParaRPr lang="uk-UA" sz="1600" dirty="0" smtClean="0"/>
          </a:p>
          <a:p>
            <a:pPr>
              <a:spcBef>
                <a:spcPts val="0"/>
              </a:spcBef>
            </a:pPr>
            <a:r>
              <a:rPr lang="uk-UA" sz="1600" dirty="0" smtClean="0"/>
              <a:t>• </a:t>
            </a:r>
            <a:r>
              <a:rPr lang="uk-UA" sz="1600" dirty="0"/>
              <a:t>державна підтримка торгівлі соціально значущими товарами; патентування торговельної діяльності; </a:t>
            </a:r>
            <a:endParaRPr lang="uk-UA" sz="1600" dirty="0" smtClean="0"/>
          </a:p>
          <a:p>
            <a:pPr>
              <a:spcBef>
                <a:spcPts val="0"/>
              </a:spcBef>
            </a:pPr>
            <a:r>
              <a:rPr lang="uk-UA" sz="1600" dirty="0" smtClean="0"/>
              <a:t>• </a:t>
            </a:r>
            <a:r>
              <a:rPr lang="uk-UA" sz="1600" dirty="0"/>
              <a:t>ліцензування торгівлі окремими видами товарів; підтвердження відповідності продукції, що реалізується на внутрішньому ринку</a:t>
            </a:r>
            <a:r>
              <a:rPr lang="uk-UA" sz="1600" dirty="0" smtClean="0"/>
              <a:t>;</a:t>
            </a:r>
          </a:p>
          <a:p>
            <a:pPr>
              <a:spcBef>
                <a:spcPts val="0"/>
              </a:spcBef>
            </a:pPr>
            <a:r>
              <a:rPr lang="uk-UA" sz="1600" dirty="0" smtClean="0"/>
              <a:t> • </a:t>
            </a:r>
            <a:r>
              <a:rPr lang="uk-UA" sz="1600" dirty="0"/>
              <a:t>здійснення товарних інтервенцій; </a:t>
            </a:r>
            <a:endParaRPr lang="uk-UA" sz="1600" dirty="0" smtClean="0"/>
          </a:p>
          <a:p>
            <a:pPr>
              <a:spcBef>
                <a:spcPts val="0"/>
              </a:spcBef>
            </a:pPr>
            <a:r>
              <a:rPr lang="uk-UA" sz="1600" dirty="0" smtClean="0"/>
              <a:t>• </a:t>
            </a:r>
            <a:r>
              <a:rPr lang="uk-UA" sz="1600" dirty="0"/>
              <a:t>інформаційне забезпечення у сфері торговельної діяльності; </a:t>
            </a:r>
            <a:endParaRPr lang="uk-UA" sz="1600" dirty="0" smtClean="0"/>
          </a:p>
          <a:p>
            <a:pPr>
              <a:spcBef>
                <a:spcPts val="0"/>
              </a:spcBef>
            </a:pPr>
            <a:r>
              <a:rPr lang="uk-UA" sz="1600" dirty="0" smtClean="0"/>
              <a:t>• </a:t>
            </a:r>
            <a:r>
              <a:rPr lang="uk-UA" sz="1600" dirty="0"/>
              <a:t>державний контроль і нагляд за дотриманням стандартів, норм і правил, якими встановлено обов'язкові вимоги щодо умов здійснення господарської діяльності у сфері торгівлі. </a:t>
            </a:r>
            <a:endParaRPr lang="uk-UA" sz="1600" dirty="0" smtClean="0"/>
          </a:p>
          <a:p>
            <a:pPr>
              <a:spcBef>
                <a:spcPts val="0"/>
              </a:spcBef>
            </a:pPr>
            <a:endParaRPr lang="uk-UA" sz="1600" dirty="0" smtClean="0"/>
          </a:p>
          <a:p>
            <a:pPr>
              <a:spcBef>
                <a:spcPts val="0"/>
              </a:spcBef>
            </a:pPr>
            <a:r>
              <a:rPr lang="uk-UA" sz="1600" dirty="0" smtClean="0"/>
              <a:t>Торгівля </a:t>
            </a:r>
            <a:r>
              <a:rPr lang="uk-UA" sz="1600" dirty="0"/>
              <a:t>соціально значущими товарами спрямована на задоволення потреб у товарах та торговельних послугах соціально незахищених громадян. Державна підтримка торгівлі соціально значущими товарами передбачає формування державних та регіональних товарних ресурсів для здійснення товарних інтервенцій. Державне регулювання цін на окремі види соціально значущих товарів здійснюється відповідно до законодавства. </a:t>
            </a:r>
          </a:p>
        </p:txBody>
      </p:sp>
    </p:spTree>
    <p:extLst>
      <p:ext uri="{BB962C8B-B14F-4D97-AF65-F5344CB8AC3E}">
        <p14:creationId xmlns:p14="http://schemas.microsoft.com/office/powerpoint/2010/main" val="27222588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just"/>
            <a:r>
              <a:rPr lang="uk-UA" sz="2800" dirty="0"/>
              <a:t>Товарні інтервенції на ринку соціально значущих товарів здійснюються у порядку, встановленому Кабінетом Міністрів України. Кабінет Міністрів України може:</a:t>
            </a:r>
            <a:br>
              <a:rPr lang="uk-UA" sz="2800" dirty="0"/>
            </a:br>
            <a:endParaRPr lang="uk-UA" sz="2800" dirty="0"/>
          </a:p>
        </p:txBody>
      </p:sp>
      <p:sp>
        <p:nvSpPr>
          <p:cNvPr id="3" name="Объект 2"/>
          <p:cNvSpPr>
            <a:spLocks noGrp="1"/>
          </p:cNvSpPr>
          <p:nvPr>
            <p:ph idx="1"/>
          </p:nvPr>
        </p:nvSpPr>
        <p:spPr/>
        <p:txBody>
          <a:bodyPr>
            <a:normAutofit fontScale="77500" lnSpcReduction="20000"/>
          </a:bodyPr>
          <a:lstStyle/>
          <a:p>
            <a:r>
              <a:rPr lang="uk-UA" dirty="0" smtClean="0"/>
              <a:t>– </a:t>
            </a:r>
            <a:r>
              <a:rPr lang="uk-UA" dirty="0"/>
              <a:t>вводити обмеження щодо кількості посередників, які здійснюють оптову торгівлю соціально значущими товарами, та розміру оптової надбавки при здійсненні оптових операцій з соціально значущими товарами; </a:t>
            </a:r>
            <a:endParaRPr lang="uk-UA" dirty="0" smtClean="0"/>
          </a:p>
          <a:p>
            <a:r>
              <a:rPr lang="uk-UA" dirty="0" smtClean="0"/>
              <a:t>– </a:t>
            </a:r>
            <a:r>
              <a:rPr lang="uk-UA" dirty="0"/>
              <a:t>встановлювати обмеження щодо строків розрахунків суб‘єктів господарювання сфери торгівлі з постачальниками соціально значущих товарів та забороняти суб’єктам господарювання сфери торгівлі стягувати додаткові платежі за право реалізації цих товарів. </a:t>
            </a:r>
            <a:endParaRPr lang="uk-UA" dirty="0" smtClean="0"/>
          </a:p>
          <a:p>
            <a:r>
              <a:rPr lang="uk-UA" dirty="0" smtClean="0"/>
              <a:t>Перелік </a:t>
            </a:r>
            <a:r>
              <a:rPr lang="uk-UA" dirty="0"/>
              <a:t>соціально значущих товарів визначається Кабінетом Міністрів України. З метою захисту прав та законних інтересів покупців, захисту моралі та здоров’я громадян законами встановлюється заборона або обмеження на продаж окремих видів товарів. Залежно від видів, форм торгівлі і спеціалізації об’єктів торгівлі Кабінет Міністрів України має право визначати місця, де здійснення торговельної та виробничо-торговельної діяльності обмежується або забороняється. Суб’єкти господарювання несуть відповідальність за невиконання або неналежне виконання зобов’язань чи порушення правил, норм та вимог щодо здійснення торговельної діяльності на підставі і в порядку, визначеному законами України.</a:t>
            </a:r>
          </a:p>
          <a:p>
            <a:endParaRPr lang="uk-UA" dirty="0"/>
          </a:p>
        </p:txBody>
      </p:sp>
    </p:spTree>
    <p:extLst>
      <p:ext uri="{BB962C8B-B14F-4D97-AF65-F5344CB8AC3E}">
        <p14:creationId xmlns:p14="http://schemas.microsoft.com/office/powerpoint/2010/main" val="15428285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Прямоугольник 1"/>
          <p:cNvSpPr/>
          <p:nvPr/>
        </p:nvSpPr>
        <p:spPr>
          <a:xfrm>
            <a:off x="4010044" y="215384"/>
            <a:ext cx="5312929" cy="646331"/>
          </a:xfrm>
          <a:prstGeom prst="rect">
            <a:avLst/>
          </a:prstGeom>
          <a:noFill/>
        </p:spPr>
        <p:txBody>
          <a:bodyPr wrap="none">
            <a:spAutoFit/>
          </a:bodyPr>
          <a:lstStyle/>
          <a:p>
            <a:r>
              <a:rPr lang="ru-RU" sz="3600" b="1" dirty="0">
                <a:solidFill>
                  <a:srgbClr val="003300"/>
                </a:solidFill>
                <a:latin typeface="Times New Roman" panose="02020603050405020304" pitchFamily="18" charset="0"/>
                <a:cs typeface="Times New Roman" panose="02020603050405020304" pitchFamily="18" charset="0"/>
              </a:rPr>
              <a:t>НАВЧАЄМОСЯ РАЗОМ</a:t>
            </a:r>
          </a:p>
        </p:txBody>
      </p:sp>
      <p:sp>
        <p:nvSpPr>
          <p:cNvPr id="3" name="Прямоугольник 2"/>
          <p:cNvSpPr/>
          <p:nvPr/>
        </p:nvSpPr>
        <p:spPr>
          <a:xfrm>
            <a:off x="2890434" y="1112579"/>
            <a:ext cx="8739072" cy="1938992"/>
          </a:xfrm>
          <a:prstGeom prst="rect">
            <a:avLst/>
          </a:prstGeom>
        </p:spPr>
        <p:txBody>
          <a:bodyPr wrap="square">
            <a:spAutoFit/>
          </a:bodyPr>
          <a:lstStyle/>
          <a:p>
            <a:pPr algn="just"/>
            <a:r>
              <a:rPr lang="ru-RU" sz="2400" b="1" dirty="0">
                <a:latin typeface="Times New Roman" panose="02020603050405020304" pitchFamily="18" charset="0"/>
                <a:cs typeface="Times New Roman" panose="02020603050405020304" pitchFamily="18" charset="0"/>
              </a:rPr>
              <a:t>Як ви вважаєте, що мають робити </a:t>
            </a:r>
            <a:r>
              <a:rPr lang="ru-RU" sz="2400" b="1" dirty="0" smtClean="0">
                <a:latin typeface="Times New Roman" panose="02020603050405020304" pitchFamily="18" charset="0"/>
                <a:cs typeface="Times New Roman" panose="02020603050405020304" pitchFamily="18" charset="0"/>
              </a:rPr>
              <a:t>власники </a:t>
            </a:r>
            <a:r>
              <a:rPr lang="ru-RU" sz="2400" b="1" dirty="0">
                <a:latin typeface="Times New Roman" panose="02020603050405020304" pitchFamily="18" charset="0"/>
                <a:cs typeface="Times New Roman" panose="02020603050405020304" pitchFamily="18" charset="0"/>
              </a:rPr>
              <a:t>акцій, яким належить корпорація, щоб наймані менеджери працювали найбільш наполегливо з  метою збільшення прибутку та ефективності виробництва? </a:t>
            </a:r>
            <a:endParaRPr lang="ru-RU" sz="2400" b="1" dirty="0" smtClean="0">
              <a:latin typeface="Times New Roman" panose="02020603050405020304" pitchFamily="18" charset="0"/>
              <a:cs typeface="Times New Roman" panose="02020603050405020304" pitchFamily="18" charset="0"/>
            </a:endParaRPr>
          </a:p>
          <a:p>
            <a:pPr algn="just"/>
            <a:endParaRPr lang="ru-RU" sz="2400" b="1" dirty="0" smtClean="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27" y="333183"/>
            <a:ext cx="3652057" cy="3095817"/>
          </a:xfrm>
          <a:prstGeom prst="rect">
            <a:avLst/>
          </a:prstGeom>
        </p:spPr>
      </p:pic>
      <p:sp>
        <p:nvSpPr>
          <p:cNvPr id="7" name="Прямоугольник 6"/>
          <p:cNvSpPr/>
          <p:nvPr/>
        </p:nvSpPr>
        <p:spPr>
          <a:xfrm>
            <a:off x="449578" y="3993386"/>
            <a:ext cx="8627919" cy="2677656"/>
          </a:xfrm>
          <a:prstGeom prst="rect">
            <a:avLst/>
          </a:prstGeom>
        </p:spPr>
        <p:txBody>
          <a:bodyPr wrap="square">
            <a:spAutoFit/>
          </a:bodyPr>
          <a:lstStyle/>
          <a:p>
            <a:pPr algn="just"/>
            <a:r>
              <a:rPr lang="ru-RU" sz="2400" b="1" dirty="0">
                <a:solidFill>
                  <a:srgbClr val="800000"/>
                </a:solidFill>
                <a:latin typeface="Times New Roman" panose="02020603050405020304" pitchFamily="18" charset="0"/>
                <a:cs typeface="Times New Roman" panose="02020603050405020304" pitchFamily="18" charset="0"/>
              </a:rPr>
              <a:t>Відповідь. </a:t>
            </a:r>
            <a:r>
              <a:rPr lang="ru-RU" sz="2400" b="1" dirty="0">
                <a:solidFill>
                  <a:srgbClr val="002060"/>
                </a:solidFill>
                <a:latin typeface="Times New Roman" panose="02020603050405020304" pitchFamily="18" charset="0"/>
                <a:cs typeface="Times New Roman" panose="02020603050405020304" pitchFamily="18" charset="0"/>
              </a:rPr>
              <a:t>Власники корпорацій (акціонери) для стимулювання рішучих та ефективних дій менеджерів мають використовувати як внутрішні, так і  зовнішні засоби контролю над управлінськими рішеннями. Це насамперед сучасні системи управління корпорацією, різноманітні форми матеріального заохочення менеджерів і використання ефективного кадрового менеджменту.</a:t>
            </a:r>
          </a:p>
        </p:txBody>
      </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6484" y="3352274"/>
            <a:ext cx="3265516" cy="3428999"/>
          </a:xfrm>
          <a:prstGeom prst="rect">
            <a:avLst/>
          </a:prstGeom>
        </p:spPr>
      </p:pic>
    </p:spTree>
    <p:extLst>
      <p:ext uri="{BB962C8B-B14F-4D97-AF65-F5344CB8AC3E}">
        <p14:creationId xmlns:p14="http://schemas.microsoft.com/office/powerpoint/2010/main" val="3949166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7632469" cy="1912562"/>
          </a:xfrm>
        </p:spPr>
        <p:txBody>
          <a:bodyPr>
            <a:normAutofit fontScale="90000"/>
          </a:bodyPr>
          <a:lstStyle/>
          <a:p>
            <a:pPr algn="ctr"/>
            <a:r>
              <a:rPr lang="uk-UA" dirty="0">
                <a:solidFill>
                  <a:srgbClr val="0070C0"/>
                </a:solidFill>
              </a:rPr>
              <a:t>На сучасному етапі розвитку держави передбачається функціонування торгівлі на основі наступних принципів: </a:t>
            </a:r>
          </a:p>
        </p:txBody>
      </p:sp>
      <p:sp>
        <p:nvSpPr>
          <p:cNvPr id="3" name="Объект 2"/>
          <p:cNvSpPr>
            <a:spLocks noGrp="1"/>
          </p:cNvSpPr>
          <p:nvPr>
            <p:ph sz="half" idx="1"/>
          </p:nvPr>
        </p:nvSpPr>
        <p:spPr>
          <a:xfrm>
            <a:off x="339436" y="2598708"/>
            <a:ext cx="9702338" cy="4351338"/>
          </a:xfrm>
        </p:spPr>
        <p:txBody>
          <a:bodyPr>
            <a:normAutofit fontScale="77500" lnSpcReduction="20000"/>
          </a:bodyPr>
          <a:lstStyle/>
          <a:p>
            <a:pPr algn="just"/>
            <a:r>
              <a:rPr lang="uk-UA" dirty="0" smtClean="0"/>
              <a:t>– </a:t>
            </a:r>
            <a:r>
              <a:rPr lang="uk-UA" dirty="0"/>
              <a:t>організаційно-господарська незалежність; </a:t>
            </a:r>
            <a:endParaRPr lang="uk-UA" dirty="0" smtClean="0"/>
          </a:p>
          <a:p>
            <a:pPr algn="just"/>
            <a:r>
              <a:rPr lang="uk-UA" dirty="0" smtClean="0"/>
              <a:t>– </a:t>
            </a:r>
            <a:r>
              <a:rPr lang="uk-UA" dirty="0"/>
              <a:t>відкритість (доступність торговельних послуг для всіх категорій споживачів, пріоритетне врахування їх інтересів, запобігання дискримінації покупців); </a:t>
            </a:r>
            <a:endParaRPr lang="uk-UA" dirty="0" smtClean="0"/>
          </a:p>
          <a:p>
            <a:pPr algn="just"/>
            <a:r>
              <a:rPr lang="uk-UA" dirty="0" smtClean="0"/>
              <a:t>– </a:t>
            </a:r>
            <a:r>
              <a:rPr lang="uk-UA" dirty="0"/>
              <a:t>цивілізованість (високий рівень торговельного обслуговування); </a:t>
            </a:r>
            <a:endParaRPr lang="uk-UA" dirty="0" smtClean="0"/>
          </a:p>
          <a:p>
            <a:pPr algn="just"/>
            <a:r>
              <a:rPr lang="uk-UA" dirty="0" smtClean="0"/>
              <a:t>– </a:t>
            </a:r>
            <a:r>
              <a:rPr lang="uk-UA" dirty="0"/>
              <a:t>самоокупність (повернення суб’єктами господарювання витрат у процесі торговельної діяльності, запобігання банкрутству і фінансової неплатоспроможності підприємств); </a:t>
            </a:r>
            <a:endParaRPr lang="uk-UA" dirty="0" smtClean="0"/>
          </a:p>
          <a:p>
            <a:pPr algn="just"/>
            <a:r>
              <a:rPr lang="uk-UA" dirty="0" smtClean="0"/>
              <a:t>– </a:t>
            </a:r>
            <a:r>
              <a:rPr lang="uk-UA" dirty="0"/>
              <a:t>конкурентоспроможність суб’єктів господарювання</a:t>
            </a:r>
            <a:r>
              <a:rPr lang="uk-UA" dirty="0" smtClean="0"/>
              <a:t>;</a:t>
            </a:r>
          </a:p>
          <a:p>
            <a:pPr algn="just"/>
            <a:r>
              <a:rPr lang="uk-UA" dirty="0" smtClean="0"/>
              <a:t> </a:t>
            </a:r>
            <a:r>
              <a:rPr lang="uk-UA" dirty="0"/>
              <a:t>– урегульованість (відповідне реагування торговельної сфери на вплив координуючих і </a:t>
            </a:r>
            <a:r>
              <a:rPr lang="uk-UA" dirty="0" err="1"/>
              <a:t>корегуючих</a:t>
            </a:r>
            <a:r>
              <a:rPr lang="uk-UA" dirty="0"/>
              <a:t> зовнішніх факторів через систему правових, науково-технічних, інвестиційних, соціально-політичних та інших механізмів державного регулювання</a:t>
            </a:r>
            <a:r>
              <a:rPr lang="uk-UA" dirty="0" smtClean="0"/>
              <a:t>);</a:t>
            </a:r>
          </a:p>
          <a:p>
            <a:pPr algn="just"/>
            <a:r>
              <a:rPr lang="uk-UA" dirty="0" smtClean="0"/>
              <a:t> </a:t>
            </a:r>
            <a:r>
              <a:rPr lang="uk-UA" dirty="0"/>
              <a:t>– контрольованість – попередження і профілактика порушень та зловживань.</a:t>
            </a:r>
          </a:p>
        </p:txBody>
      </p:sp>
      <p:pic>
        <p:nvPicPr>
          <p:cNvPr id="12290" name="Picture 2" descr="Оптова та роздрібна торгівля: спільне та відмінне | Fract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78240" y="1"/>
            <a:ext cx="3472352" cy="2170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443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sz="half" idx="1"/>
          </p:nvPr>
        </p:nvSpPr>
        <p:spPr/>
        <p:txBody>
          <a:bodyPr>
            <a:normAutofit fontScale="62500" lnSpcReduction="20000"/>
          </a:bodyPr>
          <a:lstStyle/>
          <a:p>
            <a:pPr algn="just"/>
            <a:r>
              <a:rPr lang="uk-UA" dirty="0"/>
              <a:t>Торгівля, як галузь господарської діяльності, має розгорнуту мережу оптових і роздрібних підприємств, забезпечує зберігання, транспортування і реалізацію товарної продукції, предметів споживання. Рівень розвитку торгівлі характеризує обсяг і структуру споживання в країні. Торгівля інформує і впроваджує нові товари, виробництво яких тільки починається, які для споживачів є ще невідомими. </a:t>
            </a:r>
            <a:endParaRPr lang="uk-UA" dirty="0" smtClean="0"/>
          </a:p>
          <a:p>
            <a:pPr algn="just"/>
            <a:r>
              <a:rPr lang="uk-UA" dirty="0" smtClean="0"/>
              <a:t>Таким </a:t>
            </a:r>
            <a:r>
              <a:rPr lang="uk-UA" dirty="0"/>
              <a:t>чином, розвиток торгівлі, будучи обумовлений рівнем і темпами розвитку виробництва товарів, в свою чергу, здійснює вплив на промисловість, сільське господарство з одного боку , і на споживання людей – з іншого. Важливе значення торгівлі в тому, що вона сприяє особистій матеріальній зацікавленості людей у підвищенні продуктивності праці, в збільшенні виробництва, в більш повному задоволені потреб.</a:t>
            </a:r>
          </a:p>
        </p:txBody>
      </p:sp>
      <p:pic>
        <p:nvPicPr>
          <p:cNvPr id="13314" name="Picture 2" descr="Інтернет-торгівля: всі випадки застосування РРО | ЧРМК"/>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494822"/>
            <a:ext cx="5181600" cy="3012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458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solidFill>
                  <a:schemeClr val="tx2">
                    <a:lumMod val="75000"/>
                  </a:schemeClr>
                </a:solidFill>
              </a:rPr>
              <a:t>У </a:t>
            </a:r>
            <a:r>
              <a:rPr lang="ru-RU" dirty="0" err="1" smtClean="0">
                <a:solidFill>
                  <a:schemeClr val="tx2">
                    <a:lumMod val="75000"/>
                  </a:schemeClr>
                </a:solidFill>
              </a:rPr>
              <a:t>ринковій</a:t>
            </a:r>
            <a:r>
              <a:rPr lang="ru-RU" dirty="0" smtClean="0">
                <a:solidFill>
                  <a:schemeClr val="tx2">
                    <a:lumMod val="75000"/>
                  </a:schemeClr>
                </a:solidFill>
              </a:rPr>
              <a:t> </a:t>
            </a:r>
            <a:r>
              <a:rPr lang="ru-RU" dirty="0" err="1" smtClean="0">
                <a:solidFill>
                  <a:schemeClr val="tx2">
                    <a:lumMod val="75000"/>
                  </a:schemeClr>
                </a:solidFill>
              </a:rPr>
              <a:t>економіці</a:t>
            </a:r>
            <a:r>
              <a:rPr lang="ru-RU" dirty="0" smtClean="0">
                <a:solidFill>
                  <a:schemeClr val="tx2">
                    <a:lumMod val="75000"/>
                  </a:schemeClr>
                </a:solidFill>
              </a:rPr>
              <a:t> </a:t>
            </a:r>
            <a:r>
              <a:rPr lang="ru-RU" dirty="0" err="1" smtClean="0">
                <a:solidFill>
                  <a:schemeClr val="tx2">
                    <a:lumMod val="75000"/>
                  </a:schemeClr>
                </a:solidFill>
              </a:rPr>
              <a:t>торгівля</a:t>
            </a:r>
            <a:r>
              <a:rPr lang="ru-RU" dirty="0" smtClean="0">
                <a:solidFill>
                  <a:schemeClr val="tx2">
                    <a:lumMod val="75000"/>
                  </a:schemeClr>
                </a:solidFill>
              </a:rPr>
              <a:t> </a:t>
            </a:r>
            <a:r>
              <a:rPr lang="ru-RU" dirty="0" err="1" smtClean="0">
                <a:solidFill>
                  <a:schemeClr val="tx2">
                    <a:lumMod val="75000"/>
                  </a:schemeClr>
                </a:solidFill>
              </a:rPr>
              <a:t>виконує</a:t>
            </a:r>
            <a:r>
              <a:rPr lang="ru-RU" dirty="0" smtClean="0">
                <a:solidFill>
                  <a:schemeClr val="tx2">
                    <a:lumMod val="75000"/>
                  </a:schemeClr>
                </a:solidFill>
              </a:rPr>
              <a:t> низку </a:t>
            </a:r>
            <a:r>
              <a:rPr lang="ru-RU" dirty="0" err="1" smtClean="0">
                <a:solidFill>
                  <a:schemeClr val="tx2">
                    <a:lumMod val="75000"/>
                  </a:schemeClr>
                </a:solidFill>
              </a:rPr>
              <a:t>важливих</a:t>
            </a:r>
            <a:r>
              <a:rPr lang="ru-RU" dirty="0" smtClean="0">
                <a:solidFill>
                  <a:schemeClr val="tx2">
                    <a:lumMod val="75000"/>
                  </a:schemeClr>
                </a:solidFill>
              </a:rPr>
              <a:t> </a:t>
            </a:r>
            <a:r>
              <a:rPr lang="ru-RU" dirty="0" err="1" smtClean="0">
                <a:solidFill>
                  <a:schemeClr val="tx2">
                    <a:lumMod val="75000"/>
                  </a:schemeClr>
                </a:solidFill>
              </a:rPr>
              <a:t>функцій</a:t>
            </a:r>
            <a:r>
              <a:rPr lang="ru-RU" dirty="0" smtClean="0">
                <a:solidFill>
                  <a:schemeClr val="tx2">
                    <a:lumMod val="75000"/>
                  </a:schemeClr>
                </a:solidFill>
              </a:rPr>
              <a:t>:</a:t>
            </a:r>
            <a:endParaRPr lang="ru-RU" dirty="0">
              <a:solidFill>
                <a:schemeClr val="tx2">
                  <a:lumMod val="75000"/>
                </a:schemeClr>
              </a:solidFill>
            </a:endParaRPr>
          </a:p>
        </p:txBody>
      </p:sp>
      <p:sp>
        <p:nvSpPr>
          <p:cNvPr id="3" name="Содержимое 2"/>
          <p:cNvSpPr>
            <a:spLocks noGrp="1"/>
          </p:cNvSpPr>
          <p:nvPr>
            <p:ph sz="half" idx="1"/>
          </p:nvPr>
        </p:nvSpPr>
        <p:spPr/>
        <p:txBody>
          <a:bodyPr>
            <a:normAutofit lnSpcReduction="10000"/>
          </a:bodyPr>
          <a:lstStyle/>
          <a:p>
            <a:r>
              <a:rPr lang="ru-RU" dirty="0" smtClean="0"/>
              <a:t>1) </a:t>
            </a:r>
            <a:r>
              <a:rPr lang="ru-RU" dirty="0" err="1" smtClean="0"/>
              <a:t>доставляє</a:t>
            </a:r>
            <a:r>
              <a:rPr lang="ru-RU" dirty="0" smtClean="0"/>
              <a:t> </a:t>
            </a:r>
            <a:r>
              <a:rPr lang="ru-RU" dirty="0" err="1" smtClean="0"/>
              <a:t>товари</a:t>
            </a:r>
            <a:r>
              <a:rPr lang="ru-RU" dirty="0" smtClean="0"/>
              <a:t> до </a:t>
            </a:r>
            <a:r>
              <a:rPr lang="ru-RU" dirty="0" err="1" smtClean="0"/>
              <a:t>споживачів</a:t>
            </a:r>
            <a:r>
              <a:rPr lang="ru-RU" dirty="0" smtClean="0"/>
              <a:t>; </a:t>
            </a:r>
          </a:p>
          <a:p>
            <a:r>
              <a:rPr lang="ru-RU" dirty="0" smtClean="0"/>
              <a:t>2) </a:t>
            </a:r>
            <a:r>
              <a:rPr lang="ru-RU" dirty="0" err="1" smtClean="0"/>
              <a:t>продовжує</a:t>
            </a:r>
            <a:r>
              <a:rPr lang="ru-RU" dirty="0" smtClean="0"/>
              <a:t> </a:t>
            </a:r>
            <a:r>
              <a:rPr lang="ru-RU" dirty="0" err="1" smtClean="0"/>
              <a:t>процес</a:t>
            </a:r>
            <a:r>
              <a:rPr lang="ru-RU" dirty="0" smtClean="0"/>
              <a:t> </a:t>
            </a:r>
            <a:r>
              <a:rPr lang="ru-RU" dirty="0" err="1" smtClean="0"/>
              <a:t>ви</a:t>
            </a:r>
            <a:r>
              <a:rPr lang="ru-RU" dirty="0" smtClean="0"/>
              <a:t>- </a:t>
            </a:r>
            <a:r>
              <a:rPr lang="ru-RU" dirty="0" err="1" smtClean="0"/>
              <a:t>робництва</a:t>
            </a:r>
            <a:r>
              <a:rPr lang="ru-RU" dirty="0" smtClean="0"/>
              <a:t>(</a:t>
            </a:r>
            <a:r>
              <a:rPr lang="ru-RU" dirty="0" err="1" smtClean="0"/>
              <a:t>сортування</a:t>
            </a:r>
            <a:r>
              <a:rPr lang="ru-RU" dirty="0" smtClean="0"/>
              <a:t>, </a:t>
            </a:r>
            <a:r>
              <a:rPr lang="ru-RU" dirty="0" err="1" smtClean="0"/>
              <a:t>комплектування</a:t>
            </a:r>
            <a:r>
              <a:rPr lang="ru-RU" dirty="0" smtClean="0"/>
              <a:t>, </a:t>
            </a:r>
            <a:r>
              <a:rPr lang="ru-RU" dirty="0" err="1" smtClean="0"/>
              <a:t>пакування</a:t>
            </a:r>
            <a:r>
              <a:rPr lang="ru-RU" dirty="0" smtClean="0"/>
              <a:t> </a:t>
            </a:r>
            <a:r>
              <a:rPr lang="ru-RU" dirty="0" err="1" smtClean="0"/>
              <a:t>товарів</a:t>
            </a:r>
            <a:r>
              <a:rPr lang="ru-RU" dirty="0" smtClean="0"/>
              <a:t>);</a:t>
            </a:r>
          </a:p>
          <a:p>
            <a:r>
              <a:rPr lang="ru-RU" dirty="0" smtClean="0"/>
              <a:t> 3) </a:t>
            </a:r>
            <a:r>
              <a:rPr lang="ru-RU" dirty="0" err="1" smtClean="0"/>
              <a:t>змінює</a:t>
            </a:r>
            <a:r>
              <a:rPr lang="ru-RU" dirty="0" smtClean="0"/>
              <a:t> форму </a:t>
            </a:r>
            <a:r>
              <a:rPr lang="ru-RU" dirty="0" err="1" smtClean="0"/>
              <a:t>вартості</a:t>
            </a:r>
            <a:r>
              <a:rPr lang="ru-RU" dirty="0" smtClean="0"/>
              <a:t> </a:t>
            </a:r>
            <a:r>
              <a:rPr lang="ru-RU" dirty="0" err="1" smtClean="0"/>
              <a:t>з</a:t>
            </a:r>
            <a:r>
              <a:rPr lang="ru-RU" dirty="0" smtClean="0"/>
              <a:t> </a:t>
            </a:r>
            <a:r>
              <a:rPr lang="ru-RU" dirty="0" err="1" smtClean="0"/>
              <a:t>товарної</a:t>
            </a:r>
            <a:r>
              <a:rPr lang="ru-RU" dirty="0" smtClean="0"/>
              <a:t> на </a:t>
            </a:r>
            <a:r>
              <a:rPr lang="ru-RU" dirty="0" err="1" smtClean="0"/>
              <a:t>грошову</a:t>
            </a:r>
            <a:r>
              <a:rPr lang="ru-RU" dirty="0" smtClean="0"/>
              <a:t> </a:t>
            </a:r>
            <a:r>
              <a:rPr lang="ru-RU" dirty="0" err="1" smtClean="0"/>
              <a:t>і</a:t>
            </a:r>
            <a:r>
              <a:rPr lang="ru-RU" dirty="0" smtClean="0"/>
              <a:t> </a:t>
            </a:r>
            <a:r>
              <a:rPr lang="ru-RU" dirty="0" err="1" smtClean="0"/>
              <a:t>навпаки</a:t>
            </a:r>
            <a:r>
              <a:rPr lang="ru-RU" dirty="0" smtClean="0"/>
              <a:t>;</a:t>
            </a:r>
          </a:p>
          <a:p>
            <a:r>
              <a:rPr lang="ru-RU" dirty="0" smtClean="0"/>
              <a:t> 4) </a:t>
            </a:r>
            <a:r>
              <a:rPr lang="ru-RU" dirty="0" err="1" smtClean="0"/>
              <a:t>надає</a:t>
            </a:r>
            <a:r>
              <a:rPr lang="ru-RU" dirty="0" smtClean="0"/>
              <a:t> </a:t>
            </a:r>
            <a:r>
              <a:rPr lang="ru-RU" dirty="0" err="1" smtClean="0"/>
              <a:t>торгові</a:t>
            </a:r>
            <a:r>
              <a:rPr lang="ru-RU" dirty="0" smtClean="0"/>
              <a:t> </a:t>
            </a:r>
            <a:r>
              <a:rPr lang="ru-RU" dirty="0" err="1" smtClean="0"/>
              <a:t>послуги</a:t>
            </a:r>
            <a:r>
              <a:rPr lang="ru-RU" dirty="0" smtClean="0"/>
              <a:t> </a:t>
            </a:r>
            <a:r>
              <a:rPr lang="ru-RU" dirty="0" err="1" smtClean="0"/>
              <a:t>населенню</a:t>
            </a:r>
            <a:r>
              <a:rPr lang="ru-RU" dirty="0" smtClean="0"/>
              <a:t> в </a:t>
            </a:r>
            <a:r>
              <a:rPr lang="ru-RU" dirty="0" err="1" smtClean="0"/>
              <a:t>процесі</a:t>
            </a:r>
            <a:r>
              <a:rPr lang="ru-RU" dirty="0" smtClean="0"/>
              <a:t> </a:t>
            </a:r>
            <a:r>
              <a:rPr lang="ru-RU" dirty="0" err="1" smtClean="0"/>
              <a:t>реалізації</a:t>
            </a:r>
            <a:r>
              <a:rPr lang="ru-RU" dirty="0" smtClean="0"/>
              <a:t> </a:t>
            </a:r>
            <a:r>
              <a:rPr lang="ru-RU" dirty="0" err="1" smtClean="0"/>
              <a:t>товарів</a:t>
            </a:r>
            <a:endParaRPr lang="ru-RU" dirty="0"/>
          </a:p>
        </p:txBody>
      </p:sp>
      <p:sp>
        <p:nvSpPr>
          <p:cNvPr id="4" name="Содержимое 3"/>
          <p:cNvSpPr>
            <a:spLocks noGrp="1"/>
          </p:cNvSpPr>
          <p:nvPr>
            <p:ph sz="half" idx="2"/>
          </p:nvPr>
        </p:nvSpPr>
        <p:spPr/>
        <p:txBody>
          <a:bodyPr>
            <a:normAutofit lnSpcReduction="10000"/>
          </a:bodyPr>
          <a:lstStyle/>
          <a:p>
            <a:r>
              <a:rPr lang="ru-RU" dirty="0" err="1" smtClean="0"/>
              <a:t>Рівень</a:t>
            </a:r>
            <a:r>
              <a:rPr lang="ru-RU" dirty="0" smtClean="0"/>
              <a:t> </a:t>
            </a:r>
            <a:r>
              <a:rPr lang="ru-RU" dirty="0" err="1" smtClean="0"/>
              <a:t>розвитку</a:t>
            </a:r>
            <a:r>
              <a:rPr lang="ru-RU" dirty="0" smtClean="0"/>
              <a:t> </a:t>
            </a:r>
            <a:r>
              <a:rPr lang="ru-RU" dirty="0" err="1" smtClean="0"/>
              <a:t>торгівлі</a:t>
            </a:r>
            <a:r>
              <a:rPr lang="ru-RU" dirty="0" smtClean="0"/>
              <a:t> </a:t>
            </a:r>
            <a:r>
              <a:rPr lang="ru-RU" dirty="0" err="1" smtClean="0"/>
              <a:t>характеризує</a:t>
            </a:r>
            <a:r>
              <a:rPr lang="ru-RU" dirty="0" smtClean="0"/>
              <a:t> </a:t>
            </a:r>
            <a:r>
              <a:rPr lang="ru-RU" dirty="0" err="1" smtClean="0"/>
              <a:t>обсяг</a:t>
            </a:r>
            <a:r>
              <a:rPr lang="ru-RU" dirty="0" smtClean="0"/>
              <a:t> </a:t>
            </a:r>
            <a:r>
              <a:rPr lang="ru-RU" dirty="0" err="1" smtClean="0"/>
              <a:t>і</a:t>
            </a:r>
            <a:r>
              <a:rPr lang="ru-RU" dirty="0" smtClean="0"/>
              <a:t> структуру </a:t>
            </a:r>
            <a:r>
              <a:rPr lang="ru-RU" dirty="0" err="1" smtClean="0"/>
              <a:t>споживання</a:t>
            </a:r>
            <a:r>
              <a:rPr lang="ru-RU" dirty="0" smtClean="0"/>
              <a:t> в </a:t>
            </a:r>
            <a:r>
              <a:rPr lang="ru-RU" dirty="0" err="1" smtClean="0"/>
              <a:t>країні</a:t>
            </a:r>
            <a:endParaRPr lang="ru-RU" dirty="0"/>
          </a:p>
        </p:txBody>
      </p:sp>
      <p:pic>
        <p:nvPicPr>
          <p:cNvPr id="3075" name="Picture 3" descr="F:\торгівля\images (2).jpg"/>
          <p:cNvPicPr>
            <a:picLocks noChangeAspect="1" noChangeArrowheads="1"/>
          </p:cNvPicPr>
          <p:nvPr/>
        </p:nvPicPr>
        <p:blipFill>
          <a:blip r:embed="rId2" cstate="print"/>
          <a:srcRect/>
          <a:stretch>
            <a:fillRect/>
          </a:stretch>
        </p:blipFill>
        <p:spPr bwMode="auto">
          <a:xfrm>
            <a:off x="6453190" y="3500438"/>
            <a:ext cx="4011829" cy="2500330"/>
          </a:xfrm>
          <a:prstGeom prst="rect">
            <a:avLst/>
          </a:prstGeom>
          <a:noFill/>
        </p:spPr>
      </p:pic>
    </p:spTree>
    <p:extLst>
      <p:ext uri="{BB962C8B-B14F-4D97-AF65-F5344CB8AC3E}">
        <p14:creationId xmlns:p14="http://schemas.microsoft.com/office/powerpoint/2010/main" val="2810617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2">
                    <a:lumMod val="75000"/>
                  </a:schemeClr>
                </a:solidFill>
              </a:rPr>
              <a:t>ФОРМИ ТОРГІВЛІ</a:t>
            </a:r>
            <a:endParaRPr lang="ru-RU" b="1" dirty="0">
              <a:solidFill>
                <a:schemeClr val="tx2">
                  <a:lumMod val="75000"/>
                </a:schemeClr>
              </a:solidFill>
            </a:endParaRPr>
          </a:p>
        </p:txBody>
      </p:sp>
      <p:sp>
        <p:nvSpPr>
          <p:cNvPr id="3" name="Содержимое 2"/>
          <p:cNvSpPr>
            <a:spLocks noGrp="1"/>
          </p:cNvSpPr>
          <p:nvPr>
            <p:ph sz="half" idx="1"/>
          </p:nvPr>
        </p:nvSpPr>
        <p:spPr/>
        <p:txBody>
          <a:bodyPr>
            <a:normAutofit fontScale="92500" lnSpcReduction="10000"/>
          </a:bodyPr>
          <a:lstStyle/>
          <a:p>
            <a:r>
              <a:rPr lang="ru-RU" dirty="0" err="1" smtClean="0"/>
              <a:t>поділяють</a:t>
            </a:r>
            <a:r>
              <a:rPr lang="ru-RU" dirty="0" smtClean="0"/>
              <a:t> на</a:t>
            </a:r>
            <a:r>
              <a:rPr lang="ru-RU" dirty="0" smtClean="0">
                <a:solidFill>
                  <a:srgbClr val="FF0000"/>
                </a:solidFill>
              </a:rPr>
              <a:t> </a:t>
            </a:r>
            <a:r>
              <a:rPr lang="ru-RU" b="1" dirty="0" err="1" smtClean="0">
                <a:solidFill>
                  <a:srgbClr val="FF0000"/>
                </a:solidFill>
              </a:rPr>
              <a:t>торгівлю</a:t>
            </a:r>
            <a:r>
              <a:rPr lang="ru-RU" b="1" dirty="0" smtClean="0">
                <a:solidFill>
                  <a:srgbClr val="FF0000"/>
                </a:solidFill>
              </a:rPr>
              <a:t> товарами</a:t>
            </a:r>
            <a:r>
              <a:rPr lang="ru-RU" b="1" dirty="0" smtClean="0"/>
              <a:t> </a:t>
            </a:r>
            <a:r>
              <a:rPr lang="ru-RU" b="1" dirty="0" err="1" smtClean="0"/>
              <a:t>і</a:t>
            </a:r>
            <a:r>
              <a:rPr lang="ru-RU" b="1" dirty="0" smtClean="0"/>
              <a:t> </a:t>
            </a:r>
            <a:r>
              <a:rPr lang="ru-RU" b="1" dirty="0" err="1" smtClean="0">
                <a:solidFill>
                  <a:schemeClr val="accent4">
                    <a:lumMod val="75000"/>
                  </a:schemeClr>
                </a:solidFill>
              </a:rPr>
              <a:t>послугами</a:t>
            </a:r>
            <a:endParaRPr lang="ru-RU" b="1" dirty="0" smtClean="0">
              <a:solidFill>
                <a:schemeClr val="accent4">
                  <a:lumMod val="75000"/>
                </a:schemeClr>
              </a:solidFill>
            </a:endParaRPr>
          </a:p>
          <a:p>
            <a:r>
              <a:rPr lang="ru-RU" dirty="0" err="1" smtClean="0"/>
              <a:t>торгівля</a:t>
            </a:r>
            <a:r>
              <a:rPr lang="ru-RU" dirty="0" smtClean="0"/>
              <a:t> </a:t>
            </a:r>
            <a:r>
              <a:rPr lang="ru-RU" dirty="0" err="1" smtClean="0"/>
              <a:t>може</a:t>
            </a:r>
            <a:r>
              <a:rPr lang="ru-RU" dirty="0" smtClean="0"/>
              <a:t> бути </a:t>
            </a:r>
            <a:r>
              <a:rPr lang="ru-RU" b="1" dirty="0" err="1" smtClean="0">
                <a:solidFill>
                  <a:schemeClr val="accent4">
                    <a:lumMod val="75000"/>
                  </a:schemeClr>
                </a:solidFill>
              </a:rPr>
              <a:t>внутрішньою</a:t>
            </a:r>
            <a:r>
              <a:rPr lang="ru-RU" b="1" dirty="0" smtClean="0">
                <a:solidFill>
                  <a:schemeClr val="accent4">
                    <a:lumMod val="75000"/>
                  </a:schemeClr>
                </a:solidFill>
              </a:rPr>
              <a:t> </a:t>
            </a:r>
            <a:r>
              <a:rPr lang="ru-RU" dirty="0" smtClean="0"/>
              <a:t>(</a:t>
            </a:r>
            <a:r>
              <a:rPr lang="ru-RU" dirty="0" err="1" smtClean="0"/>
              <a:t>усередині</a:t>
            </a:r>
            <a:r>
              <a:rPr lang="ru-RU" dirty="0" smtClean="0"/>
              <a:t> </a:t>
            </a:r>
            <a:r>
              <a:rPr lang="ru-RU" dirty="0" err="1" smtClean="0"/>
              <a:t>національної</a:t>
            </a:r>
            <a:r>
              <a:rPr lang="ru-RU" dirty="0" smtClean="0"/>
              <a:t> </a:t>
            </a:r>
            <a:r>
              <a:rPr lang="ru-RU" dirty="0" err="1" smtClean="0"/>
              <a:t>території</a:t>
            </a:r>
            <a:r>
              <a:rPr lang="ru-RU" dirty="0" smtClean="0"/>
              <a:t>) і (з </a:t>
            </a:r>
            <a:r>
              <a:rPr lang="ru-RU" dirty="0" err="1" smtClean="0"/>
              <a:t>іншими</a:t>
            </a:r>
            <a:r>
              <a:rPr lang="ru-RU" dirty="0" smtClean="0"/>
              <a:t> </a:t>
            </a:r>
            <a:r>
              <a:rPr lang="ru-RU" dirty="0" err="1" smtClean="0"/>
              <a:t>країнами</a:t>
            </a:r>
            <a:r>
              <a:rPr lang="ru-RU" dirty="0" smtClean="0"/>
              <a:t>)</a:t>
            </a:r>
            <a:r>
              <a:rPr lang="ru-RU" b="1" dirty="0" smtClean="0">
                <a:solidFill>
                  <a:srgbClr val="FF0000"/>
                </a:solidFill>
              </a:rPr>
              <a:t> </a:t>
            </a:r>
            <a:r>
              <a:rPr lang="ru-RU" b="1" dirty="0" err="1" smtClean="0">
                <a:solidFill>
                  <a:srgbClr val="FF0000"/>
                </a:solidFill>
              </a:rPr>
              <a:t>зовнішньою</a:t>
            </a:r>
            <a:endParaRPr lang="ru-RU" b="1" dirty="0" smtClean="0">
              <a:solidFill>
                <a:schemeClr val="accent4">
                  <a:lumMod val="75000"/>
                </a:schemeClr>
              </a:solidFill>
            </a:endParaRPr>
          </a:p>
          <a:p>
            <a:endParaRPr lang="ru-RU" dirty="0"/>
          </a:p>
        </p:txBody>
      </p:sp>
      <p:sp>
        <p:nvSpPr>
          <p:cNvPr id="4" name="Содержимое 3"/>
          <p:cNvSpPr>
            <a:spLocks noGrp="1"/>
          </p:cNvSpPr>
          <p:nvPr>
            <p:ph sz="half" idx="2"/>
          </p:nvPr>
        </p:nvSpPr>
        <p:spPr/>
        <p:txBody>
          <a:bodyPr>
            <a:normAutofit fontScale="92500" lnSpcReduction="10000"/>
          </a:bodyPr>
          <a:lstStyle/>
          <a:p>
            <a:pPr algn="ctr">
              <a:buNone/>
            </a:pPr>
            <a:r>
              <a:rPr lang="ru-RU" b="1" dirty="0" smtClean="0"/>
              <a:t>За </a:t>
            </a:r>
            <a:r>
              <a:rPr lang="ru-RU" b="1" dirty="0" err="1" smtClean="0"/>
              <a:t>стадіями</a:t>
            </a:r>
            <a:r>
              <a:rPr lang="ru-RU" b="1" dirty="0" smtClean="0"/>
              <a:t> </a:t>
            </a:r>
            <a:r>
              <a:rPr lang="ru-RU" b="1" dirty="0" err="1" smtClean="0"/>
              <a:t>товарообігу</a:t>
            </a:r>
            <a:r>
              <a:rPr lang="ru-RU" b="1" dirty="0" smtClean="0"/>
              <a:t> </a:t>
            </a:r>
            <a:r>
              <a:rPr lang="ru-RU" b="1" dirty="0" err="1" smtClean="0"/>
              <a:t>внутрішню</a:t>
            </a:r>
            <a:r>
              <a:rPr lang="ru-RU" b="1" dirty="0" smtClean="0"/>
              <a:t> </a:t>
            </a:r>
            <a:r>
              <a:rPr lang="ru-RU" b="1" dirty="0" err="1" smtClean="0"/>
              <a:t>торгівлю</a:t>
            </a:r>
            <a:r>
              <a:rPr lang="ru-RU" b="1" dirty="0" smtClean="0"/>
              <a:t> </a:t>
            </a:r>
            <a:r>
              <a:rPr lang="ru-RU" b="1" dirty="0" err="1" smtClean="0"/>
              <a:t>поділяють</a:t>
            </a:r>
            <a:r>
              <a:rPr lang="ru-RU" b="1" dirty="0" smtClean="0"/>
              <a:t> на:</a:t>
            </a:r>
          </a:p>
          <a:p>
            <a:r>
              <a:rPr lang="ru-RU" b="1" dirty="0" err="1" smtClean="0">
                <a:solidFill>
                  <a:srgbClr val="FF0000"/>
                </a:solidFill>
              </a:rPr>
              <a:t>Гуртова</a:t>
            </a:r>
            <a:r>
              <a:rPr lang="ru-RU" b="1" dirty="0" smtClean="0">
                <a:solidFill>
                  <a:srgbClr val="FF0000"/>
                </a:solidFill>
              </a:rPr>
              <a:t> </a:t>
            </a:r>
            <a:r>
              <a:rPr lang="ru-RU" b="1" dirty="0" err="1" smtClean="0">
                <a:solidFill>
                  <a:srgbClr val="FF0000"/>
                </a:solidFill>
              </a:rPr>
              <a:t>торгівля</a:t>
            </a:r>
            <a:r>
              <a:rPr lang="ru-RU" dirty="0" smtClean="0"/>
              <a:t> </a:t>
            </a:r>
            <a:r>
              <a:rPr lang="ru-RU" dirty="0" err="1" smtClean="0"/>
              <a:t>охоплює</a:t>
            </a:r>
            <a:r>
              <a:rPr lang="ru-RU" dirty="0" smtClean="0"/>
              <a:t> продаж </a:t>
            </a:r>
            <a:r>
              <a:rPr lang="ru-RU" dirty="0" err="1" smtClean="0"/>
              <a:t>товарів</a:t>
            </a:r>
            <a:r>
              <a:rPr lang="ru-RU" dirty="0" smtClean="0"/>
              <a:t> </a:t>
            </a:r>
            <a:r>
              <a:rPr lang="ru-RU" dirty="0" err="1" smtClean="0"/>
              <a:t>партіями</a:t>
            </a:r>
            <a:r>
              <a:rPr lang="ru-RU" dirty="0" smtClean="0"/>
              <a:t> для </a:t>
            </a:r>
            <a:r>
              <a:rPr lang="ru-RU" dirty="0" err="1" smtClean="0"/>
              <a:t>виробничого</a:t>
            </a:r>
            <a:r>
              <a:rPr lang="ru-RU" dirty="0" smtClean="0"/>
              <a:t> </a:t>
            </a:r>
            <a:r>
              <a:rPr lang="ru-RU" dirty="0" err="1" smtClean="0"/>
              <a:t>споживання</a:t>
            </a:r>
            <a:r>
              <a:rPr lang="ru-RU" dirty="0" err="1"/>
              <a:t>,</a:t>
            </a:r>
            <a:r>
              <a:rPr lang="ru-RU" dirty="0" err="1" smtClean="0"/>
              <a:t>здійснюють</a:t>
            </a:r>
            <a:r>
              <a:rPr lang="ru-RU" dirty="0" smtClean="0"/>
              <a:t> </a:t>
            </a:r>
            <a:r>
              <a:rPr lang="ru-RU" dirty="0" err="1" smtClean="0"/>
              <a:t>великі</a:t>
            </a:r>
            <a:r>
              <a:rPr lang="ru-RU" dirty="0" smtClean="0"/>
              <a:t> </a:t>
            </a:r>
            <a:r>
              <a:rPr lang="ru-RU" dirty="0" err="1" smtClean="0"/>
              <a:t>торговельні</a:t>
            </a:r>
            <a:r>
              <a:rPr lang="ru-RU" dirty="0" smtClean="0"/>
              <a:t> </a:t>
            </a:r>
            <a:r>
              <a:rPr lang="ru-RU" dirty="0" err="1" smtClean="0"/>
              <a:t>компанії</a:t>
            </a:r>
            <a:r>
              <a:rPr lang="ru-RU" dirty="0" smtClean="0"/>
              <a:t>, </a:t>
            </a:r>
            <a:r>
              <a:rPr lang="ru-RU" dirty="0" err="1" smtClean="0"/>
              <a:t>торгові</a:t>
            </a:r>
            <a:r>
              <a:rPr lang="ru-RU" dirty="0" smtClean="0"/>
              <a:t> </a:t>
            </a:r>
            <a:r>
              <a:rPr lang="ru-RU" dirty="0" err="1" smtClean="0"/>
              <a:t>доми</a:t>
            </a:r>
            <a:r>
              <a:rPr lang="ru-RU" dirty="0" smtClean="0"/>
              <a:t>, </a:t>
            </a:r>
            <a:r>
              <a:rPr lang="ru-RU" dirty="0" err="1" smtClean="0"/>
              <a:t>дистриб’юторські</a:t>
            </a:r>
            <a:r>
              <a:rPr lang="ru-RU" dirty="0" smtClean="0"/>
              <a:t> </a:t>
            </a:r>
            <a:r>
              <a:rPr lang="ru-RU" dirty="0" err="1" smtClean="0"/>
              <a:t>фірми</a:t>
            </a:r>
            <a:r>
              <a:rPr lang="ru-RU" dirty="0" smtClean="0"/>
              <a:t> т</a:t>
            </a:r>
          </a:p>
          <a:p>
            <a:r>
              <a:rPr lang="ru-RU" b="1" dirty="0" smtClean="0">
                <a:solidFill>
                  <a:srgbClr val="FF0000"/>
                </a:solidFill>
              </a:rPr>
              <a:t> </a:t>
            </a:r>
            <a:r>
              <a:rPr lang="ru-RU" b="1" dirty="0" err="1" smtClean="0">
                <a:solidFill>
                  <a:srgbClr val="FF0000"/>
                </a:solidFill>
              </a:rPr>
              <a:t>Роздрібна</a:t>
            </a:r>
            <a:r>
              <a:rPr lang="ru-RU" b="1" dirty="0" smtClean="0">
                <a:solidFill>
                  <a:srgbClr val="FF0000"/>
                </a:solidFill>
              </a:rPr>
              <a:t> </a:t>
            </a:r>
            <a:r>
              <a:rPr lang="ru-RU" b="1" dirty="0" err="1" smtClean="0">
                <a:solidFill>
                  <a:srgbClr val="FF0000"/>
                </a:solidFill>
              </a:rPr>
              <a:t>торгівля</a:t>
            </a:r>
            <a:r>
              <a:rPr lang="ru-RU" b="1" dirty="0" smtClean="0">
                <a:solidFill>
                  <a:srgbClr val="FF0000"/>
                </a:solidFill>
              </a:rPr>
              <a:t> </a:t>
            </a:r>
            <a:r>
              <a:rPr lang="ru-RU" dirty="0" err="1" smtClean="0"/>
              <a:t>займається</a:t>
            </a:r>
            <a:r>
              <a:rPr lang="ru-RU" dirty="0" smtClean="0"/>
              <a:t> </a:t>
            </a:r>
            <a:r>
              <a:rPr lang="ru-RU" dirty="0" err="1" smtClean="0"/>
              <a:t>продажем</a:t>
            </a:r>
            <a:r>
              <a:rPr lang="ru-RU" dirty="0" smtClean="0"/>
              <a:t> </a:t>
            </a:r>
            <a:r>
              <a:rPr lang="ru-RU" dirty="0" err="1" smtClean="0"/>
              <a:t>товарів</a:t>
            </a:r>
            <a:r>
              <a:rPr lang="ru-RU" dirty="0" smtClean="0"/>
              <a:t> </a:t>
            </a:r>
            <a:r>
              <a:rPr lang="ru-RU" dirty="0" err="1" smtClean="0"/>
              <a:t>безпосередньо</a:t>
            </a:r>
            <a:r>
              <a:rPr lang="ru-RU" dirty="0" smtClean="0"/>
              <a:t> </a:t>
            </a:r>
            <a:r>
              <a:rPr lang="ru-RU" dirty="0" err="1" smtClean="0"/>
              <a:t>громадянам</a:t>
            </a:r>
            <a:r>
              <a:rPr lang="ru-RU" dirty="0" smtClean="0"/>
              <a:t> </a:t>
            </a:r>
            <a:endParaRPr lang="ru-RU" dirty="0"/>
          </a:p>
        </p:txBody>
      </p:sp>
      <p:pic>
        <p:nvPicPr>
          <p:cNvPr id="4098" name="Picture 2" descr="F:\торгівля\Без названия (4).jpg"/>
          <p:cNvPicPr>
            <a:picLocks noChangeAspect="1" noChangeArrowheads="1"/>
          </p:cNvPicPr>
          <p:nvPr/>
        </p:nvPicPr>
        <p:blipFill>
          <a:blip r:embed="rId2" cstate="print"/>
          <a:srcRect/>
          <a:stretch>
            <a:fillRect/>
          </a:stretch>
        </p:blipFill>
        <p:spPr bwMode="auto">
          <a:xfrm>
            <a:off x="2238348" y="4357694"/>
            <a:ext cx="3699468" cy="2071702"/>
          </a:xfrm>
          <a:prstGeom prst="rect">
            <a:avLst/>
          </a:prstGeom>
          <a:noFill/>
        </p:spPr>
      </p:pic>
    </p:spTree>
    <p:extLst>
      <p:ext uri="{BB962C8B-B14F-4D97-AF65-F5344CB8AC3E}">
        <p14:creationId xmlns:p14="http://schemas.microsoft.com/office/powerpoint/2010/main" val="190992825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TotalTime>
  <Words>4917</Words>
  <Application>Microsoft Office PowerPoint</Application>
  <PresentationFormat>Широкоэкранный</PresentationFormat>
  <Paragraphs>335</Paragraphs>
  <Slides>56</Slides>
  <Notes>0</Notes>
  <HiddenSlides>1</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56</vt:i4>
      </vt:variant>
    </vt:vector>
  </HeadingPairs>
  <TitlesOfParts>
    <vt:vector size="64" baseType="lpstr">
      <vt:lpstr>Arial</vt:lpstr>
      <vt:lpstr>Book Antiqua</vt:lpstr>
      <vt:lpstr>Bookman Old Style</vt:lpstr>
      <vt:lpstr>Calibri</vt:lpstr>
      <vt:lpstr>Calibri Light</vt:lpstr>
      <vt:lpstr>Times New Roman</vt:lpstr>
      <vt:lpstr>Wingdings</vt:lpstr>
      <vt:lpstr>Тема Office</vt:lpstr>
      <vt:lpstr>Презентация PowerPoint</vt:lpstr>
      <vt:lpstr>Презентация PowerPoint</vt:lpstr>
      <vt:lpstr>План заняття</vt:lpstr>
      <vt:lpstr>ТОРГІВЛЯ ЯК ВИД ДІЯЛЬНОСТІ</vt:lpstr>
      <vt:lpstr>Презентация PowerPoint</vt:lpstr>
      <vt:lpstr>На сучасному етапі розвитку держави передбачається функціонування торгівлі на основі наступних принципів: </vt:lpstr>
      <vt:lpstr>Презентация PowerPoint</vt:lpstr>
      <vt:lpstr>У ринковій економіці торгівля виконує низку важливих функцій:</vt:lpstr>
      <vt:lpstr>ФОРМИ ТОРГІВЛІ</vt:lpstr>
      <vt:lpstr>Внутрішня торгівля</vt:lpstr>
      <vt:lpstr>МІЖНАРОДНА ТОРГІВЛЯ І СВІТОВИЙ РИНОК</vt:lpstr>
      <vt:lpstr>Зовнішня торгівля</vt:lpstr>
      <vt:lpstr>Учасники світового ринку</vt:lpstr>
      <vt:lpstr>Світова організація торгівлі (СОТ)</vt:lpstr>
      <vt:lpstr>Зовнішня  торгівля</vt:lpstr>
      <vt:lpstr>Міжнародна торгівля складається з двох зустрічних потоків:</vt:lpstr>
      <vt:lpstr>ПОКАЗНИКИ ЗОВНІШНЬОЇ ТОРГІВЛІ</vt:lpstr>
      <vt:lpstr>СУЧАСНІ ТЕНДЕНЦІЇ РОЗВИТКУ МІЖНАРОДНОЇ ТОРГІВЛІ</vt:lpstr>
      <vt:lpstr>Зміни відбулися  і в географічній структурі міжнародної торгівлі</vt:lpstr>
      <vt:lpstr>ГОЛОВНІ РЕГІОНИ СВІТОВОЇ ТОРГІВЛІ</vt:lpstr>
      <vt:lpstr>ГОЛОВНІ РЕГІОНИ СВІТОВОЇ ТОРГІВЛІ</vt:lpstr>
      <vt:lpstr>ГОЛОВНІ РЕГІОНИ СВІТОВОЇ ТОРГІВЛІ</vt:lpstr>
      <vt:lpstr>ГОЛОВНІ РЕГІОНИ СВІТОВОЇ ТОРГІВЛІ</vt:lpstr>
      <vt:lpstr>ТОРГІВЛЯ В УКРАЇНІ</vt:lpstr>
      <vt:lpstr>Презентация PowerPoint</vt:lpstr>
      <vt:lpstr>СУЧАСНІ ТЕНДЕНЦІЇ РОЗВИТКУ ЗОВНІШНЬОЇ ТОРГІВЛІ</vt:lpstr>
      <vt:lpstr>Презентация PowerPoint</vt:lpstr>
      <vt:lpstr>Презентация PowerPoint</vt:lpstr>
      <vt:lpstr>Презентация PowerPoint</vt:lpstr>
      <vt:lpstr>Презентация PowerPoint</vt:lpstr>
      <vt:lpstr>ЗОВНІШНЯ ТОРГІВЛЯ ТОВАРАМИ І ПОСЛУГАМИ</vt:lpstr>
      <vt:lpstr>Імпорт України</vt:lpstr>
      <vt:lpstr>Презентация PowerPoint</vt:lpstr>
      <vt:lpstr>Презентация PowerPoint</vt:lpstr>
      <vt:lpstr>Торгівля послугами</vt:lpstr>
      <vt:lpstr>Презентация PowerPoint</vt:lpstr>
      <vt:lpstr>Презентация PowerPoint</vt:lpstr>
      <vt:lpstr>Презентация PowerPoint</vt:lpstr>
      <vt:lpstr>Презентация PowerPoint</vt:lpstr>
      <vt:lpstr>Хто є ким в наступних ситуаціях: </vt:lpstr>
      <vt:lpstr>ТЕСТ НА  ЗДАТНІСТЬ  ЗАЙМАТИСЯ  БІЗНЕСОМ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Державне регулювання та підтримка розвитку внутрішньої торгівлі України </vt:lpstr>
      <vt:lpstr>Товарні інтервенції на ринку соціально значущих товарів здійснюються у порядку, встановленому Кабінетом Міністрів України. Кабінет Міністрів України може: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RYZEN</cp:lastModifiedBy>
  <cp:revision>39</cp:revision>
  <dcterms:created xsi:type="dcterms:W3CDTF">2021-07-29T15:03:52Z</dcterms:created>
  <dcterms:modified xsi:type="dcterms:W3CDTF">2022-09-20T08:49:45Z</dcterms:modified>
</cp:coreProperties>
</file>