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4" r:id="rId4"/>
    <p:sldId id="275" r:id="rId5"/>
    <p:sldId id="285" r:id="rId6"/>
    <p:sldId id="286" r:id="rId7"/>
    <p:sldId id="261" r:id="rId8"/>
    <p:sldId id="271" r:id="rId9"/>
    <p:sldId id="269" r:id="rId10"/>
    <p:sldId id="272" r:id="rId11"/>
    <p:sldId id="279" r:id="rId12"/>
    <p:sldId id="273" r:id="rId13"/>
    <p:sldId id="278" r:id="rId14"/>
    <p:sldId id="280" r:id="rId15"/>
    <p:sldId id="287" r:id="rId16"/>
    <p:sldId id="283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4C2E1-A64A-4CF7-8745-984385BE331D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6A66E9-72B3-42CD-94E7-7A1F6B495D42}">
      <dgm:prSet phldrT="[Текст]"/>
      <dgm:spPr/>
      <dgm:t>
        <a:bodyPr/>
        <a:lstStyle/>
        <a:p>
          <a:r>
            <a:rPr lang="uk-UA" dirty="0" smtClean="0"/>
            <a:t>Примирна комісія/</a:t>
          </a:r>
        </a:p>
        <a:p>
          <a:r>
            <a:rPr lang="uk-UA" dirty="0" smtClean="0"/>
            <a:t>Трудовий арбітраж</a:t>
          </a:r>
          <a:endParaRPr lang="ru-RU" dirty="0"/>
        </a:p>
      </dgm:t>
    </dgm:pt>
    <dgm:pt modelId="{E5ACEE3B-FE54-4D71-929F-84BAA2489096}" type="parTrans" cxnId="{96332DCA-6138-45E8-ACF2-6A3896555BAA}">
      <dgm:prSet/>
      <dgm:spPr/>
      <dgm:t>
        <a:bodyPr/>
        <a:lstStyle/>
        <a:p>
          <a:endParaRPr lang="ru-RU"/>
        </a:p>
      </dgm:t>
    </dgm:pt>
    <dgm:pt modelId="{72EFE700-18B0-48A2-A36A-BC55698E0252}" type="sibTrans" cxnId="{96332DCA-6138-45E8-ACF2-6A3896555BAA}">
      <dgm:prSet/>
      <dgm:spPr/>
      <dgm:t>
        <a:bodyPr/>
        <a:lstStyle/>
        <a:p>
          <a:endParaRPr lang="ru-RU"/>
        </a:p>
      </dgm:t>
    </dgm:pt>
    <dgm:pt modelId="{C6548853-3602-45E5-8520-E9DD82BC6EE2}">
      <dgm:prSet phldrT="[Текст]" custT="1"/>
      <dgm:spPr/>
      <dgm:t>
        <a:bodyPr/>
        <a:lstStyle/>
        <a:p>
          <a:r>
            <a:rPr lang="uk-UA" sz="1600" dirty="0" smtClean="0"/>
            <a:t>Незалежний</a:t>
          </a:r>
          <a:r>
            <a:rPr lang="uk-UA" sz="1200" dirty="0" smtClean="0"/>
            <a:t> </a:t>
          </a:r>
          <a:r>
            <a:rPr lang="uk-UA" sz="1500" dirty="0" smtClean="0"/>
            <a:t>посередник</a:t>
          </a:r>
          <a:endParaRPr lang="ru-RU" sz="1500" dirty="0"/>
        </a:p>
      </dgm:t>
    </dgm:pt>
    <dgm:pt modelId="{AD126C62-6F64-4DDC-AB7C-D82C6B7DF251}" type="parTrans" cxnId="{E047A3EB-3C1C-4F39-A531-757086CBB90C}">
      <dgm:prSet/>
      <dgm:spPr/>
      <dgm:t>
        <a:bodyPr/>
        <a:lstStyle/>
        <a:p>
          <a:endParaRPr lang="ru-RU"/>
        </a:p>
      </dgm:t>
    </dgm:pt>
    <dgm:pt modelId="{1C66CAC0-2462-458D-B60C-232FED7E5CD0}" type="sibTrans" cxnId="{E047A3EB-3C1C-4F39-A531-757086CBB90C}">
      <dgm:prSet/>
      <dgm:spPr/>
      <dgm:t>
        <a:bodyPr/>
        <a:lstStyle/>
        <a:p>
          <a:endParaRPr lang="ru-RU"/>
        </a:p>
      </dgm:t>
    </dgm:pt>
    <dgm:pt modelId="{B2E8AE00-890F-4A16-95FD-6B3BC33D0666}">
      <dgm:prSet phldrT="[Текст]" custT="1"/>
      <dgm:spPr/>
      <dgm:t>
        <a:bodyPr/>
        <a:lstStyle/>
        <a:p>
          <a:r>
            <a:rPr lang="uk-UA" sz="1500" dirty="0" smtClean="0"/>
            <a:t>Наймані працівники</a:t>
          </a:r>
          <a:endParaRPr lang="ru-RU" sz="1500" dirty="0"/>
        </a:p>
      </dgm:t>
    </dgm:pt>
    <dgm:pt modelId="{CCDBE731-2A87-4BC4-871A-4EC028F79192}" type="parTrans" cxnId="{BD5032C6-18D3-4056-9F8C-3E657D1DC86F}">
      <dgm:prSet/>
      <dgm:spPr/>
      <dgm:t>
        <a:bodyPr/>
        <a:lstStyle/>
        <a:p>
          <a:endParaRPr lang="ru-RU"/>
        </a:p>
      </dgm:t>
    </dgm:pt>
    <dgm:pt modelId="{584BD083-C1FA-4A42-BB15-12CEB9D80C5E}" type="sibTrans" cxnId="{BD5032C6-18D3-4056-9F8C-3E657D1DC86F}">
      <dgm:prSet/>
      <dgm:spPr/>
      <dgm:t>
        <a:bodyPr/>
        <a:lstStyle/>
        <a:p>
          <a:endParaRPr lang="ru-RU"/>
        </a:p>
      </dgm:t>
    </dgm:pt>
    <dgm:pt modelId="{CF359A47-036D-499B-8D0E-59DD318CF7B3}">
      <dgm:prSet phldrT="[Текст]" custT="1"/>
      <dgm:spPr/>
      <dgm:t>
        <a:bodyPr/>
        <a:lstStyle/>
        <a:p>
          <a:r>
            <a:rPr lang="uk-UA" sz="1500" dirty="0" smtClean="0"/>
            <a:t>Власник підприємства</a:t>
          </a:r>
          <a:endParaRPr lang="ru-RU" sz="1500" dirty="0"/>
        </a:p>
      </dgm:t>
    </dgm:pt>
    <dgm:pt modelId="{476D594C-F5BD-4E7A-A635-CAE54A4DD4C6}" type="parTrans" cxnId="{4561AC61-FEDE-4CF6-9615-31626B61C762}">
      <dgm:prSet/>
      <dgm:spPr/>
      <dgm:t>
        <a:bodyPr/>
        <a:lstStyle/>
        <a:p>
          <a:endParaRPr lang="ru-RU"/>
        </a:p>
      </dgm:t>
    </dgm:pt>
    <dgm:pt modelId="{B9D7B9FF-9095-4024-BBFB-E33BFFF845B2}" type="sibTrans" cxnId="{4561AC61-FEDE-4CF6-9615-31626B61C762}">
      <dgm:prSet/>
      <dgm:spPr/>
      <dgm:t>
        <a:bodyPr/>
        <a:lstStyle/>
        <a:p>
          <a:endParaRPr lang="ru-RU"/>
        </a:p>
      </dgm:t>
    </dgm:pt>
    <dgm:pt modelId="{D55A85A6-3375-4769-9F8F-D2B86370C76B}" type="pres">
      <dgm:prSet presAssocID="{F7C4C2E1-A64A-4CF7-8745-984385BE33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4CD387-77EA-4CE5-8720-8FEBAAF31F91}" type="pres">
      <dgm:prSet presAssocID="{586A66E9-72B3-42CD-94E7-7A1F6B495D42}" presName="singleCycle" presStyleCnt="0"/>
      <dgm:spPr/>
      <dgm:t>
        <a:bodyPr/>
        <a:lstStyle/>
        <a:p>
          <a:endParaRPr lang="ru-RU"/>
        </a:p>
      </dgm:t>
    </dgm:pt>
    <dgm:pt modelId="{C32836D7-9D94-43F1-B8EF-9C27C7CDC386}" type="pres">
      <dgm:prSet presAssocID="{586A66E9-72B3-42CD-94E7-7A1F6B495D42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C856405-E5FC-43EA-BA86-223BF04B3653}" type="pres">
      <dgm:prSet presAssocID="{AD126C62-6F64-4DDC-AB7C-D82C6B7DF251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19BC307-5141-4285-A664-D1BAA5B03A2F}" type="pres">
      <dgm:prSet presAssocID="{C6548853-3602-45E5-8520-E9DD82BC6EE2}" presName="text0" presStyleLbl="node1" presStyleIdx="1" presStyleCnt="4" custScaleX="143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B192F-1362-4CEC-866B-1680C478F1DD}" type="pres">
      <dgm:prSet presAssocID="{CCDBE731-2A87-4BC4-871A-4EC028F79192}" presName="Name56" presStyleLbl="parChTrans1D2" presStyleIdx="1" presStyleCnt="3"/>
      <dgm:spPr/>
      <dgm:t>
        <a:bodyPr/>
        <a:lstStyle/>
        <a:p>
          <a:endParaRPr lang="ru-RU"/>
        </a:p>
      </dgm:t>
    </dgm:pt>
    <dgm:pt modelId="{7CB3BE32-5109-4AB8-94A1-8EA77051B2D7}" type="pres">
      <dgm:prSet presAssocID="{B2E8AE00-890F-4A16-95FD-6B3BC33D0666}" presName="text0" presStyleLbl="node1" presStyleIdx="2" presStyleCnt="4" custScaleX="178656" custRadScaleRad="97731" custRadScaleInc="-17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0916-712F-4F0C-88B3-69958EDBCCBB}" type="pres">
      <dgm:prSet presAssocID="{476D594C-F5BD-4E7A-A635-CAE54A4DD4C6}" presName="Name56" presStyleLbl="parChTrans1D2" presStyleIdx="2" presStyleCnt="3"/>
      <dgm:spPr/>
      <dgm:t>
        <a:bodyPr/>
        <a:lstStyle/>
        <a:p>
          <a:endParaRPr lang="ru-RU"/>
        </a:p>
      </dgm:t>
    </dgm:pt>
    <dgm:pt modelId="{7DE0B8BC-E1B2-420D-B161-947F741CDDB3}" type="pres">
      <dgm:prSet presAssocID="{CF359A47-036D-499B-8D0E-59DD318CF7B3}" presName="text0" presStyleLbl="node1" presStyleIdx="3" presStyleCnt="4" custScaleX="157124" custRadScaleRad="101251" custRadScaleInc="1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05DE0E-6E2B-4DB0-81BA-82D11A73021C}" type="presOf" srcId="{586A66E9-72B3-42CD-94E7-7A1F6B495D42}" destId="{C32836D7-9D94-43F1-B8EF-9C27C7CDC386}" srcOrd="0" destOrd="0" presId="urn:microsoft.com/office/officeart/2008/layout/RadialCluster"/>
    <dgm:cxn modelId="{5C419689-B85C-4F6F-935D-953C67B7C7DE}" type="presOf" srcId="{B2E8AE00-890F-4A16-95FD-6B3BC33D0666}" destId="{7CB3BE32-5109-4AB8-94A1-8EA77051B2D7}" srcOrd="0" destOrd="0" presId="urn:microsoft.com/office/officeart/2008/layout/RadialCluster"/>
    <dgm:cxn modelId="{D99B323E-A8E5-4E11-8F58-EB48BEF788DD}" type="presOf" srcId="{C6548853-3602-45E5-8520-E9DD82BC6EE2}" destId="{419BC307-5141-4285-A664-D1BAA5B03A2F}" srcOrd="0" destOrd="0" presId="urn:microsoft.com/office/officeart/2008/layout/RadialCluster"/>
    <dgm:cxn modelId="{ADABA202-8FC4-4682-8719-E551F41CB8F1}" type="presOf" srcId="{F7C4C2E1-A64A-4CF7-8745-984385BE331D}" destId="{D55A85A6-3375-4769-9F8F-D2B86370C76B}" srcOrd="0" destOrd="0" presId="urn:microsoft.com/office/officeart/2008/layout/RadialCluster"/>
    <dgm:cxn modelId="{4A0C3491-F55F-4DF3-8BCF-D0CB7C99DAEC}" type="presOf" srcId="{476D594C-F5BD-4E7A-A635-CAE54A4DD4C6}" destId="{CBE60916-712F-4F0C-88B3-69958EDBCCBB}" srcOrd="0" destOrd="0" presId="urn:microsoft.com/office/officeart/2008/layout/RadialCluster"/>
    <dgm:cxn modelId="{78F4DE8C-41CB-44BE-97E2-8E712250FB19}" type="presOf" srcId="{AD126C62-6F64-4DDC-AB7C-D82C6B7DF251}" destId="{4C856405-E5FC-43EA-BA86-223BF04B3653}" srcOrd="0" destOrd="0" presId="urn:microsoft.com/office/officeart/2008/layout/RadialCluster"/>
    <dgm:cxn modelId="{96332DCA-6138-45E8-ACF2-6A3896555BAA}" srcId="{F7C4C2E1-A64A-4CF7-8745-984385BE331D}" destId="{586A66E9-72B3-42CD-94E7-7A1F6B495D42}" srcOrd="0" destOrd="0" parTransId="{E5ACEE3B-FE54-4D71-929F-84BAA2489096}" sibTransId="{72EFE700-18B0-48A2-A36A-BC55698E0252}"/>
    <dgm:cxn modelId="{4561AC61-FEDE-4CF6-9615-31626B61C762}" srcId="{586A66E9-72B3-42CD-94E7-7A1F6B495D42}" destId="{CF359A47-036D-499B-8D0E-59DD318CF7B3}" srcOrd="2" destOrd="0" parTransId="{476D594C-F5BD-4E7A-A635-CAE54A4DD4C6}" sibTransId="{B9D7B9FF-9095-4024-BBFB-E33BFFF845B2}"/>
    <dgm:cxn modelId="{BD5032C6-18D3-4056-9F8C-3E657D1DC86F}" srcId="{586A66E9-72B3-42CD-94E7-7A1F6B495D42}" destId="{B2E8AE00-890F-4A16-95FD-6B3BC33D0666}" srcOrd="1" destOrd="0" parTransId="{CCDBE731-2A87-4BC4-871A-4EC028F79192}" sibTransId="{584BD083-C1FA-4A42-BB15-12CEB9D80C5E}"/>
    <dgm:cxn modelId="{C82EA35B-F4C1-4F05-AA2D-B45B50B70992}" type="presOf" srcId="{CCDBE731-2A87-4BC4-871A-4EC028F79192}" destId="{A63B192F-1362-4CEC-866B-1680C478F1DD}" srcOrd="0" destOrd="0" presId="urn:microsoft.com/office/officeart/2008/layout/RadialCluster"/>
    <dgm:cxn modelId="{E047A3EB-3C1C-4F39-A531-757086CBB90C}" srcId="{586A66E9-72B3-42CD-94E7-7A1F6B495D42}" destId="{C6548853-3602-45E5-8520-E9DD82BC6EE2}" srcOrd="0" destOrd="0" parTransId="{AD126C62-6F64-4DDC-AB7C-D82C6B7DF251}" sibTransId="{1C66CAC0-2462-458D-B60C-232FED7E5CD0}"/>
    <dgm:cxn modelId="{5044C4C6-FA93-40B7-BBD3-C4F51E4823A3}" type="presOf" srcId="{CF359A47-036D-499B-8D0E-59DD318CF7B3}" destId="{7DE0B8BC-E1B2-420D-B161-947F741CDDB3}" srcOrd="0" destOrd="0" presId="urn:microsoft.com/office/officeart/2008/layout/RadialCluster"/>
    <dgm:cxn modelId="{7D1373C0-5BDB-4C9F-B29C-A8A7317D2BB2}" type="presParOf" srcId="{D55A85A6-3375-4769-9F8F-D2B86370C76B}" destId="{DE4CD387-77EA-4CE5-8720-8FEBAAF31F91}" srcOrd="0" destOrd="0" presId="urn:microsoft.com/office/officeart/2008/layout/RadialCluster"/>
    <dgm:cxn modelId="{B6544CB9-39A7-4DA3-A81A-6D3378095A7E}" type="presParOf" srcId="{DE4CD387-77EA-4CE5-8720-8FEBAAF31F91}" destId="{C32836D7-9D94-43F1-B8EF-9C27C7CDC386}" srcOrd="0" destOrd="0" presId="urn:microsoft.com/office/officeart/2008/layout/RadialCluster"/>
    <dgm:cxn modelId="{29B7A3D2-D0AA-4DA8-8823-744CABE3712B}" type="presParOf" srcId="{DE4CD387-77EA-4CE5-8720-8FEBAAF31F91}" destId="{4C856405-E5FC-43EA-BA86-223BF04B3653}" srcOrd="1" destOrd="0" presId="urn:microsoft.com/office/officeart/2008/layout/RadialCluster"/>
    <dgm:cxn modelId="{24B4E030-315B-47D8-824A-5D757918F89B}" type="presParOf" srcId="{DE4CD387-77EA-4CE5-8720-8FEBAAF31F91}" destId="{419BC307-5141-4285-A664-D1BAA5B03A2F}" srcOrd="2" destOrd="0" presId="urn:microsoft.com/office/officeart/2008/layout/RadialCluster"/>
    <dgm:cxn modelId="{8F1D2876-ECA4-499A-9EC7-F882C9CD9B07}" type="presParOf" srcId="{DE4CD387-77EA-4CE5-8720-8FEBAAF31F91}" destId="{A63B192F-1362-4CEC-866B-1680C478F1DD}" srcOrd="3" destOrd="0" presId="urn:microsoft.com/office/officeart/2008/layout/RadialCluster"/>
    <dgm:cxn modelId="{F703B053-F531-44D6-A12F-83A4D5DC428E}" type="presParOf" srcId="{DE4CD387-77EA-4CE5-8720-8FEBAAF31F91}" destId="{7CB3BE32-5109-4AB8-94A1-8EA77051B2D7}" srcOrd="4" destOrd="0" presId="urn:microsoft.com/office/officeart/2008/layout/RadialCluster"/>
    <dgm:cxn modelId="{6B3923CB-6CA6-4576-B34F-BDB30249CC03}" type="presParOf" srcId="{DE4CD387-77EA-4CE5-8720-8FEBAAF31F91}" destId="{CBE60916-712F-4F0C-88B3-69958EDBCCBB}" srcOrd="5" destOrd="0" presId="urn:microsoft.com/office/officeart/2008/layout/RadialCluster"/>
    <dgm:cxn modelId="{8500C3F1-B975-495A-A172-8F41BF831338}" type="presParOf" srcId="{DE4CD387-77EA-4CE5-8720-8FEBAAF31F91}" destId="{7DE0B8BC-E1B2-420D-B161-947F741CDDB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A6E00-2A7D-4924-B56F-A373512F045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C3A092B-9FAB-4679-AB77-D81731DCE34A}">
      <dgm:prSet phldrT="[Текст]"/>
      <dgm:spPr/>
      <dgm:t>
        <a:bodyPr/>
        <a:lstStyle/>
        <a:p>
          <a:r>
            <a:rPr lang="uk-UA" dirty="0" smtClean="0"/>
            <a:t>Східний фронт, звернення до конкурентів, лімітування сум та повноважень</a:t>
          </a:r>
          <a:endParaRPr lang="ru-RU" dirty="0"/>
        </a:p>
      </dgm:t>
    </dgm:pt>
    <dgm:pt modelId="{C3ABCB48-71DE-4C72-AF45-DF43713F166F}" type="parTrans" cxnId="{AA578AB4-C8F2-4348-9F4D-75E25FD47A1A}">
      <dgm:prSet/>
      <dgm:spPr/>
      <dgm:t>
        <a:bodyPr/>
        <a:lstStyle/>
        <a:p>
          <a:endParaRPr lang="ru-RU"/>
        </a:p>
      </dgm:t>
    </dgm:pt>
    <dgm:pt modelId="{905D8137-6E41-480F-AC17-2560C3BCEB1D}" type="sibTrans" cxnId="{AA578AB4-C8F2-4348-9F4D-75E25FD47A1A}">
      <dgm:prSet/>
      <dgm:spPr/>
      <dgm:t>
        <a:bodyPr/>
        <a:lstStyle/>
        <a:p>
          <a:endParaRPr lang="ru-RU"/>
        </a:p>
      </dgm:t>
    </dgm:pt>
    <dgm:pt modelId="{E0C0E656-DA57-4785-935E-32EB532A6AB2}">
      <dgm:prSet phldrT="[Текст]"/>
      <dgm:spPr/>
      <dgm:t>
        <a:bodyPr/>
        <a:lstStyle/>
        <a:p>
          <a:r>
            <a:rPr lang="uk-UA" dirty="0" smtClean="0"/>
            <a:t>Пакетне голосування за прийнятні та неприйнятні пропозиції</a:t>
          </a:r>
          <a:endParaRPr lang="ru-RU" dirty="0"/>
        </a:p>
      </dgm:t>
    </dgm:pt>
    <dgm:pt modelId="{108B14FC-D693-4215-A43B-2A66BB7FDFD4}" type="parTrans" cxnId="{E71A4CFC-3D42-44E3-BAE4-B45F8D39133A}">
      <dgm:prSet/>
      <dgm:spPr/>
      <dgm:t>
        <a:bodyPr/>
        <a:lstStyle/>
        <a:p>
          <a:endParaRPr lang="ru-RU"/>
        </a:p>
      </dgm:t>
    </dgm:pt>
    <dgm:pt modelId="{9D01831E-609B-4A58-ADE3-D1E4B865046A}" type="sibTrans" cxnId="{E71A4CFC-3D42-44E3-BAE4-B45F8D39133A}">
      <dgm:prSet/>
      <dgm:spPr/>
      <dgm:t>
        <a:bodyPr/>
        <a:lstStyle/>
        <a:p>
          <a:endParaRPr lang="ru-RU"/>
        </a:p>
      </dgm:t>
    </dgm:pt>
    <dgm:pt modelId="{D383A9C5-B0E2-456A-8F7B-5F5194B850C8}">
      <dgm:prSet phldrT="[Текст]"/>
      <dgm:spPr/>
      <dgm:t>
        <a:bodyPr/>
        <a:lstStyle/>
        <a:p>
          <a:r>
            <a:rPr lang="uk-UA" dirty="0" smtClean="0"/>
            <a:t>Складні умови, але гарні перспективи</a:t>
          </a:r>
          <a:endParaRPr lang="ru-RU" dirty="0"/>
        </a:p>
      </dgm:t>
    </dgm:pt>
    <dgm:pt modelId="{1798E5EF-65F0-48EC-99EF-4CED9FC2518D}" type="parTrans" cxnId="{4EA6B6A6-0F61-43C6-957A-07A779DBB611}">
      <dgm:prSet/>
      <dgm:spPr/>
      <dgm:t>
        <a:bodyPr/>
        <a:lstStyle/>
        <a:p>
          <a:endParaRPr lang="ru-RU"/>
        </a:p>
      </dgm:t>
    </dgm:pt>
    <dgm:pt modelId="{C6096FF0-B10A-4256-8CA5-DBEC65474E06}" type="sibTrans" cxnId="{4EA6B6A6-0F61-43C6-957A-07A779DBB611}">
      <dgm:prSet/>
      <dgm:spPr/>
      <dgm:t>
        <a:bodyPr/>
        <a:lstStyle/>
        <a:p>
          <a:endParaRPr lang="ru-RU"/>
        </a:p>
      </dgm:t>
    </dgm:pt>
    <dgm:pt modelId="{4C9B5391-4076-470B-A850-84A8D8FC44B8}">
      <dgm:prSet/>
      <dgm:spPr/>
      <dgm:t>
        <a:bodyPr/>
        <a:lstStyle/>
        <a:p>
          <a:r>
            <a:rPr lang="uk-UA" dirty="0" smtClean="0"/>
            <a:t>Завищенні та занижені початкові пропозиції</a:t>
          </a:r>
          <a:endParaRPr lang="ru-RU" dirty="0"/>
        </a:p>
      </dgm:t>
    </dgm:pt>
    <dgm:pt modelId="{58BE65DD-5DF0-4E6B-B1E9-2CB754403C1F}" type="parTrans" cxnId="{BA305461-202D-4871-AFF2-50EF903DEA20}">
      <dgm:prSet/>
      <dgm:spPr/>
      <dgm:t>
        <a:bodyPr/>
        <a:lstStyle/>
        <a:p>
          <a:endParaRPr lang="ru-RU"/>
        </a:p>
      </dgm:t>
    </dgm:pt>
    <dgm:pt modelId="{25D73B9E-17CC-483F-9567-CAC2DCF577F9}" type="sibTrans" cxnId="{BA305461-202D-4871-AFF2-50EF903DEA20}">
      <dgm:prSet/>
      <dgm:spPr/>
      <dgm:t>
        <a:bodyPr/>
        <a:lstStyle/>
        <a:p>
          <a:endParaRPr lang="ru-RU"/>
        </a:p>
      </dgm:t>
    </dgm:pt>
    <dgm:pt modelId="{8C47BF9C-E682-453D-A7EF-D0389EFD7D7D}">
      <dgm:prSet/>
      <dgm:spPr/>
      <dgm:t>
        <a:bodyPr/>
        <a:lstStyle/>
        <a:p>
          <a:r>
            <a:rPr lang="uk-UA" dirty="0" smtClean="0"/>
            <a:t>Салямі: надання інформації маленькими частками, або боротьба за маленькі поступки</a:t>
          </a:r>
          <a:endParaRPr lang="ru-RU" dirty="0"/>
        </a:p>
      </dgm:t>
    </dgm:pt>
    <dgm:pt modelId="{8B457662-5A92-4DCA-B5B2-765908C86875}" type="parTrans" cxnId="{2F0A09AB-B5A9-45CC-8B2A-17235D89A8B5}">
      <dgm:prSet/>
      <dgm:spPr/>
      <dgm:t>
        <a:bodyPr/>
        <a:lstStyle/>
        <a:p>
          <a:endParaRPr lang="ru-RU"/>
        </a:p>
      </dgm:t>
    </dgm:pt>
    <dgm:pt modelId="{6D84F3B4-2418-4E47-B809-C0024F1BB4E5}" type="sibTrans" cxnId="{2F0A09AB-B5A9-45CC-8B2A-17235D89A8B5}">
      <dgm:prSet/>
      <dgm:spPr/>
      <dgm:t>
        <a:bodyPr/>
        <a:lstStyle/>
        <a:p>
          <a:endParaRPr lang="ru-RU"/>
        </a:p>
      </dgm:t>
    </dgm:pt>
    <dgm:pt modelId="{FE71FC0B-F6ED-4C5A-85BA-6AC36DEF3296}" type="pres">
      <dgm:prSet presAssocID="{FA0A6E00-2A7D-4924-B56F-A373512F045A}" presName="linearFlow" presStyleCnt="0">
        <dgm:presLayoutVars>
          <dgm:dir/>
          <dgm:resizeHandles val="exact"/>
        </dgm:presLayoutVars>
      </dgm:prSet>
      <dgm:spPr/>
    </dgm:pt>
    <dgm:pt modelId="{3D0DEB9E-3B0B-4F94-8F04-1936F505608A}" type="pres">
      <dgm:prSet presAssocID="{FC3A092B-9FAB-4679-AB77-D81731DCE34A}" presName="composite" presStyleCnt="0"/>
      <dgm:spPr/>
    </dgm:pt>
    <dgm:pt modelId="{E0608E40-62D9-4681-8482-BC108E2779A9}" type="pres">
      <dgm:prSet presAssocID="{FC3A092B-9FAB-4679-AB77-D81731DCE34A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77DE5DF-C423-4EE3-8E23-C6BCB79F5ED8}" type="pres">
      <dgm:prSet presAssocID="{FC3A092B-9FAB-4679-AB77-D81731DCE34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A2D96-20E8-4F5D-B76F-56916DAC8B09}" type="pres">
      <dgm:prSet presAssocID="{905D8137-6E41-480F-AC17-2560C3BCEB1D}" presName="spacing" presStyleCnt="0"/>
      <dgm:spPr/>
    </dgm:pt>
    <dgm:pt modelId="{E98B02CE-8100-4004-9FA4-0F802A11B3F9}" type="pres">
      <dgm:prSet presAssocID="{E0C0E656-DA57-4785-935E-32EB532A6AB2}" presName="composite" presStyleCnt="0"/>
      <dgm:spPr/>
    </dgm:pt>
    <dgm:pt modelId="{C81CCEAE-C335-4233-96CA-5068F8B47B00}" type="pres">
      <dgm:prSet presAssocID="{E0C0E656-DA57-4785-935E-32EB532A6AB2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B1725BF-905B-484E-BCFE-5F5FE1247E46}" type="pres">
      <dgm:prSet presAssocID="{E0C0E656-DA57-4785-935E-32EB532A6AB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B09C3-F085-4150-85BB-889A11962130}" type="pres">
      <dgm:prSet presAssocID="{9D01831E-609B-4A58-ADE3-D1E4B865046A}" presName="spacing" presStyleCnt="0"/>
      <dgm:spPr/>
    </dgm:pt>
    <dgm:pt modelId="{45B930A8-F403-489B-9BB1-1FC0ED0774EA}" type="pres">
      <dgm:prSet presAssocID="{D383A9C5-B0E2-456A-8F7B-5F5194B850C8}" presName="composite" presStyleCnt="0"/>
      <dgm:spPr/>
    </dgm:pt>
    <dgm:pt modelId="{05AB2E12-DC45-42AE-95A4-7C4C04FC7EF0}" type="pres">
      <dgm:prSet presAssocID="{D383A9C5-B0E2-456A-8F7B-5F5194B850C8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20FC13D-A301-40A5-9076-C442E2DBF60A}" type="pres">
      <dgm:prSet presAssocID="{D383A9C5-B0E2-456A-8F7B-5F5194B850C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C0DDC-3783-484A-8C38-27141B5A47A6}" type="pres">
      <dgm:prSet presAssocID="{C6096FF0-B10A-4256-8CA5-DBEC65474E06}" presName="spacing" presStyleCnt="0"/>
      <dgm:spPr/>
    </dgm:pt>
    <dgm:pt modelId="{876941BA-2FD7-401F-9FBD-A9A360D4AAD7}" type="pres">
      <dgm:prSet presAssocID="{4C9B5391-4076-470B-A850-84A8D8FC44B8}" presName="composite" presStyleCnt="0"/>
      <dgm:spPr/>
    </dgm:pt>
    <dgm:pt modelId="{A494836A-CA8B-454F-9EE0-91DA25A48ECA}" type="pres">
      <dgm:prSet presAssocID="{4C9B5391-4076-470B-A850-84A8D8FC44B8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13A9B167-6F65-4A6A-B22D-F2E5E72AF6BE}" type="pres">
      <dgm:prSet presAssocID="{4C9B5391-4076-470B-A850-84A8D8FC44B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B9E7D-AA94-485A-A47F-AB4B2F2EDACD}" type="pres">
      <dgm:prSet presAssocID="{25D73B9E-17CC-483F-9567-CAC2DCF577F9}" presName="spacing" presStyleCnt="0"/>
      <dgm:spPr/>
    </dgm:pt>
    <dgm:pt modelId="{74F48962-63B0-469D-9202-6506CCE1115D}" type="pres">
      <dgm:prSet presAssocID="{8C47BF9C-E682-453D-A7EF-D0389EFD7D7D}" presName="composite" presStyleCnt="0"/>
      <dgm:spPr/>
    </dgm:pt>
    <dgm:pt modelId="{7A75C52E-ED45-461A-831C-45A999FD4561}" type="pres">
      <dgm:prSet presAssocID="{8C47BF9C-E682-453D-A7EF-D0389EFD7D7D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5DDE96BD-9462-4EDB-A60E-A37A6E19150B}" type="pres">
      <dgm:prSet presAssocID="{8C47BF9C-E682-453D-A7EF-D0389EFD7D7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CB4CA-82B4-4982-B923-B2ECD6A25C13}" type="presOf" srcId="{8C47BF9C-E682-453D-A7EF-D0389EFD7D7D}" destId="{5DDE96BD-9462-4EDB-A60E-A37A6E19150B}" srcOrd="0" destOrd="0" presId="urn:microsoft.com/office/officeart/2005/8/layout/vList3"/>
    <dgm:cxn modelId="{BA305461-202D-4871-AFF2-50EF903DEA20}" srcId="{FA0A6E00-2A7D-4924-B56F-A373512F045A}" destId="{4C9B5391-4076-470B-A850-84A8D8FC44B8}" srcOrd="3" destOrd="0" parTransId="{58BE65DD-5DF0-4E6B-B1E9-2CB754403C1F}" sibTransId="{25D73B9E-17CC-483F-9567-CAC2DCF577F9}"/>
    <dgm:cxn modelId="{5076C104-34E7-407A-A01B-03E96F766586}" type="presOf" srcId="{D383A9C5-B0E2-456A-8F7B-5F5194B850C8}" destId="{220FC13D-A301-40A5-9076-C442E2DBF60A}" srcOrd="0" destOrd="0" presId="urn:microsoft.com/office/officeart/2005/8/layout/vList3"/>
    <dgm:cxn modelId="{AA578AB4-C8F2-4348-9F4D-75E25FD47A1A}" srcId="{FA0A6E00-2A7D-4924-B56F-A373512F045A}" destId="{FC3A092B-9FAB-4679-AB77-D81731DCE34A}" srcOrd="0" destOrd="0" parTransId="{C3ABCB48-71DE-4C72-AF45-DF43713F166F}" sibTransId="{905D8137-6E41-480F-AC17-2560C3BCEB1D}"/>
    <dgm:cxn modelId="{4EA6B6A6-0F61-43C6-957A-07A779DBB611}" srcId="{FA0A6E00-2A7D-4924-B56F-A373512F045A}" destId="{D383A9C5-B0E2-456A-8F7B-5F5194B850C8}" srcOrd="2" destOrd="0" parTransId="{1798E5EF-65F0-48EC-99EF-4CED9FC2518D}" sibTransId="{C6096FF0-B10A-4256-8CA5-DBEC65474E06}"/>
    <dgm:cxn modelId="{B153A60D-BC7B-499A-B2B4-3B484BDA58FF}" type="presOf" srcId="{FC3A092B-9FAB-4679-AB77-D81731DCE34A}" destId="{077DE5DF-C423-4EE3-8E23-C6BCB79F5ED8}" srcOrd="0" destOrd="0" presId="urn:microsoft.com/office/officeart/2005/8/layout/vList3"/>
    <dgm:cxn modelId="{4278EDF1-927D-463F-AC4F-0B1F8E14499B}" type="presOf" srcId="{FA0A6E00-2A7D-4924-B56F-A373512F045A}" destId="{FE71FC0B-F6ED-4C5A-85BA-6AC36DEF3296}" srcOrd="0" destOrd="0" presId="urn:microsoft.com/office/officeart/2005/8/layout/vList3"/>
    <dgm:cxn modelId="{2F0A09AB-B5A9-45CC-8B2A-17235D89A8B5}" srcId="{FA0A6E00-2A7D-4924-B56F-A373512F045A}" destId="{8C47BF9C-E682-453D-A7EF-D0389EFD7D7D}" srcOrd="4" destOrd="0" parTransId="{8B457662-5A92-4DCA-B5B2-765908C86875}" sibTransId="{6D84F3B4-2418-4E47-B809-C0024F1BB4E5}"/>
    <dgm:cxn modelId="{BBF60D0C-4FD3-420B-B7F6-CA8ACB374F8D}" type="presOf" srcId="{E0C0E656-DA57-4785-935E-32EB532A6AB2}" destId="{1B1725BF-905B-484E-BCFE-5F5FE1247E46}" srcOrd="0" destOrd="0" presId="urn:microsoft.com/office/officeart/2005/8/layout/vList3"/>
    <dgm:cxn modelId="{E71A4CFC-3D42-44E3-BAE4-B45F8D39133A}" srcId="{FA0A6E00-2A7D-4924-B56F-A373512F045A}" destId="{E0C0E656-DA57-4785-935E-32EB532A6AB2}" srcOrd="1" destOrd="0" parTransId="{108B14FC-D693-4215-A43B-2A66BB7FDFD4}" sibTransId="{9D01831E-609B-4A58-ADE3-D1E4B865046A}"/>
    <dgm:cxn modelId="{17FA93CB-F04A-46DA-9DEB-8EB008D403E2}" type="presOf" srcId="{4C9B5391-4076-470B-A850-84A8D8FC44B8}" destId="{13A9B167-6F65-4A6A-B22D-F2E5E72AF6BE}" srcOrd="0" destOrd="0" presId="urn:microsoft.com/office/officeart/2005/8/layout/vList3"/>
    <dgm:cxn modelId="{41802C8A-0FC1-4AA5-AECF-27E29A508595}" type="presParOf" srcId="{FE71FC0B-F6ED-4C5A-85BA-6AC36DEF3296}" destId="{3D0DEB9E-3B0B-4F94-8F04-1936F505608A}" srcOrd="0" destOrd="0" presId="urn:microsoft.com/office/officeart/2005/8/layout/vList3"/>
    <dgm:cxn modelId="{85059D12-26D2-4C69-9A47-81C89B5C9853}" type="presParOf" srcId="{3D0DEB9E-3B0B-4F94-8F04-1936F505608A}" destId="{E0608E40-62D9-4681-8482-BC108E2779A9}" srcOrd="0" destOrd="0" presId="urn:microsoft.com/office/officeart/2005/8/layout/vList3"/>
    <dgm:cxn modelId="{41ABA455-80B1-43AB-8CF1-867958AA3AAB}" type="presParOf" srcId="{3D0DEB9E-3B0B-4F94-8F04-1936F505608A}" destId="{077DE5DF-C423-4EE3-8E23-C6BCB79F5ED8}" srcOrd="1" destOrd="0" presId="urn:microsoft.com/office/officeart/2005/8/layout/vList3"/>
    <dgm:cxn modelId="{B92BD79C-4782-4C64-8F9A-35D196FC97A5}" type="presParOf" srcId="{FE71FC0B-F6ED-4C5A-85BA-6AC36DEF3296}" destId="{84FA2D96-20E8-4F5D-B76F-56916DAC8B09}" srcOrd="1" destOrd="0" presId="urn:microsoft.com/office/officeart/2005/8/layout/vList3"/>
    <dgm:cxn modelId="{DEC2D323-D302-4355-A2E2-64F186FC510C}" type="presParOf" srcId="{FE71FC0B-F6ED-4C5A-85BA-6AC36DEF3296}" destId="{E98B02CE-8100-4004-9FA4-0F802A11B3F9}" srcOrd="2" destOrd="0" presId="urn:microsoft.com/office/officeart/2005/8/layout/vList3"/>
    <dgm:cxn modelId="{0A68DA2C-4E4F-4A50-B297-DCF5C442537A}" type="presParOf" srcId="{E98B02CE-8100-4004-9FA4-0F802A11B3F9}" destId="{C81CCEAE-C335-4233-96CA-5068F8B47B00}" srcOrd="0" destOrd="0" presId="urn:microsoft.com/office/officeart/2005/8/layout/vList3"/>
    <dgm:cxn modelId="{43F81404-223C-4AFA-8BA5-F9CB217494DB}" type="presParOf" srcId="{E98B02CE-8100-4004-9FA4-0F802A11B3F9}" destId="{1B1725BF-905B-484E-BCFE-5F5FE1247E46}" srcOrd="1" destOrd="0" presId="urn:microsoft.com/office/officeart/2005/8/layout/vList3"/>
    <dgm:cxn modelId="{7AE2A938-A31C-4E2C-AAD1-B216C3E59D30}" type="presParOf" srcId="{FE71FC0B-F6ED-4C5A-85BA-6AC36DEF3296}" destId="{412B09C3-F085-4150-85BB-889A11962130}" srcOrd="3" destOrd="0" presId="urn:microsoft.com/office/officeart/2005/8/layout/vList3"/>
    <dgm:cxn modelId="{C5E5476D-45BC-4348-9D37-2491FDF56525}" type="presParOf" srcId="{FE71FC0B-F6ED-4C5A-85BA-6AC36DEF3296}" destId="{45B930A8-F403-489B-9BB1-1FC0ED0774EA}" srcOrd="4" destOrd="0" presId="urn:microsoft.com/office/officeart/2005/8/layout/vList3"/>
    <dgm:cxn modelId="{FB2809B6-F38E-419E-81B6-DC4826DD3B13}" type="presParOf" srcId="{45B930A8-F403-489B-9BB1-1FC0ED0774EA}" destId="{05AB2E12-DC45-42AE-95A4-7C4C04FC7EF0}" srcOrd="0" destOrd="0" presId="urn:microsoft.com/office/officeart/2005/8/layout/vList3"/>
    <dgm:cxn modelId="{D18C354F-97A9-4B5C-ACBC-CE7250BE7174}" type="presParOf" srcId="{45B930A8-F403-489B-9BB1-1FC0ED0774EA}" destId="{220FC13D-A301-40A5-9076-C442E2DBF60A}" srcOrd="1" destOrd="0" presId="urn:microsoft.com/office/officeart/2005/8/layout/vList3"/>
    <dgm:cxn modelId="{8D3CE249-C32B-4883-9442-56B38BFC112C}" type="presParOf" srcId="{FE71FC0B-F6ED-4C5A-85BA-6AC36DEF3296}" destId="{B5BC0DDC-3783-484A-8C38-27141B5A47A6}" srcOrd="5" destOrd="0" presId="urn:microsoft.com/office/officeart/2005/8/layout/vList3"/>
    <dgm:cxn modelId="{8A713396-036A-46B9-B16D-79DECAE74999}" type="presParOf" srcId="{FE71FC0B-F6ED-4C5A-85BA-6AC36DEF3296}" destId="{876941BA-2FD7-401F-9FBD-A9A360D4AAD7}" srcOrd="6" destOrd="0" presId="urn:microsoft.com/office/officeart/2005/8/layout/vList3"/>
    <dgm:cxn modelId="{7AD406DC-5575-49D6-A5B6-08E3AF84671D}" type="presParOf" srcId="{876941BA-2FD7-401F-9FBD-A9A360D4AAD7}" destId="{A494836A-CA8B-454F-9EE0-91DA25A48ECA}" srcOrd="0" destOrd="0" presId="urn:microsoft.com/office/officeart/2005/8/layout/vList3"/>
    <dgm:cxn modelId="{0D281117-8B73-4B69-8AC2-85FD8F80DBEE}" type="presParOf" srcId="{876941BA-2FD7-401F-9FBD-A9A360D4AAD7}" destId="{13A9B167-6F65-4A6A-B22D-F2E5E72AF6BE}" srcOrd="1" destOrd="0" presId="urn:microsoft.com/office/officeart/2005/8/layout/vList3"/>
    <dgm:cxn modelId="{C3D8DB8E-318F-4489-A6AA-14CC68727466}" type="presParOf" srcId="{FE71FC0B-F6ED-4C5A-85BA-6AC36DEF3296}" destId="{A19B9E7D-AA94-485A-A47F-AB4B2F2EDACD}" srcOrd="7" destOrd="0" presId="urn:microsoft.com/office/officeart/2005/8/layout/vList3"/>
    <dgm:cxn modelId="{80AD9B72-608F-49CC-8F14-56608F9BBA3E}" type="presParOf" srcId="{FE71FC0B-F6ED-4C5A-85BA-6AC36DEF3296}" destId="{74F48962-63B0-469D-9202-6506CCE1115D}" srcOrd="8" destOrd="0" presId="urn:microsoft.com/office/officeart/2005/8/layout/vList3"/>
    <dgm:cxn modelId="{FB0F25D2-638B-410E-8EA2-8CCE0A776AC8}" type="presParOf" srcId="{74F48962-63B0-469D-9202-6506CCE1115D}" destId="{7A75C52E-ED45-461A-831C-45A999FD4561}" srcOrd="0" destOrd="0" presId="urn:microsoft.com/office/officeart/2005/8/layout/vList3"/>
    <dgm:cxn modelId="{50A282F3-0F52-4851-BAB5-6543D0B530CC}" type="presParOf" srcId="{74F48962-63B0-469D-9202-6506CCE1115D}" destId="{5DDE96BD-9462-4EDB-A60E-A37A6E191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836D7-9D94-43F1-B8EF-9C27C7CDC386}">
      <dsp:nvSpPr>
        <dsp:cNvPr id="0" name=""/>
        <dsp:cNvSpPr/>
      </dsp:nvSpPr>
      <dsp:spPr>
        <a:xfrm>
          <a:off x="3494983" y="2050241"/>
          <a:ext cx="1322070" cy="1322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Примирна комісія/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Трудовий арбітраж</a:t>
          </a:r>
          <a:endParaRPr lang="ru-RU" sz="1800" kern="1200" dirty="0"/>
        </a:p>
      </dsp:txBody>
      <dsp:txXfrm>
        <a:off x="3559521" y="2114779"/>
        <a:ext cx="1192994" cy="1192994"/>
      </dsp:txXfrm>
    </dsp:sp>
    <dsp:sp modelId="{4C856405-E5FC-43EA-BA86-223BF04B3653}">
      <dsp:nvSpPr>
        <dsp:cNvPr id="0" name=""/>
        <dsp:cNvSpPr/>
      </dsp:nvSpPr>
      <dsp:spPr>
        <a:xfrm rot="16200000">
          <a:off x="3692329" y="1586552"/>
          <a:ext cx="9273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737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BC307-5141-4285-A664-D1BAA5B03A2F}">
      <dsp:nvSpPr>
        <dsp:cNvPr id="0" name=""/>
        <dsp:cNvSpPr/>
      </dsp:nvSpPr>
      <dsp:spPr>
        <a:xfrm>
          <a:off x="3520643" y="237077"/>
          <a:ext cx="1270749" cy="8857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Незалежний</a:t>
          </a:r>
          <a:r>
            <a:rPr lang="uk-UA" sz="1200" kern="1200" dirty="0" smtClean="0"/>
            <a:t> </a:t>
          </a:r>
          <a:r>
            <a:rPr lang="uk-UA" sz="1500" kern="1200" dirty="0" smtClean="0"/>
            <a:t>посередник</a:t>
          </a:r>
          <a:endParaRPr lang="ru-RU" sz="1500" kern="1200" dirty="0"/>
        </a:p>
      </dsp:txBody>
      <dsp:txXfrm>
        <a:off x="3563884" y="280318"/>
        <a:ext cx="1184267" cy="799304"/>
      </dsp:txXfrm>
    </dsp:sp>
    <dsp:sp modelId="{A63B192F-1362-4CEC-866B-1680C478F1DD}">
      <dsp:nvSpPr>
        <dsp:cNvPr id="0" name=""/>
        <dsp:cNvSpPr/>
      </dsp:nvSpPr>
      <dsp:spPr>
        <a:xfrm rot="1175148">
          <a:off x="4804215" y="3020849"/>
          <a:ext cx="4437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73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3BE32-5109-4AB8-94A1-8EA77051B2D7}">
      <dsp:nvSpPr>
        <dsp:cNvPr id="0" name=""/>
        <dsp:cNvSpPr/>
      </dsp:nvSpPr>
      <dsp:spPr>
        <a:xfrm>
          <a:off x="5235114" y="2933862"/>
          <a:ext cx="1582511" cy="8857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Наймані працівники</a:t>
          </a:r>
          <a:endParaRPr lang="ru-RU" sz="1500" kern="1200" dirty="0"/>
        </a:p>
      </dsp:txBody>
      <dsp:txXfrm>
        <a:off x="5278355" y="2977103"/>
        <a:ext cx="1496029" cy="799304"/>
      </dsp:txXfrm>
    </dsp:sp>
    <dsp:sp modelId="{CBE60916-712F-4F0C-88B3-69958EDBCCBB}">
      <dsp:nvSpPr>
        <dsp:cNvPr id="0" name=""/>
        <dsp:cNvSpPr/>
      </dsp:nvSpPr>
      <dsp:spPr>
        <a:xfrm rot="9667260">
          <a:off x="2889088" y="3038063"/>
          <a:ext cx="6226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64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0B8BC-E1B2-420D-B161-947F741CDDB3}">
      <dsp:nvSpPr>
        <dsp:cNvPr id="0" name=""/>
        <dsp:cNvSpPr/>
      </dsp:nvSpPr>
      <dsp:spPr>
        <a:xfrm>
          <a:off x="1514052" y="2933876"/>
          <a:ext cx="1391783" cy="8857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Власник підприємства</a:t>
          </a:r>
          <a:endParaRPr lang="ru-RU" sz="1500" kern="1200" dirty="0"/>
        </a:p>
      </dsp:txBody>
      <dsp:txXfrm>
        <a:off x="1557293" y="2977117"/>
        <a:ext cx="1305301" cy="799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DE5DF-C423-4EE3-8E23-C6BCB79F5ED8}">
      <dsp:nvSpPr>
        <dsp:cNvPr id="0" name=""/>
        <dsp:cNvSpPr/>
      </dsp:nvSpPr>
      <dsp:spPr>
        <a:xfrm rot="10800000">
          <a:off x="1585988" y="1485"/>
          <a:ext cx="5590921" cy="710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2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Східний фронт, звернення до конкурентів, лімітування сум та повноважень</a:t>
          </a:r>
          <a:endParaRPr lang="ru-RU" sz="1900" kern="1200" dirty="0"/>
        </a:p>
      </dsp:txBody>
      <dsp:txXfrm rot="10800000">
        <a:off x="1763737" y="1485"/>
        <a:ext cx="5413172" cy="710995"/>
      </dsp:txXfrm>
    </dsp:sp>
    <dsp:sp modelId="{E0608E40-62D9-4681-8482-BC108E2779A9}">
      <dsp:nvSpPr>
        <dsp:cNvPr id="0" name=""/>
        <dsp:cNvSpPr/>
      </dsp:nvSpPr>
      <dsp:spPr>
        <a:xfrm>
          <a:off x="1230490" y="1485"/>
          <a:ext cx="710995" cy="710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725BF-905B-484E-BCFE-5F5FE1247E46}">
      <dsp:nvSpPr>
        <dsp:cNvPr id="0" name=""/>
        <dsp:cNvSpPr/>
      </dsp:nvSpPr>
      <dsp:spPr>
        <a:xfrm rot="10800000">
          <a:off x="1585988" y="924718"/>
          <a:ext cx="5590921" cy="710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2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Пакетне голосування за прийнятні та неприйнятні пропозиції</a:t>
          </a:r>
          <a:endParaRPr lang="ru-RU" sz="1900" kern="1200" dirty="0"/>
        </a:p>
      </dsp:txBody>
      <dsp:txXfrm rot="10800000">
        <a:off x="1763737" y="924718"/>
        <a:ext cx="5413172" cy="710995"/>
      </dsp:txXfrm>
    </dsp:sp>
    <dsp:sp modelId="{C81CCEAE-C335-4233-96CA-5068F8B47B00}">
      <dsp:nvSpPr>
        <dsp:cNvPr id="0" name=""/>
        <dsp:cNvSpPr/>
      </dsp:nvSpPr>
      <dsp:spPr>
        <a:xfrm>
          <a:off x="1230490" y="924718"/>
          <a:ext cx="710995" cy="7109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FC13D-A301-40A5-9076-C442E2DBF60A}">
      <dsp:nvSpPr>
        <dsp:cNvPr id="0" name=""/>
        <dsp:cNvSpPr/>
      </dsp:nvSpPr>
      <dsp:spPr>
        <a:xfrm rot="10800000">
          <a:off x="1585988" y="1847952"/>
          <a:ext cx="5590921" cy="710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2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Складні умови, але гарні перспективи</a:t>
          </a:r>
          <a:endParaRPr lang="ru-RU" sz="1900" kern="1200" dirty="0"/>
        </a:p>
      </dsp:txBody>
      <dsp:txXfrm rot="10800000">
        <a:off x="1763737" y="1847952"/>
        <a:ext cx="5413172" cy="710995"/>
      </dsp:txXfrm>
    </dsp:sp>
    <dsp:sp modelId="{05AB2E12-DC45-42AE-95A4-7C4C04FC7EF0}">
      <dsp:nvSpPr>
        <dsp:cNvPr id="0" name=""/>
        <dsp:cNvSpPr/>
      </dsp:nvSpPr>
      <dsp:spPr>
        <a:xfrm>
          <a:off x="1230490" y="1847952"/>
          <a:ext cx="710995" cy="7109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9B167-6F65-4A6A-B22D-F2E5E72AF6BE}">
      <dsp:nvSpPr>
        <dsp:cNvPr id="0" name=""/>
        <dsp:cNvSpPr/>
      </dsp:nvSpPr>
      <dsp:spPr>
        <a:xfrm rot="10800000">
          <a:off x="1585988" y="2771185"/>
          <a:ext cx="5590921" cy="710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2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Завищенні та занижені початкові пропозиції</a:t>
          </a:r>
          <a:endParaRPr lang="ru-RU" sz="1900" kern="1200" dirty="0"/>
        </a:p>
      </dsp:txBody>
      <dsp:txXfrm rot="10800000">
        <a:off x="1763737" y="2771185"/>
        <a:ext cx="5413172" cy="710995"/>
      </dsp:txXfrm>
    </dsp:sp>
    <dsp:sp modelId="{A494836A-CA8B-454F-9EE0-91DA25A48ECA}">
      <dsp:nvSpPr>
        <dsp:cNvPr id="0" name=""/>
        <dsp:cNvSpPr/>
      </dsp:nvSpPr>
      <dsp:spPr>
        <a:xfrm>
          <a:off x="1230490" y="2771185"/>
          <a:ext cx="710995" cy="710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E96BD-9462-4EDB-A60E-A37A6E19150B}">
      <dsp:nvSpPr>
        <dsp:cNvPr id="0" name=""/>
        <dsp:cNvSpPr/>
      </dsp:nvSpPr>
      <dsp:spPr>
        <a:xfrm rot="10800000">
          <a:off x="1585988" y="3694419"/>
          <a:ext cx="5590921" cy="7109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2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Салямі: надання інформації маленькими частками, або боротьба за маленькі поступки</a:t>
          </a:r>
          <a:endParaRPr lang="ru-RU" sz="1900" kern="1200" dirty="0"/>
        </a:p>
      </dsp:txBody>
      <dsp:txXfrm rot="10800000">
        <a:off x="1763737" y="3694419"/>
        <a:ext cx="5413172" cy="710995"/>
      </dsp:txXfrm>
    </dsp:sp>
    <dsp:sp modelId="{7A75C52E-ED45-461A-831C-45A999FD4561}">
      <dsp:nvSpPr>
        <dsp:cNvPr id="0" name=""/>
        <dsp:cNvSpPr/>
      </dsp:nvSpPr>
      <dsp:spPr>
        <a:xfrm>
          <a:off x="1230490" y="3694419"/>
          <a:ext cx="710995" cy="71099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8CA7-2D58-4A92-9703-59EA5FA13A10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962A-1E55-4DA3-9851-E0EF5924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6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F962A-1E55-4DA3-9851-E0EF592467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3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/>
              <a:t>Кандидат філософських наук, доцент </a:t>
            </a:r>
            <a:r>
              <a:rPr lang="uk-UA" dirty="0" err="1"/>
              <a:t>Масюк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Олег Петрович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052736"/>
            <a:ext cx="6324600" cy="18288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uk-UA" sz="28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лекція </a:t>
            </a:r>
            <a:r>
              <a:rPr lang="uk-UA" sz="2800" i="1" spc="100" dirty="0">
                <a:solidFill>
                  <a:srgbClr val="002060"/>
                </a:solidFill>
                <a:cs typeface="Courier New" panose="02070309020205020404" pitchFamily="49" charset="0"/>
              </a:rPr>
              <a:t>на тему: </a:t>
            </a:r>
            <a: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/>
            </a:r>
            <a:b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</a:br>
            <a: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«колективні Переговори»</a:t>
            </a:r>
            <a:endParaRPr lang="uk-UA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21144"/>
            <a:ext cx="5616624" cy="33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uk-UA" sz="2200" dirty="0" smtClean="0">
                <a:solidFill>
                  <a:srgbClr val="C00000"/>
                </a:solidFill>
              </a:rPr>
              <a:t>Інтереси роботодавця: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uk-UA" i="1" dirty="0"/>
              <a:t>о</a:t>
            </a:r>
            <a:r>
              <a:rPr lang="uk-UA" i="1" dirty="0" smtClean="0"/>
              <a:t>тримання прибутку,</a:t>
            </a:r>
          </a:p>
          <a:p>
            <a:r>
              <a:rPr lang="uk-UA" i="1" dirty="0"/>
              <a:t>з</a:t>
            </a:r>
            <a:r>
              <a:rPr lang="uk-UA" i="1" dirty="0" smtClean="0"/>
              <a:t>меншення витрат,</a:t>
            </a:r>
          </a:p>
          <a:p>
            <a:r>
              <a:rPr lang="uk-UA" i="1" dirty="0"/>
              <a:t>п</a:t>
            </a:r>
            <a:r>
              <a:rPr lang="uk-UA" i="1" dirty="0" smtClean="0"/>
              <a:t>ідвищення рентабельності,</a:t>
            </a:r>
          </a:p>
          <a:p>
            <a:r>
              <a:rPr lang="uk-UA" i="1" dirty="0"/>
              <a:t>с</a:t>
            </a:r>
            <a:r>
              <a:rPr lang="uk-UA" i="1" dirty="0" smtClean="0"/>
              <a:t>табільна робота організації.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Інтереси найманих працівників: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uk-UA" b="1" i="1" dirty="0">
                <a:latin typeface="Book Antiqua" panose="02040602050305030304" pitchFamily="18" charset="0"/>
              </a:rPr>
              <a:t>п</a:t>
            </a:r>
            <a:r>
              <a:rPr lang="uk-UA" b="1" i="1" dirty="0" smtClean="0">
                <a:latin typeface="Book Antiqua" panose="02040602050305030304" pitchFamily="18" charset="0"/>
              </a:rPr>
              <a:t>ідвищення заробітної платні,</a:t>
            </a:r>
          </a:p>
          <a:p>
            <a:r>
              <a:rPr lang="uk-UA" b="1" i="1" dirty="0" smtClean="0">
                <a:latin typeface="Book Antiqua" panose="02040602050305030304" pitchFamily="18" charset="0"/>
              </a:rPr>
              <a:t>збереження свого робочого місця,</a:t>
            </a:r>
          </a:p>
          <a:p>
            <a:pPr algn="ctr"/>
            <a:r>
              <a:rPr lang="uk-UA" b="1" i="1" dirty="0" smtClean="0">
                <a:latin typeface="Book Antiqua" panose="02040602050305030304" pitchFamily="18" charset="0"/>
              </a:rPr>
              <a:t>поліпшення умов праці,</a:t>
            </a:r>
          </a:p>
          <a:p>
            <a:r>
              <a:rPr lang="uk-UA" b="1" i="1" dirty="0" smtClean="0">
                <a:latin typeface="Book Antiqua" panose="02040602050305030304" pitchFamily="18" charset="0"/>
              </a:rPr>
              <a:t>розвиток соціальної сфери організації,</a:t>
            </a:r>
          </a:p>
          <a:p>
            <a:r>
              <a:rPr lang="uk-UA" b="1" i="1" dirty="0" smtClean="0">
                <a:latin typeface="Book Antiqua" panose="02040602050305030304" pitchFamily="18" charset="0"/>
              </a:rPr>
              <a:t>підвищення безпеки праці,</a:t>
            </a:r>
          </a:p>
          <a:p>
            <a:r>
              <a:rPr lang="uk-UA" b="1" i="1" dirty="0" smtClean="0">
                <a:latin typeface="Book Antiqua" panose="02040602050305030304" pitchFamily="18" charset="0"/>
              </a:rPr>
              <a:t>стабільна робота організації.</a:t>
            </a:r>
            <a:endParaRPr lang="ru-RU" b="1" i="1" dirty="0">
              <a:latin typeface="Book Antiqua" panose="0204060205030503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Порівняння інтересів учасників колективних переговорів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73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314777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тактики проведення колективних переговорів: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2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uk-UA" sz="2400" i="1" dirty="0" smtClean="0"/>
              <a:t>соціальні опитування задоволеності працівників при </a:t>
            </a:r>
            <a:r>
              <a:rPr lang="uk-UA" sz="2400" i="1" dirty="0"/>
              <a:t>впровадження </a:t>
            </a:r>
            <a:r>
              <a:rPr lang="uk-UA" sz="2400" i="1" dirty="0" smtClean="0"/>
              <a:t>системи якості ISO можуть використовуватися для профілактики трудових конфліктів;</a:t>
            </a:r>
          </a:p>
          <a:p>
            <a:pPr algn="just">
              <a:lnSpc>
                <a:spcPct val="110000"/>
              </a:lnSpc>
            </a:pPr>
            <a:endParaRPr lang="uk-UA" sz="2400" i="1" dirty="0" smtClean="0"/>
          </a:p>
          <a:p>
            <a:pPr algn="just">
              <a:lnSpc>
                <a:spcPct val="110000"/>
              </a:lnSpc>
            </a:pPr>
            <a:r>
              <a:rPr lang="uk-UA" sz="2400" i="1" dirty="0"/>
              <a:t>основою успіху колективних переговорів є «торгівля поступками» між учасниками соціального </a:t>
            </a:r>
            <a:r>
              <a:rPr lang="uk-UA" sz="2400" i="1" dirty="0" smtClean="0"/>
              <a:t>партнерства;</a:t>
            </a:r>
          </a:p>
          <a:p>
            <a:pPr marL="45720" indent="0" algn="just">
              <a:lnSpc>
                <a:spcPct val="110000"/>
              </a:lnSpc>
              <a:buNone/>
            </a:pPr>
            <a:endParaRPr lang="uk-UA" sz="2400" i="1" dirty="0"/>
          </a:p>
          <a:p>
            <a:pPr algn="just">
              <a:lnSpc>
                <a:spcPct val="110000"/>
              </a:lnSpc>
            </a:pPr>
            <a:r>
              <a:rPr lang="uk-UA" sz="2400" i="1" dirty="0"/>
              <a:t>всі домовленості </a:t>
            </a:r>
            <a:r>
              <a:rPr lang="uk-UA" sz="2400" i="1" dirty="0" smtClean="0"/>
              <a:t>мають </a:t>
            </a:r>
            <a:r>
              <a:rPr lang="uk-UA" sz="2400" i="1" dirty="0"/>
              <a:t>фіксуватись у правочинних </a:t>
            </a:r>
            <a:r>
              <a:rPr lang="uk-UA" sz="2400" i="1" dirty="0" smtClean="0"/>
              <a:t>договірних положеннях, </a:t>
            </a:r>
            <a:r>
              <a:rPr lang="uk-UA" sz="2400" i="1" dirty="0"/>
              <a:t>які мають однозначну </a:t>
            </a:r>
            <a:r>
              <a:rPr lang="uk-UA" sz="2400" i="1" dirty="0" smtClean="0"/>
              <a:t>трактовку.</a:t>
            </a:r>
            <a:endParaRPr lang="uk-UA" sz="2400" i="1" dirty="0"/>
          </a:p>
          <a:p>
            <a:pPr algn="just"/>
            <a:endParaRPr lang="uk-UA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Тези: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0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6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служба на підприємстві </a:t>
            </a:r>
            <a:r>
              <a:rPr lang="uk-UA" sz="6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функціональна організаційна одиниця, яка забезпечує збереження та накопичення людського капіталу для виробництва суспільних благ.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6200" b="1" dirty="0" smtClean="0"/>
              <a:t>Функції соціальної служби на колективних переговорах: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</a:pPr>
            <a:r>
              <a:rPr lang="uk-UA" sz="6200" dirty="0" smtClean="0"/>
              <a:t>формулювання та підготовка пропозицій для вирішення трудового конфлікту;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</a:pPr>
            <a:r>
              <a:rPr lang="uk-UA" sz="6200" dirty="0" smtClean="0"/>
              <a:t> напрацювання традицій підтримки діалогу між учасниками соціального партнерства на підприємстві;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</a:pPr>
            <a:r>
              <a:rPr lang="uk-UA" sz="6200" dirty="0" err="1" smtClean="0"/>
              <a:t>модерація</a:t>
            </a:r>
            <a:r>
              <a:rPr lang="uk-UA" sz="6200" dirty="0" smtClean="0"/>
              <a:t> колективних переговорів  на основі гуманності, взаємовигоди та партнерства;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</a:pPr>
            <a:r>
              <a:rPr lang="uk-UA" sz="6200" dirty="0" smtClean="0"/>
              <a:t>профілактика трудових конфліктів за рахунок вирішення індивідуальних та колективних соціальних проблем персоналу. </a:t>
            </a:r>
          </a:p>
          <a:p>
            <a:pPr marL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uk-UA" dirty="0" smtClean="0"/>
              <a:t>3. Соціальна служба в колективних переговорах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67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061857"/>
          </a:xfrm>
        </p:spPr>
        <p:txBody>
          <a:bodyPr/>
          <a:lstStyle/>
          <a:p>
            <a:pPr algn="just"/>
            <a:r>
              <a:rPr lang="uk-UA" dirty="0" smtClean="0"/>
              <a:t>Колективні переговори ірландських профспілок з роботодавцями протягом 2008-2011 років дозволили зберегти стандарти оплати праці на докризовому рівні.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Зразковий досвід: 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611561" y="2780928"/>
            <a:ext cx="417646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67683" y="3026394"/>
            <a:ext cx="8407893" cy="106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725458"/>
            <a:ext cx="6264696" cy="39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5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719262"/>
            <a:ext cx="7848872" cy="491013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Ганебний досвід: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86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800" dirty="0" smtClean="0"/>
              <a:t>безпечні умови праці на робочому місці,</a:t>
            </a:r>
          </a:p>
          <a:p>
            <a:pPr algn="just">
              <a:spcBef>
                <a:spcPts val="0"/>
              </a:spcBef>
            </a:pPr>
            <a:endParaRPr lang="uk-UA" sz="2800" dirty="0" smtClean="0"/>
          </a:p>
          <a:p>
            <a:pPr algn="just">
              <a:spcBef>
                <a:spcPts val="0"/>
              </a:spcBef>
            </a:pPr>
            <a:r>
              <a:rPr lang="uk-UA" sz="2800" dirty="0" smtClean="0"/>
              <a:t>дотримання принципу справедливості в організації трудових відносин,</a:t>
            </a:r>
          </a:p>
          <a:p>
            <a:pPr algn="just">
              <a:spcBef>
                <a:spcPts val="0"/>
              </a:spcBef>
            </a:pPr>
            <a:endParaRPr lang="uk-UA" sz="2800" dirty="0" smtClean="0"/>
          </a:p>
          <a:p>
            <a:pPr algn="just">
              <a:spcBef>
                <a:spcPts val="0"/>
              </a:spcBef>
            </a:pPr>
            <a:r>
              <a:rPr lang="uk-UA" sz="2800" dirty="0" smtClean="0"/>
              <a:t>допомога у розвитку особистісних та професійних компетенцій,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uk-UA" sz="2800" dirty="0" smtClean="0"/>
          </a:p>
          <a:p>
            <a:pPr algn="just">
              <a:spcBef>
                <a:spcPts val="0"/>
              </a:spcBef>
            </a:pPr>
            <a:r>
              <a:rPr lang="uk-UA" sz="2800" dirty="0" smtClean="0"/>
              <a:t>участь працівників у інвестиційній політиці організації. 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Гуманізація праці як засіб профілактики трудового конфлікту: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55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spcBef>
                <a:spcPts val="0"/>
              </a:spcBef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переговори в рамках партнерства спрямовані на вирішення конфліктів та суперечок;</a:t>
            </a:r>
          </a:p>
          <a:p>
            <a:pPr marL="45720" lvl="0" indent="0" algn="just">
              <a:spcBef>
                <a:spcPts val="0"/>
              </a:spcBef>
              <a:buNone/>
            </a:pP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балансу між учасниками суспільно-трудових відносин вимагає незалежного посередника (органів влади);</a:t>
            </a:r>
          </a:p>
          <a:p>
            <a:pPr marL="45720" lvl="0" indent="0" algn="just">
              <a:spcBef>
                <a:spcPts val="0"/>
              </a:spcBef>
              <a:buNone/>
            </a:pP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створення партнерства на переговорах - це діалог з урахуванням інтересів всіх учасників взаємодії;</a:t>
            </a:r>
          </a:p>
          <a:p>
            <a:pPr marL="45720" lvl="0" indent="0" algn="just">
              <a:spcBef>
                <a:spcPts val="0"/>
              </a:spcBef>
              <a:buNone/>
            </a:pP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працівник виконує роль координатора при проведенні колективних переговорів у організації.</a:t>
            </a:r>
          </a:p>
          <a:p>
            <a:pPr lvl="0" algn="just">
              <a:spcBef>
                <a:spcPts val="0"/>
              </a:spcBef>
            </a:pP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z="2400" smtClean="0"/>
              <a:pPr/>
              <a:t>17</a:t>
            </a:fld>
            <a:endParaRPr lang="en-US" sz="24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Висновки: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379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440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endParaRPr lang="uk-UA" dirty="0"/>
          </a:p>
          <a:p>
            <a:pPr algn="just">
              <a:lnSpc>
                <a:spcPct val="200000"/>
              </a:lnSpc>
            </a:pPr>
            <a:r>
              <a:rPr lang="uk-UA" b="1" dirty="0" smtClean="0"/>
              <a:t>Колективні </a:t>
            </a:r>
            <a:r>
              <a:rPr lang="uk-UA" b="1" dirty="0"/>
              <a:t>переговори – </a:t>
            </a:r>
            <a:r>
              <a:rPr lang="uk-UA" dirty="0" smtClean="0"/>
              <a:t>конструктивний спосіб </a:t>
            </a:r>
            <a:r>
              <a:rPr lang="uk-UA" dirty="0"/>
              <a:t>вирішення </a:t>
            </a:r>
            <a:r>
              <a:rPr lang="uk-UA" dirty="0" smtClean="0"/>
              <a:t>конфлікту з приводу </a:t>
            </a:r>
            <a:r>
              <a:rPr lang="uk-UA" dirty="0"/>
              <a:t>виробництва та розподілу суспільних благ між </a:t>
            </a:r>
            <a:r>
              <a:rPr lang="uk-UA" dirty="0" smtClean="0"/>
              <a:t>учасниками </a:t>
            </a:r>
            <a:r>
              <a:rPr lang="uk-UA" dirty="0"/>
              <a:t>цих процесів </a:t>
            </a:r>
            <a:r>
              <a:rPr lang="uk-UA" dirty="0" smtClean="0"/>
              <a:t>у </a:t>
            </a:r>
            <a:r>
              <a:rPr lang="uk-UA" dirty="0"/>
              <a:t>встановленому законом порядку.</a:t>
            </a:r>
            <a:endParaRPr lang="ru-RU" dirty="0"/>
          </a:p>
          <a:p>
            <a:pPr marL="45720" indent="0">
              <a:buNone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</a:t>
            </a:r>
            <a:r>
              <a:rPr lang="ru-RU" sz="2400" dirty="0" smtClean="0"/>
              <a:t>. </a:t>
            </a:r>
            <a:r>
              <a:rPr lang="uk-UA" sz="2400" dirty="0" smtClean="0"/>
              <a:t>Робочі поняття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86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uk-UA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z="1600" smtClean="0"/>
              <a:pPr/>
              <a:t>3</a:t>
            </a:fld>
            <a:endParaRPr lang="en-US" sz="16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/>
              <a:t>Стратегії </a:t>
            </a:r>
            <a:r>
              <a:rPr lang="uk-UA" sz="2400" b="1" i="1" dirty="0" smtClean="0"/>
              <a:t>переговорів «гарвардська модель»</a:t>
            </a:r>
            <a:endParaRPr lang="ru-RU" sz="2400" dirty="0"/>
          </a:p>
        </p:txBody>
      </p:sp>
      <p:grpSp>
        <p:nvGrpSpPr>
          <p:cNvPr id="7" name="Полотно 1"/>
          <p:cNvGrpSpPr/>
          <p:nvPr/>
        </p:nvGrpSpPr>
        <p:grpSpPr>
          <a:xfrm>
            <a:off x="379836" y="1743153"/>
            <a:ext cx="8573093" cy="4383325"/>
            <a:chOff x="0" y="0"/>
            <a:chExt cx="5961472" cy="37147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5867400" cy="371475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</p:sp>
        <p:cxnSp>
          <p:nvCxnSpPr>
            <p:cNvPr id="9" name="Прямая со стрелкой 8"/>
            <p:cNvCxnSpPr/>
            <p:nvPr/>
          </p:nvCxnSpPr>
          <p:spPr>
            <a:xfrm flipH="1" flipV="1">
              <a:off x="647701" y="95251"/>
              <a:ext cx="9524" cy="2828924"/>
            </a:xfrm>
            <a:prstGeom prst="straightConnector1">
              <a:avLst/>
            </a:prstGeom>
            <a:ln w="19050">
              <a:solidFill>
                <a:srgbClr val="C00000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657225" y="2924175"/>
              <a:ext cx="5153025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diamon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Надпись 5"/>
            <p:cNvSpPr txBox="1"/>
            <p:nvPr/>
          </p:nvSpPr>
          <p:spPr>
            <a:xfrm>
              <a:off x="142875" y="95250"/>
              <a:ext cx="409575" cy="2990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 b="1">
                  <a:solidFill>
                    <a:srgbClr val="70AD47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Орієнтація на інтереси партнера</a:t>
              </a:r>
              <a:endPara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5"/>
            <p:cNvSpPr txBox="1"/>
            <p:nvPr/>
          </p:nvSpPr>
          <p:spPr>
            <a:xfrm rot="5400000">
              <a:off x="2963684" y="878683"/>
              <a:ext cx="347659" cy="46577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uk-UA" sz="1600" b="1">
                  <a:effectLst/>
                  <a:ea typeface="Calibri" panose="020F0502020204030204" pitchFamily="34" charset="0"/>
                </a:rPr>
                <a:t>Орієнтація на  власні інтереси 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Надпись 2"/>
            <p:cNvSpPr txBox="1"/>
            <p:nvPr/>
          </p:nvSpPr>
          <p:spPr>
            <a:xfrm>
              <a:off x="790557" y="303866"/>
              <a:ext cx="2372700" cy="516300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sz="1600" b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Пристосування/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sz="1600" b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b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Lose/Win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Надпись 2"/>
            <p:cNvSpPr txBox="1"/>
            <p:nvPr/>
          </p:nvSpPr>
          <p:spPr>
            <a:xfrm>
              <a:off x="741976" y="2132625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uk-UA" sz="1600" b="1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Уникання/</a:t>
              </a:r>
              <a:endParaRPr lang="ru-RU" sz="16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uk-UA" sz="1600" b="1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Lose/Lose</a:t>
              </a:r>
              <a:endParaRPr lang="ru-RU" sz="16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Надпись 2"/>
            <p:cNvSpPr txBox="1"/>
            <p:nvPr/>
          </p:nvSpPr>
          <p:spPr>
            <a:xfrm>
              <a:off x="3365755" y="303276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Співробітництво/</a:t>
              </a:r>
              <a:endParaRPr lang="ru-RU" sz="16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Win/</a:t>
              </a:r>
              <a:r>
                <a:rPr lang="uk-UA" sz="1600" b="1" dirty="0" err="1" smtClean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Win</a:t>
              </a:r>
              <a:endParaRPr lang="ru-RU" sz="16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Надпись 2"/>
            <p:cNvSpPr txBox="1"/>
            <p:nvPr/>
          </p:nvSpPr>
          <p:spPr>
            <a:xfrm>
              <a:off x="3372962" y="2132625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Суперництво/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Win</a:t>
              </a:r>
              <a:r>
                <a:rPr lang="uk-UA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/Lose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Надпись 2"/>
            <p:cNvSpPr txBox="1"/>
            <p:nvPr/>
          </p:nvSpPr>
          <p:spPr>
            <a:xfrm>
              <a:off x="2008970" y="1166912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Компроміс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20553495">
              <a:off x="2427697" y="361166"/>
              <a:ext cx="3533775" cy="132993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36889" y="1986443"/>
              <a:ext cx="4906349" cy="953475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4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30979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Сторони колективних переговорів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77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uk-UA" b="1" dirty="0"/>
              <a:t>ПАТ «Запоріжсталь»</a:t>
            </a:r>
            <a:endParaRPr lang="ru-RU" dirty="0"/>
          </a:p>
          <a:p>
            <a:pPr algn="ctr"/>
            <a:r>
              <a:rPr lang="uk-UA" dirty="0"/>
              <a:t>2014 рік. - Середньооблікова чисельність штатних працівників - </a:t>
            </a:r>
            <a:r>
              <a:rPr lang="uk-UA" b="1" dirty="0"/>
              <a:t>14 341 осіб</a:t>
            </a:r>
            <a:endParaRPr lang="ru-RU" b="1" dirty="0"/>
          </a:p>
          <a:p>
            <a:pPr algn="ctr"/>
            <a:r>
              <a:rPr lang="uk-UA" dirty="0"/>
              <a:t>2015 рік - Середньооблікова чисельність штатних працівників - </a:t>
            </a:r>
            <a:r>
              <a:rPr lang="uk-UA" b="1" dirty="0"/>
              <a:t>13 955 осіб.</a:t>
            </a:r>
            <a:endParaRPr lang="ru-RU" b="1" dirty="0"/>
          </a:p>
          <a:p>
            <a:pPr algn="ctr"/>
            <a:r>
              <a:rPr lang="uk-UA" dirty="0"/>
              <a:t>2016 рік - Середньооблікова чисельність штатних працівників – </a:t>
            </a:r>
            <a:r>
              <a:rPr lang="uk-UA" b="1" dirty="0"/>
              <a:t>12 640 осіб.</a:t>
            </a:r>
            <a:endParaRPr lang="ru-RU" b="1" dirty="0"/>
          </a:p>
          <a:p>
            <a:pPr algn="ctr"/>
            <a:r>
              <a:rPr lang="uk-UA" dirty="0"/>
              <a:t>2017 рік - Середньооблікова чисельність штатних працівників – </a:t>
            </a:r>
            <a:r>
              <a:rPr lang="uk-UA" b="1" dirty="0"/>
              <a:t>11 256 осіб</a:t>
            </a:r>
            <a:endParaRPr lang="ru-RU" b="1" dirty="0"/>
          </a:p>
          <a:p>
            <a:pPr algn="ctr"/>
            <a:r>
              <a:rPr lang="uk-UA" dirty="0"/>
              <a:t>2018 рік - Середньооблікова чисельність штатних працівників – </a:t>
            </a:r>
            <a:r>
              <a:rPr lang="uk-UA" b="1" dirty="0"/>
              <a:t>10 394 осіб.</a:t>
            </a:r>
            <a:endParaRPr lang="ru-RU" b="1" dirty="0"/>
          </a:p>
          <a:p>
            <a:pPr algn="ctr"/>
            <a:r>
              <a:rPr lang="uk-UA" b="1" dirty="0" smtClean="0"/>
              <a:t>Джерело</a:t>
            </a:r>
            <a:r>
              <a:rPr lang="ru-RU" b="1" dirty="0" smtClean="0"/>
              <a:t>: </a:t>
            </a:r>
            <a:r>
              <a:rPr lang="ru-RU" b="1" dirty="0"/>
              <a:t>https://smida.gov.ua/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Якщо профспілка не працює: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64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500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vs </a:t>
            </a:r>
            <a:r>
              <a:rPr lang="uk-UA" dirty="0" smtClean="0"/>
              <a:t>профспілка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95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uk-UA" i="1" dirty="0"/>
              <a:t>п</a:t>
            </a:r>
            <a:r>
              <a:rPr lang="uk-UA" i="1" dirty="0" smtClean="0"/>
              <a:t>роведення колективних переговорів регулюється Законом Україна «Про колективні договори та угоди» та Законом України «Про порядок вирішення колективних трудових спорів(конфліктів)»,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uk-UA" i="1" dirty="0" smtClean="0"/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uk-UA" i="1" dirty="0" smtClean="0"/>
              <a:t>характер ведення колективних переговорів відображає ступінь розвитку партнерства між учасниками суспільно-трудових відносин,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uk-UA" i="1" dirty="0" smtClean="0"/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uk-UA" i="1" dirty="0"/>
              <a:t>д</a:t>
            </a:r>
            <a:r>
              <a:rPr lang="uk-UA" i="1" dirty="0" smtClean="0"/>
              <a:t>исбаланс між ними вимагає коригування норм взаємодії та залучення незалежного посередника (органів влади),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uk-UA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 smtClean="0">
                <a:latin typeface="Book Antiqua" pitchFamily="18" charset="0"/>
              </a:rPr>
              <a:t>Тези:</a:t>
            </a:r>
            <a:endParaRPr lang="uk-UA" sz="1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0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Порядок проведення колективних переговорів</a:t>
            </a:r>
            <a:endParaRPr lang="uk-UA" dirty="0"/>
          </a:p>
        </p:txBody>
      </p:sp>
      <p:grpSp>
        <p:nvGrpSpPr>
          <p:cNvPr id="18" name="Полотно 24"/>
          <p:cNvGrpSpPr/>
          <p:nvPr/>
        </p:nvGrpSpPr>
        <p:grpSpPr>
          <a:xfrm>
            <a:off x="107504" y="1576513"/>
            <a:ext cx="8856984" cy="4562450"/>
            <a:chOff x="-23606" y="-30177"/>
            <a:chExt cx="5867400" cy="55245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23606" y="-30177"/>
              <a:ext cx="5867400" cy="55245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</p:sp>
        <p:sp>
          <p:nvSpPr>
            <p:cNvPr id="20" name="Выноска со стрелкой вниз 19"/>
            <p:cNvSpPr/>
            <p:nvPr/>
          </p:nvSpPr>
          <p:spPr>
            <a:xfrm>
              <a:off x="2096263" y="942975"/>
              <a:ext cx="1351216" cy="1190625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Предмет переговорів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Выноска со стрелкой вниз 20"/>
            <p:cNvSpPr/>
            <p:nvPr/>
          </p:nvSpPr>
          <p:spPr>
            <a:xfrm>
              <a:off x="2096834" y="2133600"/>
              <a:ext cx="1350645" cy="1190625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Альтернативи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Горизонтальный свиток 21"/>
            <p:cNvSpPr/>
            <p:nvPr/>
          </p:nvSpPr>
          <p:spPr>
            <a:xfrm>
              <a:off x="2000251" y="3190875"/>
              <a:ext cx="1447229" cy="106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Угода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Выноска-облако 22"/>
            <p:cNvSpPr/>
            <p:nvPr/>
          </p:nvSpPr>
          <p:spPr>
            <a:xfrm>
              <a:off x="2048638" y="104775"/>
              <a:ext cx="1371600" cy="6477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Що?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Выноска-облако 23"/>
            <p:cNvSpPr/>
            <p:nvPr/>
          </p:nvSpPr>
          <p:spPr>
            <a:xfrm>
              <a:off x="2048638" y="4257675"/>
              <a:ext cx="1510445" cy="90722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Як?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Выноска со стрелкой вправо 24"/>
            <p:cNvSpPr/>
            <p:nvPr/>
          </p:nvSpPr>
          <p:spPr>
            <a:xfrm>
              <a:off x="350126" y="668701"/>
              <a:ext cx="876300" cy="4286250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Інтерес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Выноска со стрелкой вправо 25"/>
            <p:cNvSpPr/>
            <p:nvPr/>
          </p:nvSpPr>
          <p:spPr>
            <a:xfrm>
              <a:off x="1221215" y="691514"/>
              <a:ext cx="876300" cy="4286250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uk-UA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Їх позиція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Выноска со стрелкой влево 26"/>
            <p:cNvSpPr/>
            <p:nvPr/>
          </p:nvSpPr>
          <p:spPr>
            <a:xfrm>
              <a:off x="3451918" y="598032"/>
              <a:ext cx="962025" cy="4412421"/>
            </a:xfrm>
            <a:prstGeom prst="lef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Ваша позиція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Выноска со стрелкой влево 27"/>
            <p:cNvSpPr/>
            <p:nvPr/>
          </p:nvSpPr>
          <p:spPr>
            <a:xfrm>
              <a:off x="4422463" y="598473"/>
              <a:ext cx="962025" cy="4411980"/>
            </a:xfrm>
            <a:prstGeom prst="lef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Інтерес 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44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308246"/>
              </p:ext>
            </p:extLst>
          </p:nvPr>
        </p:nvGraphicFramePr>
        <p:xfrm>
          <a:off x="457200" y="1772819"/>
          <a:ext cx="8147248" cy="4582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314"/>
                <a:gridCol w="7109934"/>
              </a:tblGrid>
              <a:tr h="509140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№ п/п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Назва етапу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</a:tr>
              <a:tr h="509140">
                <a:tc>
                  <a:txBody>
                    <a:bodyPr/>
                    <a:lstStyle/>
                    <a:p>
                      <a:pPr indent="342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 smtClean="0">
                          <a:effectLst/>
                        </a:rPr>
                        <a:t>1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Підготовка переговорів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</a:tr>
              <a:tr h="509140">
                <a:tc rowSpan="6">
                  <a:txBody>
                    <a:bodyPr/>
                    <a:lstStyle/>
                    <a:p>
                      <a:pPr indent="342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 smtClean="0">
                          <a:effectLst/>
                        </a:rPr>
                        <a:t>2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Переговори: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</a:tr>
              <a:tr h="50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- встановлення контакту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</a:tr>
              <a:tr h="50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- оголошення початкових позицій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</a:tr>
              <a:tr h="50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- торгівля поступками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</a:tr>
              <a:tr h="50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- пошук варіантів рішення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</a:tr>
              <a:tr h="50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- прийняття рішення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</a:tr>
              <a:tr h="509140">
                <a:tc>
                  <a:txBody>
                    <a:bodyPr/>
                    <a:lstStyle/>
                    <a:p>
                      <a:pPr indent="3429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 smtClean="0">
                          <a:effectLst/>
                        </a:rPr>
                        <a:t>3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/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Завершення переговорів та документування результатів</a:t>
                      </a:r>
                      <a:endParaRPr lang="ru-RU" sz="1600" spc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3" marR="25333" marT="0" marB="0"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проведення переговорів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776</TotalTime>
  <Words>636</Words>
  <Application>Microsoft Office PowerPoint</Application>
  <PresentationFormat>Экран (4:3)</PresentationFormat>
  <Paragraphs>134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Book Antiqua</vt:lpstr>
      <vt:lpstr>Calibri</vt:lpstr>
      <vt:lpstr>Courier New</vt:lpstr>
      <vt:lpstr>Franklin Gothic Medium</vt:lpstr>
      <vt:lpstr>Times New Roman</vt:lpstr>
      <vt:lpstr>Wingdings</vt:lpstr>
      <vt:lpstr>Wingdings 2</vt:lpstr>
      <vt:lpstr>Сетка</vt:lpstr>
      <vt:lpstr>лекція на тему:  «колективні Переговори»</vt:lpstr>
      <vt:lpstr>1. Робочі поняття</vt:lpstr>
      <vt:lpstr>Стратегії переговорів «гарвардська модель»</vt:lpstr>
      <vt:lpstr>Сторони колективних переговорів</vt:lpstr>
      <vt:lpstr>Якщо профспілка не працює:</vt:lpstr>
      <vt:lpstr>HR vs профспілка</vt:lpstr>
      <vt:lpstr>Тези:</vt:lpstr>
      <vt:lpstr>2. Порядок проведення колективних переговорів</vt:lpstr>
      <vt:lpstr>Етапи проведення переговорів</vt:lpstr>
      <vt:lpstr>Порівняння інтересів учасників колективних переговорів</vt:lpstr>
      <vt:lpstr>тактики проведення колективних переговорів:</vt:lpstr>
      <vt:lpstr>Тези: </vt:lpstr>
      <vt:lpstr>3. Соціальна служба в колективних переговорах</vt:lpstr>
      <vt:lpstr>Зразковий досвід: </vt:lpstr>
      <vt:lpstr>Ганебний досвід:</vt:lpstr>
      <vt:lpstr>Гуманізація праці як засіб профілактики трудового конфлікту:</vt:lpstr>
      <vt:lpstr>Висновки:</vt:lpstr>
      <vt:lpstr>Дякую за увагу! 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курсу «Менеджмент соціальної роботи»</dc:title>
  <dc:creator>Олег</dc:creator>
  <cp:lastModifiedBy>Oleg</cp:lastModifiedBy>
  <cp:revision>82</cp:revision>
  <dcterms:created xsi:type="dcterms:W3CDTF">2015-12-30T19:32:50Z</dcterms:created>
  <dcterms:modified xsi:type="dcterms:W3CDTF">2020-07-15T17:17:55Z</dcterms:modified>
</cp:coreProperties>
</file>