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1"/>
  </p:notesMasterIdLst>
  <p:sldIdLst>
    <p:sldId id="258" r:id="rId2"/>
    <p:sldId id="259" r:id="rId3"/>
    <p:sldId id="260" r:id="rId4"/>
    <p:sldId id="261" r:id="rId5"/>
    <p:sldId id="262" r:id="rId6"/>
    <p:sldId id="266" r:id="rId7"/>
    <p:sldId id="267" r:id="rId8"/>
    <p:sldId id="268" r:id="rId9"/>
    <p:sldId id="264" r:id="rId10"/>
    <p:sldId id="265" r:id="rId11"/>
    <p:sldId id="286" r:id="rId12"/>
    <p:sldId id="287" r:id="rId13"/>
    <p:sldId id="263" r:id="rId14"/>
    <p:sldId id="269" r:id="rId15"/>
    <p:sldId id="270" r:id="rId16"/>
    <p:sldId id="285" r:id="rId17"/>
    <p:sldId id="271" r:id="rId18"/>
    <p:sldId id="272" r:id="rId19"/>
    <p:sldId id="273" r:id="rId20"/>
    <p:sldId id="274" r:id="rId21"/>
    <p:sldId id="284" r:id="rId22"/>
    <p:sldId id="275" r:id="rId23"/>
    <p:sldId id="276" r:id="rId24"/>
    <p:sldId id="277" r:id="rId25"/>
    <p:sldId id="278" r:id="rId26"/>
    <p:sldId id="282" r:id="rId27"/>
    <p:sldId id="279" r:id="rId28"/>
    <p:sldId id="280" r:id="rId29"/>
    <p:sldId id="281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22.09.2022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22.09.2022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9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8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2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9.wmf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1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1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1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" name="Rectangle 1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2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2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2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2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2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якомусь кроці обходу маємо ситуацію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багатокутник прямою, що несе це ребро розбивається на дві підобласті.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(опуклий) багатокутник буде утворений вершинами з номерами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вершинам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.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точкою перетину продовження поточного ребра з ребром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.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838465"/>
              </p:ext>
            </p:extLst>
          </p:nvPr>
        </p:nvGraphicFramePr>
        <p:xfrm>
          <a:off x="4211960" y="3140968"/>
          <a:ext cx="2483519" cy="463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Формула" r:id="rId3" imgW="1104840" imgH="228600" progId="Equation.3">
                  <p:embed/>
                </p:oleObj>
              </mc:Choice>
              <mc:Fallback>
                <p:oleObj name="Формула" r:id="rId3" imgW="1104840" imgH="2286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140968"/>
                        <a:ext cx="2483519" cy="4636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326209"/>
              </p:ext>
            </p:extLst>
          </p:nvPr>
        </p:nvGraphicFramePr>
        <p:xfrm>
          <a:off x="3635896" y="4077072"/>
          <a:ext cx="223224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7" name="Формула" r:id="rId5" imgW="1218960" imgH="228600" progId="Equation.3">
                  <p:embed/>
                </p:oleObj>
              </mc:Choice>
              <mc:Fallback>
                <p:oleObj name="Формула" r:id="rId5" imgW="1218960" imgH="2286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077072"/>
                        <a:ext cx="223224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82534"/>
              </p:ext>
            </p:extLst>
          </p:nvPr>
        </p:nvGraphicFramePr>
        <p:xfrm>
          <a:off x="2971800" y="5214938"/>
          <a:ext cx="111283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8" name="Формула" r:id="rId7" imgW="482400" imgH="241200" progId="Equation.3">
                  <p:embed/>
                </p:oleObj>
              </mc:Choice>
              <mc:Fallback>
                <p:oleObj name="Формула" r:id="rId7" imgW="482400" imgH="2412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214938"/>
                        <a:ext cx="1112838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316699"/>
              </p:ext>
            </p:extLst>
          </p:nvPr>
        </p:nvGraphicFramePr>
        <p:xfrm>
          <a:off x="7380312" y="1700808"/>
          <a:ext cx="576064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9" name="Формула" r:id="rId9" imgW="457200" imgH="228600" progId="Equation.3">
                  <p:embed/>
                </p:oleObj>
              </mc:Choice>
              <mc:Fallback>
                <p:oleObj name="Формула" r:id="rId9" imgW="457200" imgH="2286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1700808"/>
                        <a:ext cx="576064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5683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точки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визначаються як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розв’язку системи рівнянь,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беруться тільки ті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яких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786419"/>
              </p:ext>
            </p:extLst>
          </p:nvPr>
        </p:nvGraphicFramePr>
        <p:xfrm>
          <a:off x="4860032" y="1628800"/>
          <a:ext cx="9017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4" name="Формула" r:id="rId3" imgW="672840" imgH="266400" progId="Equation.3">
                  <p:embed/>
                </p:oleObj>
              </mc:Choice>
              <mc:Fallback>
                <p:oleObj name="Формула" r:id="rId3" imgW="672840" imgH="266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628800"/>
                        <a:ext cx="901700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427974"/>
              </p:ext>
            </p:extLst>
          </p:nvPr>
        </p:nvGraphicFramePr>
        <p:xfrm>
          <a:off x="1922463" y="3644900"/>
          <a:ext cx="4002087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5" name="Формула" r:id="rId5" imgW="2603160" imgH="545760" progId="Equation.3">
                  <p:embed/>
                </p:oleObj>
              </mc:Choice>
              <mc:Fallback>
                <p:oleObj name="Формула" r:id="rId5" imgW="2603160" imgH="54576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3644900"/>
                        <a:ext cx="4002087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8414743"/>
              </p:ext>
            </p:extLst>
          </p:nvPr>
        </p:nvGraphicFramePr>
        <p:xfrm>
          <a:off x="3491880" y="5301208"/>
          <a:ext cx="1152128" cy="478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6" name="Формула" r:id="rId7" imgW="622080" imgH="190440" progId="Equation.3">
                  <p:embed/>
                </p:oleObj>
              </mc:Choice>
              <mc:Fallback>
                <p:oleObj name="Формула" r:id="rId7" imgW="622080" imgH="19044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301208"/>
                        <a:ext cx="1152128" cy="4785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616300"/>
              </p:ext>
            </p:extLst>
          </p:nvPr>
        </p:nvGraphicFramePr>
        <p:xfrm>
          <a:off x="1158875" y="2492375"/>
          <a:ext cx="19304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7" name="Формула" r:id="rId9" imgW="1434960" imgH="266400" progId="Equation.3">
                  <p:embed/>
                </p:oleObj>
              </mc:Choice>
              <mc:Fallback>
                <p:oleObj name="Формула" r:id="rId9" imgW="1434960" imgH="266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2492375"/>
                        <a:ext cx="193040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356682"/>
              </p:ext>
            </p:extLst>
          </p:nvPr>
        </p:nvGraphicFramePr>
        <p:xfrm>
          <a:off x="3960813" y="2420938"/>
          <a:ext cx="172561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8" name="Формула" r:id="rId11" imgW="1485720" imgH="266400" progId="Equation.3">
                  <p:embed/>
                </p:oleObj>
              </mc:Choice>
              <mc:Fallback>
                <p:oleObj name="Формула" r:id="rId11" imgW="1485720" imgH="2664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813" y="2420938"/>
                        <a:ext cx="1725612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8280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Розв'язок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методом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Крамера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040025"/>
              </p:ext>
            </p:extLst>
          </p:nvPr>
        </p:nvGraphicFramePr>
        <p:xfrm>
          <a:off x="1259632" y="1477243"/>
          <a:ext cx="2736304" cy="1375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Формула" r:id="rId3" imgW="1371600" imgH="799920" progId="Equation.3">
                  <p:embed/>
                </p:oleObj>
              </mc:Choice>
              <mc:Fallback>
                <p:oleObj name="Формула" r:id="rId3" imgW="1371600" imgH="79992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477243"/>
                        <a:ext cx="2736304" cy="13756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151907"/>
              </p:ext>
            </p:extLst>
          </p:nvPr>
        </p:nvGraphicFramePr>
        <p:xfrm>
          <a:off x="1331640" y="3174107"/>
          <a:ext cx="3456384" cy="830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Формула" r:id="rId5" imgW="2628900" imgH="546100" progId="Equation.3">
                  <p:embed/>
                </p:oleObj>
              </mc:Choice>
              <mc:Fallback>
                <p:oleObj name="Формула" r:id="rId5" imgW="2628900" imgH="5461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174107"/>
                        <a:ext cx="3456384" cy="830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6230"/>
              </p:ext>
            </p:extLst>
          </p:nvPr>
        </p:nvGraphicFramePr>
        <p:xfrm>
          <a:off x="5148064" y="3102099"/>
          <a:ext cx="3528392" cy="830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Формула" r:id="rId7" imgW="2527300" imgH="546100" progId="Equation.3">
                  <p:embed/>
                </p:oleObj>
              </mc:Choice>
              <mc:Fallback>
                <p:oleObj name="Формула" r:id="rId7" imgW="2527300" imgH="5461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3102099"/>
                        <a:ext cx="3528392" cy="830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595059"/>
              </p:ext>
            </p:extLst>
          </p:nvPr>
        </p:nvGraphicFramePr>
        <p:xfrm>
          <a:off x="1331640" y="4542259"/>
          <a:ext cx="3312368" cy="902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Формула" r:id="rId9" imgW="2400300" imgH="546100" progId="Equation.3">
                  <p:embed/>
                </p:oleObj>
              </mc:Choice>
              <mc:Fallback>
                <p:oleObj name="Формула" r:id="rId9" imgW="2400300" imgH="546100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542259"/>
                        <a:ext cx="3312368" cy="9029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264730"/>
              </p:ext>
            </p:extLst>
          </p:nvPr>
        </p:nvGraphicFramePr>
        <p:xfrm>
          <a:off x="4499992" y="1556792"/>
          <a:ext cx="25202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Формула" r:id="rId11" imgW="1459866" imgH="444307" progId="Equation.3">
                  <p:embed/>
                </p:oleObj>
              </mc:Choice>
              <mc:Fallback>
                <p:oleObj name="Формула" r:id="rId11" imgW="1459866" imgH="444307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1556792"/>
                        <a:ext cx="2520280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9958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5" y="2276873"/>
            <a:ext cx="2765128" cy="277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8644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таких точок виявиться більше, ніж одна, то береться точка, з мінімальним значенням параметра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розбиття алгоритм рекурсивно застосовується до отриманих багатокутників.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Слід відмітити, що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точка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знаходяться на одній прямій, і точка 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новому багатокутнику вже не буде вершиною. Так в ситуації, приведеній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рисунку,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вершини за номерами 5, 6 і 7 після розбиття з розгляду виключаються.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285275"/>
              </p:ext>
            </p:extLst>
          </p:nvPr>
        </p:nvGraphicFramePr>
        <p:xfrm>
          <a:off x="3467671" y="3212976"/>
          <a:ext cx="11763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Формула" r:id="rId3" imgW="558720" imgH="241200" progId="Equation.3">
                  <p:embed/>
                </p:oleObj>
              </mc:Choice>
              <mc:Fallback>
                <p:oleObj name="Формула" r:id="rId3" imgW="55872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671" y="3212976"/>
                        <a:ext cx="11763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266300"/>
              </p:ext>
            </p:extLst>
          </p:nvPr>
        </p:nvGraphicFramePr>
        <p:xfrm>
          <a:off x="6092825" y="3573463"/>
          <a:ext cx="4302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Формула" r:id="rId5" imgW="291960" imgH="241200" progId="Equation.3">
                  <p:embed/>
                </p:oleObj>
              </mc:Choice>
              <mc:Fallback>
                <p:oleObj name="Формула" r:id="rId5" imgW="29196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825" y="3573463"/>
                        <a:ext cx="4302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744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Одновимірне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відрізка прямокутним координатно-орієнтованим вікном є не тільки найбільш розповсюдженою в практиці, але і становить особливий інтерес у плані підходів і ідей, розроблених для її рішення.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Корисною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виявляється наступна класифікація видимості відрізків, а саме на частково видимі, цілком видимі і цілком невидимі.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349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Розташування відрізка відносно вікна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pic>
        <p:nvPicPr>
          <p:cNvPr id="19458" name="Picture 2" descr="C:\Users\Владелец\Pictures\unnamed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0" y="2353469"/>
            <a:ext cx="3238500" cy="301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248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Одновимірне відтинання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класифікація дуже просто проводиться за допомогою  4-х бітового коду видимості, що будується за наступною схемою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параметра відповідно в четвертій, третій, другій і першій позиції коду буде дорівнює одиниці, коли точка знаходиться відповідно ліворуч, праворуч, нижче і вище вікна. В інших випадках величина параметра дорівнює нулеві (рис. 9).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070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4-Х БІТОВИЙ КОД ВИДИМОСТІ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204864"/>
            <a:ext cx="3097756" cy="2739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538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Одновимірне відтинання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код дозволяє одержати відповідь на питання чи є відрізок ,заданий своїми кінцевими точками, цілком видимим (у цьому випадку побітова сума кодів його кінцевих точок дорівнює 0) або цілком невидимим (якщо побітовий добуток дорівнює 1).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3957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ідтинання.</a:t>
            </a:r>
            <a:endParaRPr lang="en-US" cap="all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Розбиття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довільного багатокутника на опуклі складові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обертань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 indent="0">
              <a:buNone/>
            </a:pP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Алгоритм Ключикова-Сороки</a:t>
            </a:r>
          </a:p>
          <a:p>
            <a:pPr marL="685800" lvl="2" indent="0">
              <a:buNone/>
            </a:pPr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4-х бітовий код видимості</a:t>
            </a:r>
          </a:p>
          <a:p>
            <a:pPr marL="685800" lvl="2" indent="0">
              <a:buNone/>
            </a:pPr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 Коена</a:t>
            </a:r>
          </a:p>
          <a:p>
            <a:pPr marL="685800" lvl="2" indent="0">
              <a:buNone/>
            </a:pPr>
            <a:r>
              <a:rPr lang="uk-UA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розбиття відрізка </a:t>
            </a:r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середньою </a:t>
            </a:r>
            <a:r>
              <a:rPr lang="uk-UA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 indent="0">
              <a:buNone/>
            </a:pP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Одновимірне відтинання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Найпростішим застосуванням цього коду є метод, заснований на послідовному аналізі коректності перетинання відрізка по черзі з усіма сторонами вікна. При цьому для кожної поточної сторони вікна проводиться аналіз перетину.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наприклад, якщо ліва, права, нижня, і верхня сторони вікна мають координати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при поточній лівій стороні вікна аналіз точки перетину  аналіз зводиться до перевірки умови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966513"/>
              </p:ext>
            </p:extLst>
          </p:nvPr>
        </p:nvGraphicFramePr>
        <p:xfrm>
          <a:off x="5724128" y="3933056"/>
          <a:ext cx="129614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2" name="Формула" r:id="rId3" imgW="965160" imgH="241200" progId="Equation.3">
                  <p:embed/>
                </p:oleObj>
              </mc:Choice>
              <mc:Fallback>
                <p:oleObj name="Формула" r:id="rId3" imgW="965160" imgH="2412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933056"/>
                        <a:ext cx="1296144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068597"/>
              </p:ext>
            </p:extLst>
          </p:nvPr>
        </p:nvGraphicFramePr>
        <p:xfrm>
          <a:off x="7894638" y="4302125"/>
          <a:ext cx="7715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" name="Формула" r:id="rId5" imgW="520560" imgH="241200" progId="Equation.3">
                  <p:embed/>
                </p:oleObj>
              </mc:Choice>
              <mc:Fallback>
                <p:oleObj name="Формула" r:id="rId5" imgW="520560" imgH="24120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4638" y="4302125"/>
                        <a:ext cx="7715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165257"/>
              </p:ext>
            </p:extLst>
          </p:nvPr>
        </p:nvGraphicFramePr>
        <p:xfrm>
          <a:off x="3032125" y="5313363"/>
          <a:ext cx="156527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4" name="Формула" r:id="rId7" imgW="876240" imgH="241200" progId="Equation.3">
                  <p:embed/>
                </p:oleObj>
              </mc:Choice>
              <mc:Fallback>
                <p:oleObj name="Формула" r:id="rId7" imgW="876240" imgH="2412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25" y="5313363"/>
                        <a:ext cx="1565275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8065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Коректності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перетинання відрізка</a:t>
            </a:r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pic>
        <p:nvPicPr>
          <p:cNvPr id="18434" name="Picture 2" descr="C:\Users\Владелец\Pictures\unnamed1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564905"/>
            <a:ext cx="4028851" cy="1950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8372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 КОЕНА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де-факто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стандартом для алгоритмів відсікання і має одну з кращих швидкодій при компактній реалізації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Особливістю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 алгоритму є той факт, що в ньому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проводиться аналіз коректності перетинання відрізка зі сторонами вікна. </a:t>
            </a:r>
            <a:endParaRPr lang="uk-UA" b="1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Формально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можна записати у виді виконання наступних кроків: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985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САЗЕРЛЕНДА- КОЕНА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 </a:t>
            </a:r>
            <a:endParaRPr lang="ru-RU" dirty="0"/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зовнішньою, то застосовується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пункт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алгоритму. У противному випадку точки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і      поміняти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місцями.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2. Якщо точки     і       виявляться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зовнішніми, 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алгоритм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закінчує роботу.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Знаходиться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перетину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аналізу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видимості покладється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відбувається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перехід   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першого кроку алгоритму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181056"/>
              </p:ext>
            </p:extLst>
          </p:nvPr>
        </p:nvGraphicFramePr>
        <p:xfrm>
          <a:off x="2843808" y="2132856"/>
          <a:ext cx="21602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4" name="Формула" r:id="rId3" imgW="177480" imgH="241200" progId="Equation.3">
                  <p:embed/>
                </p:oleObj>
              </mc:Choice>
              <mc:Fallback>
                <p:oleObj name="Формула" r:id="rId3" imgW="177480" imgH="241200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132856"/>
                        <a:ext cx="21602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062405"/>
              </p:ext>
            </p:extLst>
          </p:nvPr>
        </p:nvGraphicFramePr>
        <p:xfrm>
          <a:off x="7956376" y="2564904"/>
          <a:ext cx="2159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5" name="Формула" r:id="rId5" imgW="177480" imgH="241200" progId="Equation.3">
                  <p:embed/>
                </p:oleObj>
              </mc:Choice>
              <mc:Fallback>
                <p:oleObj name="Формула" r:id="rId5" imgW="1774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2564904"/>
                        <a:ext cx="2159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658426"/>
              </p:ext>
            </p:extLst>
          </p:nvPr>
        </p:nvGraphicFramePr>
        <p:xfrm>
          <a:off x="1331640" y="2924944"/>
          <a:ext cx="2476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6" name="Формула" r:id="rId7" imgW="203040" imgH="241200" progId="Equation.3">
                  <p:embed/>
                </p:oleObj>
              </mc:Choice>
              <mc:Fallback>
                <p:oleObj name="Формула" r:id="rId7" imgW="2030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924944"/>
                        <a:ext cx="2476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672861"/>
              </p:ext>
            </p:extLst>
          </p:nvPr>
        </p:nvGraphicFramePr>
        <p:xfrm>
          <a:off x="3131840" y="3429000"/>
          <a:ext cx="2159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7" name="Формула" r:id="rId9" imgW="177646" imgH="241091" progId="Equation.3">
                  <p:embed/>
                </p:oleObj>
              </mc:Choice>
              <mc:Fallback>
                <p:oleObj name="Формула" r:id="rId9" imgW="177646" imgH="241091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429000"/>
                        <a:ext cx="2159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148219"/>
              </p:ext>
            </p:extLst>
          </p:nvPr>
        </p:nvGraphicFramePr>
        <p:xfrm>
          <a:off x="3707904" y="3429000"/>
          <a:ext cx="2476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8" name="Формула" r:id="rId11" imgW="203040" imgH="241200" progId="Equation.3">
                  <p:embed/>
                </p:oleObj>
              </mc:Choice>
              <mc:Fallback>
                <p:oleObj name="Формула" r:id="rId11" imgW="20304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429000"/>
                        <a:ext cx="2476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925101"/>
              </p:ext>
            </p:extLst>
          </p:nvPr>
        </p:nvGraphicFramePr>
        <p:xfrm>
          <a:off x="5302250" y="4221163"/>
          <a:ext cx="338138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9" name="Формула" r:id="rId13" imgW="215640" imgH="228600" progId="Equation.3">
                  <p:embed/>
                </p:oleObj>
              </mc:Choice>
              <mc:Fallback>
                <p:oleObj name="Формула" r:id="rId13" imgW="215640" imgH="2286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4221163"/>
                        <a:ext cx="338138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434874"/>
              </p:ext>
            </p:extLst>
          </p:nvPr>
        </p:nvGraphicFramePr>
        <p:xfrm>
          <a:off x="4651375" y="4724400"/>
          <a:ext cx="7032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0" name="Формула" r:id="rId15" imgW="533160" imgH="279360" progId="Equation.3">
                  <p:embed/>
                </p:oleObj>
              </mc:Choice>
              <mc:Fallback>
                <p:oleObj name="Формула" r:id="rId15" imgW="533160" imgH="279360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4724400"/>
                        <a:ext cx="703263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4367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04864"/>
            <a:ext cx="3938169" cy="2586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4652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роботу алгоритму на прикладі відрізка з кінцевими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точками              і             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одиниці в коді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видимості,відповідає стороні, з якою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 перетинається. Точка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є                    зовнішньою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рухаючись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коду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зліва направо знаходимо перетин відрізка з нижньою стороною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вікна                                   .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Нова точка залишається зовнішньою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наступний перетин з лівою стороною вікна дає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182178"/>
              </p:ext>
            </p:extLst>
          </p:nvPr>
        </p:nvGraphicFramePr>
        <p:xfrm>
          <a:off x="3563888" y="2060848"/>
          <a:ext cx="100811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5" name="Формула" r:id="rId3" imgW="660240" imgH="241200" progId="Equation.3">
                  <p:embed/>
                </p:oleObj>
              </mc:Choice>
              <mc:Fallback>
                <p:oleObj name="Формула" r:id="rId3" imgW="660240" imgH="24120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060848"/>
                        <a:ext cx="100811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608123"/>
              </p:ext>
            </p:extLst>
          </p:nvPr>
        </p:nvGraphicFramePr>
        <p:xfrm>
          <a:off x="4788024" y="2060848"/>
          <a:ext cx="108012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6" name="Формула" r:id="rId5" imgW="660240" imgH="241200" progId="Equation.3">
                  <p:embed/>
                </p:oleObj>
              </mc:Choice>
              <mc:Fallback>
                <p:oleObj name="Формула" r:id="rId5" imgW="660240" imgH="2412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060848"/>
                        <a:ext cx="108012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471078"/>
              </p:ext>
            </p:extLst>
          </p:nvPr>
        </p:nvGraphicFramePr>
        <p:xfrm>
          <a:off x="6156176" y="2852936"/>
          <a:ext cx="10080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7" name="Формула" r:id="rId7" imgW="660240" imgH="241200" progId="Equation.3">
                  <p:embed/>
                </p:oleObj>
              </mc:Choice>
              <mc:Fallback>
                <p:oleObj name="Формула" r:id="rId7" imgW="66024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852936"/>
                        <a:ext cx="100806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059120"/>
              </p:ext>
            </p:extLst>
          </p:nvPr>
        </p:nvGraphicFramePr>
        <p:xfrm>
          <a:off x="3365500" y="4005263"/>
          <a:ext cx="212566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8" name="Формула" r:id="rId9" imgW="1574640" imgH="279360" progId="Equation.3">
                  <p:embed/>
                </p:oleObj>
              </mc:Choice>
              <mc:Fallback>
                <p:oleObj name="Формула" r:id="rId9" imgW="1574640" imgH="27936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005263"/>
                        <a:ext cx="212566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80903"/>
              </p:ext>
            </p:extLst>
          </p:nvPr>
        </p:nvGraphicFramePr>
        <p:xfrm>
          <a:off x="3076575" y="5445125"/>
          <a:ext cx="24130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9" name="Формула" r:id="rId11" imgW="1676160" imgH="279360" progId="Equation.3">
                  <p:embed/>
                </p:oleObj>
              </mc:Choice>
              <mc:Fallback>
                <p:oleObj name="Формула" r:id="rId11" imgW="1676160" imgH="279360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575" y="5445125"/>
                        <a:ext cx="24130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20258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знайдена точка перетину є видимою, змінимо нумерацію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кінцевими точками будуть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,             .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Повторивши дії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попереднього  кроку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отримуємо повністю видимий відрізок.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081042"/>
              </p:ext>
            </p:extLst>
          </p:nvPr>
        </p:nvGraphicFramePr>
        <p:xfrm>
          <a:off x="774700" y="2349500"/>
          <a:ext cx="9683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2" name="Формула" r:id="rId3" imgW="634680" imgH="241200" progId="Equation.3">
                  <p:embed/>
                </p:oleObj>
              </mc:Choice>
              <mc:Fallback>
                <p:oleObj name="Формула" r:id="rId3" imgW="6346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349500"/>
                        <a:ext cx="96837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427096"/>
              </p:ext>
            </p:extLst>
          </p:nvPr>
        </p:nvGraphicFramePr>
        <p:xfrm>
          <a:off x="1835696" y="2348880"/>
          <a:ext cx="1100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3" name="Формула" r:id="rId5" imgW="672840" imgH="241200" progId="Equation.3">
                  <p:embed/>
                </p:oleObj>
              </mc:Choice>
              <mc:Fallback>
                <p:oleObj name="Формула" r:id="rId5" imgW="6728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348880"/>
                        <a:ext cx="11001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82670"/>
              </p:ext>
            </p:extLst>
          </p:nvPr>
        </p:nvGraphicFramePr>
        <p:xfrm>
          <a:off x="2267744" y="3429000"/>
          <a:ext cx="273630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4" name="Формула" r:id="rId7" imgW="1536480" imgH="279360" progId="Equation.3">
                  <p:embed/>
                </p:oleObj>
              </mc:Choice>
              <mc:Fallback>
                <p:oleObj name="Формула" r:id="rId7" imgW="1536480" imgH="27936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429000"/>
                        <a:ext cx="2736304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453459"/>
              </p:ext>
            </p:extLst>
          </p:nvPr>
        </p:nvGraphicFramePr>
        <p:xfrm>
          <a:off x="2217738" y="4149725"/>
          <a:ext cx="297973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5" name="Формула" r:id="rId9" imgW="1676160" imgH="279360" progId="Equation.3">
                  <p:embed/>
                </p:oleObj>
              </mc:Choice>
              <mc:Fallback>
                <p:oleObj name="Формула" r:id="rId9" imgW="1676160" imgH="27936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8" y="4149725"/>
                        <a:ext cx="2979737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2603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розбиття відрізка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середньою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метод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орієнтований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основному на апаратне виконання, оскільки в цьому випадку ділення на 2 апаратно еквівалентно зсуву кожного біту вправо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кожному кроці алгоритму відрізок розбивається середньою точкою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дві половини. Після першого з ділень,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результаті якого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стає видимою точкою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утворюються дві множини даних ліва і права(або верхня і нижня). Вони містять робочий відрізок і робочу точу.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8031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розбиття відрізка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середньою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кожної з множин проводиться окремо. Після кожного розбиття проводиться аналіз видимості одержаних половинок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Повністю невидимий або повністю видимий відрізки відкидаються, а друга половина(частково невидима)  розміщається у відповідній множині.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 з половинок при цьому стає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повністю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видимою, то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новою робочою точкою.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51252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розбиття відрізка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середньою точкою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у ситуації показаній на рис. 10 після перших трьох поділів відрізка права множина буде містити тільки одну робочу точку, що одержана при першому поділі (точка 0), а у лівій множині робоча точка послідовно буде приймати положення 0, 1, 2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закінчує свою роботу коли довжина відрізка у кожній з множин буде меша розміру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пікселя.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89040"/>
            <a:ext cx="37719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2131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Відтинання.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задача виникає в разі потреби візуалізації частини об’єкта (відрізка або багатокутника) відносно деякого багатокутника, який називається вікном.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будується зображення об’єкта, що знаходиться всередині вікна, то відсікання називається внутрішнім, у противному випадку - зовнішнім.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821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Відтинання.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Звичайно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безпосереднє рішення цієї задачі можна одержати як частковий випадок заповнення області. Для цього досить розглянути відрізок, як рядок, що сканує.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необхідно знайти рішення для багатьох відрізків (масовий запит), такий підхід буде далекий від оптимального. Тому для цієї цілі розроблений окремий клас методів.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112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Розбиття довільного багатокутника на опуклі складові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існуючі алгоритми рішення цієї задачі, за винятком одного, розраховані тільки для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опуклих вікон. Постільки працювати з опуклими фігурами набагато легше ніж з тими, що мають довільну форму, задача розбиття  довільного багатокутника на опуклі підобласти має важливе значення.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558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ОПУКЛИЙ БАГАТОКУТНИК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pic>
        <p:nvPicPr>
          <p:cNvPr id="5122" name="Picture 2" descr="C:\Users\Владелец\Pictures\Вып-М-к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3384376" cy="213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Владелец\Pictures\НевыпМ-К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16832"/>
            <a:ext cx="3212207" cy="2169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435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ОБЕРТАНЬ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7170" name="Picture 2" descr="C:\Users\Владелец\Pictures\index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04864"/>
            <a:ext cx="576063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616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визначенню багатокутник є опуклим, коли всі його вершини розташовані по одну сторону від будь якого з його ребер - справа при обході  за напрямком годинникової стрілки або зліва, при обході у протилежному напрямку.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Тоді, якщо для якогось ребра (обхід за годинниковою стрілкою) наступна вершина буде розташована зліва від нього, то багатокутник не є опуклим і він розбивається на складові прямою, що містить дане ребро. 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716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КЛЮЧИКОВА-СОРОКИ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задається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розташована справа від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векторний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добуток</a:t>
            </a:r>
          </a:p>
          <a:p>
            <a:endParaRPr lang="uk-UA" dirty="0" smtClean="0"/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координатній формі для векторного добутку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669676"/>
              </p:ext>
            </p:extLst>
          </p:nvPr>
        </p:nvGraphicFramePr>
        <p:xfrm>
          <a:off x="6156176" y="1700808"/>
          <a:ext cx="288032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4" name="Формула" r:id="rId3" imgW="177646" imgH="241091" progId="Equation.3">
                  <p:embed/>
                </p:oleObj>
              </mc:Choice>
              <mc:Fallback>
                <p:oleObj name="Формула" r:id="rId3" imgW="177646" imgH="24109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1700808"/>
                        <a:ext cx="288032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893283"/>
              </p:ext>
            </p:extLst>
          </p:nvPr>
        </p:nvGraphicFramePr>
        <p:xfrm>
          <a:off x="6732240" y="1700808"/>
          <a:ext cx="448816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5" name="Формула" r:id="rId5" imgW="304668" imgH="241195" progId="Equation.3">
                  <p:embed/>
                </p:oleObj>
              </mc:Choice>
              <mc:Fallback>
                <p:oleObj name="Формула" r:id="rId5" imgW="304668" imgH="241195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700808"/>
                        <a:ext cx="448816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033851"/>
              </p:ext>
            </p:extLst>
          </p:nvPr>
        </p:nvGraphicFramePr>
        <p:xfrm>
          <a:off x="2123728" y="2060848"/>
          <a:ext cx="477391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6" name="Формула" r:id="rId7" imgW="330057" imgH="241195" progId="Equation.3">
                  <p:embed/>
                </p:oleObj>
              </mc:Choice>
              <mc:Fallback>
                <p:oleObj name="Формула" r:id="rId7" imgW="330057" imgH="241195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060848"/>
                        <a:ext cx="477391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259843"/>
              </p:ext>
            </p:extLst>
          </p:nvPr>
        </p:nvGraphicFramePr>
        <p:xfrm>
          <a:off x="7812360" y="2060848"/>
          <a:ext cx="2880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7" name="Формула" r:id="rId9" imgW="203112" imgH="241195" progId="Equation.3">
                  <p:embed/>
                </p:oleObj>
              </mc:Choice>
              <mc:Fallback>
                <p:oleObj name="Формула" r:id="rId9" imgW="203112" imgH="241195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2060848"/>
                        <a:ext cx="2880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779481"/>
              </p:ext>
            </p:extLst>
          </p:nvPr>
        </p:nvGraphicFramePr>
        <p:xfrm>
          <a:off x="2555776" y="1700808"/>
          <a:ext cx="2889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8" name="Формула" r:id="rId11" imgW="203112" imgH="241195" progId="Equation.3">
                  <p:embed/>
                </p:oleObj>
              </mc:Choice>
              <mc:Fallback>
                <p:oleObj name="Формула" r:id="rId11" imgW="203112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700808"/>
                        <a:ext cx="2889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35734"/>
              </p:ext>
            </p:extLst>
          </p:nvPr>
        </p:nvGraphicFramePr>
        <p:xfrm>
          <a:off x="1146175" y="4941888"/>
          <a:ext cx="72818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" name="Формула" r:id="rId12" imgW="3466800" imgH="241200" progId="Equation.3">
                  <p:embed/>
                </p:oleObj>
              </mc:Choice>
              <mc:Fallback>
                <p:oleObj name="Формула" r:id="rId12" imgW="346680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4941888"/>
                        <a:ext cx="72818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127748"/>
              </p:ext>
            </p:extLst>
          </p:nvPr>
        </p:nvGraphicFramePr>
        <p:xfrm>
          <a:off x="2051720" y="3068960"/>
          <a:ext cx="324036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0" name="Формула" r:id="rId14" imgW="1777680" imgH="266400" progId="Equation.3">
                  <p:embed/>
                </p:oleObj>
              </mc:Choice>
              <mc:Fallback>
                <p:oleObj name="Формула" r:id="rId14" imgW="1777680" imgH="2664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068960"/>
                        <a:ext cx="3240360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0556906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2303</TotalTime>
  <Words>1027</Words>
  <Application>Microsoft Office PowerPoint</Application>
  <PresentationFormat>Экран (4:3)</PresentationFormat>
  <Paragraphs>140</Paragraphs>
  <Slides>29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Паркет</vt:lpstr>
      <vt:lpstr>Формула</vt:lpstr>
      <vt:lpstr>Microsoft Equation 3.0</vt:lpstr>
      <vt:lpstr>КОМП’ЮТЕРНА ГРАФІКА</vt:lpstr>
      <vt:lpstr>ЛЕКЦІЯ 3</vt:lpstr>
      <vt:lpstr>Відтинання. </vt:lpstr>
      <vt:lpstr>Відтинання. </vt:lpstr>
      <vt:lpstr> Розбиття довільного багатокутника на опуклі складові </vt:lpstr>
      <vt:lpstr>ОПУКЛИЙ БАГАТОКУТНИК</vt:lpstr>
      <vt:lpstr>МЕТОД ОБЕРТАНЬ</vt:lpstr>
      <vt:lpstr>АЛГОРИТМ КЛЮЧИКОВА-СОРОКИ</vt:lpstr>
      <vt:lpstr>АЛГОРИТМ КЛЮЧИКОВА-СОРОКИ</vt:lpstr>
      <vt:lpstr>АЛГОРИТМ КЛЮЧИКОВА-СОРОКИ</vt:lpstr>
      <vt:lpstr>АЛГОРИТМ КЛЮЧИКОВА-СОРОКИ</vt:lpstr>
      <vt:lpstr>Розв'язок системи методом Крамера </vt:lpstr>
      <vt:lpstr>АЛГОРИТМ КЛЮЧИКОВА-СОРОКИ</vt:lpstr>
      <vt:lpstr>АЛГОРИТМ КЛЮЧИКОВА-СОРОКИ</vt:lpstr>
      <vt:lpstr>Одновимірне відтинання  </vt:lpstr>
      <vt:lpstr>Розташування відрізка відносно вікна</vt:lpstr>
      <vt:lpstr>Одновимірне відтинання  </vt:lpstr>
      <vt:lpstr>4-Х БІТОВИЙ КОД ВИДИМОСТІ</vt:lpstr>
      <vt:lpstr>Одновимірне відтинання</vt:lpstr>
      <vt:lpstr>Одновимірне відтинання</vt:lpstr>
      <vt:lpstr>Коректності перетинання відрізка</vt:lpstr>
      <vt:lpstr>АЛГОРИТМ САЗЕРЛЕНДА- КОЕНА</vt:lpstr>
      <vt:lpstr>АЛГОРИТМ САЗЕРЛЕНДА- КОЕНА</vt:lpstr>
      <vt:lpstr>ПРИКЛАД</vt:lpstr>
      <vt:lpstr>ПРИКЛАД</vt:lpstr>
      <vt:lpstr>ПРИКЛАД</vt:lpstr>
      <vt:lpstr>Метод розбиття відрізка  середньою точкою</vt:lpstr>
      <vt:lpstr>Метод розбиття відрізка  середньою точкою</vt:lpstr>
      <vt:lpstr>Метод розбиття відрізка  середньою точкою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201</cp:revision>
  <dcterms:created xsi:type="dcterms:W3CDTF">2018-09-10T07:12:08Z</dcterms:created>
  <dcterms:modified xsi:type="dcterms:W3CDTF">2022-09-22T07:32:59Z</dcterms:modified>
</cp:coreProperties>
</file>