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9"/>
  </p:notesMasterIdLst>
  <p:sldIdLst>
    <p:sldId id="258" r:id="rId2"/>
    <p:sldId id="266" r:id="rId3"/>
    <p:sldId id="267" r:id="rId4"/>
    <p:sldId id="268" r:id="rId5"/>
    <p:sldId id="269" r:id="rId6"/>
    <p:sldId id="259" r:id="rId7"/>
    <p:sldId id="270" r:id="rId8"/>
    <p:sldId id="261" r:id="rId9"/>
    <p:sldId id="262" r:id="rId10"/>
    <p:sldId id="263" r:id="rId11"/>
    <p:sldId id="264" r:id="rId12"/>
    <p:sldId id="265" r:id="rId13"/>
    <p:sldId id="282" r:id="rId14"/>
    <p:sldId id="272" r:id="rId15"/>
    <p:sldId id="273" r:id="rId16"/>
    <p:sldId id="274" r:id="rId17"/>
    <p:sldId id="271" r:id="rId18"/>
    <p:sldId id="283" r:id="rId19"/>
    <p:sldId id="284" r:id="rId20"/>
    <p:sldId id="275" r:id="rId21"/>
    <p:sldId id="276" r:id="rId22"/>
    <p:sldId id="277" r:id="rId23"/>
    <p:sldId id="278" r:id="rId24"/>
    <p:sldId id="280" r:id="rId25"/>
    <p:sldId id="281" r:id="rId26"/>
    <p:sldId id="279" r:id="rId27"/>
    <p:sldId id="285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4" Type="http://schemas.openxmlformats.org/officeDocument/2006/relationships/image" Target="../media/image51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4" Type="http://schemas.openxmlformats.org/officeDocument/2006/relationships/image" Target="../media/image55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9.wmf"/><Relationship Id="rId5" Type="http://schemas.openxmlformats.org/officeDocument/2006/relationships/image" Target="../media/image3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06.03.2021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0E7B9-BBF7-48F4-87A6-B60852335D08}" type="slidenum">
              <a:rPr lang="uk-UA" smtClean="0"/>
              <a:t>24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7288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06.03.2021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06.03.2021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06.03.2021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06.03.2021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06.03.2021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06.03.2021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06.03.2021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06.03.2021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06.03.2021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06.03.2021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06.03.2021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06.03.2021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4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8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3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47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51.wmf"/><Relationship Id="rId5" Type="http://schemas.openxmlformats.org/officeDocument/2006/relationships/image" Target="../media/image48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50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2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56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</a:t>
            </a: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ГРАФІКА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0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876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en-US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1" name="Rectangle 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9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1" name="Rectangle 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3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" name="Rectangle 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9" name="Rectangle 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1" name="Rectangle 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3" name="Rectangle 8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5" name="Rectangle 10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7" name="Rectangle 1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9" name="Rectangle 1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1" name="Rectangle 1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18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2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2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2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" name="Rectangle 2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8" name="Rectangle 2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2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7" name="Rectangle 2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0" name="Rectangle 2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2" name="Rectangle 2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4" name="Rectangle 2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3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3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37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2" name="Rectangle 3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ТОЧКИ НА </a:t>
            </a:r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випадку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проекції у напрямку радіус-вектора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</a:t>
            </a:r>
          </a:p>
          <a:p>
            <a:pPr lvl="0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площину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              маємо               ,</a:t>
            </a:r>
          </a:p>
          <a:p>
            <a:pPr lvl="0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формули 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знаходимо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сама точка перетину є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548546"/>
              </p:ext>
            </p:extLst>
          </p:nvPr>
        </p:nvGraphicFramePr>
        <p:xfrm>
          <a:off x="827584" y="2564904"/>
          <a:ext cx="1368152" cy="372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4" name="Формула" r:id="rId3" imgW="952087" imgH="228501" progId="Equation.3">
                  <p:embed/>
                </p:oleObj>
              </mc:Choice>
              <mc:Fallback>
                <p:oleObj name="Формула" r:id="rId3" imgW="952087" imgH="228501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564904"/>
                        <a:ext cx="1368152" cy="3726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0632104"/>
              </p:ext>
            </p:extLst>
          </p:nvPr>
        </p:nvGraphicFramePr>
        <p:xfrm>
          <a:off x="3563888" y="2132856"/>
          <a:ext cx="1152128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5" name="Формула" r:id="rId5" imgW="596900" imgH="228600" progId="Equation.3">
                  <p:embed/>
                </p:oleObj>
              </mc:Choice>
              <mc:Fallback>
                <p:oleObj name="Формула" r:id="rId5" imgW="596900" imgH="228600" progId="Equation.3">
                  <p:embed/>
                  <p:pic>
                    <p:nvPicPr>
                      <p:cNvPr id="0" name="Объект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132856"/>
                        <a:ext cx="1152128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3695573"/>
              </p:ext>
            </p:extLst>
          </p:nvPr>
        </p:nvGraphicFramePr>
        <p:xfrm>
          <a:off x="3192463" y="3357563"/>
          <a:ext cx="1103312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6" name="Формула" r:id="rId7" imgW="622080" imgH="444240" progId="Equation.3">
                  <p:embed/>
                </p:oleObj>
              </mc:Choice>
              <mc:Fallback>
                <p:oleObj name="Формула" r:id="rId7" imgW="622080" imgH="444240" progId="Equation.3">
                  <p:embed/>
                  <p:pic>
                    <p:nvPicPr>
                      <p:cNvPr id="0" name="Объект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2463" y="3357563"/>
                        <a:ext cx="1103312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601312"/>
              </p:ext>
            </p:extLst>
          </p:nvPr>
        </p:nvGraphicFramePr>
        <p:xfrm>
          <a:off x="2771800" y="5085184"/>
          <a:ext cx="1944216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7" name="Формула" r:id="rId9" imgW="1282700" imgH="444500" progId="Equation.3">
                  <p:embed/>
                </p:oleObj>
              </mc:Choice>
              <mc:Fallback>
                <p:oleObj name="Формула" r:id="rId9" imgW="1282700" imgH="444500" progId="Equation.3">
                  <p:embed/>
                  <p:pic>
                    <p:nvPicPr>
                      <p:cNvPr id="0" name="Объект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5085184"/>
                        <a:ext cx="1944216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0555008"/>
              </p:ext>
            </p:extLst>
          </p:nvPr>
        </p:nvGraphicFramePr>
        <p:xfrm>
          <a:off x="5868144" y="2060848"/>
          <a:ext cx="12382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8" name="Формула" r:id="rId11" imgW="685800" imgH="241200" progId="Equation.3">
                  <p:embed/>
                </p:oleObj>
              </mc:Choice>
              <mc:Fallback>
                <p:oleObj name="Формула" r:id="rId11" imgW="685800" imgH="241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2060848"/>
                        <a:ext cx="123825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8269385"/>
              </p:ext>
            </p:extLst>
          </p:nvPr>
        </p:nvGraphicFramePr>
        <p:xfrm>
          <a:off x="6142038" y="5241925"/>
          <a:ext cx="387350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9" name="Формула" r:id="rId13" imgW="253800" imgH="228600" progId="Equation.3">
                  <p:embed/>
                </p:oleObj>
              </mc:Choice>
              <mc:Fallback>
                <p:oleObj name="Формула" r:id="rId13" imgW="253800" imgH="2286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2038" y="5241925"/>
                        <a:ext cx="387350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4294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Однорідні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Знайдемо проекції точки 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в евклідовому просторі 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XYW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площину 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=1.  Якщо  в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покласти 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=1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 для  параметра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</a:t>
            </a:r>
            <a:endParaRPr lang="ru-RU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шукана точка має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координати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(x/w,y/w,1)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чином,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перетворення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однорідних координат в евклідові еквівалентно проекції точки на площину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=1 уздовж лінії, що з'єднує точку з початком координат. Тобто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перетворення з однорідних координат в евклідові є однозначним.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9864102"/>
              </p:ext>
            </p:extLst>
          </p:nvPr>
        </p:nvGraphicFramePr>
        <p:xfrm>
          <a:off x="3203575" y="2781300"/>
          <a:ext cx="1125538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Формула" r:id="rId3" imgW="634680" imgH="457200" progId="Equation.3">
                  <p:embed/>
                </p:oleObj>
              </mc:Choice>
              <mc:Fallback>
                <p:oleObj name="Формула" r:id="rId3" imgW="634680" imgH="457200" progId="Equation.3">
                  <p:embed/>
                  <p:pic>
                    <p:nvPicPr>
                      <p:cNvPr id="0" name="Объект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2781300"/>
                        <a:ext cx="1125538" cy="814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999354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Однорідні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Обернена ж задача має безліч рішень, тому що всі точки на лінії, що з'єднує точку 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і початок координат будуть проектуватися в точку 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Виразимо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через параметр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який є відстанню між точкою і її проекцією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вибраному напрямку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останньої формули випливає, що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прямуванні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точка (</a:t>
            </a:r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,0) є зображенням нескінченно віддаленої точки в однорідних координатах.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0841524"/>
              </p:ext>
            </p:extLst>
          </p:nvPr>
        </p:nvGraphicFramePr>
        <p:xfrm>
          <a:off x="3132138" y="3429000"/>
          <a:ext cx="1125537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4" name="Формула" r:id="rId3" imgW="634680" imgH="457200" progId="Equation.3">
                  <p:embed/>
                </p:oleObj>
              </mc:Choice>
              <mc:Fallback>
                <p:oleObj name="Формула" r:id="rId3" imgW="634680" imgH="457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3429000"/>
                        <a:ext cx="1125537" cy="814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578217"/>
              </p:ext>
            </p:extLst>
          </p:nvPr>
        </p:nvGraphicFramePr>
        <p:xfrm>
          <a:off x="755576" y="4725144"/>
          <a:ext cx="720080" cy="305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5" name="Формула" r:id="rId5" imgW="469696" imgH="165028" progId="Equation.3">
                  <p:embed/>
                </p:oleObj>
              </mc:Choice>
              <mc:Fallback>
                <p:oleObj name="Формула" r:id="rId5" imgW="469696" imgH="165028" progId="Equation.3">
                  <p:embed/>
                  <p:pic>
                    <p:nvPicPr>
                      <p:cNvPr id="0" name="Объект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725144"/>
                        <a:ext cx="720080" cy="3059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9396562"/>
              </p:ext>
            </p:extLst>
          </p:nvPr>
        </p:nvGraphicFramePr>
        <p:xfrm>
          <a:off x="3059832" y="4653136"/>
          <a:ext cx="720080" cy="334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6" name="Формула" r:id="rId7" imgW="495085" imgH="190417" progId="Equation.3">
                  <p:embed/>
                </p:oleObj>
              </mc:Choice>
              <mc:Fallback>
                <p:oleObj name="Формула" r:id="rId7" imgW="495085" imgH="190417" progId="Equation.3">
                  <p:embed/>
                  <p:pic>
                    <p:nvPicPr>
                      <p:cNvPr id="0" name="Объект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4653136"/>
                        <a:ext cx="720080" cy="3345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3689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Однорідні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як задача знаходження точки по її проекції має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рішення з точністю до параметра відстані від проекції до поточної точки 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прямій,то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точки 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(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 14,-8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(1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,-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4, 1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двома представленнями одного ж того ж геометричного об’єкту в однорідних координатах.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випадку запису  (1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,-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4, 0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маємо, що означена точка є проекцією безкінечно віддаленої точки.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05195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Поворот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відносно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координатної осі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Oz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на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кут 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204864"/>
            <a:ext cx="2592288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412383"/>
              </p:ext>
            </p:extLst>
          </p:nvPr>
        </p:nvGraphicFramePr>
        <p:xfrm>
          <a:off x="3851920" y="980728"/>
          <a:ext cx="576064" cy="440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9" name="Формула" r:id="rId4" imgW="164957" imgH="152268" progId="Equation.3">
                  <p:embed/>
                </p:oleObj>
              </mc:Choice>
              <mc:Fallback>
                <p:oleObj name="Формула" r:id="rId4" imgW="164957" imgH="152268" progId="Equation.3">
                  <p:embed/>
                  <p:pic>
                    <p:nvPicPr>
                      <p:cNvPr id="0" name="Объект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980728"/>
                        <a:ext cx="576064" cy="4404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1520478"/>
              </p:ext>
            </p:extLst>
          </p:nvPr>
        </p:nvGraphicFramePr>
        <p:xfrm>
          <a:off x="2051720" y="2924944"/>
          <a:ext cx="6635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0" name="Формула" r:id="rId6" imgW="368280" imgH="241200" progId="Equation.3">
                  <p:embed/>
                </p:oleObj>
              </mc:Choice>
              <mc:Fallback>
                <p:oleObj name="Формула" r:id="rId6" imgW="368280" imgH="241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924944"/>
                        <a:ext cx="66357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512290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Поворот відносно координатної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осі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Ox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8627541"/>
              </p:ext>
            </p:extLst>
          </p:nvPr>
        </p:nvGraphicFramePr>
        <p:xfrm>
          <a:off x="2051720" y="2492896"/>
          <a:ext cx="720080" cy="529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9" name="Формула" r:id="rId3" imgW="368280" imgH="241200" progId="Equation.3">
                  <p:embed/>
                </p:oleObj>
              </mc:Choice>
              <mc:Fallback>
                <p:oleObj name="Формула" r:id="rId3" imgW="368280" imgH="2412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492896"/>
                        <a:ext cx="720080" cy="5293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1101304"/>
              </p:ext>
            </p:extLst>
          </p:nvPr>
        </p:nvGraphicFramePr>
        <p:xfrm>
          <a:off x="2771800" y="1916832"/>
          <a:ext cx="3168352" cy="1561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0" name="Формула" r:id="rId5" imgW="2146300" imgH="1054100" progId="Equation.3">
                  <p:embed/>
                </p:oleObj>
              </mc:Choice>
              <mc:Fallback>
                <p:oleObj name="Формула" r:id="rId5" imgW="2146300" imgH="10541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1916832"/>
                        <a:ext cx="3168352" cy="15613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4698767"/>
              </p:ext>
            </p:extLst>
          </p:nvPr>
        </p:nvGraphicFramePr>
        <p:xfrm>
          <a:off x="5292080" y="980728"/>
          <a:ext cx="288032" cy="353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1" name="Формула" r:id="rId7" imgW="164885" imgH="215619" progId="Equation.3">
                  <p:embed/>
                </p:oleObj>
              </mc:Choice>
              <mc:Fallback>
                <p:oleObj name="Формула" r:id="rId7" imgW="164885" imgH="215619" progId="Equation.3">
                  <p:embed/>
                  <p:pic>
                    <p:nvPicPr>
                      <p:cNvPr id="0" name="Объект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980728"/>
                        <a:ext cx="288032" cy="3535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70198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Поворот відносно координатної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осі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Oy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9818031"/>
              </p:ext>
            </p:extLst>
          </p:nvPr>
        </p:nvGraphicFramePr>
        <p:xfrm>
          <a:off x="2339752" y="2636912"/>
          <a:ext cx="6159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6" name="Формула" r:id="rId3" imgW="380880" imgH="266400" progId="Equation.3">
                  <p:embed/>
                </p:oleObj>
              </mc:Choice>
              <mc:Fallback>
                <p:oleObj name="Формула" r:id="rId3" imgW="380880" imgH="266400" progId="Equation.3">
                  <p:embed/>
                  <p:pic>
                    <p:nvPicPr>
                      <p:cNvPr id="0" name="Объект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2636912"/>
                        <a:ext cx="6159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4435027"/>
              </p:ext>
            </p:extLst>
          </p:nvPr>
        </p:nvGraphicFramePr>
        <p:xfrm>
          <a:off x="2915816" y="2132856"/>
          <a:ext cx="2592288" cy="1561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7" name="Формула" r:id="rId5" imgW="2044700" imgH="1054100" progId="Equation.3">
                  <p:embed/>
                </p:oleObj>
              </mc:Choice>
              <mc:Fallback>
                <p:oleObj name="Формула" r:id="rId5" imgW="2044700" imgH="1054100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132856"/>
                        <a:ext cx="2592288" cy="15613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1304746"/>
              </p:ext>
            </p:extLst>
          </p:nvPr>
        </p:nvGraphicFramePr>
        <p:xfrm>
          <a:off x="5220072" y="980728"/>
          <a:ext cx="432048" cy="320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8" name="Формула" r:id="rId7" imgW="139680" imgH="177480" progId="Equation.3">
                  <p:embed/>
                </p:oleObj>
              </mc:Choice>
              <mc:Fallback>
                <p:oleObj name="Формула" r:id="rId7" imgW="139680" imgH="17748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980728"/>
                        <a:ext cx="432048" cy="3200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83653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Матриця паралельного переносу початку координат у точку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(a,b,c)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структури цієї матриці випливає, що в декартових координатах  неможливо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виконати операцію паралельного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переносу у матричній формі 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348880"/>
            <a:ext cx="2160240" cy="1642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2499689"/>
              </p:ext>
            </p:extLst>
          </p:nvPr>
        </p:nvGraphicFramePr>
        <p:xfrm>
          <a:off x="2195736" y="2946139"/>
          <a:ext cx="580132" cy="4483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Формула" r:id="rId4" imgW="291960" imgH="177480" progId="Equation.3">
                  <p:embed/>
                </p:oleObj>
              </mc:Choice>
              <mc:Fallback>
                <p:oleObj name="Формула" r:id="rId4" imgW="291960" imgH="17748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2946139"/>
                        <a:ext cx="580132" cy="4483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75323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МАТРИЦЯ ВІДОБРАЖЕННЯ ВІДНОСНО ОСІ 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0243173"/>
              </p:ext>
            </p:extLst>
          </p:nvPr>
        </p:nvGraphicFramePr>
        <p:xfrm>
          <a:off x="3911600" y="2708920"/>
          <a:ext cx="2028552" cy="16813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1" name="Формула" r:id="rId3" imgW="1320800" imgH="1054100" progId="Equation.3">
                  <p:embed/>
                </p:oleObj>
              </mc:Choice>
              <mc:Fallback>
                <p:oleObj name="Формула" r:id="rId3" imgW="1320800" imgH="1054100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1600" y="2708920"/>
                        <a:ext cx="2028552" cy="16813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89884"/>
              </p:ext>
            </p:extLst>
          </p:nvPr>
        </p:nvGraphicFramePr>
        <p:xfrm>
          <a:off x="2987824" y="3212976"/>
          <a:ext cx="85725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2" name="Формула" r:id="rId5" imgW="431640" imgH="241200" progId="Equation.3">
                  <p:embed/>
                </p:oleObj>
              </mc:Choice>
              <mc:Fallback>
                <p:oleObj name="Формула" r:id="rId5" imgW="431640" imgH="241200" progId="Equation.3">
                  <p:embed/>
                  <p:pic>
                    <p:nvPicPr>
                      <p:cNvPr id="0" name="Объект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212976"/>
                        <a:ext cx="85725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97255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МАТРИЦЯ РОЗТЯГНЕННЯ-СТИСНЕННЯ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8997566"/>
              </p:ext>
            </p:extLst>
          </p:nvPr>
        </p:nvGraphicFramePr>
        <p:xfrm>
          <a:off x="3491880" y="2492896"/>
          <a:ext cx="2448272" cy="1897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Формула" r:id="rId3" imgW="1397000" imgH="1054100" progId="Equation.3">
                  <p:embed/>
                </p:oleObj>
              </mc:Choice>
              <mc:Fallback>
                <p:oleObj name="Формула" r:id="rId3" imgW="1397000" imgH="1054100" progId="Equation.3">
                  <p:embed/>
                  <p:pic>
                    <p:nvPicPr>
                      <p:cNvPr id="0" name="Объект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2492896"/>
                        <a:ext cx="2448272" cy="18973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299981"/>
              </p:ext>
            </p:extLst>
          </p:nvPr>
        </p:nvGraphicFramePr>
        <p:xfrm>
          <a:off x="2884488" y="3275013"/>
          <a:ext cx="630237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4" name="Формула" r:id="rId5" imgW="317160" imgH="177480" progId="Equation.3">
                  <p:embed/>
                </p:oleObj>
              </mc:Choice>
              <mc:Fallback>
                <p:oleObj name="Формула" r:id="rId5" imgW="317160" imgH="17748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4488" y="3275013"/>
                        <a:ext cx="630237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0736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Перетворення  координат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Однорідні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координати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точки на площину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Матриці афінних перетворювань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видових координат об'єкта.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18071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видових координат об'єкта.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Природним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способом завдання положення і геометричних характеристик тіл, що складають сцену, є їхнє представлення в системі координат, що зв'язані із самими тілами. Ці  координати називаються світовими, і звичайно їхній початок  міститься в центрі ваги тіла.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представлення не є достатнім, тому що зображення тіла залежить і від положення спостерігача і виникає необхідність у системі координат, зв'язаної з точкою спостереження, </a:t>
            </a:r>
            <a:r>
              <a:rPr lang="uk-UA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видових координатах.</a:t>
            </a:r>
            <a:endParaRPr lang="ru-RU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55711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видових координат об'єкта.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відповідно світові і  видові координати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координати об'єкта у видових координатах можна одержати шляхом множення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вектора-рядка світових координат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матрицю видових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перетворень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перспективні перетворення  виконуються окремо.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5158501"/>
              </p:ext>
            </p:extLst>
          </p:nvPr>
        </p:nvGraphicFramePr>
        <p:xfrm>
          <a:off x="3347864" y="3789040"/>
          <a:ext cx="180022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4" name="Формула" r:id="rId3" imgW="1054080" imgH="520560" progId="Equation.3">
                  <p:embed/>
                </p:oleObj>
              </mc:Choice>
              <mc:Fallback>
                <p:oleObj name="Формула" r:id="rId3" imgW="1054080" imgH="520560" progId="Equation.3">
                  <p:embed/>
                  <p:pic>
                    <p:nvPicPr>
                      <p:cNvPr id="0" name="Объект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3789040"/>
                        <a:ext cx="1800225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9456078"/>
              </p:ext>
            </p:extLst>
          </p:nvPr>
        </p:nvGraphicFramePr>
        <p:xfrm>
          <a:off x="1763688" y="1628800"/>
          <a:ext cx="36036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5" name="Формула" r:id="rId5" imgW="228600" imgH="241300" progId="Equation.3">
                  <p:embed/>
                </p:oleObj>
              </mc:Choice>
              <mc:Fallback>
                <p:oleObj name="Формула" r:id="rId5" imgW="228600" imgH="241300" progId="Equation.3">
                  <p:embed/>
                  <p:pic>
                    <p:nvPicPr>
                      <p:cNvPr id="0" name="Объект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1628800"/>
                        <a:ext cx="36036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9416870"/>
              </p:ext>
            </p:extLst>
          </p:nvPr>
        </p:nvGraphicFramePr>
        <p:xfrm>
          <a:off x="2339752" y="1700808"/>
          <a:ext cx="287338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6" name="Формула" r:id="rId7" imgW="190417" imgH="241195" progId="Equation.3">
                  <p:embed/>
                </p:oleObj>
              </mc:Choice>
              <mc:Fallback>
                <p:oleObj name="Формула" r:id="rId7" imgW="190417" imgH="241195" progId="Equation.3">
                  <p:embed/>
                  <p:pic>
                    <p:nvPicPr>
                      <p:cNvPr id="0" name="Объект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1700808"/>
                        <a:ext cx="287338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956787"/>
              </p:ext>
            </p:extLst>
          </p:nvPr>
        </p:nvGraphicFramePr>
        <p:xfrm>
          <a:off x="1584325" y="4040188"/>
          <a:ext cx="11493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7" name="Формула" r:id="rId9" imgW="672840" imgH="241200" progId="Equation.3">
                  <p:embed/>
                </p:oleObj>
              </mc:Choice>
              <mc:Fallback>
                <p:oleObj name="Формула" r:id="rId9" imgW="67284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4325" y="4040188"/>
                        <a:ext cx="114935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74186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видових координат об'єкта.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132856"/>
            <a:ext cx="3661778" cy="3371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96404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видових координат об'єкта.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Точку спостереження  прийнято задавати в сферичних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координатах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відомо з аналітичної геометрії, будь-які дві однаково орієнтовані трійки координатних осей (обидві праві або обидві ліві) можна сумістити двома поворотами, при кожному з яких одна з координатних осей залишається незмінною.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710231"/>
              </p:ext>
            </p:extLst>
          </p:nvPr>
        </p:nvGraphicFramePr>
        <p:xfrm>
          <a:off x="2483768" y="2492896"/>
          <a:ext cx="2088232" cy="13041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Формула" r:id="rId3" imgW="1244600" imgH="800100" progId="Equation.3">
                  <p:embed/>
                </p:oleObj>
              </mc:Choice>
              <mc:Fallback>
                <p:oleObj name="Формула" r:id="rId3" imgW="1244600" imgH="800100" progId="Equation.3">
                  <p:embed/>
                  <p:pic>
                    <p:nvPicPr>
                      <p:cNvPr id="0" name="Объект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492896"/>
                        <a:ext cx="2088232" cy="13041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72586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видових координат об'єкта.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Перехід до видових координат складається з декількох етапів. На першому кроці початок системи координат переноситься в точку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спостереження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допомогою матриці переносу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Потім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поворотом по годинниковій стрілці системи координат відносно осі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кут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суміщаємо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вісь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горизонтальною проекцією відрізка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робиться шляхом множення вектора координат на матрицю повороту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000455"/>
              </p:ext>
            </p:extLst>
          </p:nvPr>
        </p:nvGraphicFramePr>
        <p:xfrm>
          <a:off x="5652120" y="3645024"/>
          <a:ext cx="1224136" cy="363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7" name="Формула" r:id="rId4" imgW="914003" imgH="215806" progId="Equation.3">
                  <p:embed/>
                </p:oleObj>
              </mc:Choice>
              <mc:Fallback>
                <p:oleObj name="Формула" r:id="rId4" imgW="914003" imgH="215806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3645024"/>
                        <a:ext cx="1224136" cy="3630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8217319"/>
              </p:ext>
            </p:extLst>
          </p:nvPr>
        </p:nvGraphicFramePr>
        <p:xfrm>
          <a:off x="7092280" y="4077072"/>
          <a:ext cx="432048" cy="252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8" name="Формула" r:id="rId6" imgW="291847" imgH="177646" progId="Equation.3">
                  <p:embed/>
                </p:oleObj>
              </mc:Choice>
              <mc:Fallback>
                <p:oleObj name="Формула" r:id="rId6" imgW="291847" imgH="177646" progId="Equation.3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280" y="4077072"/>
                        <a:ext cx="432048" cy="2529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579961715"/>
              </p:ext>
            </p:extLst>
          </p:nvPr>
        </p:nvGraphicFramePr>
        <p:xfrm>
          <a:off x="3491880" y="4725144"/>
          <a:ext cx="420688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9" name="Формула" r:id="rId8" imgW="215640" imgH="241200" progId="Equation.3">
                  <p:embed/>
                </p:oleObj>
              </mc:Choice>
              <mc:Fallback>
                <p:oleObj name="Формула" r:id="rId8" imgW="215640" imgH="241200" progId="Equation.3">
                  <p:embed/>
                  <p:pic>
                    <p:nvPicPr>
                      <p:cNvPr id="0" name="Объект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4725144"/>
                        <a:ext cx="420688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054474"/>
              </p:ext>
            </p:extLst>
          </p:nvPr>
        </p:nvGraphicFramePr>
        <p:xfrm>
          <a:off x="5364088" y="2780928"/>
          <a:ext cx="360040" cy="376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0" name="Формула" r:id="rId10" imgW="152280" imgH="177480" progId="Equation.3">
                  <p:embed/>
                </p:oleObj>
              </mc:Choice>
              <mc:Fallback>
                <p:oleObj name="Формула" r:id="rId10" imgW="152280" imgH="17748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2780928"/>
                        <a:ext cx="360040" cy="376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830149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видових координат об'єкта.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Після цього систему координат треба повернути відносно осі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кут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допомогою перетворення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щоб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вісь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збіглася з віссю спостереження. Останній етап складається у відображення відносно осі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допомогою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матриці        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чином, усі приведені перетворення складаються в послідовному обчисленні матричного добутку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Підсумкова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матриця має вигляд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590377"/>
              </p:ext>
            </p:extLst>
          </p:nvPr>
        </p:nvGraphicFramePr>
        <p:xfrm>
          <a:off x="2699792" y="4365104"/>
          <a:ext cx="2260079" cy="516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8" name="Формула" r:id="rId3" imgW="1320800" imgH="228600" progId="Equation.3">
                  <p:embed/>
                </p:oleObj>
              </mc:Choice>
              <mc:Fallback>
                <p:oleObj name="Формула" r:id="rId3" imgW="13208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4365104"/>
                        <a:ext cx="2260079" cy="5166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685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uk-UA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291995"/>
              </p:ext>
            </p:extLst>
          </p:nvPr>
        </p:nvGraphicFramePr>
        <p:xfrm>
          <a:off x="2771800" y="2060848"/>
          <a:ext cx="877441" cy="291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9" name="Формула" r:id="rId5" imgW="736280" imgH="215806" progId="Equation.3">
                  <p:embed/>
                </p:oleObj>
              </mc:Choice>
              <mc:Fallback>
                <p:oleObj name="Формула" r:id="rId5" imgW="736280" imgH="215806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060848"/>
                        <a:ext cx="877441" cy="2910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860236118"/>
              </p:ext>
            </p:extLst>
          </p:nvPr>
        </p:nvGraphicFramePr>
        <p:xfrm>
          <a:off x="1847850" y="2924175"/>
          <a:ext cx="54292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0" name="Формула" r:id="rId7" imgW="279360" imgH="241200" progId="Equation.3">
                  <p:embed/>
                </p:oleObj>
              </mc:Choice>
              <mc:Fallback>
                <p:oleObj name="Формула" r:id="rId7" imgW="279360" imgH="241200" progId="Equation.3">
                  <p:embed/>
                  <p:pic>
                    <p:nvPicPr>
                      <p:cNvPr id="0" name="Объект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2924175"/>
                        <a:ext cx="542925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072977292"/>
              </p:ext>
            </p:extLst>
          </p:nvPr>
        </p:nvGraphicFramePr>
        <p:xfrm>
          <a:off x="7596336" y="1988840"/>
          <a:ext cx="420688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1" name="Формула" r:id="rId9" imgW="215640" imgH="241200" progId="Equation.3">
                  <p:embed/>
                </p:oleObj>
              </mc:Choice>
              <mc:Fallback>
                <p:oleObj name="Формула" r:id="rId9" imgW="215640" imgH="241200" progId="Equation.3">
                  <p:embed/>
                  <p:pic>
                    <p:nvPicPr>
                      <p:cNvPr id="0" name="Объект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1988840"/>
                        <a:ext cx="420688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66157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МАТРИЦЯ ВИДОВИХ ПЕРЕТВОРЕНЬ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3848369"/>
              </p:ext>
            </p:extLst>
          </p:nvPr>
        </p:nvGraphicFramePr>
        <p:xfrm>
          <a:off x="1619672" y="2564904"/>
          <a:ext cx="5328592" cy="1609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Формула" r:id="rId3" imgW="3543300" imgH="1054100" progId="Equation.3">
                  <p:embed/>
                </p:oleObj>
              </mc:Choice>
              <mc:Fallback>
                <p:oleObj name="Формула" r:id="rId3" imgW="3543300" imgH="1054100" progId="Equation.3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564904"/>
                        <a:ext cx="5328592" cy="16093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942628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algn="ctr"/>
            <a:r>
              <a:rPr lang="en-US" sz="4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Dt</a:t>
            </a:r>
            <a:r>
              <a:rPr lang="en-US" sz="4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=-</a:t>
            </a:r>
            <a:r>
              <a:rPr lang="en-US" sz="48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!!!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9041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ПЕРЕТВОРЕННЯ  КООРДИНАТ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Згідно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своїм  властивостям  перетворення  координат  об’єктів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поділяються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наступні дві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групи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Афінні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перетворення, до яких належать паралельний переніс, повороти, перетворення розтягання - стиску і відображення. При цих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перетвореннях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величина кутів є інваріантною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Проективні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перетворення, у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яких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величини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кут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ів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уже не є інваріантами.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0726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ПЕРЕТВОРЕННЯ  КООРДИНАТ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Усі перетворення координат у комп'ютерній графіці проводяться у формі матричного добутку, оскільки в цьому випадку досягається максимально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високий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ступінь формалізації , так як результат обчислення матричного добутку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зводиться до виконання простої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операції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застосовується спеціальний математичний механізм, пов'язаний з визначенням положення точки у просторі - однорідні координати. Звичайного апарату декартових координат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достатньо для вирішення деяких важливих завдань.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7192599"/>
              </p:ext>
            </p:extLst>
          </p:nvPr>
        </p:nvGraphicFramePr>
        <p:xfrm>
          <a:off x="3131840" y="3356992"/>
          <a:ext cx="1872208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Формула" r:id="rId3" imgW="1016000" imgH="520700" progId="Equation.3">
                  <p:embed/>
                </p:oleObj>
              </mc:Choice>
              <mc:Fallback>
                <p:oleObj name="Формула" r:id="rId3" imgW="1016000" imgH="520700" progId="Equation.3">
                  <p:embed/>
                  <p:pic>
                    <p:nvPicPr>
                      <p:cNvPr id="0" name="Объект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3356992"/>
                        <a:ext cx="1872208" cy="864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4957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Однорідні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Введення однорідних координат дозволяє:</a:t>
            </a:r>
          </a:p>
          <a:p>
            <a:pPr lvl="0"/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описувати 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нескінченно  віддалені  точки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які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неможливо 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описати,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використовуючи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евклідові координати;</a:t>
            </a:r>
          </a:p>
          <a:p>
            <a:pPr lvl="0"/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уніфікувати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матричну запис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афінних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перетворень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0"/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будувати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допомогою апарата однорідних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проективні перетворення.</a:t>
            </a:r>
          </a:p>
          <a:p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9117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ТОЧКИ НА ПЛОЩИНУ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Однорідні координати точки на площині і у просторі задаються відповідно як вектори 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і 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wz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. Для того щоб визначити геометричний зміст параметра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розглянемо наступну задачу.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Знайдемо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проекцію точки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на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площину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напрямку вектора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Слід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зазначити, що подібні задачі виникають при вилучення невидимих площин, в моделях освітленнях,а також при побудові спеціальних ефектів (прозорість,тіні, тощо).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582439"/>
              </p:ext>
            </p:extLst>
          </p:nvPr>
        </p:nvGraphicFramePr>
        <p:xfrm>
          <a:off x="3491880" y="3501008"/>
          <a:ext cx="1440160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7" name="Формула" r:id="rId3" imgW="939392" imgH="266584" progId="Equation.3">
                  <p:embed/>
                </p:oleObj>
              </mc:Choice>
              <mc:Fallback>
                <p:oleObj name="Формула" r:id="rId3" imgW="939392" imgH="266584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501008"/>
                        <a:ext cx="1440160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333120"/>
              </p:ext>
            </p:extLst>
          </p:nvPr>
        </p:nvGraphicFramePr>
        <p:xfrm>
          <a:off x="7596336" y="3284984"/>
          <a:ext cx="288032" cy="296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8" name="Формула" r:id="rId5" imgW="164957" imgH="152268" progId="Equation.3">
                  <p:embed/>
                </p:oleObj>
              </mc:Choice>
              <mc:Fallback>
                <p:oleObj name="Формула" r:id="rId5" imgW="164957" imgH="152268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3284984"/>
                        <a:ext cx="288032" cy="2964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ТОЧКИ НА ПЛОЩИНУ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pic>
        <p:nvPicPr>
          <p:cNvPr id="9218" name="Picture 2" descr="C:\Users\Владелец\Pictures\image029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4824"/>
            <a:ext cx="6984776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2918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ТОЧКИ НА ПЛОЩИНУ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задається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рівнянням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Тут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нормований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i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радіус-вектор точки, яка належить площині; </a:t>
            </a:r>
          </a:p>
          <a:p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довжина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ерпендикуляру, опущеного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початку координат на площину.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Проекція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знаходиться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перетину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площини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прямою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55810"/>
              </p:ext>
            </p:extLst>
          </p:nvPr>
        </p:nvGraphicFramePr>
        <p:xfrm>
          <a:off x="3491880" y="2492896"/>
          <a:ext cx="1080120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" name="Формула" r:id="rId3" imgW="774364" imgH="190417" progId="Equation.3">
                  <p:embed/>
                </p:oleObj>
              </mc:Choice>
              <mc:Fallback>
                <p:oleObj name="Формула" r:id="rId3" imgW="774364" imgH="190417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2492896"/>
                        <a:ext cx="1080120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7159879"/>
              </p:ext>
            </p:extLst>
          </p:nvPr>
        </p:nvGraphicFramePr>
        <p:xfrm>
          <a:off x="1475656" y="2852936"/>
          <a:ext cx="1224136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5" name="Формула" r:id="rId5" imgW="926698" imgH="266584" progId="Equation.3">
                  <p:embed/>
                </p:oleObj>
              </mc:Choice>
              <mc:Fallback>
                <p:oleObj name="Формула" r:id="rId5" imgW="926698" imgH="266584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852936"/>
                        <a:ext cx="1224136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328183"/>
              </p:ext>
            </p:extLst>
          </p:nvPr>
        </p:nvGraphicFramePr>
        <p:xfrm>
          <a:off x="6444208" y="2708920"/>
          <a:ext cx="1656184" cy="5928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6" name="Формула" r:id="rId7" imgW="1180588" imgH="304668" progId="Equation.3">
                  <p:embed/>
                </p:oleObj>
              </mc:Choice>
              <mc:Fallback>
                <p:oleObj name="Формула" r:id="rId7" imgW="1180588" imgH="304668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2708920"/>
                        <a:ext cx="1656184" cy="5928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995461"/>
              </p:ext>
            </p:extLst>
          </p:nvPr>
        </p:nvGraphicFramePr>
        <p:xfrm>
          <a:off x="755576" y="3645024"/>
          <a:ext cx="1296144" cy="444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7" name="Формула" r:id="rId9" imgW="927100" imgH="228600" progId="Equation.3">
                  <p:embed/>
                </p:oleObj>
              </mc:Choice>
              <mc:Fallback>
                <p:oleObj name="Формула" r:id="rId9" imgW="927100" imgH="2286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3645024"/>
                        <a:ext cx="1296144" cy="4446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3123530"/>
              </p:ext>
            </p:extLst>
          </p:nvPr>
        </p:nvGraphicFramePr>
        <p:xfrm>
          <a:off x="7524328" y="5157192"/>
          <a:ext cx="288925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8" name="Формула" r:id="rId11" imgW="164957" imgH="152268" progId="Equation.3">
                  <p:embed/>
                </p:oleObj>
              </mc:Choice>
              <mc:Fallback>
                <p:oleObj name="Формула" r:id="rId11" imgW="164957" imgH="152268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5157192"/>
                        <a:ext cx="288925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714641"/>
              </p:ext>
            </p:extLst>
          </p:nvPr>
        </p:nvGraphicFramePr>
        <p:xfrm>
          <a:off x="2805113" y="5589588"/>
          <a:ext cx="14906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9" name="Формула" r:id="rId13" imgW="825480" imgH="241200" progId="Equation.3">
                  <p:embed/>
                </p:oleObj>
              </mc:Choice>
              <mc:Fallback>
                <p:oleObj name="Формула" r:id="rId13" imgW="825480" imgH="241200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5113" y="5589588"/>
                        <a:ext cx="1490662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07467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ТОЧКИ НА ПЛОЩИНУ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параметру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що відповідає точці перетину можна знайти з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проекції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визначаються як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отриманих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співвідношень випливають відповідні формули як для </a:t>
            </a:r>
            <a:r>
              <a:rPr lang="ru-RU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паралельних</a:t>
            </a:r>
            <a:r>
              <a:rPr lang="ru-RU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перспективних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проекцій.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3644427"/>
              </p:ext>
            </p:extLst>
          </p:nvPr>
        </p:nvGraphicFramePr>
        <p:xfrm>
          <a:off x="2123728" y="2420888"/>
          <a:ext cx="720080" cy="5916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6" name="Формула" r:id="rId3" imgW="508000" imgH="457200" progId="Equation.3">
                  <p:embed/>
                </p:oleObj>
              </mc:Choice>
              <mc:Fallback>
                <p:oleObj name="Формула" r:id="rId3" imgW="508000" imgH="457200" progId="Equation.3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420888"/>
                        <a:ext cx="720080" cy="5916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1853305"/>
              </p:ext>
            </p:extLst>
          </p:nvPr>
        </p:nvGraphicFramePr>
        <p:xfrm>
          <a:off x="3516313" y="2501900"/>
          <a:ext cx="103187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7" name="Формула" r:id="rId5" imgW="838080" imgH="228600" progId="Equation.3">
                  <p:embed/>
                </p:oleObj>
              </mc:Choice>
              <mc:Fallback>
                <p:oleObj name="Формула" r:id="rId5" imgW="838080" imgH="228600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6313" y="2501900"/>
                        <a:ext cx="1031875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883432"/>
              </p:ext>
            </p:extLst>
          </p:nvPr>
        </p:nvGraphicFramePr>
        <p:xfrm>
          <a:off x="827584" y="3861048"/>
          <a:ext cx="1368152" cy="6636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8" name="Формула" r:id="rId7" imgW="1117600" imgH="457200" progId="Equation.3">
                  <p:embed/>
                </p:oleObj>
              </mc:Choice>
              <mc:Fallback>
                <p:oleObj name="Формула" r:id="rId7" imgW="1117600" imgH="4572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861048"/>
                        <a:ext cx="1368152" cy="6636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1213777"/>
              </p:ext>
            </p:extLst>
          </p:nvPr>
        </p:nvGraphicFramePr>
        <p:xfrm>
          <a:off x="2771800" y="3861048"/>
          <a:ext cx="136842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9" name="Формула" r:id="rId9" imgW="1117440" imgH="457200" progId="Equation.3">
                  <p:embed/>
                </p:oleObj>
              </mc:Choice>
              <mc:Fallback>
                <p:oleObj name="Формула" r:id="rId9" imgW="1117440" imgH="457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3861048"/>
                        <a:ext cx="1368425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0683372"/>
              </p:ext>
            </p:extLst>
          </p:nvPr>
        </p:nvGraphicFramePr>
        <p:xfrm>
          <a:off x="4499992" y="3861048"/>
          <a:ext cx="130810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0" name="Формула" r:id="rId11" imgW="1066680" imgH="457200" progId="Equation.3">
                  <p:embed/>
                </p:oleObj>
              </mc:Choice>
              <mc:Fallback>
                <p:oleObj name="Формула" r:id="rId11" imgW="1066680" imgH="457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3861048"/>
                        <a:ext cx="1308100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575635"/>
              </p:ext>
            </p:extLst>
          </p:nvPr>
        </p:nvGraphicFramePr>
        <p:xfrm>
          <a:off x="3995936" y="3140968"/>
          <a:ext cx="2873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1" name="Формула" r:id="rId13" imgW="215640" imgH="241200" progId="Equation.3">
                  <p:embed/>
                </p:oleObj>
              </mc:Choice>
              <mc:Fallback>
                <p:oleObj name="Формула" r:id="rId13" imgW="215640" imgH="2412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3140968"/>
                        <a:ext cx="287337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229744"/>
              </p:ext>
            </p:extLst>
          </p:nvPr>
        </p:nvGraphicFramePr>
        <p:xfrm>
          <a:off x="5292080" y="2420888"/>
          <a:ext cx="387350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2" name="Формула" r:id="rId15" imgW="253800" imgH="228600" progId="Equation.3">
                  <p:embed/>
                </p:oleObj>
              </mc:Choice>
              <mc:Fallback>
                <p:oleObj name="Формула" r:id="rId15" imgW="253800" imgH="2286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2420888"/>
                        <a:ext cx="387350" cy="347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5021308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2678</TotalTime>
  <Words>886</Words>
  <Application>Microsoft Office PowerPoint</Application>
  <PresentationFormat>Экран (4:3)</PresentationFormat>
  <Paragraphs>162</Paragraphs>
  <Slides>27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27</vt:i4>
      </vt:variant>
    </vt:vector>
  </HeadingPairs>
  <TitlesOfParts>
    <vt:vector size="30" baseType="lpstr">
      <vt:lpstr>Паркет</vt:lpstr>
      <vt:lpstr>Формула</vt:lpstr>
      <vt:lpstr>Microsoft Equation 3.0</vt:lpstr>
      <vt:lpstr>КОМП’ЮТЕРНА ГРАФІКА</vt:lpstr>
      <vt:lpstr>ЛЕКЦІЯ 5</vt:lpstr>
      <vt:lpstr>ПЕРЕТВОРЕННЯ  КООРДИНАТ</vt:lpstr>
      <vt:lpstr>ПЕРЕТВОРЕННЯ  КООРДИНАТ</vt:lpstr>
      <vt:lpstr>Однорідні координати</vt:lpstr>
      <vt:lpstr>ПРОЕКЦІЯ ТОЧКИ НА ПЛОЩИНУ</vt:lpstr>
      <vt:lpstr>ПРОЕКЦІЯ ТОЧКИ НА ПЛОЩИНУ</vt:lpstr>
      <vt:lpstr>ПРОЕКЦІЯ ТОЧКИ НА ПЛОЩИНУ</vt:lpstr>
      <vt:lpstr>ПРОЕКЦІЯ ТОЧКИ НА ПЛОЩИНУ</vt:lpstr>
      <vt:lpstr>ПРОЕКЦІЯ ТОЧКИ НА ПЛОЩИНУ</vt:lpstr>
      <vt:lpstr>Однорідні координати</vt:lpstr>
      <vt:lpstr>Однорідні координати</vt:lpstr>
      <vt:lpstr>Однорідні координати</vt:lpstr>
      <vt:lpstr>Поворот відносно координатної осі Oz                  на кут </vt:lpstr>
      <vt:lpstr>Поворот відносно координатної осі Ox на кут</vt:lpstr>
      <vt:lpstr>Поворот відносно координатної осі Oy на кут</vt:lpstr>
      <vt:lpstr>Матриця паралельного переносу початку координат у точку (a,b,c)</vt:lpstr>
      <vt:lpstr> МАТРИЦЯ ВІДОБРАЖЕННЯ ВІДНОСНО ОСІ  OX</vt:lpstr>
      <vt:lpstr>МАТРИЦЯ РОЗТЯГНЕННЯ-СТИСНЕННЯ</vt:lpstr>
      <vt:lpstr>Визначення видових координат об'єкта. </vt:lpstr>
      <vt:lpstr>Визначення видових координат об'єкта.</vt:lpstr>
      <vt:lpstr>Визначення видових координат об'єкта.</vt:lpstr>
      <vt:lpstr>Визначення видових координат об'єкта.</vt:lpstr>
      <vt:lpstr>Визначення видових координат об'єкта.</vt:lpstr>
      <vt:lpstr>Визначення видових координат об'єкта.</vt:lpstr>
      <vt:lpstr>МАТРИЦЯ ВИДОВИХ ПЕРЕТВОРЕНЬ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Владелец</cp:lastModifiedBy>
  <cp:revision>201</cp:revision>
  <dcterms:created xsi:type="dcterms:W3CDTF">2018-09-10T07:12:08Z</dcterms:created>
  <dcterms:modified xsi:type="dcterms:W3CDTF">2021-03-06T12:39:58Z</dcterms:modified>
</cp:coreProperties>
</file>