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6" r:id="rId6"/>
    <p:sldId id="260" r:id="rId7"/>
    <p:sldId id="261" r:id="rId8"/>
    <p:sldId id="267" r:id="rId9"/>
    <p:sldId id="262" r:id="rId10"/>
    <p:sldId id="263" r:id="rId11"/>
    <p:sldId id="264"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2/19/2023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2/19/2023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Управління портфелем цінних паперів банку </a:t>
            </a:r>
            <a:endParaRPr lang="ru-RU" dirty="0"/>
          </a:p>
        </p:txBody>
      </p:sp>
      <p:sp>
        <p:nvSpPr>
          <p:cNvPr id="4" name="Подзаголовок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451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213110"/>
            <a:ext cx="7900416" cy="872740"/>
          </a:xfrm>
        </p:spPr>
        <p:txBody>
          <a:bodyPr>
            <a:normAutofit fontScale="90000"/>
          </a:bodyPr>
          <a:lstStyle/>
          <a:p>
            <a:r>
              <a:rPr lang="uk-UA" dirty="0" smtClean="0"/>
              <a:t>ЕТАПИ УПРАВЛІННЯ ПОРТФЕЛЕМ ЦІННИХ ПАПЕРІВ БАНКУ </a:t>
            </a:r>
            <a:endParaRPr lang="ru-RU" dirty="0"/>
          </a:p>
        </p:txBody>
      </p:sp>
      <p:sp>
        <p:nvSpPr>
          <p:cNvPr id="3" name="Объект 2"/>
          <p:cNvSpPr>
            <a:spLocks noGrp="1"/>
          </p:cNvSpPr>
          <p:nvPr>
            <p:ph idx="1"/>
          </p:nvPr>
        </p:nvSpPr>
        <p:spPr/>
        <p:txBody>
          <a:bodyPr/>
          <a:lstStyle/>
          <a:p>
            <a:endParaRPr lang="ru-RU" dirty="0"/>
          </a:p>
        </p:txBody>
      </p:sp>
      <p:graphicFrame>
        <p:nvGraphicFramePr>
          <p:cNvPr id="17" name="Объект 16"/>
          <p:cNvGraphicFramePr>
            <a:graphicFrameLocks noChangeAspect="1"/>
          </p:cNvGraphicFramePr>
          <p:nvPr>
            <p:extLst>
              <p:ext uri="{D42A27DB-BD31-4B8C-83A1-F6EECF244321}">
                <p14:modId xmlns:p14="http://schemas.microsoft.com/office/powerpoint/2010/main" val="3955243829"/>
              </p:ext>
            </p:extLst>
          </p:nvPr>
        </p:nvGraphicFramePr>
        <p:xfrm>
          <a:off x="1484356" y="1085850"/>
          <a:ext cx="9204980" cy="5460438"/>
        </p:xfrm>
        <a:graphic>
          <a:graphicData uri="http://schemas.openxmlformats.org/presentationml/2006/ole">
            <mc:AlternateContent xmlns:mc="http://schemas.openxmlformats.org/markup-compatibility/2006">
              <mc:Choice xmlns:v="urn:schemas-microsoft-com:vml" Requires="v">
                <p:oleObj spid="_x0000_s2065" name="Лист" r:id="rId3" imgW="10372670" imgH="6153172" progId="Excel.Sheet.12">
                  <p:embed/>
                </p:oleObj>
              </mc:Choice>
              <mc:Fallback>
                <p:oleObj name="Лист" r:id="rId3" imgW="10372670" imgH="6153172" progId="Excel.Sheet.12">
                  <p:embed/>
                  <p:pic>
                    <p:nvPicPr>
                      <p:cNvPr id="0" name=""/>
                      <p:cNvPicPr/>
                      <p:nvPr/>
                    </p:nvPicPr>
                    <p:blipFill>
                      <a:blip r:embed="rId4"/>
                      <a:stretch>
                        <a:fillRect/>
                      </a:stretch>
                    </p:blipFill>
                    <p:spPr>
                      <a:xfrm>
                        <a:off x="1484356" y="1085850"/>
                        <a:ext cx="9204980" cy="5460438"/>
                      </a:xfrm>
                      <a:prstGeom prst="rect">
                        <a:avLst/>
                      </a:prstGeom>
                      <a:solidFill>
                        <a:schemeClr val="tx2"/>
                      </a:solidFill>
                    </p:spPr>
                  </p:pic>
                </p:oleObj>
              </mc:Fallback>
            </mc:AlternateContent>
          </a:graphicData>
        </a:graphic>
      </p:graphicFrame>
      <p:pic>
        <p:nvPicPr>
          <p:cNvPr id="2052" name="Прямая со стрелкой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514350"/>
            <a:ext cx="6953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8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4536" y="374904"/>
            <a:ext cx="4242816" cy="2093976"/>
          </a:xfrm>
        </p:spPr>
        <p:txBody>
          <a:bodyPr>
            <a:normAutofit/>
          </a:bodyPr>
          <a:lstStyle/>
          <a:p>
            <a:r>
              <a:rPr lang="uk-UA" dirty="0" smtClean="0"/>
              <a:t>Підходи до інвестиційної діяльності банків</a:t>
            </a:r>
            <a:endParaRPr lang="ru-RU" dirty="0"/>
          </a:p>
        </p:txBody>
      </p:sp>
      <p:sp>
        <p:nvSpPr>
          <p:cNvPr id="3" name="Объект 2"/>
          <p:cNvSpPr>
            <a:spLocks noGrp="1"/>
          </p:cNvSpPr>
          <p:nvPr>
            <p:ph idx="1"/>
          </p:nvPr>
        </p:nvSpPr>
        <p:spPr>
          <a:xfrm>
            <a:off x="722376" y="3145536"/>
            <a:ext cx="11228832" cy="3456432"/>
          </a:xfrm>
        </p:spPr>
        <p:txBody>
          <a:bodyPr>
            <a:normAutofit fontScale="92500" lnSpcReduction="20000"/>
          </a:bodyPr>
          <a:lstStyle/>
          <a:p>
            <a:r>
              <a:rPr lang="uk-UA" dirty="0" smtClean="0"/>
              <a:t>З поглядів М. </a:t>
            </a:r>
            <a:r>
              <a:rPr lang="uk-UA" dirty="0" err="1" smtClean="0"/>
              <a:t>Матовнікова</a:t>
            </a:r>
            <a:r>
              <a:rPr lang="uk-UA" dirty="0" smtClean="0"/>
              <a:t>, який визначає, що двоїстий характер діяльності банків як мікроекономічних агентів і зумовлює розгляд їх діяльності одночасно з позиції вивчення операцій та стану самих банків та з погляду макроекономічного аналізу. </a:t>
            </a:r>
          </a:p>
          <a:p>
            <a:pPr marL="0" indent="0">
              <a:buNone/>
            </a:pPr>
            <a:r>
              <a:rPr lang="uk-UA" dirty="0" smtClean="0"/>
              <a:t>У зв’язку з цим, незважаючи на яскраво виражену специфічність умов інвестиційної діяльності банків, у цілому інвестиційний процес у рамках окремого банку може бути поданий як функціональний блок, у межах якого як показники впливу на інвестиційний менеджмент банку виступають чинники зовнішнього середовища, що визначають стан ринку цінних паперів та рівень ліквідності зазначених вкладень, а саме: </a:t>
            </a:r>
          </a:p>
          <a:p>
            <a:r>
              <a:rPr lang="uk-UA" dirty="0" smtClean="0"/>
              <a:t>офіційний курс гривні, ВВП, індекс промислової продукції, доходи населення, індекс споживчих цін (інфляція), інвестиції в основний капітал), прямі іноземні інвестиції, прямі інвестиції в економіку країн світу, кількість угод з цінними паперами на біржах. </a:t>
            </a:r>
          </a:p>
          <a:p>
            <a:r>
              <a:rPr lang="uk-UA" dirty="0" smtClean="0"/>
              <a:t>Що стосується чинників внутрішньої діяльності банків, то привілейовані позиції займають такі показники як балансовий капітал, кошти юридичних осіб, кошти фізичних осіб, кошти банків, цінні папери власного боргу, активи, кредитний портфель, статутний капітал та резерви під операції з цінними паперами.</a:t>
            </a:r>
          </a:p>
        </p:txBody>
      </p:sp>
      <p:pic>
        <p:nvPicPr>
          <p:cNvPr id="4" name="Рисунок 3"/>
          <p:cNvPicPr>
            <a:picLocks noChangeAspect="1"/>
          </p:cNvPicPr>
          <p:nvPr/>
        </p:nvPicPr>
        <p:blipFill>
          <a:blip r:embed="rId2"/>
          <a:stretch>
            <a:fillRect/>
          </a:stretch>
        </p:blipFill>
        <p:spPr>
          <a:xfrm>
            <a:off x="646938" y="237744"/>
            <a:ext cx="5013198" cy="2798064"/>
          </a:xfrm>
          <a:prstGeom prst="rect">
            <a:avLst/>
          </a:prstGeom>
        </p:spPr>
      </p:pic>
    </p:spTree>
    <p:extLst>
      <p:ext uri="{BB962C8B-B14F-4D97-AF65-F5344CB8AC3E}">
        <p14:creationId xmlns:p14="http://schemas.microsoft.com/office/powerpoint/2010/main" val="38696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2868" y="306324"/>
            <a:ext cx="7446264" cy="708660"/>
          </a:xfrm>
        </p:spPr>
        <p:txBody>
          <a:bodyPr>
            <a:normAutofit fontScale="90000"/>
          </a:bodyPr>
          <a:lstStyle/>
          <a:p>
            <a:r>
              <a:rPr lang="uk-UA" dirty="0" smtClean="0"/>
              <a:t>Висновок </a:t>
            </a:r>
            <a:endParaRPr lang="ru-RU" dirty="0"/>
          </a:p>
        </p:txBody>
      </p:sp>
      <p:sp>
        <p:nvSpPr>
          <p:cNvPr id="3" name="Объект 2"/>
          <p:cNvSpPr>
            <a:spLocks noGrp="1"/>
          </p:cNvSpPr>
          <p:nvPr>
            <p:ph idx="1"/>
          </p:nvPr>
        </p:nvSpPr>
        <p:spPr>
          <a:xfrm>
            <a:off x="877824" y="1175005"/>
            <a:ext cx="10680192" cy="2510027"/>
          </a:xfrm>
        </p:spPr>
        <p:txBody>
          <a:bodyPr/>
          <a:lstStyle/>
          <a:p>
            <a:r>
              <a:rPr lang="uk-UA" dirty="0" smtClean="0"/>
              <a:t>Таким чином, до процесу управління інвестиційним портфелем банку необхідним є врахування факторних навантажень, а також нормативних обмежень щодо умов ведення банківської діяльності на ринку цінних паперів, а саме нормативів регулятивного капіталу банків, який визначає ступінь фінансової стійкості та рівень захищеності інтересів вкладників, а також нормативи інвестування, що також сприяють мінімізації інвестиційних ризиків при реалізації саме інвестиційних операцій з цінними паперами. </a:t>
            </a:r>
            <a:endParaRPr lang="uk-UA" dirty="0"/>
          </a:p>
        </p:txBody>
      </p:sp>
      <p:pic>
        <p:nvPicPr>
          <p:cNvPr id="3076" name="Picture 4" descr="Ð¤Ð¾Ð½Ð´Ð¾Ð²ÑÐ¹ ÑÑÐ½Ð¾Ðº - Jaluzeleverti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860" y="2898648"/>
            <a:ext cx="8037576" cy="358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0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smtClean="0"/>
              <a:t>Дякую за увагу </a:t>
            </a:r>
            <a:endParaRPr lang="ru-RU" dirty="0"/>
          </a:p>
        </p:txBody>
      </p:sp>
    </p:spTree>
    <p:extLst>
      <p:ext uri="{BB962C8B-B14F-4D97-AF65-F5344CB8AC3E}">
        <p14:creationId xmlns:p14="http://schemas.microsoft.com/office/powerpoint/2010/main" val="168042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Поняття інвестиційного портфелю</a:t>
            </a:r>
            <a:endParaRPr lang="uk-UA" dirty="0"/>
          </a:p>
        </p:txBody>
      </p:sp>
      <p:sp>
        <p:nvSpPr>
          <p:cNvPr id="3" name="Объект 2"/>
          <p:cNvSpPr>
            <a:spLocks noGrp="1"/>
          </p:cNvSpPr>
          <p:nvPr>
            <p:ph idx="1"/>
          </p:nvPr>
        </p:nvSpPr>
        <p:spPr>
          <a:xfrm>
            <a:off x="419100" y="2324100"/>
            <a:ext cx="7067550" cy="4210050"/>
          </a:xfrm>
        </p:spPr>
        <p:txBody>
          <a:bodyPr>
            <a:normAutofit/>
          </a:bodyPr>
          <a:lstStyle/>
          <a:p>
            <a:r>
              <a:rPr lang="uk-UA" dirty="0" smtClean="0"/>
              <a:t>У спеціальній економічній літературі під інвестиційним портфелем звичайно розуміють якусь сукупність цінних паперів, що належать фізичній або юридичній особі та виступають як цілісний об’єкт управління.</a:t>
            </a:r>
          </a:p>
          <a:p>
            <a:r>
              <a:rPr lang="uk-UA" dirty="0" smtClean="0"/>
              <a:t>Найбільш точним, є визначення банківського портфеля інвестицій як набору фінансових інструментів (цінних паперів), сформованих з розрахунку на досягнення поставленої мети (забезпечення ефективної діяльності, збільшення прибутковості операцій, підтримки допустимого рівня ризикованості та ліквідності інвестиційних активів і т. п.), виходячи з ресурсів, що є у банку, і їх властивостей, шляхом реалізації відповідних операцій. </a:t>
            </a:r>
            <a:endParaRPr lang="uk-UA" dirty="0"/>
          </a:p>
        </p:txBody>
      </p:sp>
      <p:pic>
        <p:nvPicPr>
          <p:cNvPr id="1026" name="Picture 2" descr="Ð¡ÑÐ²Ð°Ð»ÐµÐ½Ð¾ Ð¿ÑÐ¾ÐµÐºÑ Ð¿Ð¾Ð»Ð¾Ð¶ÐµÐ½Ð½Ñ Ð¿ÑÐ¾ Ð¿ÑÐ±Ð»ÑÑÐ½Ñ Ð¿ÑÐ¾Ð¿Ð¾Ð·Ð¸ÑÑÑ ÑÑÐ½Ð½Ð¸Ñ Ð¿Ð°Ð¿ÐµÑÑÐ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938" y="2324100"/>
            <a:ext cx="4163798" cy="332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9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8568" y="397764"/>
            <a:ext cx="7729728" cy="1188720"/>
          </a:xfrm>
        </p:spPr>
        <p:txBody>
          <a:bodyPr/>
          <a:lstStyle/>
          <a:p>
            <a:r>
              <a:rPr lang="uk-UA" dirty="0" smtClean="0"/>
              <a:t>Мета та формування портфеля цінних паперів </a:t>
            </a:r>
            <a:endParaRPr lang="ru-RU" dirty="0"/>
          </a:p>
        </p:txBody>
      </p:sp>
      <p:sp>
        <p:nvSpPr>
          <p:cNvPr id="3" name="Объект 2"/>
          <p:cNvSpPr>
            <a:spLocks noGrp="1"/>
          </p:cNvSpPr>
          <p:nvPr>
            <p:ph idx="1"/>
          </p:nvPr>
        </p:nvSpPr>
        <p:spPr>
          <a:xfrm>
            <a:off x="5614416" y="1728216"/>
            <a:ext cx="5806440" cy="4882896"/>
          </a:xfrm>
        </p:spPr>
        <p:txBody>
          <a:bodyPr>
            <a:normAutofit fontScale="77500" lnSpcReduction="20000"/>
          </a:bodyPr>
          <a:lstStyle/>
          <a:p>
            <a:r>
              <a:rPr lang="uk-UA" dirty="0" smtClean="0"/>
              <a:t>Головна мета при формуванні портфеля – досягнення найбільш оптимального поєднання між ризиком і доходом для інвестора. </a:t>
            </a:r>
          </a:p>
          <a:p>
            <a:r>
              <a:rPr lang="uk-UA" dirty="0" smtClean="0"/>
              <a:t>Управління портфелем здійснюється постійно, а його сутність полягає в здійсненні операцій з купівлі-продажу фінансових цінностей, тобто в безперервній зміні структури обсягу та якості фінансових інструментів (активів), що входять до портфеля банку. </a:t>
            </a:r>
          </a:p>
          <a:p>
            <a:r>
              <a:rPr lang="uk-UA" dirty="0" smtClean="0"/>
              <a:t>За визначенням О.Д. </a:t>
            </a:r>
            <a:r>
              <a:rPr lang="uk-UA" dirty="0" err="1" smtClean="0"/>
              <a:t>Данілова</a:t>
            </a:r>
            <a:r>
              <a:rPr lang="uk-UA" dirty="0" smtClean="0"/>
              <a:t>, ефективність цілеспрямованого формування сукупності об’єктів реального та фінансового інвестування для здійснення інвестиційної діяльності, а отже, і портфеля інвестицій, залежить від обраної стратегії. </a:t>
            </a:r>
          </a:p>
          <a:p>
            <a:r>
              <a:rPr lang="uk-UA" dirty="0" smtClean="0"/>
              <a:t>Можна стверджувати, що саме якість виконання операцій з цінними паперами та раціональність використання інвестиційних ресурсів є основними чинниками впливу на кінцеву якість портфеля інвестицій.</a:t>
            </a:r>
          </a:p>
          <a:p>
            <a:pPr marL="0" indent="0">
              <a:buNone/>
            </a:pPr>
            <a:r>
              <a:rPr lang="uk-UA" dirty="0" smtClean="0"/>
              <a:t>       Класичною інтерпретацією розвитку інвестиційної діяльності стало      розмежування та виокремлення п’яти основних етапів управління інвестиціями Ф. </a:t>
            </a:r>
            <a:r>
              <a:rPr lang="uk-UA" dirty="0" err="1" smtClean="0"/>
              <a:t>Фабоцці</a:t>
            </a:r>
            <a:r>
              <a:rPr lang="uk-UA" dirty="0" smtClean="0"/>
              <a:t>, а саме: </a:t>
            </a:r>
          </a:p>
          <a:p>
            <a:r>
              <a:rPr lang="uk-UA" dirty="0" smtClean="0"/>
              <a:t>формулювання інвестиційних цілей, </a:t>
            </a:r>
          </a:p>
          <a:p>
            <a:r>
              <a:rPr lang="uk-UA" dirty="0" smtClean="0"/>
              <a:t>формування інвестиційної політики, </a:t>
            </a:r>
          </a:p>
          <a:p>
            <a:r>
              <a:rPr lang="uk-UA" dirty="0" smtClean="0"/>
              <a:t>вибір портфельної стратегії, </a:t>
            </a:r>
          </a:p>
          <a:p>
            <a:r>
              <a:rPr lang="uk-UA" dirty="0" smtClean="0"/>
              <a:t>вибір активів вимірювання </a:t>
            </a:r>
            <a:endParaRPr lang="uk-UA" dirty="0"/>
          </a:p>
          <a:p>
            <a:r>
              <a:rPr lang="uk-UA" dirty="0" smtClean="0"/>
              <a:t>оцінка ефективності інвестицій. </a:t>
            </a:r>
            <a:endParaRPr lang="uk-UA" dirty="0"/>
          </a:p>
        </p:txBody>
      </p:sp>
      <p:pic>
        <p:nvPicPr>
          <p:cNvPr id="4" name="Рисунок 3"/>
          <p:cNvPicPr>
            <a:picLocks noChangeAspect="1"/>
          </p:cNvPicPr>
          <p:nvPr/>
        </p:nvPicPr>
        <p:blipFill>
          <a:blip r:embed="rId2"/>
          <a:stretch>
            <a:fillRect/>
          </a:stretch>
        </p:blipFill>
        <p:spPr>
          <a:xfrm>
            <a:off x="372627" y="2079879"/>
            <a:ext cx="5168637" cy="3872865"/>
          </a:xfrm>
          <a:prstGeom prst="rect">
            <a:avLst/>
          </a:prstGeom>
        </p:spPr>
      </p:pic>
    </p:spTree>
    <p:extLst>
      <p:ext uri="{BB962C8B-B14F-4D97-AF65-F5344CB8AC3E}">
        <p14:creationId xmlns:p14="http://schemas.microsoft.com/office/powerpoint/2010/main" val="401353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Особливості формування портфеля інвестицій</a:t>
            </a:r>
            <a:endParaRPr lang="ru-RU" dirty="0"/>
          </a:p>
        </p:txBody>
      </p:sp>
      <p:sp>
        <p:nvSpPr>
          <p:cNvPr id="3" name="Объект 2"/>
          <p:cNvSpPr>
            <a:spLocks noGrp="1"/>
          </p:cNvSpPr>
          <p:nvPr>
            <p:ph idx="1"/>
          </p:nvPr>
        </p:nvSpPr>
        <p:spPr>
          <a:xfrm>
            <a:off x="5468112" y="2487168"/>
            <a:ext cx="5733288" cy="3913632"/>
          </a:xfrm>
        </p:spPr>
        <p:txBody>
          <a:bodyPr>
            <a:normAutofit fontScale="92500" lnSpcReduction="20000"/>
          </a:bodyPr>
          <a:lstStyle/>
          <a:p>
            <a:r>
              <a:rPr lang="uk-UA" dirty="0"/>
              <a:t>Як зазначено, п’ять сформульованих етапів утворюють замкнутий, циклічний процес, в якому вимірювання та оцінка ефективності може приводити до коректування цілей, політики, стратегії і структури </a:t>
            </a:r>
            <a:r>
              <a:rPr lang="uk-UA" dirty="0" smtClean="0"/>
              <a:t>портфеля. </a:t>
            </a:r>
          </a:p>
          <a:p>
            <a:r>
              <a:rPr lang="uk-UA" dirty="0" smtClean="0"/>
              <a:t>Рівно </a:t>
            </a:r>
            <a:r>
              <a:rPr lang="uk-UA" dirty="0"/>
              <a:t>як і формування портфеля при управлінні портфелем інвестицій банку надалі може починатися на будь-якому з перших чотирьох етапів. </a:t>
            </a:r>
            <a:endParaRPr lang="uk-UA" dirty="0" smtClean="0"/>
          </a:p>
          <a:p>
            <a:r>
              <a:rPr lang="uk-UA" dirty="0" smtClean="0"/>
              <a:t>Варто </a:t>
            </a:r>
            <a:r>
              <a:rPr lang="uk-UA" dirty="0"/>
              <a:t>зазначити, що формування портфеля інвестицій здійснюється впродовж перших чотирьох етапів управління, а його формування в частині безпосереднього створення, є вибором активів його складових, тобто четвертий етап процесу управління. </a:t>
            </a:r>
            <a:endParaRPr lang="uk-UA" dirty="0" smtClean="0"/>
          </a:p>
          <a:p>
            <a:r>
              <a:rPr lang="uk-UA" dirty="0" smtClean="0"/>
              <a:t>Таким </a:t>
            </a:r>
            <a:r>
              <a:rPr lang="uk-UA" dirty="0"/>
              <a:t>чином, не можна однозначно стверджувати, що формування портфеля – статика, тоді як управління портфелем – динаміка. </a:t>
            </a:r>
          </a:p>
          <a:p>
            <a:endParaRPr lang="ru-RU" dirty="0" smtClean="0"/>
          </a:p>
        </p:txBody>
      </p:sp>
      <p:pic>
        <p:nvPicPr>
          <p:cNvPr id="4" name="Рисунок 3"/>
          <p:cNvPicPr>
            <a:picLocks noChangeAspect="1"/>
          </p:cNvPicPr>
          <p:nvPr/>
        </p:nvPicPr>
        <p:blipFill>
          <a:blip r:embed="rId2"/>
          <a:stretch>
            <a:fillRect/>
          </a:stretch>
        </p:blipFill>
        <p:spPr>
          <a:xfrm>
            <a:off x="559308" y="2557272"/>
            <a:ext cx="4818888" cy="3212592"/>
          </a:xfrm>
          <a:prstGeom prst="rect">
            <a:avLst/>
          </a:prstGeom>
        </p:spPr>
      </p:pic>
    </p:spTree>
    <p:extLst>
      <p:ext uri="{BB962C8B-B14F-4D97-AF65-F5344CB8AC3E}">
        <p14:creationId xmlns:p14="http://schemas.microsoft.com/office/powerpoint/2010/main" val="172533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680960" y="1915668"/>
            <a:ext cx="4331302" cy="3636359"/>
          </a:xfrm>
          <a:prstGeom prst="rect">
            <a:avLst/>
          </a:prstGeom>
        </p:spPr>
      </p:pic>
      <p:sp>
        <p:nvSpPr>
          <p:cNvPr id="2" name="Заголовок 1"/>
          <p:cNvSpPr>
            <a:spLocks noGrp="1"/>
          </p:cNvSpPr>
          <p:nvPr>
            <p:ph type="title"/>
          </p:nvPr>
        </p:nvSpPr>
        <p:spPr>
          <a:xfrm>
            <a:off x="1184101" y="315468"/>
            <a:ext cx="6236208" cy="1188720"/>
          </a:xfrm>
        </p:spPr>
        <p:txBody>
          <a:bodyPr>
            <a:normAutofit fontScale="90000"/>
          </a:bodyPr>
          <a:lstStyle/>
          <a:p>
            <a:r>
              <a:rPr lang="uk-UA" dirty="0" smtClean="0"/>
              <a:t>Дослідження стосовно інвестиційної політики банку</a:t>
            </a:r>
            <a:endParaRPr lang="ru-RU" dirty="0"/>
          </a:p>
        </p:txBody>
      </p:sp>
      <p:sp>
        <p:nvSpPr>
          <p:cNvPr id="3" name="Объект 2"/>
          <p:cNvSpPr>
            <a:spLocks noGrp="1"/>
          </p:cNvSpPr>
          <p:nvPr>
            <p:ph idx="1"/>
          </p:nvPr>
        </p:nvSpPr>
        <p:spPr>
          <a:xfrm>
            <a:off x="749808" y="1755648"/>
            <a:ext cx="6931152" cy="4864608"/>
          </a:xfrm>
        </p:spPr>
        <p:txBody>
          <a:bodyPr>
            <a:normAutofit fontScale="70000" lnSpcReduction="20000"/>
          </a:bodyPr>
          <a:lstStyle/>
          <a:p>
            <a:r>
              <a:rPr lang="uk-UA" dirty="0" smtClean="0"/>
              <a:t>Перший етап процесу управління портфелем інвестицій визначено як формулювання інвестиційних цілей та який повністю залежить від пріоритетних завдань банку.</a:t>
            </a:r>
          </a:p>
          <a:p>
            <a:r>
              <a:rPr lang="uk-UA" dirty="0" smtClean="0"/>
              <a:t> Головною інвестиційною метою в цьому випадку є умова, що прибутковість інвестицій повинна бути вище за вартість залучення ресурсів. </a:t>
            </a:r>
          </a:p>
          <a:p>
            <a:r>
              <a:rPr lang="uk-UA" dirty="0" smtClean="0"/>
              <a:t>З урахуванням поставлених цілей відбувається формування основних напрямів інвестиційної політики, що є наступним етапом управління.</a:t>
            </a:r>
          </a:p>
          <a:p>
            <a:r>
              <a:rPr lang="uk-UA" dirty="0" smtClean="0"/>
              <a:t> За визначенням В. В. </a:t>
            </a:r>
            <a:r>
              <a:rPr lang="uk-UA" dirty="0" err="1" smtClean="0"/>
              <a:t>Бочарова</a:t>
            </a:r>
            <a:r>
              <a:rPr lang="uk-UA" dirty="0" smtClean="0"/>
              <a:t>, інвестиційна політика банку – це діяльність банку, що ґрунтується на активних операціях з цінними паперами і спрямована на забезпечення дохідності і ліквідності банківських капіталів з урахуванням фактору ризику . </a:t>
            </a:r>
          </a:p>
          <a:p>
            <a:r>
              <a:rPr lang="uk-UA" dirty="0" smtClean="0"/>
              <a:t>Л. Г. </a:t>
            </a:r>
            <a:r>
              <a:rPr lang="uk-UA" dirty="0" err="1" smtClean="0"/>
              <a:t>Кльоба</a:t>
            </a:r>
            <a:r>
              <a:rPr lang="uk-UA" dirty="0" smtClean="0"/>
              <a:t> інвестиційну політику визначає як сукупність заходів організації і управління інвестиційною діяльністю, які спрямовані на забезпечення оптимальних обсягів, структури та прибутковості інвестиційних активів. </a:t>
            </a:r>
          </a:p>
          <a:p>
            <a:r>
              <a:rPr lang="uk-UA" dirty="0" smtClean="0"/>
              <a:t>Найбільш узагальнюючим є визначення Б. Л. </a:t>
            </a:r>
            <a:r>
              <a:rPr lang="uk-UA" dirty="0" err="1" smtClean="0"/>
              <a:t>Луціва</a:t>
            </a:r>
            <a:r>
              <a:rPr lang="uk-UA" dirty="0" smtClean="0"/>
              <a:t>, який зазначає, що інвестиційна політика банку за своєю сутнісною характеристикою це сукупність заходів, що спрямовані на розробку і реалізацію стратегії щодо управління портфелем інвестицій, за умови досягнення оптимального поєднання різних видів інвестицій з метою забезпечення ефективної діяльності, збільшення прибутковості операцій, підтримки допустимого рівня їх ризикованості і ліквідності балансу.</a:t>
            </a:r>
          </a:p>
          <a:p>
            <a:r>
              <a:rPr lang="uk-UA" dirty="0" smtClean="0"/>
              <a:t> Проте варто конкретизувати, що виходячи з принципових завдань інвестування і взаємозалежності, що склалися на ринку між основними чинниками вкладень коштів у цінні папери: дохідністю, ліквідністю і ризиком, будь-який банк здійснює власну інвестиційну політику, незалежно від того, наскільки він враховує вплив тих чи інших чинників, враховуючи при цьому власне ресурсне забезпечення, що, по суті, не було враховано авторами. </a:t>
            </a:r>
            <a:endParaRPr lang="uk-UA" dirty="0"/>
          </a:p>
        </p:txBody>
      </p:sp>
    </p:spTree>
    <p:extLst>
      <p:ext uri="{BB962C8B-B14F-4D97-AF65-F5344CB8AC3E}">
        <p14:creationId xmlns:p14="http://schemas.microsoft.com/office/powerpoint/2010/main" val="399109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368" y="845820"/>
            <a:ext cx="4974336" cy="1440180"/>
          </a:xfrm>
        </p:spPr>
        <p:txBody>
          <a:bodyPr>
            <a:normAutofit fontScale="90000"/>
          </a:bodyPr>
          <a:lstStyle/>
          <a:p>
            <a:r>
              <a:rPr lang="uk-UA" dirty="0" smtClean="0"/>
              <a:t>Підходи в управлінні фінансовими інвестиційними портфелями </a:t>
            </a:r>
            <a:endParaRPr lang="ru-RU" dirty="0"/>
          </a:p>
        </p:txBody>
      </p:sp>
      <p:sp>
        <p:nvSpPr>
          <p:cNvPr id="3" name="Объект 2"/>
          <p:cNvSpPr>
            <a:spLocks noGrp="1"/>
          </p:cNvSpPr>
          <p:nvPr>
            <p:ph idx="1"/>
          </p:nvPr>
        </p:nvSpPr>
        <p:spPr>
          <a:xfrm>
            <a:off x="438912" y="2880360"/>
            <a:ext cx="11457432" cy="3456432"/>
          </a:xfrm>
        </p:spPr>
        <p:txBody>
          <a:bodyPr>
            <a:normAutofit fontScale="85000" lnSpcReduction="10000"/>
          </a:bodyPr>
          <a:lstStyle/>
          <a:p>
            <a:r>
              <a:rPr lang="uk-UA" dirty="0" smtClean="0"/>
              <a:t>Вибір портфельної стратегії, відповідної цілям інвестиційної політики, є таким етапом процесу управління інвестиціями. </a:t>
            </a:r>
          </a:p>
          <a:p>
            <a:r>
              <a:rPr lang="uk-UA" dirty="0" smtClean="0"/>
              <a:t>Ґрунтуючись на практичних особливостях діяльності банків, серед портфельних стратегій А. А. Пересада, Т. В. Майорова виділяють два основні підходи до управління банківськими портфелями фінансових інвестицій – активні й пасивні інвестиційні стратегії.  </a:t>
            </a:r>
          </a:p>
          <a:p>
            <a:r>
              <a:rPr lang="uk-UA" dirty="0" smtClean="0"/>
              <a:t>Узагальнюючи такий підхід, можна стверджувати, що активний метод управління портфелем інвестицій має на увазі ретельне відстежування і негайне придбання інструментів, що відповідають інвестиційним цілям портфеля, а також швидку зміну складу інструментів, що входять в портфель, з метою досягнення додаткового прибутку. </a:t>
            </a:r>
          </a:p>
          <a:p>
            <a:r>
              <a:rPr lang="uk-UA" dirty="0" smtClean="0"/>
              <a:t>Наступним етапом управління інвестиційним портфелем банку після того, як обрано портфельну стратегію, є безпосереднє формування портфеля інвестицій з вибором активів, які будуть включені в цей портфель, з визначенням їх кількісних характеристик. </a:t>
            </a:r>
          </a:p>
          <a:p>
            <a:r>
              <a:rPr lang="uk-UA" dirty="0" smtClean="0"/>
              <a:t>Основне питання при формуванні і подальшому управлінні портфелем є визначення пропорції між фінансовими активами з різними властивостями. </a:t>
            </a:r>
          </a:p>
          <a:p>
            <a:r>
              <a:rPr lang="uk-UA" dirty="0" smtClean="0"/>
              <a:t>Залежно від того, які цілі і завдання спочатку стоять при формуванні інвестиційного портфеля банку, й обирається певне процентне співвідношення між різними активами, які складуть портфель інвестора та, своєю чергою, мінімізують фінансові ризики у банківській діяльності на ринку цінних паперів. </a:t>
            </a:r>
          </a:p>
        </p:txBody>
      </p:sp>
      <p:pic>
        <p:nvPicPr>
          <p:cNvPr id="4" name="Рисунок 3"/>
          <p:cNvPicPr>
            <a:picLocks noChangeAspect="1"/>
          </p:cNvPicPr>
          <p:nvPr/>
        </p:nvPicPr>
        <p:blipFill>
          <a:blip r:embed="rId2"/>
          <a:stretch>
            <a:fillRect/>
          </a:stretch>
        </p:blipFill>
        <p:spPr>
          <a:xfrm>
            <a:off x="6373368" y="301752"/>
            <a:ext cx="4784788" cy="2340411"/>
          </a:xfrm>
          <a:prstGeom prst="rect">
            <a:avLst/>
          </a:prstGeom>
        </p:spPr>
      </p:pic>
    </p:spTree>
    <p:extLst>
      <p:ext uri="{BB962C8B-B14F-4D97-AF65-F5344CB8AC3E}">
        <p14:creationId xmlns:p14="http://schemas.microsoft.com/office/powerpoint/2010/main" val="350379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4224" y="5042916"/>
            <a:ext cx="5361432" cy="982980"/>
          </a:xfrm>
        </p:spPr>
        <p:txBody>
          <a:bodyPr>
            <a:normAutofit fontScale="90000"/>
          </a:bodyPr>
          <a:lstStyle/>
          <a:p>
            <a:r>
              <a:rPr lang="uk-UA" dirty="0" smtClean="0"/>
              <a:t>Оцінка ефективності інвестиційного портфелю</a:t>
            </a:r>
            <a:endParaRPr lang="ru-RU" dirty="0"/>
          </a:p>
        </p:txBody>
      </p:sp>
      <p:sp>
        <p:nvSpPr>
          <p:cNvPr id="3" name="Объект 2"/>
          <p:cNvSpPr>
            <a:spLocks noGrp="1"/>
          </p:cNvSpPr>
          <p:nvPr>
            <p:ph idx="1"/>
          </p:nvPr>
        </p:nvSpPr>
        <p:spPr>
          <a:xfrm>
            <a:off x="859536" y="310896"/>
            <a:ext cx="5367528" cy="6318504"/>
          </a:xfrm>
        </p:spPr>
        <p:txBody>
          <a:bodyPr>
            <a:normAutofit fontScale="92500" lnSpcReduction="20000"/>
          </a:bodyPr>
          <a:lstStyle/>
          <a:p>
            <a:r>
              <a:rPr lang="uk-UA" dirty="0"/>
              <a:t>І</a:t>
            </a:r>
            <a:r>
              <a:rPr lang="uk-UA" dirty="0" smtClean="0"/>
              <a:t>нвестор</a:t>
            </a:r>
            <a:r>
              <a:rPr lang="uk-UA" dirty="0"/>
              <a:t>, формуючи портфель, прагне </a:t>
            </a:r>
            <a:r>
              <a:rPr lang="uk-UA" dirty="0" smtClean="0"/>
              <a:t>максимізувати очікувану прибутковість своїх інвестицій при визначеному, прийнятному для нього рівні ризику. І навпаки, – прагне мінімізувати ризик при очікуваному рівні прибутковості. Портфель, що задовольняє цим вимогам, називається ефективним портфелем. </a:t>
            </a:r>
          </a:p>
          <a:p>
            <a:r>
              <a:rPr lang="uk-UA" dirty="0" smtClean="0"/>
              <a:t>Тезу доводять дослідження О. Д. Вовчак, П. М. </a:t>
            </a:r>
            <a:r>
              <a:rPr lang="uk-UA" dirty="0" err="1" smtClean="0"/>
              <a:t>Рушишко</a:t>
            </a:r>
            <a:r>
              <a:rPr lang="uk-UA" dirty="0" smtClean="0"/>
              <a:t>, Т. Я. </a:t>
            </a:r>
            <a:r>
              <a:rPr lang="uk-UA" dirty="0" err="1" smtClean="0"/>
              <a:t>Андрейків</a:t>
            </a:r>
            <a:r>
              <a:rPr lang="uk-UA" dirty="0" smtClean="0"/>
              <a:t>, які у своїй роботі визначають, що управління портфелем полягає у підтримці рівноваги між ліквідністю і прибутковістю, але потрібна зазначити, що допустимим портфелем є будь-який портфель, який може побудувати інвестор з наявних активів. </a:t>
            </a:r>
          </a:p>
          <a:p>
            <a:r>
              <a:rPr lang="uk-UA" dirty="0" smtClean="0"/>
              <a:t>Оцінка ефективності інвестицій є останнім етапом процесу управління інвестиціями, насправді це не зовсім так, оскільки процес управління, як ми вже зазначали раніше, є безперервним процесом, що постійно поновлюється. </a:t>
            </a:r>
          </a:p>
          <a:p>
            <a:r>
              <a:rPr lang="uk-UA" dirty="0" smtClean="0"/>
              <a:t>У зв’язку з чим після закінчення цього етапу можливе повернення на будь-якій з передуючих залежно від отриманих результатів, зміни зовнішніх і внутрішніх умов і ін., потрібно зазначити, що на цьому етапі проводиться обчислення отриманого результату з вибраним базисним показником, базисним показником в даному випадку служить деяка кількісна характеристика поведінки наперед вибраного набору цінних паперів.</a:t>
            </a:r>
          </a:p>
        </p:txBody>
      </p:sp>
      <p:pic>
        <p:nvPicPr>
          <p:cNvPr id="4" name="Рисунок 3"/>
          <p:cNvPicPr>
            <a:picLocks noChangeAspect="1"/>
          </p:cNvPicPr>
          <p:nvPr/>
        </p:nvPicPr>
        <p:blipFill>
          <a:blip r:embed="rId2"/>
          <a:stretch>
            <a:fillRect/>
          </a:stretch>
        </p:blipFill>
        <p:spPr>
          <a:xfrm>
            <a:off x="6432194" y="612648"/>
            <a:ext cx="5390083" cy="3789426"/>
          </a:xfrm>
          <a:prstGeom prst="rect">
            <a:avLst/>
          </a:prstGeom>
        </p:spPr>
      </p:pic>
    </p:spTree>
    <p:extLst>
      <p:ext uri="{BB962C8B-B14F-4D97-AF65-F5344CB8AC3E}">
        <p14:creationId xmlns:p14="http://schemas.microsoft.com/office/powerpoint/2010/main" val="37360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25196"/>
            <a:ext cx="3291840" cy="1604772"/>
          </a:xfrm>
        </p:spPr>
        <p:txBody>
          <a:bodyPr>
            <a:normAutofit fontScale="90000"/>
          </a:bodyPr>
          <a:lstStyle/>
          <a:p>
            <a:r>
              <a:rPr lang="uk-UA" dirty="0" smtClean="0"/>
              <a:t>Недоліки в управління фінансовими портфелями </a:t>
            </a:r>
            <a:endParaRPr lang="ru-RU" dirty="0"/>
          </a:p>
        </p:txBody>
      </p:sp>
      <p:sp>
        <p:nvSpPr>
          <p:cNvPr id="3" name="Объект 2"/>
          <p:cNvSpPr>
            <a:spLocks noGrp="1"/>
          </p:cNvSpPr>
          <p:nvPr>
            <p:ph idx="1"/>
          </p:nvPr>
        </p:nvSpPr>
        <p:spPr>
          <a:xfrm>
            <a:off x="804672" y="2962656"/>
            <a:ext cx="10853928" cy="3337560"/>
          </a:xfrm>
        </p:spPr>
        <p:txBody>
          <a:bodyPr>
            <a:normAutofit/>
          </a:bodyPr>
          <a:lstStyle/>
          <a:p>
            <a:pPr marL="0" indent="0">
              <a:buNone/>
            </a:pPr>
            <a:r>
              <a:rPr lang="uk-UA" dirty="0"/>
              <a:t> Проаналізувавши основні етапи управління інвестиціями, потрібно зазначити, що першим істотним недоліком структурних складових є відсутність ув’язки потенційних вкладень інвестора з ресурсною базою, що є дуже важливим для банків у контексті специфіки їх діяльності. </a:t>
            </a:r>
            <a:endParaRPr lang="uk-UA" dirty="0" smtClean="0"/>
          </a:p>
          <a:p>
            <a:pPr marL="0" indent="0">
              <a:buNone/>
            </a:pPr>
            <a:r>
              <a:rPr lang="uk-UA" dirty="0"/>
              <a:t>П</a:t>
            </a:r>
            <a:r>
              <a:rPr lang="uk-UA" dirty="0" smtClean="0"/>
              <a:t>ередусім </a:t>
            </a:r>
            <a:r>
              <a:rPr lang="uk-UA" dirty="0"/>
              <a:t>зумовлено концентрацією портфельної теорії на дилемі «ризик прибутковість», що є недостатнім для банків. </a:t>
            </a:r>
            <a:endParaRPr lang="uk-UA" dirty="0" smtClean="0"/>
          </a:p>
          <a:p>
            <a:pPr marL="0" indent="0">
              <a:buNone/>
            </a:pPr>
            <a:r>
              <a:rPr lang="uk-UA" dirty="0" smtClean="0"/>
              <a:t>Тому </a:t>
            </a:r>
            <a:r>
              <a:rPr lang="uk-UA" dirty="0"/>
              <a:t>необхідно знайти компроміс та між першим і другим етапом управління інвестиційним портфелем ввести додатковий етап – «узгодження інвестиційних цілей з характером ресурсної бази інвестора», що за своєю сутнісною характеристикою є комбінацією інвестиційних ресурсів банку, які розміщуються в активні операції так, щоб досягти поставлених цілей при оптимальних рівнях прибутковості, ризику і витрат при реалізації інвестиційної діяльності банку на ринку цінних паперів. </a:t>
            </a:r>
          </a:p>
          <a:p>
            <a:endParaRPr lang="ru-RU" dirty="0"/>
          </a:p>
        </p:txBody>
      </p:sp>
      <p:pic>
        <p:nvPicPr>
          <p:cNvPr id="4" name="Рисунок 3"/>
          <p:cNvPicPr>
            <a:picLocks noChangeAspect="1"/>
          </p:cNvPicPr>
          <p:nvPr/>
        </p:nvPicPr>
        <p:blipFill>
          <a:blip r:embed="rId2"/>
          <a:stretch>
            <a:fillRect/>
          </a:stretch>
        </p:blipFill>
        <p:spPr>
          <a:xfrm>
            <a:off x="4782312" y="269748"/>
            <a:ext cx="6236208" cy="2573122"/>
          </a:xfrm>
          <a:prstGeom prst="rect">
            <a:avLst/>
          </a:prstGeom>
        </p:spPr>
      </p:pic>
    </p:spTree>
    <p:extLst>
      <p:ext uri="{BB962C8B-B14F-4D97-AF65-F5344CB8AC3E}">
        <p14:creationId xmlns:p14="http://schemas.microsoft.com/office/powerpoint/2010/main" val="244091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9312" y="342900"/>
            <a:ext cx="4364736" cy="2427732"/>
          </a:xfrm>
        </p:spPr>
        <p:txBody>
          <a:bodyPr>
            <a:normAutofit/>
          </a:bodyPr>
          <a:lstStyle/>
          <a:p>
            <a:r>
              <a:rPr lang="uk-UA" dirty="0"/>
              <a:t>Недоліки в управління фінансовими портфелями </a:t>
            </a:r>
            <a:endParaRPr lang="ru-RU" dirty="0"/>
          </a:p>
        </p:txBody>
      </p:sp>
      <p:sp>
        <p:nvSpPr>
          <p:cNvPr id="3" name="Объект 2"/>
          <p:cNvSpPr>
            <a:spLocks noGrp="1"/>
          </p:cNvSpPr>
          <p:nvPr>
            <p:ph idx="1"/>
          </p:nvPr>
        </p:nvSpPr>
        <p:spPr>
          <a:xfrm>
            <a:off x="1129665" y="3538728"/>
            <a:ext cx="10684383" cy="2862072"/>
          </a:xfrm>
        </p:spPr>
        <p:txBody>
          <a:bodyPr>
            <a:normAutofit/>
          </a:bodyPr>
          <a:lstStyle/>
          <a:p>
            <a:pPr marL="0" indent="0">
              <a:buNone/>
            </a:pPr>
            <a:r>
              <a:rPr lang="uk-UA" dirty="0" smtClean="0"/>
              <a:t>Аналіз основних етапів управління портфелем інвестицій визначив другий істотний недолік процесу – відсутність врахування факторного впливу як чинників зовнішнього, так і внутрішнього середовища, що є дуже логічним зауваженням у контексті діяльності банків як на ринку цінних паперів, так і в межах їх функціонування як основних учасників фінансового ринку, результатом чого є мобілізація та перерозподіл значної частини ресурсних потоків країни. </a:t>
            </a:r>
          </a:p>
          <a:p>
            <a:pPr marL="0" indent="0">
              <a:buNone/>
            </a:pPr>
            <a:r>
              <a:rPr lang="uk-UA" dirty="0" smtClean="0"/>
              <a:t>Результати дослідження доводять особливість регулювання діяльності банків на ринку цінних паперів як з боку Національного банку України, так і з боку Національної комісії з цінних паперів та фондового ринку, що визначає як характер здійснюваних операцій, так і відповідні чинники впливу. </a:t>
            </a:r>
            <a:endParaRPr lang="uk-UA" dirty="0"/>
          </a:p>
        </p:txBody>
      </p:sp>
      <p:pic>
        <p:nvPicPr>
          <p:cNvPr id="4" name="Рисунок 3"/>
          <p:cNvPicPr>
            <a:picLocks noChangeAspect="1"/>
          </p:cNvPicPr>
          <p:nvPr/>
        </p:nvPicPr>
        <p:blipFill>
          <a:blip r:embed="rId2"/>
          <a:stretch>
            <a:fillRect/>
          </a:stretch>
        </p:blipFill>
        <p:spPr>
          <a:xfrm>
            <a:off x="1129665" y="215217"/>
            <a:ext cx="6112383" cy="3117771"/>
          </a:xfrm>
          <a:prstGeom prst="rect">
            <a:avLst/>
          </a:prstGeom>
        </p:spPr>
      </p:pic>
    </p:spTree>
    <p:extLst>
      <p:ext uri="{BB962C8B-B14F-4D97-AF65-F5344CB8AC3E}">
        <p14:creationId xmlns:p14="http://schemas.microsoft.com/office/powerpoint/2010/main" val="331754378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TM10001115[[fn=Посылка]]</Template>
  <TotalTime>486</TotalTime>
  <Words>1546</Words>
  <Application>Microsoft Office PowerPoint</Application>
  <PresentationFormat>Широкоэкранный</PresentationFormat>
  <Paragraphs>56</Paragraphs>
  <Slides>13</Slides>
  <Notes>0</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8" baseType="lpstr">
      <vt:lpstr>Arial</vt:lpstr>
      <vt:lpstr>Corbel</vt:lpstr>
      <vt:lpstr>Gill Sans MT</vt:lpstr>
      <vt:lpstr>Parcel</vt:lpstr>
      <vt:lpstr>Лист</vt:lpstr>
      <vt:lpstr>Управління портфелем цінних паперів банку </vt:lpstr>
      <vt:lpstr>Поняття інвестиційного портфелю</vt:lpstr>
      <vt:lpstr>Мета та формування портфеля цінних паперів </vt:lpstr>
      <vt:lpstr>Особливості формування портфеля інвестицій</vt:lpstr>
      <vt:lpstr>Дослідження стосовно інвестиційної політики банку</vt:lpstr>
      <vt:lpstr>Підходи в управлінні фінансовими інвестиційними портфелями </vt:lpstr>
      <vt:lpstr>Оцінка ефективності інвестиційного портфелю</vt:lpstr>
      <vt:lpstr>Недоліки в управління фінансовими портфелями </vt:lpstr>
      <vt:lpstr>Недоліки в управління фінансовими портфелями </vt:lpstr>
      <vt:lpstr>ЕТАПИ УПРАВЛІННЯ ПОРТФЕЛЕМ ЦІННИХ ПАПЕРІВ БАНКУ </vt:lpstr>
      <vt:lpstr>Підходи до інвестиційної діяльності банків</vt:lpstr>
      <vt:lpstr>Висновок </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портфелем цінних паперів банку </dc:title>
  <dc:creator>Dasha Fomenko</dc:creator>
  <cp:lastModifiedBy>Инна</cp:lastModifiedBy>
  <cp:revision>19</cp:revision>
  <dcterms:created xsi:type="dcterms:W3CDTF">2022-10-21T07:06:26Z</dcterms:created>
  <dcterms:modified xsi:type="dcterms:W3CDTF">2023-02-19T06:58:45Z</dcterms:modified>
</cp:coreProperties>
</file>