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sldIdLst>
    <p:sldId id="260" r:id="rId2"/>
    <p:sldId id="269" r:id="rId3"/>
    <p:sldId id="258" r:id="rId4"/>
    <p:sldId id="272" r:id="rId5"/>
    <p:sldId id="273" r:id="rId6"/>
    <p:sldId id="283" r:id="rId7"/>
    <p:sldId id="284" r:id="rId8"/>
    <p:sldId id="274" r:id="rId9"/>
    <p:sldId id="275" r:id="rId10"/>
    <p:sldId id="303" r:id="rId11"/>
    <p:sldId id="280" r:id="rId12"/>
    <p:sldId id="298" r:id="rId13"/>
    <p:sldId id="302" r:id="rId14"/>
    <p:sldId id="287" r:id="rId15"/>
    <p:sldId id="286" r:id="rId16"/>
    <p:sldId id="288" r:id="rId17"/>
    <p:sldId id="291" r:id="rId18"/>
    <p:sldId id="290" r:id="rId19"/>
    <p:sldId id="301" r:id="rId20"/>
    <p:sldId id="300" r:id="rId21"/>
    <p:sldId id="293" r:id="rId22"/>
    <p:sldId id="299" r:id="rId23"/>
    <p:sldId id="285" r:id="rId24"/>
    <p:sldId id="289" r:id="rId25"/>
    <p:sldId id="292" r:id="rId26"/>
    <p:sldId id="281" r:id="rId27"/>
    <p:sldId id="297" r:id="rId28"/>
    <p:sldId id="296" r:id="rId29"/>
    <p:sldId id="295" r:id="rId30"/>
    <p:sldId id="294" r:id="rId31"/>
    <p:sldId id="277" r:id="rId32"/>
    <p:sldId id="276" r:id="rId33"/>
    <p:sldId id="278" r:id="rId34"/>
    <p:sldId id="279" r:id="rId35"/>
    <p:sldId id="282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3" autoAdjust="0"/>
    <p:restoredTop sz="93950" autoAdjust="0"/>
  </p:normalViewPr>
  <p:slideViewPr>
    <p:cSldViewPr>
      <p:cViewPr varScale="1">
        <p:scale>
          <a:sx n="73" d="100"/>
          <a:sy n="73" d="100"/>
        </p:scale>
        <p:origin x="10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DB635-13C4-4E3C-B53A-3794AE53CC71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6BAC7-45A3-4F22-8B9C-03685756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75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33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6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побудова промови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викладу змісту промови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аргументації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висновків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0" y="839281"/>
            <a:ext cx="9143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Аргументація у</a:t>
            </a:r>
          </a:p>
          <a:p>
            <a:pPr algn="ctr"/>
            <a:r>
              <a:rPr lang="uk-UA" sz="9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політичному </a:t>
            </a:r>
          </a:p>
          <a:p>
            <a:pPr algn="ctr"/>
            <a:r>
              <a:rPr lang="uk-UA" sz="96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51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76982" y="1282570"/>
            <a:ext cx="8790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У риториці все підпорядковане мистецтву переконання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843182"/>
            <a:ext cx="91687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інвенція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це підбір 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матеріалу для аргументації </a:t>
            </a:r>
            <a:endParaRPr lang="en-US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25280" y="2650263"/>
            <a:ext cx="925689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диспозиція 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його 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розташування </a:t>
            </a:r>
            <a:r>
              <a:rPr lang="uk-UA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 </a:t>
            </a:r>
          </a:p>
          <a:p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тексті</a:t>
            </a:r>
            <a:endParaRPr lang="en-US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789" y="3436524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елокуція</a:t>
            </a:r>
            <a:r>
              <a:rPr lang="uk-UA" sz="3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—добір </a:t>
            </a:r>
            <a:r>
              <a:rPr lang="uk-UA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мовних</a:t>
            </a:r>
            <a:r>
              <a:rPr lang="uk-UA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засобів і способів їх </a:t>
            </a:r>
            <a:r>
              <a:rPr lang="uk-UA" sz="3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подачі </a:t>
            </a:r>
            <a:r>
              <a:rPr lang="uk-UA" sz="3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аргументаційн</a:t>
            </a:r>
            <a:r>
              <a:rPr lang="uk-UA" sz="3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матер в тексті промови</a:t>
            </a:r>
            <a:endParaRPr lang="en-US" sz="3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-25280" y="4516107"/>
            <a:ext cx="90950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мнеморія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запам'ятовування 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найважливішого в контексті подання та змісту </a:t>
            </a:r>
            <a:r>
              <a:rPr lang="uk-UA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</a:t>
            </a:r>
            <a:r>
              <a:rPr lang="uk-UA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матеріалу промови</a:t>
            </a:r>
            <a:endParaRPr lang="en-US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34227" y="588605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акція—характер </a:t>
            </a:r>
            <a:r>
              <a:rPr lang="uk-UA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мовної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пове­дінки і </a:t>
            </a:r>
            <a:r>
              <a:rPr lang="uk-UA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паралінгвістичних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прийомів (виголошення, міміка, жести). </a:t>
            </a:r>
            <a:endParaRPr lang="en-US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9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2204864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(у перекладі з латинської </a:t>
            </a:r>
            <a:r>
              <a:rPr lang="uk-UA" sz="4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доказ) — 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наступне поло­ження (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мовні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висловлювання чи текст), яке стосується тези й об­ґрунтовує її чи переконливо доводить істинність тези</a:t>
            </a:r>
            <a:endParaRPr lang="en-US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2195736" y="1088732"/>
            <a:ext cx="5040560" cy="86051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аргументація</a:t>
            </a:r>
            <a:endParaRPr lang="en-US" sz="3200" dirty="0"/>
          </a:p>
        </p:txBody>
      </p:sp>
      <p:sp>
        <p:nvSpPr>
          <p:cNvPr id="7" name="Овал 6"/>
          <p:cNvSpPr/>
          <p:nvPr/>
        </p:nvSpPr>
        <p:spPr>
          <a:xfrm>
            <a:off x="314145" y="1858801"/>
            <a:ext cx="3096344" cy="86051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логічна</a:t>
            </a:r>
            <a:endParaRPr lang="en-US" sz="3200" dirty="0"/>
          </a:p>
        </p:txBody>
      </p:sp>
      <p:sp>
        <p:nvSpPr>
          <p:cNvPr id="8" name="Овал 7"/>
          <p:cNvSpPr/>
          <p:nvPr/>
        </p:nvSpPr>
        <p:spPr>
          <a:xfrm>
            <a:off x="5161770" y="1964997"/>
            <a:ext cx="3096344" cy="86051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аналогійна</a:t>
            </a:r>
            <a:endParaRPr lang="en-US" sz="3200" dirty="0"/>
          </a:p>
        </p:txBody>
      </p:sp>
      <p:sp>
        <p:nvSpPr>
          <p:cNvPr id="9" name="Овал 8"/>
          <p:cNvSpPr/>
          <p:nvPr/>
        </p:nvSpPr>
        <p:spPr>
          <a:xfrm>
            <a:off x="2987824" y="3751871"/>
            <a:ext cx="3028400" cy="1118777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фізична</a:t>
            </a:r>
            <a:endParaRPr lang="en-US" sz="2400" dirty="0"/>
          </a:p>
        </p:txBody>
      </p:sp>
      <p:sp>
        <p:nvSpPr>
          <p:cNvPr id="11" name="Овал 10"/>
          <p:cNvSpPr/>
          <p:nvPr/>
        </p:nvSpPr>
        <p:spPr>
          <a:xfrm>
            <a:off x="2915816" y="2570867"/>
            <a:ext cx="3100408" cy="1118777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метафізична</a:t>
            </a:r>
            <a:endParaRPr lang="en-US" sz="2000" dirty="0"/>
          </a:p>
        </p:txBody>
      </p:sp>
      <p:sp>
        <p:nvSpPr>
          <p:cNvPr id="12" name="Овал 11"/>
          <p:cNvSpPr/>
          <p:nvPr/>
        </p:nvSpPr>
        <p:spPr>
          <a:xfrm>
            <a:off x="6709942" y="2729305"/>
            <a:ext cx="2429272" cy="111877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пропорційна</a:t>
            </a:r>
            <a:endParaRPr lang="en-US" dirty="0"/>
          </a:p>
        </p:txBody>
      </p:sp>
      <p:sp>
        <p:nvSpPr>
          <p:cNvPr id="13" name="Овал 12"/>
          <p:cNvSpPr/>
          <p:nvPr/>
        </p:nvSpPr>
        <p:spPr>
          <a:xfrm>
            <a:off x="6714728" y="3848082"/>
            <a:ext cx="2429272" cy="111877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атрибутивна</a:t>
            </a: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06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83870" y="1051557"/>
            <a:ext cx="933043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два типи аргументації: </a:t>
            </a:r>
            <a:r>
              <a:rPr lang="uk-UA" sz="38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логічна </a:t>
            </a:r>
            <a:r>
              <a:rPr lang="uk-UA" sz="3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й </a:t>
            </a:r>
            <a:r>
              <a:rPr lang="uk-UA" sz="38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аналогійна</a:t>
            </a:r>
            <a:endParaRPr lang="en-US" sz="38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971" y="450912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Аналогійна (схожість, подібність) аргументація також належить до логічних операцій в тому сенсі, що вона відпо­відає законам і принципам логічного мислення</a:t>
            </a:r>
            <a:endParaRPr lang="en-US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1971" y="1926445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Основою логічної аргументації є силогістика, започаткована ще в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логіці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Арістотеля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 античній риториці силогізми (дедуктивні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умовисновки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уявлялись к єдність двох суджень з проміжним: якщо А є В, а В є С, то А є С; </a:t>
            </a:r>
            <a:endParaRPr lang="en-US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27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61677" y="1030242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Аналогійна аргументація може бути двох типів: фізична і мета­фізична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340" y="2353681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фізичні аналогії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ґрунтуються на тому постулаті, що всі мовці мають однакові органи чуття і приблизно однаковий чуттєвий досвід побутового життя. Тому немає потреби доводити, що ніч темна, а день світлий, земля чорна, а сніг білий, сіль солона, а цукор солодкий. </a:t>
            </a:r>
            <a:endParaRPr lang="en-US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486" y="4706459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Метафізична аналогія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це теоретична аналогія, що вибудо­вується шляхом міркування над абстрактними поняттями (комунізм є аналогією фашизму, тому що і той, і той є тоталітарними режи­мами, основою їх є тоталітаризм).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108520" y="1354058"/>
            <a:ext cx="91130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Аналогія може бути пропорційною й атрибутивною. </a:t>
            </a:r>
            <a:endParaRPr lang="uk-UA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uk-UA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Пропорцій­на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аналогія потребує рівноправності зіставлюваних об'єктів у ро­зумінні наявності в них як спільних, так і відмінних ознак (чоботи і черевики, пальто і куртка (як коротке пальто).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uk-UA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uk-UA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Атрибутивна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(від лат. — надаю, наділяю) аналогія ви­никає на перенесенні ознак одного об'єкта на інший. Атрибут — це виразна, відмінна ознака, що відрізняє цей предмет від інших.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79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2346325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аналогією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атрибутивного типу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одному об'єкту приписують­ся властивості або ознаки іншого і далі стають уже і його ознакою, а інші ознаки ніби приглушуються. Так виникають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аналогії (схо­жості</a:t>
            </a: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(або прямі аналогії)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струни [скрипки] серця, зелена [трава] молодь, ведмежа [погана] послуга, вишневі [ягоди] губи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 ін.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09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4796" y="428779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можна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назвати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конкретно-ситуативними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Вони не мають узагальненого й обов'яз­кового характеру, а є можливими у певних конкретних ситуаціях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мовного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спілкування</a:t>
            </a:r>
            <a:endParaRPr lang="en-US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796" y="1827271"/>
            <a:ext cx="91192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Крім прямих аргументів є ще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опосередковані,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можна назвати конкретно-ситуативними. Вони не мають узагальненого й обов'яз­кового характеру, а є можливими у певних конкретних ситуаціях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мовного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спілкування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2204864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події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дуже широким, тому що події є різної сили і величини руйнівного (рідше — творчого) впливу, але для окре­мої теми і конкретних опонентів події їхнього життя — також ар­гумент у суперечці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>
              <a:spcAft>
                <a:spcPts val="0"/>
              </a:spcAf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92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771800" y="2924944"/>
            <a:ext cx="637220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3388" y="1493495"/>
            <a:ext cx="8457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«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Speechwriting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дослівному перекладі  з англійської мови означає «написання промови».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063155"/>
            <a:ext cx="6030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 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182" y="5301208"/>
            <a:ext cx="7672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Головне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850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812316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місця, обставин, ситуації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на місце й обставини, ситуацію подій, які підсилюють ваше твердження або допомагають спростувати твердження опонента, полегшують або посилюють звинувачення (напр.: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тут не місце про це говорити; в цих умовах треба діяти інакше)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 виправдовують.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75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474" y="2132856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</a:t>
            </a: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публіки (слухача)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звернення до присутніх як свідків суперечки для підтримання своєї позиції і спростування позиції опонента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(Ну ви ж бачите... Хто з вас не був у такій ситуації!).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публіки може бути дуже вразливим: серед публіки може бути більше прихильників вашого опонента, ніж ваших; пуб­ліка може бути необізнаною з обговорюваною проблемою або вза­галі бути байдужою до неї. Тому звертатися до такого аргументу треба вкрай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рідко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37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73024" y="2708920"/>
            <a:ext cx="92170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особи (особистості)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звернення за підтрим­кою безпосередньо до присутньої особи як до свідка, як до суб'єк­та дії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(А ви могли б так зробити?; А яка ваша думка?; А за кого ви голосуватимете?; Ви як висококваліфікований фахівець знаєте...; Як досвідчений педагог, порадьте...).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84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108520" y="1941115"/>
            <a:ext cx="92525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авторитету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для підтримки своїх поглядів на ідеї, думки, вислови, дії відомих у світі людей, автори­тетних для всіх, таких, чий авторитет є незаперечним; це звернен­ня до авторитетів нації, культури, влади, спільноти, партії, гро­мадських рухів; зважання на авторитет керівництва. Аргумент до авторитету є широким, бо в кожній дискусії, полеміці, суперечці і в кожній темі можуть бути свої авторитети.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Дискутанти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суперни­ки повинні показати широку обізнаність з темою і її авторитетами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1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10579" y="2025908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часу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на неминучість і немож­ливість щось змінити, що з'явилось або відійшло з часом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(це ко- \ </a:t>
            </a:r>
            <a:r>
              <a:rPr lang="uk-UA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лись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так було, тепер не ті часи, за вікном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XXI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ст.).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Цей аргумент майже завжди переконливий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(колись і глина не така була; колись було так, тепер так не буде).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події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на якусь значну подію, що вплинула на суспільну думку, громадське чи приватне життя, долі людей. Для нас нині це посилання на Чорнобиль (аварію на Чор­нобильській АЕС), для американців — терористичний акт 11 ве­ресня 2001 р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48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1772816"/>
            <a:ext cx="93245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сильнішого, багатого, дійового, вдатного, успішно­го, щасливого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посилання на приклади, взірці, яких хочеться, але не вдається наслідувати 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(Американський бюджет усе витри­має, а наш...; Сусід усе вміє робити...; Гроші люблять багато­го...; Хтось відпочиває на Канарах...).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ще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 до протилежного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треба говорити і робити гірше, щоб людина навчилася цінувати і шанувати краще (чим гірше, тим кра­ще); переконання насильством, суворою дисципліною, матеріаль­ною скрутою, тяжкою працею.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1171674"/>
            <a:ext cx="6037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Атрибутивна аналогія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32471" y="0"/>
            <a:ext cx="67051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39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7"/>
          <p:cNvSpPr/>
          <p:nvPr/>
        </p:nvSpPr>
        <p:spPr>
          <a:xfrm>
            <a:off x="-41028" y="656274"/>
            <a:ext cx="9185028" cy="34214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2106690" y="1145990"/>
            <a:ext cx="2016218" cy="2442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r>
              <a:rPr lang="uk-UA" dirty="0" err="1" smtClean="0"/>
              <a:t>Аргументаційне</a:t>
            </a:r>
            <a:r>
              <a:rPr lang="uk-UA" dirty="0" smtClean="0"/>
              <a:t> поле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56320" y="-425985"/>
            <a:ext cx="473956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</a:t>
            </a:r>
            <a:r>
              <a:rPr lang="uk-UA" sz="7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7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72007" y="5092414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 виведення тез із аргументів називається в риториці де­монстрацією (від лат. — показування). Демонстрація показує, наскільки вдало побудована вся аргументація. </a:t>
            </a:r>
            <a:endParaRPr lang="en-US" sz="28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7535" y="1552340"/>
            <a:ext cx="1303313" cy="77879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Теза</a:t>
            </a:r>
            <a:endParaRPr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95988" y="1247343"/>
            <a:ext cx="1694110" cy="36004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</a:t>
            </a:r>
            <a:endParaRPr lang="en-US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1460848" y="1394226"/>
            <a:ext cx="659964" cy="10986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Стрелка вправо 10"/>
          <p:cNvSpPr/>
          <p:nvPr/>
        </p:nvSpPr>
        <p:spPr>
          <a:xfrm>
            <a:off x="4122907" y="1160460"/>
            <a:ext cx="1100418" cy="15307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52852" y="1333538"/>
            <a:ext cx="3597147" cy="118918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Демонстрації</a:t>
            </a:r>
          </a:p>
          <a:p>
            <a:pPr algn="ctr"/>
            <a:r>
              <a:rPr lang="uk-UA" sz="1600" dirty="0" smtClean="0"/>
              <a:t>доводить істинність тез, правильність агрометрів, і слугує обґрунтованими завершальними висновками</a:t>
            </a:r>
            <a:endParaRPr lang="en-US" sz="16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267744" y="1768144"/>
            <a:ext cx="1694110" cy="36004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</a:t>
            </a:r>
            <a:endParaRPr lang="en-US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267744" y="2331138"/>
            <a:ext cx="1694110" cy="36004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</a:t>
            </a:r>
            <a:endParaRPr lang="en-US" dirty="0"/>
          </a:p>
        </p:txBody>
      </p:sp>
      <p:sp>
        <p:nvSpPr>
          <p:cNvPr id="15" name="Выгнутая вниз стрелка 14"/>
          <p:cNvSpPr/>
          <p:nvPr/>
        </p:nvSpPr>
        <p:spPr>
          <a:xfrm>
            <a:off x="838139" y="2492896"/>
            <a:ext cx="6066355" cy="144016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12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8756" y="1196752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Виділяють демонстрацію </a:t>
            </a:r>
            <a:endParaRPr lang="uk-UA" sz="4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4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логічну </a:t>
            </a:r>
            <a:r>
              <a:rPr lang="uk-UA" sz="4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 паралогічну. </a:t>
            </a:r>
            <a:endParaRPr lang="uk-UA" sz="4800" b="1" dirty="0" smtClean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3600" b="1" dirty="0" smtClean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Логічна </a:t>
            </a:r>
            <a:r>
              <a:rPr lang="uk-U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потребує від промовця дотримання правил виведен­ня </a:t>
            </a:r>
            <a:r>
              <a:rPr lang="uk-UA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умовисновків</a:t>
            </a:r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логічних аналогій. </a:t>
            </a:r>
            <a:endParaRPr lang="uk-UA" sz="3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Паралогічна </a:t>
            </a:r>
            <a:r>
              <a:rPr lang="uk-U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допускає неврахування правил і навіть використання їх від супро­тивного.</a:t>
            </a:r>
            <a:endParaRPr lang="en-US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0"/>
            <a:ext cx="66747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20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0"/>
            <a:ext cx="66747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354058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Пізніше </a:t>
            </a:r>
            <a:r>
              <a:rPr lang="uk-UA" sz="32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демонстрацією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стали називати просто </a:t>
            </a:r>
            <a:r>
              <a:rPr lang="uk-UA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ілюстрацію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(лат.— освітлюю, пояснюю) предмета мови, його фізичний (наочність) чи вербальний (</a:t>
            </a:r>
            <a:r>
              <a:rPr lang="uk-U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мовний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слово, речення, текст) образ, тобто те, що є відповіддю на імператив: покажи, наведи приклад</a:t>
            </a:r>
            <a:r>
              <a:rPr lang="uk-UA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>
              <a:spcAft>
                <a:spcPts val="0"/>
              </a:spcAft>
            </a:pP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показує, наскільки правильно і доцільно сформу­льовані тези та аргументи і які при цьому трапляються логічні по­милки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3977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0"/>
            <a:ext cx="66747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Демонстрація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772816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Продемонструвати доказ означає подати тезу і пред'явити аргу­менти. </a:t>
            </a:r>
            <a:endParaRPr lang="uk-UA" sz="3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3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Способи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коректної демонстрації передбачені викладеними вище логічними законами та теорією аргументації. </a:t>
            </a:r>
            <a:endParaRPr lang="uk-UA" sz="3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Некоректну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демонстрацію в риториці називали логічними помилками — </a:t>
            </a:r>
            <a:r>
              <a:rPr lang="uk-UA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паралогізмами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792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0159" y="2036245"/>
            <a:ext cx="4209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Ораторське мистецтво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2996952"/>
            <a:ext cx="1811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6055" y="4149080"/>
            <a:ext cx="2861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Красномовство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3674" y="5229200"/>
            <a:ext cx="2371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3217" y="1434820"/>
            <a:ext cx="4449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:\НД 2020\ДИСТАНЦІЙНЕ МУДЛОВОДСТВО\КУРСИ 2020\СПІЧРАЙТИНГ  2021\ритори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098" y="2036245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НД 2020\ДИСТАНЦІЙНЕ МУДЛОВОДСТВО\КУРСИ 2020\СПІЧРАЙТИНГ  2021\оратоське митс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76" y="4184802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НД 2020\ДИСТАНЦІЙНЕ МУДЛОВОДСТВО\КУРСИ 2020\СПІЧРАЙТИНГ  2021\Аристотель риторика політик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2654959"/>
            <a:ext cx="23336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07975" y="830421"/>
            <a:ext cx="8836025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№9 </a:t>
            </a:r>
          </a:p>
          <a:p>
            <a:pPr algn="ctr"/>
            <a:endParaRPr lang="uk-UA" sz="9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Розробіть та </a:t>
            </a:r>
            <a:r>
              <a:rPr lang="uk-UA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представте</a:t>
            </a:r>
            <a:r>
              <a:rPr lang="uk-UA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текст з використання різного типу атрибутивної аргументації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до </a:t>
            </a: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</a:p>
          <a:p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до місця, </a:t>
            </a:r>
            <a:endParaRPr lang="uk-UA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до </a:t>
            </a: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до </a:t>
            </a: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</a:p>
          <a:p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до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часу</a:t>
            </a:r>
          </a:p>
          <a:p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до публіки (слухача)</a:t>
            </a:r>
            <a:endParaRPr lang="uk-UA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до особи (особистості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до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авторитету</a:t>
            </a:r>
          </a:p>
          <a:p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протилежного</a:t>
            </a:r>
            <a:endParaRPr lang="uk-UA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2594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7086" y="655597"/>
            <a:ext cx="898842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тексту в системі політичного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Основні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підготови та здійснення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політичного тексту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Специфіка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підходи аналізу політичного тексту в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спічрайтингової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</a:t>
            </a:r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488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8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Когнітивний підхід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32123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Описовий підхід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91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Кількісний підхід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0375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політичних концептів (терміни)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0372" y="3142881"/>
            <a:ext cx="2311425" cy="6370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Метафоричне моделювання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0373" y="3910444"/>
            <a:ext cx="2311425" cy="742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Лінгвоідеологічний</a:t>
            </a:r>
            <a:r>
              <a:rPr lang="uk-UA" dirty="0" smtClean="0"/>
              <a:t> аналіз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07019" y="4005064"/>
            <a:ext cx="231142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68079" y="2383845"/>
            <a:ext cx="231142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Лінгвостилістичний напрямок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07019" y="486916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17810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21276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Ритмічний аналіз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21276" y="4005064"/>
            <a:ext cx="2311425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Змістовний та структурний аналіз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21275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Контент-аналіз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31938" y="558924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631938" y="6309320"/>
            <a:ext cx="2311425" cy="4220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99592" y="565911"/>
            <a:ext cx="7848872" cy="45061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політичного тексту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3136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674812"/>
            <a:ext cx="180471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Лінгвостилістичний напрямок</a:t>
            </a:r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04715" y="689392"/>
            <a:ext cx="1656184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60899" y="67481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17083" y="674812"/>
            <a:ext cx="1584176" cy="819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01259" y="674812"/>
            <a:ext cx="144411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145377" y="662459"/>
            <a:ext cx="158813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214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cap="al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та характерні риси політичного </a:t>
            </a:r>
            <a:r>
              <a:rPr lang="uk-UA" sz="4000" b="1" cap="al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400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промови у досягненні політичного успіху.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Шляхи збільшення довіри слухачів.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Невербальні засоби комунікації: їх роль у досягненні мети промови.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endParaRPr lang="uk-UA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2750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39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-117261" y="2437166"/>
            <a:ext cx="4329221" cy="272002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48064" y="1340768"/>
            <a:ext cx="3881136" cy="11712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11685" y="1969114"/>
            <a:ext cx="3232423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9332" y="1340768"/>
            <a:ext cx="2752043" cy="1085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8670" y="-594265"/>
            <a:ext cx="877053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Універ­сальна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схема промови,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висту­пу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цілісного тексту: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Лінійна Фаб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льна Модель розгортання повідомлень аналогійний Метод  </a:t>
            </a: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вступ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uk-UA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 частина  </a:t>
            </a:r>
          </a:p>
          <a:p>
            <a:endParaRPr lang="uk-UA" sz="4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.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53707" y="2607885"/>
            <a:ext cx="3102507" cy="8640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94064" y="2413647"/>
            <a:ext cx="3837217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Аргументація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76174" y="3133727"/>
            <a:ext cx="1146683" cy="73453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2105980" y="3133726"/>
            <a:ext cx="1096980" cy="79565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Ф-і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-45950" y="3745435"/>
            <a:ext cx="904862" cy="70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Л-і </a:t>
            </a:r>
            <a:r>
              <a:rPr lang="uk-UA" sz="1000" dirty="0" smtClean="0"/>
              <a:t>(НИТКА)</a:t>
            </a:r>
            <a:endParaRPr lang="ru-RU" sz="1000" dirty="0"/>
          </a:p>
        </p:txBody>
      </p:sp>
      <p:sp>
        <p:nvSpPr>
          <p:cNvPr id="14" name="Овал 13"/>
          <p:cNvSpPr/>
          <p:nvPr/>
        </p:nvSpPr>
        <p:spPr>
          <a:xfrm>
            <a:off x="868357" y="3822935"/>
            <a:ext cx="996856" cy="9229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Сюжет </a:t>
            </a:r>
            <a:r>
              <a:rPr lang="uk-UA" sz="1000" dirty="0" smtClean="0"/>
              <a:t>(НИТКА З БУСИНКАМИ</a:t>
            </a:r>
            <a:endParaRPr lang="ru-RU" sz="10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356073" y="5360174"/>
            <a:ext cx="1080120" cy="826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1904753" y="3811991"/>
            <a:ext cx="756084" cy="647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712717" y="3605784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і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2935980" y="3133727"/>
            <a:ext cx="1203971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 </a:t>
            </a:r>
            <a:r>
              <a:rPr lang="uk-UA" sz="1000" dirty="0" smtClean="0"/>
              <a:t>(ПРУЖИКА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1436737" y="3391625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стаді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2403334" y="3929380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4658444" y="2979310"/>
            <a:ext cx="4489414" cy="5869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теза, аргу­мент, демонстрація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6372200" y="3447167"/>
            <a:ext cx="3253986" cy="7674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логічна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4967356" y="3561098"/>
            <a:ext cx="1845317" cy="8020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аналогійна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 rot="2965149">
            <a:off x="5022415" y="4706732"/>
            <a:ext cx="2056753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фізична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 rot="2173106">
            <a:off x="6150175" y="4559072"/>
            <a:ext cx="2120378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метафізична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 rot="19161881">
            <a:off x="2118530" y="4930275"/>
            <a:ext cx="3477565" cy="103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пропорційна /  атрибутивна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39541" y="2917618"/>
            <a:ext cx="1061404" cy="1627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1.І.</a:t>
            </a:r>
          </a:p>
          <a:p>
            <a:pPr algn="ctr"/>
            <a:r>
              <a:rPr lang="uk-UA" dirty="0" smtClean="0"/>
              <a:t>2.Д</a:t>
            </a:r>
          </a:p>
          <a:p>
            <a:pPr algn="ctr"/>
            <a:r>
              <a:rPr lang="uk-UA" dirty="0" smtClean="0"/>
              <a:t>3. Е</a:t>
            </a:r>
          </a:p>
          <a:p>
            <a:pPr algn="ctr"/>
            <a:r>
              <a:rPr lang="uk-UA" dirty="0" smtClean="0"/>
              <a:t>4.М.</a:t>
            </a:r>
          </a:p>
          <a:p>
            <a:pPr algn="ctr"/>
            <a:r>
              <a:rPr lang="uk-UA" dirty="0" smtClean="0"/>
              <a:t>5.А</a:t>
            </a:r>
          </a:p>
          <a:p>
            <a:pPr algn="ctr"/>
            <a:r>
              <a:rPr lang="uk-UA" dirty="0" smtClean="0"/>
              <a:t>6.ПЛП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9147858" y="2426316"/>
            <a:ext cx="2552934" cy="22741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трьох властивос­тей (якостей</a:t>
            </a:r>
            <a:r>
              <a:rPr lang="uk-UA" dirty="0"/>
              <a:t>): </a:t>
            </a:r>
            <a:r>
              <a:rPr lang="uk-UA" b="1" dirty="0" err="1" smtClean="0"/>
              <a:t>рефлексивності</a:t>
            </a:r>
            <a:r>
              <a:rPr lang="uk-UA" b="1" dirty="0"/>
              <a:t>, симетричності, транзитивності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-3562860" y="2951107"/>
            <a:ext cx="33339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(у перекладі з латинської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доказ) —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наступне поло­ження (</a:t>
            </a:r>
            <a:r>
              <a:rPr lang="uk-UA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мовні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висловлювання чи текст), яке стосується тези й об­ґрунтовує її чи переконливо доводить істинність тези.</a:t>
            </a:r>
            <a:endParaRPr lang="en-US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-3455759" y="-627287"/>
            <a:ext cx="33495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Теза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(у перекладі з грецької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положення)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потребує доказу, а часто і додаткового розгортання.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Теоретично кожна теза ніби має право на докази її істинності чи неістинності. Проте практично більшість тез приймаються без доказів як очевидно істинні для оперативної пам'яті.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183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право 6"/>
          <p:cNvSpPr/>
          <p:nvPr/>
        </p:nvSpPr>
        <p:spPr>
          <a:xfrm rot="10800000">
            <a:off x="4725987" y="4144041"/>
            <a:ext cx="4526533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07975" y="4221088"/>
            <a:ext cx="4418012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2924944"/>
            <a:ext cx="5848201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80728"/>
            <a:ext cx="93045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дві мо­делі розгортання, які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поєднані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одною:</a:t>
            </a: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і мистецтво, </a:t>
            </a:r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(живе)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витворене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(штучне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32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6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Практична робота №7</a:t>
            </a:r>
            <a:endParaRPr lang="ru-RU" sz="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849" y="1109432"/>
            <a:ext cx="91319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Підготуйте сценарій 3-х хвилинної промови з використанням лінійного методу викладу (на основі домінування лінійно-історичного або лінійно-сюжетного елементу)</a:t>
            </a:r>
          </a:p>
          <a:p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Напишіть та озвучте промову на основі наданого сценарію</a:t>
            </a:r>
          </a:p>
          <a:p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Сформулюйте, будь-ласка, найскладніше (точки зору відповіді оратором) фахове запитання до своє промови. </a:t>
            </a:r>
          </a:p>
          <a:p>
            <a:endParaRPr lang="uk-UA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Порівняння промов підготовлених автором сценарію та «замовником» промови на основі наданого сценарію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9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Дуга 2"/>
          <p:cNvSpPr/>
          <p:nvPr/>
        </p:nvSpPr>
        <p:spPr>
          <a:xfrm rot="5085926">
            <a:off x="2395969" y="329852"/>
            <a:ext cx="5114511" cy="7512357"/>
          </a:xfrm>
          <a:prstGeom prst="arc">
            <a:avLst>
              <a:gd name="adj1" fmla="val 16203183"/>
              <a:gd name="adj2" fmla="val 506533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Дуга 5"/>
          <p:cNvSpPr/>
          <p:nvPr/>
        </p:nvSpPr>
        <p:spPr>
          <a:xfrm rot="5085926">
            <a:off x="1379103" y="660443"/>
            <a:ext cx="5616624" cy="6233233"/>
          </a:xfrm>
          <a:prstGeom prst="arc">
            <a:avLst>
              <a:gd name="adj1" fmla="val 16203183"/>
              <a:gd name="adj2" fmla="val 506533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738389" y="4464144"/>
            <a:ext cx="151216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Свобода слова</a:t>
            </a:r>
            <a:endParaRPr lang="en-US" dirty="0"/>
          </a:p>
        </p:txBody>
      </p:sp>
      <p:sp>
        <p:nvSpPr>
          <p:cNvPr id="7" name="Овал 6"/>
          <p:cNvSpPr/>
          <p:nvPr/>
        </p:nvSpPr>
        <p:spPr>
          <a:xfrm>
            <a:off x="5364088" y="6021288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Овал 8"/>
          <p:cNvSpPr/>
          <p:nvPr/>
        </p:nvSpPr>
        <p:spPr>
          <a:xfrm>
            <a:off x="6412298" y="5068456"/>
            <a:ext cx="932228" cy="5927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Овал 9"/>
          <p:cNvSpPr/>
          <p:nvPr/>
        </p:nvSpPr>
        <p:spPr>
          <a:xfrm>
            <a:off x="7547246" y="2967197"/>
            <a:ext cx="1676361" cy="16359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7020272" y="4117947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452397" y="6121143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6884445" y="5291442"/>
            <a:ext cx="1324177" cy="8549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2536726" y="6021287"/>
            <a:ext cx="739129" cy="720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3969697" y="6237313"/>
            <a:ext cx="731590" cy="6612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6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86990" y="5425480"/>
            <a:ext cx="7584777" cy="1423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6990" y="3471254"/>
            <a:ext cx="8988425" cy="815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08721"/>
            <a:ext cx="883602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частина диспозиції складається з двох частин (планів):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викладу </a:t>
            </a:r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(теми) розмови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 предмета (теми) розмови </a:t>
            </a:r>
            <a:r>
              <a:rPr lang="uk-UA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05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 — це представлення, презентація попередньо відібраного факту (або фактів), що становить концепт предмета.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8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1896</TotalTime>
  <Words>1740</Words>
  <Application>Microsoft Office PowerPoint</Application>
  <PresentationFormat>Экран (4:3)</PresentationFormat>
  <Paragraphs>249</Paragraphs>
  <Slides>35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1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Owner</cp:lastModifiedBy>
  <cp:revision>182</cp:revision>
  <dcterms:created xsi:type="dcterms:W3CDTF">2020-01-28T20:23:37Z</dcterms:created>
  <dcterms:modified xsi:type="dcterms:W3CDTF">2023-11-15T16:49:32Z</dcterms:modified>
</cp:coreProperties>
</file>