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8" r:id="rId18"/>
    <p:sldId id="259" r:id="rId19"/>
    <p:sldId id="260" r:id="rId20"/>
    <p:sldId id="261" r:id="rId21"/>
    <p:sldId id="263" r:id="rId22"/>
    <p:sldId id="262" r:id="rId23"/>
    <p:sldId id="264" r:id="rId24"/>
    <p:sldId id="265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10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0105708" cy="1626326"/>
          </a:xfrm>
        </p:spPr>
        <p:txBody>
          <a:bodyPr/>
          <a:lstStyle/>
          <a:p>
            <a:pPr algn="ctr"/>
            <a:r>
              <a:rPr lang="uk-UA" dirty="0" smtClean="0"/>
              <a:t>Страховий менеджмент</a:t>
            </a:r>
            <a:endParaRPr lang="ru-RU" dirty="0"/>
          </a:p>
        </p:txBody>
      </p:sp>
      <p:pic>
        <p:nvPicPr>
          <p:cNvPr id="6146" name="Picture 2" descr="https://isitlab.com/storage/blogPosts/9/ieg27_1673889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2403566"/>
            <a:ext cx="10502536" cy="42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8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23" y="0"/>
            <a:ext cx="11454580" cy="15141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>
                <a:solidFill>
                  <a:schemeClr val="bg1"/>
                </a:solidFill>
              </a:rPr>
              <a:t/>
            </a:r>
            <a:br>
              <a:rPr lang="uk-UA" sz="2200" dirty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/>
            </a:r>
            <a:br>
              <a:rPr lang="uk-UA" sz="2200" dirty="0">
                <a:solidFill>
                  <a:schemeClr val="bg1"/>
                </a:solidFill>
              </a:rPr>
            </a:br>
            <a:r>
              <a:rPr lang="uk-UA" sz="2700" dirty="0">
                <a:solidFill>
                  <a:schemeClr val="bg1"/>
                </a:solidFill>
              </a:rPr>
              <a:t>У практиці господарювання економічна категорія страхування проявляється через формування спеціальних цільових ресурсів, призначених для відшкодування збитків - страхових фондів.</a:t>
            </a:r>
            <a:br>
              <a:rPr lang="uk-UA" sz="2700" dirty="0">
                <a:solidFill>
                  <a:schemeClr val="bg1"/>
                </a:solidFill>
              </a:rPr>
            </a:br>
            <a:endParaRPr lang="uk-UA" sz="27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605" y="1514167"/>
            <a:ext cx="11307097" cy="521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3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228600"/>
            <a:ext cx="9811077" cy="89614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Класифікація </a:t>
            </a:r>
            <a:r>
              <a:rPr lang="uk-UA" dirty="0" smtClean="0"/>
              <a:t>сукупності страхових </a:t>
            </a:r>
            <a:r>
              <a:rPr lang="uk-UA" i="1" dirty="0" smtClean="0"/>
              <a:t>відносин </a:t>
            </a:r>
            <a:r>
              <a:rPr lang="uk-UA" dirty="0" smtClean="0"/>
              <a:t>має такий вид: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971" y="1393344"/>
            <a:ext cx="7164288" cy="53732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2400" dirty="0"/>
              <a:t>1.Майнове страхування (об'єктом страхування виступають матеріальні цінності).</a:t>
            </a:r>
          </a:p>
          <a:p>
            <a:pPr>
              <a:buNone/>
            </a:pPr>
            <a:r>
              <a:rPr lang="uk-UA" sz="2400" dirty="0"/>
              <a:t> 2.Соціальне страхування </a:t>
            </a:r>
            <a:r>
              <a:rPr lang="ru-RU" sz="2400" dirty="0"/>
              <a:t>-</a:t>
            </a:r>
            <a:r>
              <a:rPr lang="uk-UA" sz="2400" dirty="0"/>
              <a:t> вид обов'язкового страхування; його призначення </a:t>
            </a:r>
            <a:r>
              <a:rPr lang="ru-RU" sz="2400" dirty="0"/>
              <a:t>-</a:t>
            </a:r>
            <a:r>
              <a:rPr lang="uk-UA" sz="2400" dirty="0"/>
              <a:t> необхідність матеріального забезпечення громадян, які внаслідок певних причин не можуть брати      участі   в суспільно-корисній праці і не     спроможні за рахунок власної праці    підтримувати своє існування. </a:t>
            </a:r>
          </a:p>
          <a:p>
            <a:pPr>
              <a:buNone/>
            </a:pPr>
            <a:r>
              <a:rPr lang="uk-UA" sz="2400" dirty="0"/>
              <a:t> 3.Особисте страхування. </a:t>
            </a:r>
          </a:p>
          <a:p>
            <a:pPr>
              <a:buNone/>
            </a:pPr>
            <a:r>
              <a:rPr lang="uk-UA" sz="2400" dirty="0"/>
              <a:t> 4.Страхування відповідальності.</a:t>
            </a:r>
          </a:p>
          <a:p>
            <a:pPr>
              <a:buNone/>
            </a:pPr>
            <a:r>
              <a:rPr lang="uk-UA" sz="2400" dirty="0"/>
              <a:t> 5.Страхування підприємницьких ризиків:</a:t>
            </a:r>
          </a:p>
          <a:p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164" y="3620871"/>
            <a:ext cx="2483768" cy="185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6176" y="762648"/>
            <a:ext cx="2267744" cy="18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3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42" y="0"/>
            <a:ext cx="10441858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3100" dirty="0">
                <a:solidFill>
                  <a:schemeClr val="bg1"/>
                </a:solidFill>
              </a:rPr>
              <a:t>У процесі формування і розподілу страхового фонду формуються прибутки, витрати і фінансові результати страхових операцій.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6142" y="1440711"/>
            <a:ext cx="10441858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До </a:t>
            </a:r>
            <a:r>
              <a:rPr lang="uk-UA" i="1" dirty="0" smtClean="0">
                <a:solidFill>
                  <a:srgbClr val="DC7356"/>
                </a:solidFill>
              </a:rPr>
              <a:t>прибутків</a:t>
            </a:r>
            <a:r>
              <a:rPr lang="uk-UA" i="1" dirty="0" smtClean="0"/>
              <a:t> від страхової діяльності </a:t>
            </a:r>
            <a:r>
              <a:rPr lang="uk-UA" dirty="0" smtClean="0"/>
              <a:t>відносяться:</a:t>
            </a:r>
          </a:p>
          <a:p>
            <a:pPr lvl="0"/>
            <a:r>
              <a:rPr lang="uk-UA" sz="2600" dirty="0"/>
              <a:t>зароблені страхові платежі по договорах страхування і перестрахування;</a:t>
            </a:r>
          </a:p>
          <a:p>
            <a:pPr lvl="0"/>
            <a:r>
              <a:rPr lang="uk-UA" sz="2600" dirty="0"/>
              <a:t>відсотки від страхових </a:t>
            </a:r>
            <a:r>
              <a:rPr lang="uk-UA" sz="2600" i="1" dirty="0"/>
              <a:t>сум. </a:t>
            </a:r>
            <a:r>
              <a:rPr lang="uk-UA" sz="2600" dirty="0"/>
              <a:t>що виплачуються тим особам, які укладають перестрахувальні договори;</a:t>
            </a:r>
          </a:p>
          <a:p>
            <a:pPr lvl="0"/>
            <a:r>
              <a:rPr lang="uk-UA" sz="2600" dirty="0"/>
              <a:t>комісійні винагороди від операцій перестрахування.</a:t>
            </a:r>
          </a:p>
          <a:p>
            <a:pPr algn="ctr">
              <a:buNone/>
            </a:pPr>
            <a:r>
              <a:rPr lang="uk-UA" dirty="0" smtClean="0"/>
              <a:t>До </a:t>
            </a:r>
            <a:r>
              <a:rPr lang="uk-UA" i="1" dirty="0" smtClean="0">
                <a:solidFill>
                  <a:srgbClr val="DC7356"/>
                </a:solidFill>
              </a:rPr>
              <a:t>витрат</a:t>
            </a:r>
            <a:r>
              <a:rPr lang="uk-UA" i="1" dirty="0" smtClean="0"/>
              <a:t> страхової діяльності </a:t>
            </a:r>
            <a:r>
              <a:rPr lang="uk-UA" dirty="0" smtClean="0"/>
              <a:t>відносяться:</a:t>
            </a:r>
          </a:p>
          <a:p>
            <a:pPr lvl="0"/>
            <a:r>
              <a:rPr lang="uk-UA" sz="2600" dirty="0"/>
              <a:t>витрати на виплату страхового відшкодування та страхових сум;</a:t>
            </a:r>
          </a:p>
          <a:p>
            <a:pPr lvl="0"/>
            <a:r>
              <a:rPr lang="uk-UA" sz="2600" dirty="0"/>
              <a:t>відрахування в запасні й резервні фонди (по кожному виду страхування й у цілому по всіх операціях);</a:t>
            </a:r>
          </a:p>
          <a:p>
            <a:pPr lvl="0"/>
            <a:r>
              <a:rPr lang="uk-UA" sz="2600" dirty="0"/>
              <a:t>відрахування на попереджувальні заходи (від стихійних або нещасних випадків).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75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73786" y="9945"/>
            <a:ext cx="6865930" cy="5373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За результатами діяльності страхової організації визначається </a:t>
            </a:r>
            <a:r>
              <a:rPr lang="uk-UA" sz="2800" i="1" dirty="0" smtClean="0">
                <a:solidFill>
                  <a:srgbClr val="DC7356"/>
                </a:solidFill>
              </a:rPr>
              <a:t>рентабельність страхових операцій</a:t>
            </a:r>
            <a:r>
              <a:rPr lang="uk-UA" sz="2800" i="1" dirty="0" smtClean="0"/>
              <a:t>: </a:t>
            </a:r>
            <a:r>
              <a:rPr lang="uk-UA" sz="2800" dirty="0" smtClean="0"/>
              <a:t>відношенням річної суми прибутку до річної суми платежів</a:t>
            </a:r>
            <a:r>
              <a:rPr lang="uk-UA" sz="2800" i="1" dirty="0" smtClean="0"/>
              <a:t>. </a:t>
            </a:r>
            <a:r>
              <a:rPr lang="uk-UA" sz="2800" dirty="0" smtClean="0"/>
              <a:t>Рентабельність визначається по кожному виду страхування і в цілому по всіх операціях.</a:t>
            </a:r>
          </a:p>
          <a:p>
            <a:endParaRPr lang="uk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910" y="1484784"/>
            <a:ext cx="4047875" cy="320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9851" y="403236"/>
            <a:ext cx="10919637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До початку повномасштабного вторгнення у </a:t>
            </a:r>
            <a:r>
              <a:rPr lang="uk-UA" sz="2400" dirty="0" smtClean="0">
                <a:solidFill>
                  <a:schemeClr val="tx1"/>
                </a:solidFill>
              </a:rPr>
              <a:t>страхуванні </a:t>
            </a:r>
            <a:r>
              <a:rPr lang="uk-UA" sz="2400" dirty="0" smtClean="0">
                <a:solidFill>
                  <a:schemeClr val="tx1"/>
                </a:solidFill>
              </a:rPr>
              <a:t>спостерігалося </a:t>
            </a:r>
            <a:r>
              <a:rPr lang="uk-UA" sz="2400" dirty="0" smtClean="0">
                <a:solidFill>
                  <a:schemeClr val="tx1"/>
                </a:solidFill>
              </a:rPr>
              <a:t>зростання основних показників. Однак не всі резерви вичерпано. У державі </a:t>
            </a:r>
            <a:r>
              <a:rPr lang="uk-UA" sz="2400" dirty="0" smtClean="0">
                <a:solidFill>
                  <a:schemeClr val="tx1"/>
                </a:solidFill>
              </a:rPr>
              <a:t>було застраховано </a:t>
            </a:r>
            <a:r>
              <a:rPr lang="uk-UA" sz="2400" dirty="0" smtClean="0">
                <a:solidFill>
                  <a:schemeClr val="tx1"/>
                </a:solidFill>
              </a:rPr>
              <a:t>лише близько 10 % ризиків, тоді як у більшості розвинутих країн цей показник досягає 90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uk-UA" sz="2400" dirty="0" smtClean="0">
                <a:solidFill>
                  <a:schemeClr val="tx1"/>
                </a:solidFill>
              </a:rPr>
              <a:t>95 %. На думку спеціалістів, існуюча структура страхового ринку України не сприяє зміцненню соціального захисту громадян та забезпеченню внутрішніх інвестицій. 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077" y="3929017"/>
            <a:ext cx="4904011" cy="221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8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31440"/>
            <a:ext cx="11857702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Роль </a:t>
            </a:r>
            <a:r>
              <a:rPr lang="ru-RU" dirty="0" err="1">
                <a:solidFill>
                  <a:schemeClr val="bg1"/>
                </a:solidFill>
              </a:rPr>
              <a:t>страхування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фінансовому</a:t>
            </a:r>
            <a:r>
              <a:rPr lang="ru-RU" dirty="0">
                <a:solidFill>
                  <a:schemeClr val="bg1"/>
                </a:solidFill>
              </a:rPr>
              <a:t> ринку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розглядатися</a:t>
            </a:r>
            <a:r>
              <a:rPr lang="ru-RU" dirty="0">
                <a:solidFill>
                  <a:schemeClr val="bg1"/>
                </a:solidFill>
              </a:rPr>
              <a:t> за такими </a:t>
            </a:r>
            <a:r>
              <a:rPr lang="ru-RU" dirty="0" err="1">
                <a:solidFill>
                  <a:schemeClr val="bg1"/>
                </a:solidFill>
              </a:rPr>
              <a:t>напрямками</a:t>
            </a:r>
            <a:r>
              <a:rPr lang="ru-RU" dirty="0">
                <a:solidFill>
                  <a:schemeClr val="bg1"/>
                </a:solidFill>
              </a:rPr>
              <a:t>: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2019" y="1600200"/>
            <a:ext cx="10465981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страхування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впевненості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цілому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uk-UA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страхування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раціоналізувати</a:t>
            </a:r>
            <a:r>
              <a:rPr lang="ru-RU" dirty="0">
                <a:solidFill>
                  <a:schemeClr val="tx1"/>
                </a:solidFill>
              </a:rPr>
              <a:t> структуру </a:t>
            </a:r>
            <a:r>
              <a:rPr lang="ru-RU" dirty="0" err="1">
                <a:solidFill>
                  <a:schemeClr val="tx1"/>
                </a:solidFill>
              </a:rPr>
              <a:t>ресурсів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активізувати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інвестиції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сфери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господарювання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uk-UA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страхування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раціональне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призначених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здійснення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програм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uk-UA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страхуванні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створюються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резерви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джерелами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покриття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разі</a:t>
            </a:r>
            <a:r>
              <a:rPr lang="ru-RU" dirty="0">
                <a:solidFill>
                  <a:schemeClr val="tx1"/>
                </a:solidFill>
              </a:rPr>
              <a:t> великих </a:t>
            </a:r>
            <a:r>
              <a:rPr lang="ru-RU" dirty="0" err="1">
                <a:solidFill>
                  <a:schemeClr val="tx1"/>
                </a:solidFill>
              </a:rPr>
              <a:t>стихійних</a:t>
            </a:r>
            <a:r>
              <a:rPr lang="ru-RU" dirty="0">
                <a:solidFill>
                  <a:schemeClr val="tx1"/>
                </a:solidFill>
              </a:rPr>
              <a:t> лих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аварій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uk-UA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створюють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формується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інфраструктура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фінансового</a:t>
            </a:r>
            <a:r>
              <a:rPr lang="ru-RU" dirty="0">
                <a:solidFill>
                  <a:schemeClr val="tx1"/>
                </a:solidFill>
              </a:rPr>
              <a:t> ринку.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4212" y="685800"/>
            <a:ext cx="85344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/>
              <a:t>Страхові  </a:t>
            </a:r>
            <a:r>
              <a:rPr lang="uk-UA" sz="4000" dirty="0"/>
              <a:t>організації в процесі розвитку страхового ринку повинні прагнути до розширення асортименту видів страхування, поліпшення кількості та якості страхових послуг, до стабілізації страхових тарифів.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6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" y="261258"/>
            <a:ext cx="11743508" cy="276932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Insur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9" y="2939143"/>
            <a:ext cx="5578718" cy="36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7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980" y="1045030"/>
            <a:ext cx="8053059" cy="4781006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є: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3  основних види страхування в Україні, про які повинен знати кож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48" y="3210865"/>
            <a:ext cx="3411781" cy="35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3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26126"/>
            <a:ext cx="6872242" cy="68318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менеджмент: </a:t>
            </a:r>
            <a:b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вузькому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є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акціонерною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страховою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постановку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вибирання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широкому </a:t>
            </a:r>
            <a:r>
              <a:rPr lang="ru-RU" sz="2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страховою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страхової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направлене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раціональному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страховими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страхового ринку.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Топ-7 найпопулярніших видів страхування в Україні • Mark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трахування житла під час вій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7" y="2651760"/>
            <a:ext cx="5160962" cy="41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6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4320"/>
            <a:ext cx="9561245" cy="250328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Менеджмент в </a:t>
            </a:r>
            <a:r>
              <a:rPr lang="ru-RU" sz="1800" dirty="0" err="1"/>
              <a:t>страхуванні</a:t>
            </a:r>
            <a:r>
              <a:rPr lang="ru-RU" sz="1800" dirty="0"/>
              <a:t> </a:t>
            </a:r>
            <a:r>
              <a:rPr lang="ru-RU" sz="1800" dirty="0" err="1"/>
              <a:t>включає</a:t>
            </a:r>
            <a:r>
              <a:rPr lang="ru-RU" sz="1800" dirty="0"/>
              <a:t> в себе </a:t>
            </a:r>
            <a:r>
              <a:rPr lang="ru-RU" sz="1800" dirty="0" err="1"/>
              <a:t>управління</a:t>
            </a:r>
            <a:r>
              <a:rPr lang="ru-RU" sz="1800" dirty="0"/>
              <a:t> </a:t>
            </a:r>
            <a:r>
              <a:rPr lang="ru-RU" sz="1800" dirty="0" err="1"/>
              <a:t>інтелектуальними</a:t>
            </a:r>
            <a:r>
              <a:rPr lang="ru-RU" sz="1800" dirty="0"/>
              <a:t>, </a:t>
            </a:r>
            <a:r>
              <a:rPr lang="ru-RU" sz="1800" dirty="0" err="1"/>
              <a:t>фінансовими</a:t>
            </a:r>
            <a:r>
              <a:rPr lang="ru-RU" sz="1800" dirty="0"/>
              <a:t>, </a:t>
            </a:r>
            <a:r>
              <a:rPr lang="ru-RU" sz="1800" dirty="0" err="1"/>
              <a:t>сировинними</a:t>
            </a:r>
            <a:r>
              <a:rPr lang="ru-RU" sz="1800" dirty="0"/>
              <a:t> ресурсами з метою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ефективної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страховика.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Характерна </a:t>
            </a:r>
            <a:r>
              <a:rPr lang="ru-RU" sz="1800" dirty="0" err="1"/>
              <a:t>особливість</a:t>
            </a:r>
            <a:r>
              <a:rPr lang="ru-RU" sz="1800" dirty="0"/>
              <a:t> страхового ринку </a:t>
            </a:r>
            <a:r>
              <a:rPr lang="ru-RU" sz="1800" dirty="0" err="1"/>
              <a:t>полягає</a:t>
            </a:r>
            <a:r>
              <a:rPr lang="ru-RU" sz="1800" dirty="0"/>
              <a:t> </a:t>
            </a:r>
            <a:r>
              <a:rPr lang="ru-RU" sz="1800" dirty="0" smtClean="0"/>
              <a:t>в </a:t>
            </a:r>
            <a:r>
              <a:rPr lang="ru-RU" sz="1800" dirty="0" err="1"/>
              <a:t>непередбачуваності</a:t>
            </a:r>
            <a:r>
              <a:rPr lang="ru-RU" sz="1800" dirty="0"/>
              <a:t> </a:t>
            </a:r>
            <a:r>
              <a:rPr lang="ru-RU" sz="1800" dirty="0" err="1"/>
              <a:t>можливого</a:t>
            </a:r>
            <a:r>
              <a:rPr lang="ru-RU" sz="1800" dirty="0"/>
              <a:t> результату,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ризиковому</a:t>
            </a:r>
            <a:r>
              <a:rPr lang="ru-RU" sz="1800" dirty="0"/>
              <a:t> </a:t>
            </a:r>
            <a:r>
              <a:rPr lang="ru-RU" sz="1800" dirty="0" err="1"/>
              <a:t>характері</a:t>
            </a:r>
            <a:r>
              <a:rPr lang="ru-RU" sz="1800" dirty="0"/>
              <a:t>. Таким чином, </a:t>
            </a:r>
            <a:r>
              <a:rPr lang="ru-RU" sz="1800" dirty="0" err="1"/>
              <a:t>головна</a:t>
            </a:r>
            <a:r>
              <a:rPr lang="ru-RU" sz="1800" dirty="0"/>
              <a:t> </a:t>
            </a:r>
            <a:r>
              <a:rPr lang="ru-RU" sz="1800" dirty="0" err="1"/>
              <a:t>особливість</a:t>
            </a:r>
            <a:r>
              <a:rPr lang="ru-RU" sz="1800" dirty="0"/>
              <a:t> менеджменту в </a:t>
            </a:r>
            <a:r>
              <a:rPr lang="ru-RU" sz="1800" dirty="0" err="1"/>
              <a:t>страхуванні</a:t>
            </a:r>
            <a:r>
              <a:rPr lang="ru-RU" sz="1800" dirty="0"/>
              <a:t> - </a:t>
            </a:r>
            <a:r>
              <a:rPr lang="ru-RU" sz="1800" dirty="0" err="1"/>
              <a:t>управління</a:t>
            </a:r>
            <a:r>
              <a:rPr lang="ru-RU" sz="1800" dirty="0"/>
              <a:t> 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ризику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758" y="2777602"/>
            <a:ext cx="5309928" cy="2872595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Головний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обов'язок</a:t>
            </a:r>
            <a:r>
              <a:rPr lang="ru-RU" dirty="0">
                <a:solidFill>
                  <a:schemeClr val="tx1"/>
                </a:solidFill>
              </a:rPr>
              <a:t> менеджера в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умовах</a:t>
            </a:r>
            <a:r>
              <a:rPr lang="ru-RU" dirty="0">
                <a:solidFill>
                  <a:schemeClr val="tx1"/>
                </a:solidFill>
              </a:rPr>
              <a:t> - не </a:t>
            </a:r>
            <a:r>
              <a:rPr lang="ru-RU" dirty="0" err="1">
                <a:solidFill>
                  <a:schemeClr val="tx1"/>
                </a:solidFill>
              </a:rPr>
              <a:t>уникає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ризику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передбачаючи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знизити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негативні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наслідки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мінімуму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неможливо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уникнути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Цілеспрямовані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обмеження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страхових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носять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назву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ризиком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ризик</a:t>
            </a:r>
            <a:r>
              <a:rPr lang="ru-RU" dirty="0">
                <a:solidFill>
                  <a:schemeClr val="tx1"/>
                </a:solidFill>
              </a:rPr>
              <a:t> - менеджменту».</a:t>
            </a:r>
          </a:p>
        </p:txBody>
      </p:sp>
      <p:pic>
        <p:nvPicPr>
          <p:cNvPr id="5122" name="Picture 2" descr="страх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6" y="2686162"/>
            <a:ext cx="6041749" cy="36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425" y="2280128"/>
            <a:ext cx="7001692" cy="4366479"/>
          </a:xfrm>
        </p:spPr>
        <p:txBody>
          <a:bodyPr>
            <a:noAutofit/>
          </a:bodyPr>
          <a:lstStyle/>
          <a:p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як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страхової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ресурсами,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стійке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страхових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широкому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страхових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тактики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страховика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операційними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інвестиційними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фінансовими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страховиків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звітність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страхових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тарифної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перестрахувальної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страховика; </a:t>
            </a:r>
            <a:b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страхових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резервів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страховим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інвестиційним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портфелем; </a:t>
            </a:r>
            <a:b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страхових</a:t>
            </a:r>
            <a:r>
              <a:rPr lang="ru-RU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3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Топ-7 найпопулярніших видів страхування в Україні • Mark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страх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82" y="160338"/>
            <a:ext cx="4929218" cy="29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24" y="364987"/>
            <a:ext cx="5423462" cy="58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066" y="987630"/>
            <a:ext cx="55762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Система страхового менеджменту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сукупність</a:t>
            </a:r>
            <a:r>
              <a:rPr lang="ru-RU" sz="2800" dirty="0"/>
              <a:t> </a:t>
            </a:r>
            <a:r>
              <a:rPr lang="ru-RU" sz="2800" dirty="0" err="1"/>
              <a:t>взаємопов’язаних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2800" dirty="0"/>
              <a:t> </a:t>
            </a:r>
            <a:r>
              <a:rPr lang="ru-RU" sz="2800" dirty="0" err="1"/>
              <a:t>страхової</a:t>
            </a:r>
            <a:r>
              <a:rPr lang="ru-RU" sz="2800" dirty="0"/>
              <a:t> </a:t>
            </a:r>
            <a:r>
              <a:rPr lang="ru-RU" sz="2800" dirty="0" err="1"/>
              <a:t>компанії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взаємодіють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 і </a:t>
            </a:r>
            <a:r>
              <a:rPr lang="ru-RU" sz="2800" dirty="0" err="1"/>
              <a:t>зовнішнім</a:t>
            </a:r>
            <a:r>
              <a:rPr lang="ru-RU" sz="2800" dirty="0"/>
              <a:t> </a:t>
            </a:r>
            <a:r>
              <a:rPr lang="ru-RU" sz="2800" dirty="0" err="1"/>
              <a:t>середовищем</a:t>
            </a:r>
            <a:r>
              <a:rPr lang="ru-RU" sz="2800" dirty="0"/>
              <a:t> для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поставлених</a:t>
            </a:r>
            <a:r>
              <a:rPr lang="ru-RU" sz="2800" dirty="0"/>
              <a:t> перед </a:t>
            </a:r>
            <a:r>
              <a:rPr lang="ru-RU" sz="2800" dirty="0" err="1"/>
              <a:t>компанією</a:t>
            </a:r>
            <a:r>
              <a:rPr lang="ru-RU" sz="2800" dirty="0"/>
              <a:t> </a:t>
            </a:r>
            <a:r>
              <a:rPr lang="ru-RU" sz="2800" dirty="0" err="1"/>
              <a:t>цілей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оптимального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трудових</a:t>
            </a:r>
            <a:r>
              <a:rPr lang="ru-RU" sz="2800" dirty="0"/>
              <a:t>, </a:t>
            </a:r>
            <a:r>
              <a:rPr lang="ru-RU" sz="2800" dirty="0" err="1"/>
              <a:t>матеріальних</a:t>
            </a:r>
            <a:r>
              <a:rPr lang="ru-RU" sz="2800" dirty="0"/>
              <a:t>, </a:t>
            </a:r>
            <a:r>
              <a:rPr lang="ru-RU" sz="2800" dirty="0" err="1"/>
              <a:t>фінансових</a:t>
            </a:r>
            <a:r>
              <a:rPr lang="ru-RU" sz="2800" dirty="0"/>
              <a:t> та </a:t>
            </a:r>
            <a:r>
              <a:rPr lang="ru-RU" sz="2800" dirty="0" err="1"/>
              <a:t>інформаційних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437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віщо потрібна страховка: захищаємо життя, здоров'я, будинок і дач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2" y="0"/>
            <a:ext cx="10646227" cy="25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08" y="2635544"/>
            <a:ext cx="120124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Об’єкт</a:t>
            </a:r>
            <a:r>
              <a:rPr lang="ru-RU" sz="2400" dirty="0"/>
              <a:t> страхового менеджменту - </a:t>
            </a:r>
            <a:r>
              <a:rPr lang="ru-RU" sz="2400" dirty="0" err="1"/>
              <a:t>страхова</a:t>
            </a:r>
            <a:r>
              <a:rPr lang="ru-RU" sz="2400" dirty="0"/>
              <a:t> </a:t>
            </a:r>
            <a:r>
              <a:rPr lang="ru-RU" sz="2400" dirty="0" err="1"/>
              <a:t>компанія</a:t>
            </a:r>
            <a:r>
              <a:rPr lang="ru-RU" sz="2400" dirty="0"/>
              <a:t>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зовнішнє</a:t>
            </a:r>
            <a:r>
              <a:rPr lang="ru-RU" sz="2400" dirty="0"/>
              <a:t> </a:t>
            </a:r>
            <a:r>
              <a:rPr lang="ru-RU" sz="2400" dirty="0" err="1"/>
              <a:t>оточення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Суб’єкт</a:t>
            </a:r>
            <a:r>
              <a:rPr lang="ru-RU" sz="2400" dirty="0" smtClean="0"/>
              <a:t> </a:t>
            </a:r>
            <a:r>
              <a:rPr lang="ru-RU" sz="2400" dirty="0"/>
              <a:t>менеджменту -</a:t>
            </a:r>
            <a:r>
              <a:rPr lang="ru-RU" sz="2400" dirty="0" err="1" smtClean="0"/>
              <a:t>скеровувач</a:t>
            </a:r>
            <a:r>
              <a:rPr lang="ru-RU" sz="2400" dirty="0" smtClean="0"/>
              <a:t> </a:t>
            </a:r>
            <a:r>
              <a:rPr lang="ru-RU" sz="2400" dirty="0" err="1"/>
              <a:t>управлінських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(</a:t>
            </a:r>
            <a:r>
              <a:rPr lang="ru-RU" sz="2400" dirty="0" err="1"/>
              <a:t>підрозділ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, </a:t>
            </a:r>
            <a:r>
              <a:rPr lang="ru-RU" sz="2400" dirty="0" err="1"/>
              <a:t>дирекція</a:t>
            </a:r>
            <a:r>
              <a:rPr lang="ru-RU" sz="2400" dirty="0"/>
              <a:t> </a:t>
            </a:r>
            <a:r>
              <a:rPr lang="ru-RU" sz="2400" dirty="0" err="1"/>
              <a:t>страхової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, </a:t>
            </a:r>
            <a:r>
              <a:rPr lang="ru-RU" sz="2400" dirty="0" err="1"/>
              <a:t>керуючий</a:t>
            </a:r>
            <a:r>
              <a:rPr lang="ru-RU" sz="2400" dirty="0"/>
              <a:t> </a:t>
            </a:r>
            <a:r>
              <a:rPr lang="ru-RU" sz="2400" dirty="0" err="1"/>
              <a:t>підрозділ</a:t>
            </a:r>
            <a:r>
              <a:rPr lang="ru-RU" sz="2400" dirty="0"/>
              <a:t>). </a:t>
            </a:r>
            <a:endParaRPr lang="ru-RU" sz="2400" dirty="0" smtClean="0"/>
          </a:p>
          <a:p>
            <a:r>
              <a:rPr lang="ru-RU" sz="2400" dirty="0" smtClean="0"/>
              <a:t>Предмет </a:t>
            </a:r>
            <a:r>
              <a:rPr lang="ru-RU" sz="2400" dirty="0"/>
              <a:t>страхового менеджменту - система </a:t>
            </a:r>
            <a:r>
              <a:rPr lang="ru-RU" sz="2400" dirty="0" err="1"/>
              <a:t>виробничих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, яка </a:t>
            </a:r>
            <a:r>
              <a:rPr lang="ru-RU" sz="2400" dirty="0" err="1"/>
              <a:t>формується</a:t>
            </a:r>
            <a:r>
              <a:rPr lang="ru-RU" sz="2400" dirty="0"/>
              <a:t> в </a:t>
            </a:r>
            <a:r>
              <a:rPr lang="ru-RU" sz="2400" dirty="0" err="1"/>
              <a:t>страховій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працівниками</a:t>
            </a:r>
            <a:r>
              <a:rPr lang="ru-RU" sz="2400" dirty="0"/>
              <a:t> </a:t>
            </a:r>
            <a:r>
              <a:rPr lang="ru-RU" sz="2400" dirty="0" err="1"/>
              <a:t>керуючої</a:t>
            </a:r>
            <a:r>
              <a:rPr lang="ru-RU" sz="2400" dirty="0"/>
              <a:t> та </a:t>
            </a:r>
            <a:r>
              <a:rPr lang="ru-RU" sz="2400" dirty="0" err="1"/>
              <a:t>керованої</a:t>
            </a:r>
            <a:r>
              <a:rPr lang="ru-RU" sz="2400" dirty="0"/>
              <a:t> систем </a:t>
            </a:r>
            <a:r>
              <a:rPr lang="ru-RU" sz="2400" dirty="0" err="1"/>
              <a:t>компанії</a:t>
            </a:r>
            <a:r>
              <a:rPr lang="ru-RU" sz="2400" dirty="0"/>
              <a:t>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страхового продукту, </a:t>
            </a:r>
            <a:r>
              <a:rPr lang="ru-RU" sz="2400" dirty="0" err="1"/>
              <a:t>призначеного</a:t>
            </a:r>
            <a:r>
              <a:rPr lang="ru-RU" sz="2400" dirty="0"/>
              <a:t> для потреб страхового ринку. </a:t>
            </a:r>
            <a:endParaRPr lang="ru-RU" sz="2400" dirty="0" smtClean="0"/>
          </a:p>
          <a:p>
            <a:r>
              <a:rPr lang="ru-RU" sz="2400" dirty="0" err="1" smtClean="0"/>
              <a:t>Цілі</a:t>
            </a:r>
            <a:r>
              <a:rPr lang="ru-RU" sz="2400" dirty="0" smtClean="0"/>
              <a:t> </a:t>
            </a:r>
            <a:r>
              <a:rPr lang="ru-RU" sz="2400" dirty="0"/>
              <a:t>страхового менеджменту </a:t>
            </a:r>
            <a:r>
              <a:rPr lang="ru-RU" sz="2400" dirty="0" err="1"/>
              <a:t>обумовлені</a:t>
            </a:r>
            <a:r>
              <a:rPr lang="ru-RU" sz="2400" dirty="0"/>
              <a:t> </a:t>
            </a:r>
            <a:r>
              <a:rPr lang="ru-RU" sz="2400" dirty="0" err="1"/>
              <a:t>цілями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страхової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— в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акціонерний</a:t>
            </a:r>
            <a:r>
              <a:rPr lang="ru-RU" sz="2400" dirty="0"/>
              <a:t> </a:t>
            </a:r>
            <a:r>
              <a:rPr lang="ru-RU" sz="2400" dirty="0" err="1"/>
              <a:t>страховій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цілі</a:t>
            </a:r>
            <a:r>
              <a:rPr lang="ru-RU" sz="2400" dirty="0"/>
              <a:t> </a:t>
            </a:r>
            <a:r>
              <a:rPr lang="ru-RU" sz="2400" dirty="0" err="1"/>
              <a:t>акціонерної</a:t>
            </a:r>
            <a:r>
              <a:rPr lang="ru-RU" sz="2400" dirty="0"/>
              <a:t> </a:t>
            </a:r>
            <a:r>
              <a:rPr lang="ru-RU" sz="2400" dirty="0" err="1"/>
              <a:t>страхової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підрозділити</a:t>
            </a:r>
            <a:r>
              <a:rPr lang="ru-RU" sz="2400" dirty="0"/>
              <a:t> на </a:t>
            </a:r>
            <a:r>
              <a:rPr lang="ru-RU" sz="2400" dirty="0" err="1"/>
              <a:t>економічні</a:t>
            </a:r>
            <a:r>
              <a:rPr lang="ru-RU" sz="2400" dirty="0"/>
              <a:t> і </a:t>
            </a:r>
            <a:r>
              <a:rPr lang="ru-RU" sz="2400" dirty="0" err="1"/>
              <a:t>соціальні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988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50" y="1472323"/>
            <a:ext cx="11277292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РИЗИК </a:t>
            </a:r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err="1">
                <a:solidFill>
                  <a:schemeClr val="tx1"/>
                </a:solidFill>
              </a:rPr>
              <a:t>термін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що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має</a:t>
            </a:r>
            <a:r>
              <a:rPr lang="ru-RU" sz="2200" dirty="0">
                <a:solidFill>
                  <a:schemeClr val="tx1"/>
                </a:solidFill>
              </a:rPr>
              <a:t> в </a:t>
            </a:r>
            <a:r>
              <a:rPr lang="ru-RU" sz="2200" dirty="0" err="1">
                <a:solidFill>
                  <a:schemeClr val="tx1"/>
                </a:solidFill>
              </a:rPr>
              <a:t>страхуванні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кілька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значень</a:t>
            </a:r>
            <a:r>
              <a:rPr lang="ru-RU" sz="2200" dirty="0">
                <a:solidFill>
                  <a:schemeClr val="tx1"/>
                </a:solidFill>
              </a:rPr>
              <a:t>: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err="1">
                <a:solidFill>
                  <a:schemeClr val="tx1"/>
                </a:solidFill>
              </a:rPr>
              <a:t>випадковість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тобто</a:t>
            </a:r>
            <a:r>
              <a:rPr lang="ru-RU" sz="2200" dirty="0">
                <a:solidFill>
                  <a:schemeClr val="tx1"/>
                </a:solidFill>
              </a:rPr>
              <a:t> то, </a:t>
            </a:r>
            <a:r>
              <a:rPr lang="ru-RU" sz="2200" dirty="0" err="1">
                <a:solidFill>
                  <a:schemeClr val="tx1"/>
                </a:solidFill>
              </a:rPr>
              <a:t>що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може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статися</a:t>
            </a:r>
            <a:r>
              <a:rPr lang="ru-RU" sz="2200" dirty="0">
                <a:solidFill>
                  <a:schemeClr val="tx1"/>
                </a:solidFill>
              </a:rPr>
              <a:t>, але не </a:t>
            </a:r>
            <a:r>
              <a:rPr lang="ru-RU" sz="2200" dirty="0" err="1">
                <a:solidFill>
                  <a:schemeClr val="tx1"/>
                </a:solidFill>
              </a:rPr>
              <a:t>обов'язково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має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відбутися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перебуваючи</a:t>
            </a:r>
            <a:r>
              <a:rPr lang="ru-RU" sz="2200" dirty="0">
                <a:solidFill>
                  <a:schemeClr val="tx1"/>
                </a:solidFill>
              </a:rPr>
              <a:t> поза межами контролю;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err="1">
                <a:solidFill>
                  <a:schemeClr val="tx1"/>
                </a:solidFill>
              </a:rPr>
              <a:t>відповідальність</a:t>
            </a:r>
            <a:r>
              <a:rPr lang="ru-RU" sz="2200" dirty="0">
                <a:solidFill>
                  <a:schemeClr val="tx1"/>
                </a:solidFill>
              </a:rPr>
              <a:t> страховика - </a:t>
            </a:r>
            <a:r>
              <a:rPr lang="ru-RU" sz="2200" dirty="0" err="1">
                <a:solidFill>
                  <a:schemeClr val="tx1"/>
                </a:solidFill>
              </a:rPr>
              <a:t>ситуація</a:t>
            </a:r>
            <a:r>
              <a:rPr lang="ru-RU" sz="2200" dirty="0">
                <a:solidFill>
                  <a:schemeClr val="tx1"/>
                </a:solidFill>
              </a:rPr>
              <a:t>, при </a:t>
            </a:r>
            <a:r>
              <a:rPr lang="ru-RU" sz="2200" dirty="0" err="1">
                <a:solidFill>
                  <a:schemeClr val="tx1"/>
                </a:solidFill>
              </a:rPr>
              <a:t>якій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об'єкт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страхування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знаходиться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його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відповідальності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тобто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основі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ризику</a:t>
            </a:r>
            <a:r>
              <a:rPr lang="ru-RU" sz="2200" dirty="0">
                <a:solidFill>
                  <a:schemeClr val="tx1"/>
                </a:solidFill>
              </a:rPr>
              <a:t>;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err="1">
                <a:solidFill>
                  <a:schemeClr val="tx1"/>
                </a:solidFill>
              </a:rPr>
              <a:t>ризиком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позначається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об'єкт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страхування</a:t>
            </a:r>
            <a:r>
              <a:rPr lang="ru-RU" sz="2200" dirty="0">
                <a:solidFill>
                  <a:schemeClr val="tx1"/>
                </a:solidFill>
              </a:rPr>
              <a:t>;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err="1">
                <a:solidFill>
                  <a:schemeClr val="tx1"/>
                </a:solidFill>
              </a:rPr>
              <a:t>під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ризиком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мається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увазі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певний</a:t>
            </a:r>
            <a:r>
              <a:rPr lang="ru-RU" sz="2200" dirty="0">
                <a:solidFill>
                  <a:schemeClr val="tx1"/>
                </a:solidFill>
              </a:rPr>
              <a:t> вид </a:t>
            </a:r>
            <a:r>
              <a:rPr lang="ru-RU" sz="2200" dirty="0" err="1">
                <a:solidFill>
                  <a:schemeClr val="tx1"/>
                </a:solidFill>
              </a:rPr>
              <a:t>відповідальності</a:t>
            </a:r>
            <a:r>
              <a:rPr lang="ru-RU" sz="2200" dirty="0">
                <a:solidFill>
                  <a:schemeClr val="tx1"/>
                </a:solidFill>
              </a:rPr>
              <a:t> страховика.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РОЗРІЗНЯЮТЬ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ь </a:t>
            </a:r>
            <a:r>
              <a:rPr lang="ru-RU" sz="2200" dirty="0" err="1">
                <a:solidFill>
                  <a:schemeClr val="tx1"/>
                </a:solidFill>
              </a:rPr>
              <a:t>великі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середні</a:t>
            </a:r>
            <a:r>
              <a:rPr lang="ru-RU" sz="2200" dirty="0">
                <a:solidFill>
                  <a:schemeClr val="tx1"/>
                </a:solidFill>
              </a:rPr>
              <a:t> і </a:t>
            </a:r>
            <a:r>
              <a:rPr lang="ru-RU" sz="2200" dirty="0" err="1">
                <a:solidFill>
                  <a:schemeClr val="tx1"/>
                </a:solidFill>
              </a:rPr>
              <a:t>дрібні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ризики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(в </a:t>
            </a:r>
            <a:r>
              <a:rPr lang="ru-RU" sz="2200" dirty="0" err="1">
                <a:solidFill>
                  <a:schemeClr val="tx1"/>
                </a:solidFill>
              </a:rPr>
              <a:t>залежності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їхньої</a:t>
            </a:r>
            <a:r>
              <a:rPr lang="ru-RU" sz="2200" dirty="0">
                <a:solidFill>
                  <a:schemeClr val="tx1"/>
                </a:solidFill>
              </a:rPr>
              <a:t>  </a:t>
            </a:r>
            <a:r>
              <a:rPr lang="ru-RU" sz="2200" dirty="0" err="1">
                <a:solidFill>
                  <a:schemeClr val="tx1"/>
                </a:solidFill>
              </a:rPr>
              <a:t>с</a:t>
            </a:r>
            <a:r>
              <a:rPr lang="ru-RU" sz="2200" dirty="0" err="1" smtClean="0">
                <a:solidFill>
                  <a:schemeClr val="tx1"/>
                </a:solidFill>
              </a:rPr>
              <a:t>трахової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оцінки</a:t>
            </a:r>
            <a:r>
              <a:rPr lang="ru-RU" sz="2200" dirty="0">
                <a:solidFill>
                  <a:schemeClr val="tx1"/>
                </a:solidFill>
              </a:rPr>
              <a:t>),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а </a:t>
            </a:r>
            <a:r>
              <a:rPr lang="ru-RU" sz="2200" dirty="0" err="1">
                <a:solidFill>
                  <a:schemeClr val="tx1"/>
                </a:solidFill>
              </a:rPr>
              <a:t>також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більш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небезпечні</a:t>
            </a:r>
            <a:r>
              <a:rPr lang="ru-RU" sz="2200" dirty="0">
                <a:solidFill>
                  <a:schemeClr val="tx1"/>
                </a:solidFill>
              </a:rPr>
              <a:t>  </a:t>
            </a:r>
            <a:r>
              <a:rPr lang="ru-RU" sz="2200" dirty="0" smtClean="0">
                <a:solidFill>
                  <a:schemeClr val="tx1"/>
                </a:solidFill>
              </a:rPr>
              <a:t>і </a:t>
            </a:r>
            <a:r>
              <a:rPr lang="ru-RU" sz="2200" dirty="0" err="1" smtClean="0">
                <a:solidFill>
                  <a:schemeClr val="tx1"/>
                </a:solidFill>
              </a:rPr>
              <a:t>менш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небезпечні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ризики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за </a:t>
            </a:r>
            <a:r>
              <a:rPr lang="ru-RU" sz="2200" dirty="0" err="1">
                <a:solidFill>
                  <a:schemeClr val="tx1"/>
                </a:solidFill>
              </a:rPr>
              <a:t>ступенем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err="1" smtClean="0">
                <a:solidFill>
                  <a:schemeClr val="tx1"/>
                </a:solidFill>
              </a:rPr>
              <a:t>ймовірності</a:t>
            </a:r>
            <a:r>
              <a:rPr lang="ru-RU" sz="2200" dirty="0" smtClean="0">
                <a:solidFill>
                  <a:schemeClr val="tx1"/>
                </a:solidFill>
              </a:rPr>
              <a:t>  </a:t>
            </a:r>
            <a:r>
              <a:rPr lang="ru-RU" sz="2200" dirty="0" err="1" smtClean="0">
                <a:solidFill>
                  <a:schemeClr val="tx1"/>
                </a:solidFill>
              </a:rPr>
              <a:t>їх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загибелі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пошкодження</a:t>
            </a:r>
            <a:r>
              <a:rPr lang="ru-RU" sz="2200" dirty="0"/>
              <a:t>. </a:t>
            </a:r>
          </a:p>
        </p:txBody>
      </p:sp>
      <p:pic>
        <p:nvPicPr>
          <p:cNvPr id="9218" name="Picture 2" descr="Сучасне страхування - Перспективи Розвитку Страхового Ри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94" y="3581399"/>
            <a:ext cx="5427406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52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olis.skz.kiev.ua/images/mainPhoto912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54" y="551703"/>
            <a:ext cx="8686800" cy="30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7084" y="3553097"/>
            <a:ext cx="114349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Розробка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страхових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успішне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до </a:t>
            </a:r>
            <a:r>
              <a:rPr lang="ru-RU" sz="2400" dirty="0" err="1"/>
              <a:t>споживача</a:t>
            </a:r>
            <a:r>
              <a:rPr lang="ru-RU" sz="2400" dirty="0"/>
              <a:t> </a:t>
            </a: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 страхового ринку на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,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, </a:t>
            </a:r>
            <a:r>
              <a:rPr lang="ru-RU" sz="2400" dirty="0" err="1"/>
              <a:t>передбачення</a:t>
            </a:r>
            <a:r>
              <a:rPr lang="ru-RU" sz="2400" dirty="0"/>
              <a:t>, як буде </a:t>
            </a:r>
            <a:r>
              <a:rPr lang="ru-RU" sz="2400" dirty="0" err="1"/>
              <a:t>змінюватися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попит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зміною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і </a:t>
            </a:r>
            <a:r>
              <a:rPr lang="ru-RU" sz="2400" dirty="0" err="1"/>
              <a:t>політичної</a:t>
            </a:r>
            <a:r>
              <a:rPr lang="ru-RU" sz="2400" dirty="0"/>
              <a:t> обстановки в </a:t>
            </a:r>
            <a:r>
              <a:rPr lang="ru-RU" sz="2400" dirty="0" err="1"/>
              <a:t>суспільстві</a:t>
            </a:r>
            <a:r>
              <a:rPr lang="ru-RU" sz="2400" dirty="0"/>
              <a:t>. </a:t>
            </a:r>
            <a:r>
              <a:rPr lang="ru-RU" sz="2400" dirty="0" err="1"/>
              <a:t>Вимоги</a:t>
            </a:r>
            <a:r>
              <a:rPr lang="ru-RU" sz="2400" dirty="0"/>
              <a:t> ринку </a:t>
            </a:r>
            <a:r>
              <a:rPr lang="ru-RU" sz="2400" dirty="0" err="1"/>
              <a:t>служать</a:t>
            </a:r>
            <a:r>
              <a:rPr lang="ru-RU" sz="2400" dirty="0"/>
              <a:t> </a:t>
            </a:r>
            <a:r>
              <a:rPr lang="ru-RU" sz="2400" dirty="0" err="1"/>
              <a:t>обов'язковою</a:t>
            </a:r>
            <a:r>
              <a:rPr lang="ru-RU" sz="2400" dirty="0"/>
              <a:t> </a:t>
            </a:r>
            <a:r>
              <a:rPr lang="ru-RU" sz="2400" dirty="0" err="1"/>
              <a:t>передумовою</a:t>
            </a:r>
            <a:r>
              <a:rPr lang="ru-RU" sz="2400" dirty="0"/>
              <a:t> </a:t>
            </a:r>
            <a:r>
              <a:rPr lang="ru-RU" sz="2400" dirty="0" err="1"/>
              <a:t>орієнтації</a:t>
            </a:r>
            <a:r>
              <a:rPr lang="ru-RU" sz="2400" dirty="0"/>
              <a:t> </a:t>
            </a:r>
            <a:r>
              <a:rPr lang="ru-RU" sz="2400" dirty="0" err="1"/>
              <a:t>розробки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страхових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здатних</a:t>
            </a:r>
            <a:r>
              <a:rPr lang="ru-RU" sz="2400" dirty="0"/>
              <a:t> </a:t>
            </a:r>
            <a:r>
              <a:rPr lang="ru-RU" sz="2400" dirty="0" err="1"/>
              <a:t>забезпечити</a:t>
            </a:r>
            <a:r>
              <a:rPr lang="ru-RU" sz="2400" dirty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високий</a:t>
            </a:r>
            <a:r>
              <a:rPr lang="ru-RU" sz="2400" dirty="0"/>
              <a:t> попит на них з 45 оптимальною </a:t>
            </a:r>
            <a:r>
              <a:rPr lang="ru-RU" sz="2400" dirty="0" err="1"/>
              <a:t>рентабельністю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560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" y="0"/>
            <a:ext cx="11621729" cy="69809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Основні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професійні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обов’язки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працівників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страхових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компаній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1235"/>
              </p:ext>
            </p:extLst>
          </p:nvPr>
        </p:nvGraphicFramePr>
        <p:xfrm>
          <a:off x="235973" y="580106"/>
          <a:ext cx="11631561" cy="606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33"/>
                <a:gridCol w="9183328"/>
              </a:tblGrid>
              <a:tr h="397803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Професійні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обов’язки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9615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керівник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страхової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компанії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Керiвництво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роботою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правлiння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компанії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Персональна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вiдповiдальнiсть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результати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роботи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компанiї</a:t>
                      </a:r>
                      <a:endParaRPr lang="ru-RU" dirty="0"/>
                    </a:p>
                  </a:txBody>
                  <a:tcPr/>
                </a:tc>
              </a:tr>
              <a:tr h="994508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Начальник </a:t>
                      </a:r>
                      <a:r>
                        <a:rPr lang="ru-RU" dirty="0" err="1" smtClean="0"/>
                        <a:t>відділу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Участь у </a:t>
                      </a:r>
                      <a:r>
                        <a:rPr lang="ru-RU" dirty="0" err="1" smtClean="0"/>
                        <a:t>розробці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страхових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продуктів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страхової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компанії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Виконання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аналізу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продуктів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програм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страхування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підготовка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пропозицій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щодо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їх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модернізації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поліпшення</a:t>
                      </a:r>
                      <a:endParaRPr lang="ru-RU" dirty="0"/>
                    </a:p>
                  </a:txBody>
                  <a:tcPr/>
                </a:tc>
              </a:tr>
              <a:tr h="696156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Начальник </a:t>
                      </a:r>
                      <a:r>
                        <a:rPr lang="ru-RU" dirty="0" err="1" smtClean="0"/>
                        <a:t>відділу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перестрахування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Адміністрування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облігаторних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договорів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перестрахування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Складання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звітності</a:t>
                      </a:r>
                      <a:endParaRPr lang="ru-RU" dirty="0"/>
                    </a:p>
                  </a:txBody>
                  <a:tcPr/>
                </a:tc>
              </a:tr>
              <a:tr h="129286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Андерайтер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Має</a:t>
                      </a:r>
                      <a:r>
                        <a:rPr lang="ru-RU" dirty="0" smtClean="0"/>
                        <a:t> право </a:t>
                      </a:r>
                      <a:r>
                        <a:rPr lang="ru-RU" dirty="0" err="1" smtClean="0"/>
                        <a:t>самост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йно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оц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нювати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ризики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коригувати</a:t>
                      </a:r>
                      <a:r>
                        <a:rPr lang="ru-RU" dirty="0" smtClean="0"/>
                        <a:t> страхов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тарифи</a:t>
                      </a:r>
                      <a:r>
                        <a:rPr lang="ru-RU" dirty="0" smtClean="0"/>
                        <a:t> по конкретному </a:t>
                      </a:r>
                      <a:r>
                        <a:rPr lang="ru-RU" dirty="0" err="1" smtClean="0"/>
                        <a:t>об’єкту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страхування</a:t>
                      </a:r>
                      <a:r>
                        <a:rPr lang="ru-RU" dirty="0" smtClean="0"/>
                        <a:t>. При </a:t>
                      </a:r>
                      <a:r>
                        <a:rPr lang="ru-RU" dirty="0" err="1" smtClean="0"/>
                        <a:t>оц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нц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ризику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андерайтер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керується</a:t>
                      </a:r>
                      <a:r>
                        <a:rPr lang="ru-RU" dirty="0" smtClean="0"/>
                        <a:t> типовою методикою </a:t>
                      </a:r>
                      <a:r>
                        <a:rPr lang="ru-RU" dirty="0" err="1" smtClean="0"/>
                        <a:t>оц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нки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ризику</a:t>
                      </a:r>
                      <a:r>
                        <a:rPr lang="ru-RU" dirty="0" smtClean="0"/>
                        <a:t> по </a:t>
                      </a:r>
                      <a:r>
                        <a:rPr lang="ru-RU" dirty="0" err="1" smtClean="0"/>
                        <a:t>об’єкту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страхування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анал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зом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наявної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нформац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smtClean="0"/>
                        <a:t>ї та </a:t>
                      </a:r>
                      <a:r>
                        <a:rPr lang="ru-RU" dirty="0" err="1" smtClean="0"/>
                        <a:t>власним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досв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smtClean="0"/>
                        <a:t>дом</a:t>
                      </a:r>
                      <a:endParaRPr lang="ru-RU" dirty="0"/>
                    </a:p>
                  </a:txBody>
                  <a:tcPr/>
                </a:tc>
              </a:tr>
              <a:tr h="99450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Актуарій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Самост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йно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розробляє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узгоджує</a:t>
                      </a:r>
                      <a:r>
                        <a:rPr lang="ru-RU" dirty="0" smtClean="0"/>
                        <a:t> страхов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тарифи</a:t>
                      </a:r>
                      <a:r>
                        <a:rPr lang="ru-RU" dirty="0" smtClean="0"/>
                        <a:t>. Для </a:t>
                      </a:r>
                      <a:r>
                        <a:rPr lang="ru-RU" dirty="0" err="1" smtClean="0"/>
                        <a:t>забезпечення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своєї</a:t>
                      </a:r>
                      <a:r>
                        <a:rPr lang="ru-RU" dirty="0" smtClean="0"/>
                        <a:t> д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яльност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актуар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smtClean="0"/>
                        <a:t>й </a:t>
                      </a:r>
                      <a:r>
                        <a:rPr lang="ru-RU" dirty="0" err="1" smtClean="0"/>
                        <a:t>анал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зує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зв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тн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страхової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компанії</a:t>
                      </a:r>
                      <a:r>
                        <a:rPr lang="ru-RU" dirty="0" smtClean="0"/>
                        <a:t>, а </a:t>
                      </a:r>
                      <a:r>
                        <a:rPr lang="ru-RU" dirty="0" err="1" smtClean="0"/>
                        <a:t>також</a:t>
                      </a:r>
                      <a:r>
                        <a:rPr lang="ru-RU" dirty="0" smtClean="0"/>
                        <a:t> оф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smtClean="0"/>
                        <a:t>ц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йну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зв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тн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сть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нших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страхових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компан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smtClean="0"/>
                        <a:t>й. </a:t>
                      </a:r>
                      <a:endParaRPr lang="ru-RU" dirty="0"/>
                    </a:p>
                  </a:txBody>
                  <a:tcPr/>
                </a:tc>
              </a:tr>
              <a:tr h="994508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Менеджер з продажу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Самост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йно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визначає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оритетн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напрям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сп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впрац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з </a:t>
                      </a:r>
                      <a:r>
                        <a:rPr lang="ru-RU" dirty="0" err="1" smtClean="0"/>
                        <a:t>тими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чи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ншими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кл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err="1" smtClean="0"/>
                        <a:t>єнтами</a:t>
                      </a:r>
                      <a:r>
                        <a:rPr lang="ru-RU" dirty="0" smtClean="0"/>
                        <a:t>, проводить в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smtClean="0"/>
                        <a:t>д </a:t>
                      </a:r>
                      <a:r>
                        <a:rPr lang="en-US" dirty="0" err="1" smtClean="0"/>
                        <a:t>i</a:t>
                      </a:r>
                      <a:r>
                        <a:rPr lang="ru-RU" dirty="0" smtClean="0"/>
                        <a:t>мен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страхової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компанії</a:t>
                      </a:r>
                      <a:r>
                        <a:rPr lang="ru-RU" dirty="0" smtClean="0"/>
                        <a:t> переговори та </a:t>
                      </a:r>
                      <a:r>
                        <a:rPr lang="ru-RU" dirty="0" err="1" smtClean="0"/>
                        <a:t>узгоджує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основн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параметри</a:t>
                      </a:r>
                      <a:r>
                        <a:rPr lang="ru-RU" dirty="0" smtClean="0"/>
                        <a:t> договору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умов </a:t>
                      </a:r>
                      <a:r>
                        <a:rPr lang="ru-RU" dirty="0" err="1" smtClean="0"/>
                        <a:t>страхування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93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15480" y="1484784"/>
            <a:ext cx="925252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економічних умовах, з огляду на трансформаційні процеси відбувається переосмислення в системі захисту юридичних та фізичних осіб від матеріальних витрат, до яких можуть призвести непередбачувані страхові випадки. Таким чином, через систему страхування держава забезпечує захист населення в результаті настання страхових випадків, а також забезпечує ефективний захист підприємницької діяльності.</a:t>
            </a:r>
          </a:p>
          <a:p>
            <a:pPr>
              <a:buNone/>
            </a:pP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18298" y="1380716"/>
            <a:ext cx="6553200" cy="52662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i="1" dirty="0" smtClean="0"/>
              <a:t>Страхування </a:t>
            </a:r>
            <a:r>
              <a:rPr lang="uk-UA" sz="2800" dirty="0" smtClean="0"/>
              <a:t>— це сукупність особливих замкнутих перерозподільних відносин між його учасниками з приводу формування цільового страхового фонду і його використання для відшкодування збитків, заподіяних за непередбачених несприятливих обставин, а також для надання матеріальної допомоги громадянам у разі настання певних подій у їх житті.</a:t>
            </a:r>
          </a:p>
          <a:p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12" y="1451579"/>
            <a:ext cx="3491880" cy="26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3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899" y="0"/>
            <a:ext cx="8153400" cy="824136"/>
          </a:xfrm>
        </p:spPr>
        <p:txBody>
          <a:bodyPr>
            <a:normAutofit/>
          </a:bodyPr>
          <a:lstStyle/>
          <a:p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страхування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0777" y="305484"/>
            <a:ext cx="11342913" cy="537321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СТРАХОВОГО РИЗИКУ, БЕЗ ЯКОГО СТРАХУВАННЯ ВТРАЧАЄ СЕНС.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 ГРОШОВОГО ПЕРЕРОЗПОДІЛУ, ЯКІ ПОВ'ЯЗАНІ, З ОДНОГО БОКУ, ІЗ ФОРМУВАННЯМ СТРАХОВОГО ФОНДУ ЗА ДОПОМОГОЮ СТРАХОВИХ ПЛАТЕЖІВ, З ІНШОГО - ІЗ ВІДШКОДУВАННЯМ ЗБИТКУ З ЦЬОГО ФОНДУ ПОТЕРПІЛИМ.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СТРАХОВОГО СПІВТОВАРИСТВА З ЧИСЛА СТРАХУВАЛЬНИКІВ.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ЗАМКНУТА РОЗКЛАДКА ЗБИТКУ В ПРОСТОРІ ТА ЧАСІ ПОКАЗУЄ, ЩО СФОРМОВАНИЙ СТРАХОВИЙ ФОНД ПРИЗНАЧЕНИЙ ТІЛЬКИ ДЛЯ ВІДШКОДУВАННЯ ЗБИТКІВ ВИЗНАЧЕНОМУ КОЛУ СТРАХУВАЛЬНИКІВ. 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ПОЄДНАННЯ ІНДИВІДУАЛЬНИХ І КОЛЕКТИВНИХ СТРАХОВИХ ІНТЕРЕСІВ.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ЗВОРОТНІСТЬ СТРАХОВИХ ПЛАТЕЖІВ ОЗНАЧАЄ ПОВЕРНЕННЯ СТРАХУВАЛЬНИКАМ ГРОШЕЙ У ВИПАДКУ НАСТАННЯ СТРАХОВОЇ ПОДІЇ. 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САМООКУПНІСТЬ СТРАХОВОЇ ДІЯЛЬНОСТІ.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987" y="4598580"/>
            <a:ext cx="43665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7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00" y="216024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страхування проявляється у його функціях. Вони дають змогу виявити особливості страхування як ланки фінансової системи. 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7700" y="1397726"/>
            <a:ext cx="9144000" cy="5462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Страхуванню властиві такі функції:</a:t>
            </a:r>
          </a:p>
          <a:p>
            <a:pPr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800" i="1" dirty="0">
                <a:solidFill>
                  <a:srgbClr val="DC73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в рамках ризикової функції відбувається перерозподіл грошових коштів серед учасників страхування у зв'язку з наслідками страхових подій)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i="1" dirty="0">
                <a:solidFill>
                  <a:srgbClr val="DC73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попереджувальна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 з використанням частини страхового фонду на зменшення наслідків страхового ризику)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i="1" dirty="0">
                <a:solidFill>
                  <a:srgbClr val="DC73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нагромаджувальна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 грошових сум за допомогою страхування на дожиття )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i="1" dirty="0">
                <a:solidFill>
                  <a:srgbClr val="DC73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фінансовий контроль за правильним проведенням страхових операцій)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5177" y="4062549"/>
            <a:ext cx="3283131" cy="26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6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6571" y="568233"/>
            <a:ext cx="11508378" cy="23055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/>
              <a:t>Основними суб'єктами страхування виступають </a:t>
            </a:r>
            <a:endParaRPr lang="uk-UA" sz="3600" dirty="0" smtClean="0"/>
          </a:p>
          <a:p>
            <a:pPr algn="ctr">
              <a:buNone/>
            </a:pPr>
            <a:r>
              <a:rPr lang="uk-UA" sz="3600" dirty="0" smtClean="0">
                <a:solidFill>
                  <a:srgbClr val="DC7356"/>
                </a:solidFill>
              </a:rPr>
              <a:t>страховик</a:t>
            </a:r>
            <a:r>
              <a:rPr lang="uk-UA" sz="3600" dirty="0"/>
              <a:t>, </a:t>
            </a:r>
            <a:r>
              <a:rPr lang="uk-UA" sz="3600" dirty="0">
                <a:solidFill>
                  <a:srgbClr val="DC7356"/>
                </a:solidFill>
              </a:rPr>
              <a:t>страхувальник</a:t>
            </a:r>
            <a:r>
              <a:rPr lang="uk-UA" sz="3600" dirty="0"/>
              <a:t> і </a:t>
            </a:r>
            <a:r>
              <a:rPr lang="uk-UA" sz="3600" dirty="0">
                <a:solidFill>
                  <a:srgbClr val="DC7356"/>
                </a:solidFill>
              </a:rPr>
              <a:t>застрахований</a:t>
            </a:r>
            <a:r>
              <a:rPr lang="uk-UA" sz="3600" dirty="0"/>
              <a:t>.</a:t>
            </a:r>
            <a:endParaRPr lang="uk-U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3645025"/>
            <a:ext cx="3635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45024"/>
            <a:ext cx="34198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5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923" y="332656"/>
            <a:ext cx="9582125" cy="886544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Страхові відносини включають:</a:t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6813" y="1600200"/>
            <a:ext cx="7781395" cy="5257800"/>
          </a:xfrm>
        </p:spPr>
        <p:txBody>
          <a:bodyPr>
            <a:normAutofit/>
          </a:bodyPr>
          <a:lstStyle/>
          <a:p>
            <a:r>
              <a:rPr lang="uk-UA" sz="3200" dirty="0"/>
              <a:t> страхові платежі;</a:t>
            </a:r>
          </a:p>
          <a:p>
            <a:r>
              <a:rPr lang="uk-UA" sz="3200" dirty="0"/>
              <a:t> виплату страхового відшкодування;</a:t>
            </a:r>
          </a:p>
          <a:p>
            <a:r>
              <a:rPr lang="uk-UA" sz="3200" dirty="0"/>
              <a:t> перестрахування;</a:t>
            </a:r>
          </a:p>
          <a:p>
            <a:r>
              <a:rPr lang="uk-UA" sz="3200" dirty="0"/>
              <a:t> розміщення тимчасово вільних коштів на фінансовому ринку;</a:t>
            </a:r>
          </a:p>
          <a:p>
            <a:r>
              <a:rPr lang="uk-UA" sz="3200" dirty="0"/>
              <a:t> отримання доходів від розміщення коштів на фінансовому ринку.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3720" y="4322307"/>
            <a:ext cx="2592288" cy="172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1422324"/>
            <a:ext cx="29470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4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9932" y="1071154"/>
            <a:ext cx="8685245" cy="48201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 відносини між суб'єктами страхування регулюються відповідними угодами між страховиком і страхувальником, які мають юридичну силу. Документ, що засвідчує факт страхування, називається 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страховим полісом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Він видається страховиком після сплати страхового внеску. У страховому полісі вказуються об'єкт і вид страхування, строки дії договору і страхові випадки.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1532" y="154969"/>
            <a:ext cx="280831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7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682</TotalTime>
  <Words>1163</Words>
  <Application>Microsoft Office PowerPoint</Application>
  <PresentationFormat>Широкоэкранный</PresentationFormat>
  <Paragraphs>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Times New Roman</vt:lpstr>
      <vt:lpstr>Wingdings 3</vt:lpstr>
      <vt:lpstr>Сектор</vt:lpstr>
      <vt:lpstr>Страховий менеджмент</vt:lpstr>
      <vt:lpstr>Менеджмент в страхуванні включає в себе управління інтелектуальними, фінансовими, сировинними ресурсами з метою забезпечення найбільш ефективної діяльності страховика.  Характерна особливість страхового ринку полягає в непередбачуваності можливого результату, тобто його ризиковому характері. Таким чином, головна особливість менеджменту в страхуванні - управління в умовах ризику   </vt:lpstr>
      <vt:lpstr>Презентация PowerPoint</vt:lpstr>
      <vt:lpstr>Презентация PowerPoint</vt:lpstr>
      <vt:lpstr>ознаки страхування:</vt:lpstr>
      <vt:lpstr>Сутність страхування проявляється у його функціях. Вони дають змогу виявити особливості страхування як ланки фінансової системи. </vt:lpstr>
      <vt:lpstr>Презентация PowerPoint</vt:lpstr>
      <vt:lpstr> Страхові відносини включають: </vt:lpstr>
      <vt:lpstr>Презентация PowerPoint</vt:lpstr>
      <vt:lpstr>  У практиці господарювання економічна категорія страхування проявляється через формування спеціальних цільових ресурсів, призначених для відшкодування збитків - страхових фондів. </vt:lpstr>
      <vt:lpstr>Класифікація сукупності страхових відносин має такий вид:</vt:lpstr>
      <vt:lpstr> У процесі формування і розподілу страхового фонду формуються прибутки, витрати і фінансові результати страхових операцій. </vt:lpstr>
      <vt:lpstr>Презентация PowerPoint</vt:lpstr>
      <vt:lpstr>Презентация PowerPoint</vt:lpstr>
      <vt:lpstr> Роль страхування на фінансовому ринку може розглядатися за такими напрямками: </vt:lpstr>
      <vt:lpstr>Презентация PowerPoint</vt:lpstr>
      <vt:lpstr>страховий менеджмент - це професійне управління діяльністю страхової компанії для досягнення поставлених цілей, з урахуванням інтересів власників, керівництва та клієнтів. </vt:lpstr>
      <vt:lpstr>об’єктом організаційного менеджменту є:  - процес створення організації, формування її структури та системи управління;   - управління опрацюванням нових продуктів (створенням нових правил страхування, доповнення існуючих видів страхування додатковими послугами тощо). Страхові компанії самостійно визначають власну організаційну структуру і мають право створювати філії, представництва, відділення та інші відокремлені підрозділи як в Україні, так і за її межами. </vt:lpstr>
      <vt:lpstr>Страховий менеджмент:  у вузькому розумінні - є управління діяльністю акціонерною страховою компанією, що функціонує в умовах конкурентного економічного середовища, яке включає постановку цілей, вибирання засобів і розробку методів їх досягнення;  у широкому розумінні - професійне управління страховою діяльністю страхової компанії, яке здійснюється в умовах ринкових відносин і направлене на отримання максимального прибутку при раціональному використанні всіх наявних ресурсів. Страховий менеджмент вивчає найбільш раціональні технології управління страховими компаніями, а також управління іншими професійними учасниками страхового ринку.</vt:lpstr>
      <vt:lpstr>Страховий менеджмент як управління діяльністю страхової компанії, є процесом управління ресурсами, що спрямований на стійке надання відповідних страхових послуг.  Тобто, у широкому значенні, страховий менеджмент передбачає управління процесом створення і розвитку страхових організацій;  - розробку стратегії і тактики розвитку страховика загалом та в розрізі окремих видів діяльності;  -управління операційними, інвестиційними та фінансовими ризиками страховиків;  -облік та звітність у страхових організаціях;   -розробку тарифної, перестрахувальної та фінансової політики діяльності страховика;  -відбір ризиків на страхування і формування страхових резервів;  -управління страховим та інвестиційним портфелем;  -оцінку рівня конкуренції на ринку страхових послуг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професійні обов’язки працівників страхових компаній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14</cp:revision>
  <dcterms:created xsi:type="dcterms:W3CDTF">2023-10-31T21:02:14Z</dcterms:created>
  <dcterms:modified xsi:type="dcterms:W3CDTF">2023-11-01T08:24:15Z</dcterms:modified>
</cp:coreProperties>
</file>