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51048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607681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943587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2208628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3053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1214255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1523417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2231324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139603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811DD7-F1D1-4917-BCA9-1B64C2FF5404}" type="datetimeFigureOut">
              <a:rPr lang="ru-RU" smtClean="0"/>
              <a:t>16.03.2021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545566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5811DD7-F1D1-4917-BCA9-1B64C2FF5404}" type="datetimeFigureOut">
              <a:rPr lang="ru-RU" smtClean="0"/>
              <a:t>16.03.2021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450343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5811DD7-F1D1-4917-BCA9-1B64C2FF5404}" type="datetimeFigureOut">
              <a:rPr lang="ru-RU" smtClean="0"/>
              <a:t>16.03.2021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418057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5811DD7-F1D1-4917-BCA9-1B64C2FF5404}" type="datetimeFigureOut">
              <a:rPr lang="ru-RU" smtClean="0"/>
              <a:t>16.03.2021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232035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11DD7-F1D1-4917-BCA9-1B64C2FF5404}" type="datetimeFigureOut">
              <a:rPr lang="ru-RU" smtClean="0"/>
              <a:t>16.03.2021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1897547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811DD7-F1D1-4917-BCA9-1B64C2FF5404}" type="datetimeFigureOut">
              <a:rPr lang="ru-RU" smtClean="0"/>
              <a:t>16.03.2021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316256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811DD7-F1D1-4917-BCA9-1B64C2FF5404}" type="datetimeFigureOut">
              <a:rPr lang="ru-RU" smtClean="0"/>
              <a:t>16.03.2021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B1C1253-6744-4670-B3F3-5C2EC5AB8EE1}" type="slidenum">
              <a:rPr lang="ru-RU" smtClean="0"/>
              <a:t>‹#›</a:t>
            </a:fld>
            <a:endParaRPr lang="ru-RU"/>
          </a:p>
        </p:txBody>
      </p:sp>
    </p:spTree>
    <p:extLst>
      <p:ext uri="{BB962C8B-B14F-4D97-AF65-F5344CB8AC3E}">
        <p14:creationId xmlns:p14="http://schemas.microsoft.com/office/powerpoint/2010/main" val="1132377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5811DD7-F1D1-4917-BCA9-1B64C2FF5404}" type="datetimeFigureOut">
              <a:rPr lang="ru-RU" smtClean="0"/>
              <a:t>16.03.2021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B1C1253-6744-4670-B3F3-5C2EC5AB8EE1}" type="slidenum">
              <a:rPr lang="ru-RU" smtClean="0"/>
              <a:t>‹#›</a:t>
            </a:fld>
            <a:endParaRPr lang="ru-RU"/>
          </a:p>
        </p:txBody>
      </p:sp>
    </p:spTree>
    <p:extLst>
      <p:ext uri="{BB962C8B-B14F-4D97-AF65-F5344CB8AC3E}">
        <p14:creationId xmlns:p14="http://schemas.microsoft.com/office/powerpoint/2010/main" val="40092333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err="1" smtClean="0"/>
              <a:t>Клієнтоорінтований</a:t>
            </a:r>
            <a:r>
              <a:rPr lang="uk-UA" dirty="0" smtClean="0"/>
              <a:t> менеджмент</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3054461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endParaRPr lang="ru-RU" dirty="0"/>
          </a:p>
        </p:txBody>
      </p:sp>
      <p:sp>
        <p:nvSpPr>
          <p:cNvPr id="3" name="Объект 2"/>
          <p:cNvSpPr>
            <a:spLocks noGrp="1"/>
          </p:cNvSpPr>
          <p:nvPr>
            <p:ph idx="1"/>
          </p:nvPr>
        </p:nvSpPr>
        <p:spPr/>
        <p:txBody>
          <a:bodyPr>
            <a:normAutofit fontScale="92500" lnSpcReduction="10000"/>
          </a:bodyPr>
          <a:lstStyle/>
          <a:p>
            <a:endParaRPr lang="ru-RU" dirty="0"/>
          </a:p>
          <a:p>
            <a:pPr algn="just"/>
            <a:r>
              <a:rPr lang="uk-UA" dirty="0" err="1"/>
              <a:t>Клієнтоорієнтований</a:t>
            </a:r>
            <a:r>
              <a:rPr lang="uk-UA" dirty="0"/>
              <a:t> підхід останнім часом стає провідною парадигмою ведення бізнесу. Це пов’язано з тим, що унікальні конкурентні переваги, про які всі говорять, стає досить складно створювати за рахунок нових технологій, за рахунок асортименту, підвищення операційної ефективності та зниження цін, оскільки все це можна швидко скопіювати. А ось ставлення до клієнта скопіювати складніше. Лише знаючи свого клієнта, розуміючи його потреби та передбачаючи його потенційні бажання, можна створити продукт чи послугу, від яких неможливо відмовитися. Це, своєю чергою, приводить до збільшення лояльності існуючих клієнтів та залучення нових, а відповідно – до зростання прибутковості та довгострокового процвітання підприємств.</a:t>
            </a:r>
            <a:endParaRPr lang="ru-RU" dirty="0"/>
          </a:p>
          <a:p>
            <a:r>
              <a:rPr lang="uk-UA" dirty="0"/>
              <a:t>Саме тому наявність в особистісній парадигмі бакалавра знань з психології </a:t>
            </a:r>
            <a:r>
              <a:rPr lang="uk-UA" dirty="0" err="1"/>
              <a:t>поведіник</a:t>
            </a:r>
            <a:r>
              <a:rPr lang="uk-UA" dirty="0"/>
              <a:t> споживача, особливостей впливу на цю поведінку, засобів задоволення потреб клієнтів, факторів, зо формують лояльність клієнта є особливо важливою. </a:t>
            </a:r>
            <a:endParaRPr lang="ru-RU" dirty="0"/>
          </a:p>
          <a:p>
            <a:endParaRPr lang="ru-RU" dirty="0"/>
          </a:p>
        </p:txBody>
      </p:sp>
    </p:spTree>
    <p:extLst>
      <p:ext uri="{BB962C8B-B14F-4D97-AF65-F5344CB8AC3E}">
        <p14:creationId xmlns:p14="http://schemas.microsoft.com/office/powerpoint/2010/main" val="3018182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Мета </a:t>
            </a:r>
            <a:r>
              <a:rPr lang="uk-UA" dirty="0"/>
              <a:t>вивчення дисципліни «</a:t>
            </a:r>
            <a:r>
              <a:rPr lang="uk-UA" dirty="0" err="1"/>
              <a:t>Клієнтооріентований</a:t>
            </a:r>
            <a:r>
              <a:rPr lang="uk-UA" dirty="0"/>
              <a:t> менеджмент»: </a:t>
            </a:r>
            <a:endParaRPr lang="ru-RU" dirty="0"/>
          </a:p>
        </p:txBody>
      </p:sp>
      <p:sp>
        <p:nvSpPr>
          <p:cNvPr id="3" name="Объект 2"/>
          <p:cNvSpPr>
            <a:spLocks noGrp="1"/>
          </p:cNvSpPr>
          <p:nvPr>
            <p:ph idx="1"/>
          </p:nvPr>
        </p:nvSpPr>
        <p:spPr/>
        <p:txBody>
          <a:bodyPr/>
          <a:lstStyle/>
          <a:p>
            <a:pPr algn="just"/>
            <a:r>
              <a:rPr lang="uk-UA" dirty="0" smtClean="0"/>
              <a:t>формування </a:t>
            </a:r>
            <a:r>
              <a:rPr lang="uk-UA" dirty="0"/>
              <a:t>у майбутніх менеджерів системи фундаментальних знань щодо сутності </a:t>
            </a:r>
            <a:r>
              <a:rPr lang="uk-UA" dirty="0" err="1"/>
              <a:t>клієнтоорієнтованого</a:t>
            </a:r>
            <a:r>
              <a:rPr lang="uk-UA" dirty="0"/>
              <a:t> підходу та його взаємозв’язку з конкурентоспроможністю підприємства, а також у визначенні ключових факторів побудови ефективної системи </a:t>
            </a:r>
            <a:r>
              <a:rPr lang="uk-UA" dirty="0" err="1"/>
              <a:t>клієнтоорієнтованості</a:t>
            </a:r>
            <a:r>
              <a:rPr lang="uk-UA" dirty="0"/>
              <a:t>.</a:t>
            </a:r>
            <a:endParaRPr lang="ru-RU" dirty="0"/>
          </a:p>
          <a:p>
            <a:pPr algn="just"/>
            <a:endParaRPr lang="ru-RU" dirty="0"/>
          </a:p>
        </p:txBody>
      </p:sp>
    </p:spTree>
    <p:extLst>
      <p:ext uri="{BB962C8B-B14F-4D97-AF65-F5344CB8AC3E}">
        <p14:creationId xmlns:p14="http://schemas.microsoft.com/office/powerpoint/2010/main" val="204652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У разі успішного завершення курсу студент </a:t>
            </a:r>
            <a:r>
              <a:rPr lang="uk-UA" b="1" u="sng" dirty="0"/>
              <a:t>зможе</a:t>
            </a:r>
            <a:r>
              <a:rPr lang="uk-UA" b="1" dirty="0"/>
              <a:t>:</a:t>
            </a:r>
            <a:r>
              <a:rPr lang="ru-RU" dirty="0"/>
              <a:t/>
            </a:r>
            <a:br>
              <a:rPr lang="ru-RU" dirty="0"/>
            </a:br>
            <a:endParaRPr lang="ru-RU" dirty="0"/>
          </a:p>
        </p:txBody>
      </p:sp>
      <p:sp>
        <p:nvSpPr>
          <p:cNvPr id="3" name="Объект 2"/>
          <p:cNvSpPr>
            <a:spLocks noGrp="1"/>
          </p:cNvSpPr>
          <p:nvPr>
            <p:ph idx="1"/>
          </p:nvPr>
        </p:nvSpPr>
        <p:spPr/>
        <p:txBody>
          <a:bodyPr/>
          <a:lstStyle/>
          <a:p>
            <a:pPr lvl="0"/>
            <a:r>
              <a:rPr lang="uk-UA" dirty="0" smtClean="0"/>
              <a:t>аналізувати </a:t>
            </a:r>
            <a:r>
              <a:rPr lang="uk-UA" dirty="0"/>
              <a:t>та моделювати поведінку споживачів на ринку;</a:t>
            </a:r>
            <a:endParaRPr lang="ru-RU" dirty="0"/>
          </a:p>
          <a:p>
            <a:pPr lvl="0"/>
            <a:r>
              <a:rPr lang="uk-UA" dirty="0"/>
              <a:t>аналізувати про прогнозувати фактори, що впливають на прийняття рішень щодо покупки того чи іншого товару;</a:t>
            </a:r>
            <a:endParaRPr lang="ru-RU" dirty="0"/>
          </a:p>
          <a:p>
            <a:pPr lvl="0"/>
            <a:r>
              <a:rPr lang="uk-UA" dirty="0"/>
              <a:t>виявляти протиріччя між теорією та практикою;</a:t>
            </a:r>
            <a:endParaRPr lang="ru-RU" dirty="0"/>
          </a:p>
          <a:p>
            <a:pPr lvl="0"/>
            <a:r>
              <a:rPr lang="uk-UA" dirty="0"/>
              <a:t>творчо міркувати та знаходити оптимальне рішення в стандартних та нестандартних ситуаціях;</a:t>
            </a:r>
            <a:endParaRPr lang="ru-RU" dirty="0"/>
          </a:p>
          <a:p>
            <a:pPr lvl="0"/>
            <a:r>
              <a:rPr lang="uk-UA" dirty="0"/>
              <a:t>застосовувати оптимальні засоби впливу на поведінку споживачів з метою формування їх лояльності. </a:t>
            </a:r>
            <a:endParaRPr lang="ru-RU" dirty="0"/>
          </a:p>
          <a:p>
            <a:r>
              <a:rPr lang="uk-UA" dirty="0"/>
              <a:t> </a:t>
            </a:r>
            <a:endParaRPr lang="ru-RU" dirty="0"/>
          </a:p>
          <a:p>
            <a:endParaRPr lang="ru-RU" dirty="0"/>
          </a:p>
        </p:txBody>
      </p:sp>
    </p:spTree>
    <p:extLst>
      <p:ext uri="{BB962C8B-B14F-4D97-AF65-F5344CB8AC3E}">
        <p14:creationId xmlns:p14="http://schemas.microsoft.com/office/powerpoint/2010/main" val="68456004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122</TotalTime>
  <Words>248</Words>
  <Application>Microsoft Office PowerPoint</Application>
  <PresentationFormat>Широкоэкранный</PresentationFormat>
  <Paragraphs>14</Paragraphs>
  <Slides>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vt:i4>
      </vt:variant>
    </vt:vector>
  </HeadingPairs>
  <TitlesOfParts>
    <vt:vector size="8" baseType="lpstr">
      <vt:lpstr>Arial</vt:lpstr>
      <vt:lpstr>Trebuchet MS</vt:lpstr>
      <vt:lpstr>Wingdings 3</vt:lpstr>
      <vt:lpstr>Аспект</vt:lpstr>
      <vt:lpstr>Клієнтоорінтований менеджмент</vt:lpstr>
      <vt:lpstr> </vt:lpstr>
      <vt:lpstr>Мета вивчення дисципліни «Клієнтооріентований менеджмент»: </vt:lpstr>
      <vt:lpstr>У разі успішного завершення курсу студент зможе: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та адміністрування</dc:title>
  <dc:creator>Olga Venger</dc:creator>
  <cp:lastModifiedBy>Оля</cp:lastModifiedBy>
  <cp:revision>2</cp:revision>
  <dcterms:created xsi:type="dcterms:W3CDTF">2020-09-14T12:43:26Z</dcterms:created>
  <dcterms:modified xsi:type="dcterms:W3CDTF">2021-03-16T22:05:32Z</dcterms:modified>
</cp:coreProperties>
</file>