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6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63195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Біологічні та екологічні системи</a:t>
            </a:r>
            <a:endParaRPr lang="en-US" sz="5249" dirty="0"/>
          </a:p>
        </p:txBody>
      </p:sp>
      <p:sp>
        <p:nvSpPr>
          <p:cNvPr id="6" name="Shape 3"/>
          <p:cNvSpPr/>
          <p:nvPr/>
        </p:nvSpPr>
        <p:spPr>
          <a:xfrm>
            <a:off x="63195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335405"/>
            <a:ext cx="54711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Біологічні системи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2474119"/>
            <a:ext cx="3481149" cy="21514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0220" y="490323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Клітини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1760220" y="5472589"/>
            <a:ext cx="34811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Будування та функції клітин як основи біотичної системи.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625" y="2474119"/>
            <a:ext cx="3481149" cy="215145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74625" y="490323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Тканини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574625" y="5472589"/>
            <a:ext cx="348114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Різні види тканин, їх функції та роль у підтримці життя всього організму.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031" y="2474119"/>
            <a:ext cx="3481149" cy="215145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89031" y="490323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Органи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389031" y="5472589"/>
            <a:ext cx="3481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Опис та функції різних органів людини та тварин, зв'язок між органами та їх взаємодія.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176695"/>
            <a:ext cx="95250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Особливості біологічної системи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1760220" y="2315408"/>
            <a:ext cx="5443895" cy="2079903"/>
          </a:xfrm>
          <a:prstGeom prst="roundRect">
            <a:avLst>
              <a:gd name="adj" fmla="val 6410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982391" y="253757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Саморегуляція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1982391" y="3106936"/>
            <a:ext cx="499955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Біологічні системи можуть самостійно регулювати свої функції та зберігати стійкий рівень життєдіяльності.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315408"/>
            <a:ext cx="5443895" cy="2079903"/>
          </a:xfrm>
          <a:prstGeom prst="roundRect">
            <a:avLst>
              <a:gd name="adj" fmla="val 6410"/>
            </a:avLst>
          </a:prstGeom>
          <a:solidFill>
            <a:srgbClr val="EEEFF5"/>
          </a:solidFill>
          <a:ln/>
        </p:spPr>
      </p:sp>
      <p:sp>
        <p:nvSpPr>
          <p:cNvPr id="9" name="Text 6"/>
          <p:cNvSpPr/>
          <p:nvPr/>
        </p:nvSpPr>
        <p:spPr>
          <a:xfrm>
            <a:off x="7648456" y="253757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Адаптиція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48456" y="3106936"/>
            <a:ext cx="499955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Біологічні системи можуть адаптуватися до зміни умов навколишнього середовища і виживати в ньому.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1760220" y="4617482"/>
            <a:ext cx="5443895" cy="2435304"/>
          </a:xfrm>
          <a:prstGeom prst="roundRect">
            <a:avLst>
              <a:gd name="adj" fmla="val 5474"/>
            </a:avLst>
          </a:prstGeom>
          <a:solidFill>
            <a:srgbClr val="EEEFF5"/>
          </a:solidFill>
          <a:ln/>
        </p:spPr>
      </p:sp>
      <p:sp>
        <p:nvSpPr>
          <p:cNvPr id="12" name="Text 9"/>
          <p:cNvSpPr/>
          <p:nvPr/>
        </p:nvSpPr>
        <p:spPr>
          <a:xfrm>
            <a:off x="1982391" y="483965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Диференціація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1982391" y="5409009"/>
            <a:ext cx="499955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Біологічні системи можуть диференціюватися на різноманітні типи клітин, тканин та органів з різними функціями.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617482"/>
            <a:ext cx="5443895" cy="2435304"/>
          </a:xfrm>
          <a:prstGeom prst="roundRect">
            <a:avLst>
              <a:gd name="adj" fmla="val 5474"/>
            </a:avLst>
          </a:prstGeom>
          <a:solidFill>
            <a:srgbClr val="EEEFF5"/>
          </a:solidFill>
          <a:ln/>
        </p:spPr>
      </p:sp>
      <p:sp>
        <p:nvSpPr>
          <p:cNvPr id="15" name="Text 12"/>
          <p:cNvSpPr/>
          <p:nvPr/>
        </p:nvSpPr>
        <p:spPr>
          <a:xfrm>
            <a:off x="7648456" y="4839653"/>
            <a:ext cx="29032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Підтримання життя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48456" y="5409009"/>
            <a:ext cx="499955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Біологічні системи є основою життя на Землі, бо забезпечують поживні речовини та умови для інших форм життя.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4490799" y="712589"/>
            <a:ext cx="5836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Регуляція біосистем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4774168" y="1740218"/>
            <a:ext cx="99893" cy="5776793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6" name="Shape 3"/>
          <p:cNvSpPr/>
          <p:nvPr/>
        </p:nvSpPr>
        <p:spPr>
          <a:xfrm>
            <a:off x="5074027" y="2113776"/>
            <a:ext cx="777597" cy="99893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7" name="Shape 4"/>
          <p:cNvSpPr/>
          <p:nvPr/>
        </p:nvSpPr>
        <p:spPr>
          <a:xfrm>
            <a:off x="4574084" y="191381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8" name="Text 5"/>
          <p:cNvSpPr/>
          <p:nvPr/>
        </p:nvSpPr>
        <p:spPr>
          <a:xfrm>
            <a:off x="4766846" y="1955483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60461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Види регуляції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60461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Різні види регуляції біологічних систем, від саморегуляції до залежності від чинників навколишнього середовища.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074027" y="4113431"/>
            <a:ext cx="777597" cy="99893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2" name="Shape 9"/>
          <p:cNvSpPr/>
          <p:nvPr/>
        </p:nvSpPr>
        <p:spPr>
          <a:xfrm>
            <a:off x="4574084" y="391346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3" name="Text 10"/>
          <p:cNvSpPr/>
          <p:nvPr/>
        </p:nvSpPr>
        <p:spPr>
          <a:xfrm>
            <a:off x="4732556" y="395513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6046113" y="3962043"/>
            <a:ext cx="2750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Негативний вплив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60461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Вплив шкідливих факторів на біосистеми, їх наслідки та наші зусилля у збереженні різноманіття життя.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5074027" y="6113085"/>
            <a:ext cx="777597" cy="99893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7" name="Shape 14"/>
          <p:cNvSpPr/>
          <p:nvPr/>
        </p:nvSpPr>
        <p:spPr>
          <a:xfrm>
            <a:off x="4574084" y="591312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4732556" y="595479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6046113" y="5961698"/>
            <a:ext cx="3817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Управління біосистемами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60461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Роль людини у регулюванні та охороні біологічних систем для сталих та економічних цілей.</a:t>
            </a:r>
            <a:endParaRPr lang="en-US" sz="1750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335405"/>
            <a:ext cx="55930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Екологічні системи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2474119"/>
            <a:ext cx="3481149" cy="21514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0220" y="490323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Екосистеми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1760220" y="5472589"/>
            <a:ext cx="348114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Опис різних типів екосистем, їх структура та функції в природі.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625" y="2474119"/>
            <a:ext cx="3481149" cy="215145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74625" y="4903232"/>
            <a:ext cx="3124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Ланцюжок живлення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574625" y="5472589"/>
            <a:ext cx="3481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Роль харчових ланцюгів у функціонуванні екосистем і відносини між видами в системі.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031" y="2474119"/>
            <a:ext cx="3481149" cy="215145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89031" y="4903232"/>
            <a:ext cx="3299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Забруднення довкілля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389031" y="5472589"/>
            <a:ext cx="3481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Вплив людської діяльності на екосистеми та кроки, що ми робимо, аби запобігти забрудненню.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1760220" y="1240750"/>
            <a:ext cx="92506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Місце екології серед інших наук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1760220" y="244197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8" name="Text 4"/>
          <p:cNvSpPr/>
          <p:nvPr/>
        </p:nvSpPr>
        <p:spPr>
          <a:xfrm>
            <a:off x="1952982" y="2483644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2482334" y="2518291"/>
            <a:ext cx="283309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Міждисциплінарність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2482334" y="3434834"/>
            <a:ext cx="283309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Екологія вивчає взаємодію живих і неживих компонентів екосистем і має зв'язок з іншими науками, такими як геологія та географія.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5537597" y="244197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2" name="Text 8"/>
          <p:cNvSpPr/>
          <p:nvPr/>
        </p:nvSpPr>
        <p:spPr>
          <a:xfrm>
            <a:off x="5696069" y="2483644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6259711" y="2518291"/>
            <a:ext cx="283309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Вплив людини на природу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6259711" y="3434834"/>
            <a:ext cx="2833092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світі, який все більш планетарний та інтерпов'язаний, екологія стає усе важливішою для збереження різноманіття життя, природних ресурсів та збалансованого розвитку.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9314974" y="244197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6" name="Text 12"/>
          <p:cNvSpPr/>
          <p:nvPr/>
        </p:nvSpPr>
        <p:spPr>
          <a:xfrm>
            <a:off x="9473446" y="2483644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10037088" y="2518291"/>
            <a:ext cx="2833092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Взаємодія між людиною та природою</a:t>
            </a: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10037088" y="3782020"/>
            <a:ext cx="283309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Екологічна криза нагадує нам про важливість уважного ставлення до природи для забезпечення нашого власного благополуччя.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807012"/>
            <a:ext cx="66294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Сучасний стан екології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1760220" y="2945725"/>
            <a:ext cx="3555206" cy="3476863"/>
          </a:xfrm>
          <a:prstGeom prst="roundRect">
            <a:avLst>
              <a:gd name="adj" fmla="val 3834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982391" y="3167896"/>
            <a:ext cx="23469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Біорізноманіття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1982391" y="3737253"/>
            <a:ext cx="31108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Зменшення кількості видів, знищення природних середовищ та вплив людської діяльності на екосистеми.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537597" y="2945725"/>
            <a:ext cx="3555206" cy="3476863"/>
          </a:xfrm>
          <a:prstGeom prst="roundRect">
            <a:avLst>
              <a:gd name="adj" fmla="val 3834"/>
            </a:avLst>
          </a:prstGeom>
          <a:solidFill>
            <a:srgbClr val="EEEFF5"/>
          </a:solidFill>
          <a:ln/>
        </p:spPr>
      </p:sp>
      <p:sp>
        <p:nvSpPr>
          <p:cNvPr id="9" name="Text 6"/>
          <p:cNvSpPr/>
          <p:nvPr/>
        </p:nvSpPr>
        <p:spPr>
          <a:xfrm>
            <a:off x="5759768" y="316789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Зміна клімату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759768" y="3737253"/>
            <a:ext cx="31108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Забруднення повітря, надмірна вирубка лісів та глобальне потепління помітно впливають на екологію і природні процеси в світі.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314974" y="2945725"/>
            <a:ext cx="3555206" cy="3476863"/>
          </a:xfrm>
          <a:prstGeom prst="roundRect">
            <a:avLst>
              <a:gd name="adj" fmla="val 3834"/>
            </a:avLst>
          </a:prstGeom>
          <a:solidFill>
            <a:srgbClr val="EEEFF5"/>
          </a:solidFill>
          <a:ln/>
        </p:spPr>
      </p:sp>
      <p:sp>
        <p:nvSpPr>
          <p:cNvPr id="12" name="Text 9"/>
          <p:cNvSpPr/>
          <p:nvPr/>
        </p:nvSpPr>
        <p:spPr>
          <a:xfrm>
            <a:off x="9537144" y="3167896"/>
            <a:ext cx="3110865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Зусилля у збереженні навколишнього середовища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537144" y="4778812"/>
            <a:ext cx="311086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Різні країни та організації зберігають, відновлюють та регулюють природні ресурси та екосистеми.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865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Зміна стану системи: криза, катастрофи, катаклізми …</a:t>
            </a:r>
            <a:endParaRPr lang="en-US" sz="4129" dirty="0"/>
          </a:p>
        </p:txBody>
      </p:sp>
      <p:sp>
        <p:nvSpPr>
          <p:cNvPr id="5" name="Shape 2"/>
          <p:cNvSpPr/>
          <p:nvPr/>
        </p:nvSpPr>
        <p:spPr>
          <a:xfrm>
            <a:off x="1053941" y="2202537"/>
            <a:ext cx="94298" cy="5453539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6" name="Shape 3"/>
          <p:cNvSpPr/>
          <p:nvPr/>
        </p:nvSpPr>
        <p:spPr>
          <a:xfrm>
            <a:off x="1337072" y="2555200"/>
            <a:ext cx="734139" cy="94298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7" name="Shape 4"/>
          <p:cNvSpPr/>
          <p:nvPr/>
        </p:nvSpPr>
        <p:spPr>
          <a:xfrm>
            <a:off x="865108" y="2366367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8" name="Text 5"/>
          <p:cNvSpPr/>
          <p:nvPr/>
        </p:nvSpPr>
        <p:spPr>
          <a:xfrm>
            <a:off x="1043940" y="2405658"/>
            <a:ext cx="11430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478" dirty="0"/>
          </a:p>
        </p:txBody>
      </p:sp>
      <p:sp>
        <p:nvSpPr>
          <p:cNvPr id="9" name="Text 6"/>
          <p:cNvSpPr/>
          <p:nvPr/>
        </p:nvSpPr>
        <p:spPr>
          <a:xfrm>
            <a:off x="2254806" y="2412206"/>
            <a:ext cx="310896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Криза біорізноманіття</a:t>
            </a:r>
            <a:endParaRPr lang="en-US" sz="2065" dirty="0"/>
          </a:p>
        </p:txBody>
      </p:sp>
      <p:sp>
        <p:nvSpPr>
          <p:cNvPr id="10" name="Text 7"/>
          <p:cNvSpPr/>
          <p:nvPr/>
        </p:nvSpPr>
        <p:spPr>
          <a:xfrm>
            <a:off x="2254806" y="2949535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Зменшення кількості видів, їх загрози та шляхи у збереженні природного різноманіття.</a:t>
            </a:r>
            <a:endParaRPr lang="en-US" sz="1652" dirty="0"/>
          </a:p>
        </p:txBody>
      </p:sp>
      <p:sp>
        <p:nvSpPr>
          <p:cNvPr id="11" name="Shape 8"/>
          <p:cNvSpPr/>
          <p:nvPr/>
        </p:nvSpPr>
        <p:spPr>
          <a:xfrm>
            <a:off x="1337072" y="4442936"/>
            <a:ext cx="734139" cy="94298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2" name="Shape 9"/>
          <p:cNvSpPr/>
          <p:nvPr/>
        </p:nvSpPr>
        <p:spPr>
          <a:xfrm>
            <a:off x="865108" y="4254103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3" name="Text 10"/>
          <p:cNvSpPr/>
          <p:nvPr/>
        </p:nvSpPr>
        <p:spPr>
          <a:xfrm>
            <a:off x="1013460" y="4293394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478" dirty="0"/>
          </a:p>
        </p:txBody>
      </p:sp>
      <p:sp>
        <p:nvSpPr>
          <p:cNvPr id="14" name="Text 11"/>
          <p:cNvSpPr/>
          <p:nvPr/>
        </p:nvSpPr>
        <p:spPr>
          <a:xfrm>
            <a:off x="2254806" y="4299942"/>
            <a:ext cx="262128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Пожежі в Амазонці</a:t>
            </a:r>
            <a:endParaRPr lang="en-US" sz="2065" dirty="0"/>
          </a:p>
        </p:txBody>
      </p:sp>
      <p:sp>
        <p:nvSpPr>
          <p:cNvPr id="15" name="Text 12"/>
          <p:cNvSpPr/>
          <p:nvPr/>
        </p:nvSpPr>
        <p:spPr>
          <a:xfrm>
            <a:off x="2254806" y="4837271"/>
            <a:ext cx="7931468" cy="335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Вплив пожеж на легені планети та екосистеми Амазонки.</a:t>
            </a:r>
            <a:endParaRPr lang="en-US" sz="1652" dirty="0"/>
          </a:p>
        </p:txBody>
      </p:sp>
      <p:sp>
        <p:nvSpPr>
          <p:cNvPr id="16" name="Shape 13"/>
          <p:cNvSpPr/>
          <p:nvPr/>
        </p:nvSpPr>
        <p:spPr>
          <a:xfrm>
            <a:off x="1337072" y="6330672"/>
            <a:ext cx="734139" cy="94298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7" name="Shape 14"/>
          <p:cNvSpPr/>
          <p:nvPr/>
        </p:nvSpPr>
        <p:spPr>
          <a:xfrm>
            <a:off x="865108" y="6141839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1017270" y="6181130"/>
            <a:ext cx="16764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478" dirty="0"/>
          </a:p>
        </p:txBody>
      </p:sp>
      <p:sp>
        <p:nvSpPr>
          <p:cNvPr id="19" name="Text 16"/>
          <p:cNvSpPr/>
          <p:nvPr/>
        </p:nvSpPr>
        <p:spPr>
          <a:xfrm>
            <a:off x="2254806" y="6187678"/>
            <a:ext cx="262128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Ядерні катастрофи</a:t>
            </a:r>
            <a:endParaRPr lang="en-US" sz="2065" dirty="0"/>
          </a:p>
        </p:txBody>
      </p:sp>
      <p:sp>
        <p:nvSpPr>
          <p:cNvPr id="20" name="Text 17"/>
          <p:cNvSpPr/>
          <p:nvPr/>
        </p:nvSpPr>
        <p:spPr>
          <a:xfrm>
            <a:off x="2254806" y="6725007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Вплив ядерних катастроф на навколишнє середовище та екосистеми в районах, де вони сталися.</a:t>
            </a:r>
            <a:endParaRPr lang="en-US" sz="1652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29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Произвольный</PresentationFormat>
  <Paragraphs>69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Barlow</vt:lpstr>
      <vt:lpstr>Calibri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2023-10-31T13:30:40Z</dcterms:created>
  <dcterms:modified xsi:type="dcterms:W3CDTF">2023-10-31T13:32:41Z</dcterms:modified>
</cp:coreProperties>
</file>