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90" r:id="rId24"/>
    <p:sldId id="291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2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6CFC2-9A2B-4BCA-AB43-4492A8C1E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89DBF5A-C306-4899-BBF7-3D71542C8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EFF260-2EA9-4EF1-8FBE-08AB6BE8A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6DA332-A57F-445E-9756-EB30B9A2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4E92EA-0DA6-44F8-8876-72529301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74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E5FE14-398D-43B2-AEE6-B75B90183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E8FB7D-3DA6-4FE7-9874-9704CA9EB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F648B0-EBAE-4639-B956-185B4C1DD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DC6720-E942-4A63-9C44-4BFE2E5A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ED07C8-333B-424A-B47C-CEF10FEA0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1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806BFBE-E0B0-40CA-A94C-BCA0CD4B8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70DD61-D4FA-4B15-8E62-9D44CC7A1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50E243-A451-40EF-8821-D4C3930C6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15BB5-BB7F-4521-BC91-08FFE961B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8A0672-997D-4D59-8447-77550624F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03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DEA88E-337F-4255-AE56-267E860C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C78DD-8611-459E-98F6-7804D8251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12B860-DA4A-4EEC-A364-EB87BA644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AB7DFE-CDBE-466F-86C4-947B6AEF7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2BCB19-E990-4C43-845B-1C15A721D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9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AF5349-5AAF-457D-A869-00AD5E3D6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1950F4-A692-4D27-BBD1-81C812406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B1C4AA-A9BC-40FF-B3AF-86B87362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CEF26F-E918-4143-8078-A75D2E209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AB46C2-8718-4DB8-94C6-579FD797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70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4230E-6402-4853-818B-65657EDF8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D7C113-F3A2-4681-BDE8-363CC3EFF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B4B54F-9DC1-4B2A-A7C5-8C2E07E7B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A4F7EA-D0CE-4C62-B948-C005359D1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82DC75-8C7E-4A46-9A9D-2FA174DAF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C7A43A-954E-486E-B20D-0B9F452F4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96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F5C0F-A822-4AB3-9B8D-4C2EA2DEE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298F57-9EC7-4BB0-B0D7-F4C1C2A28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1EE298-E774-4921-83E1-93D92E9A3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FBE292-C8E8-4250-83AC-344AF3CB4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82B268-4921-4962-94D7-759A0F4F1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98C8D4D-8F64-4292-ACF9-03B01898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BBE35A-3EF7-4D80-ACAB-D8298994F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31A8C02-9709-418D-BD65-62288F55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801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7E566-FD07-4C83-9DEC-EA65FF0B7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9043F90-3B90-4EAD-9C0E-0BF6AE583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C2E01CA-4F7E-4172-A138-131BCF2B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47ABCF9-1CD4-4446-8D05-EA2810DC2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33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0AC92DA-8A6E-4190-AB3E-249A47E82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AF263B2-C27B-473B-88DA-5DA089B7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66DC5F-7AEE-4B2E-BDBA-0C37A15F2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2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D3D104-D146-4990-9D5B-C53053C59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57F3F9-C089-44E0-9350-323C61A0F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ABC63-F60E-4217-82FF-FA539FC3E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23E71D-D8AF-452F-8775-D1EBCFF9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C18289-B469-460C-9F19-2CA4DB83B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CD2A36-F297-484B-B9BC-534DBED5F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35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0A62B-ABD1-47C2-9E97-93190EC79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23F4C50-2DAC-4DBD-9142-4AB7EF752C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D03B2B-6E5D-4EB6-8B36-486277543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5F3FCF8-654A-49E1-B212-AA7D5D9BC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62F1E3-692A-43C1-BC41-C72EA950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88C42F-F8C3-4867-AEE9-4F474674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61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8D8A1-3C72-4654-84FD-86167315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7B23BB-CAF7-488D-B50F-33E071EDB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D39F3C-D9D9-4227-963A-D223BE2381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B2D7-2DF4-458D-92AB-00A3111BFA01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831784-0D0B-49F9-8D04-AD254A664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A61338-A280-454F-9681-B62F7A00A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E1A0A-878F-4835-A61E-EEE43BD2A5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328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F66A474-AD4D-4931-AA9F-385E8B7EB7B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228600"/>
            <a:ext cx="7772400" cy="1295400"/>
          </a:xfrm>
          <a:solidFill>
            <a:srgbClr val="FF6600"/>
          </a:solidFill>
        </p:spPr>
        <p:txBody>
          <a:bodyPr anchor="ctr"/>
          <a:lstStyle/>
          <a:p>
            <a:pPr eaLnBrk="1" hangingPunct="1"/>
            <a:r>
              <a:rPr lang="uk-UA" altLang="ru-RU" sz="3200" b="1" i="1" dirty="0"/>
              <a:t>Кафедра теорії та методики фізичної культури і спорту</a:t>
            </a:r>
            <a:endParaRPr lang="ru-RU" altLang="ru-RU" sz="3200" b="1" i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4318664-06C0-487F-B87A-61C5901807A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72197" y="1752600"/>
            <a:ext cx="10452295" cy="4648200"/>
          </a:xfrm>
          <a:solidFill>
            <a:srgbClr val="FF6600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uk-UA" altLang="ru-RU" sz="3600" b="1" dirty="0"/>
          </a:p>
          <a:p>
            <a:pPr eaLnBrk="1" hangingPunct="1">
              <a:lnSpc>
                <a:spcPct val="80000"/>
              </a:lnSpc>
            </a:pPr>
            <a:r>
              <a:rPr lang="uk-UA" altLang="ru-RU" sz="3600" b="1" dirty="0"/>
              <a:t>ФІЗИЧНА КУЛЬТУРА І СПОРТ В РИНКОВИХ УМОВАХ</a:t>
            </a:r>
          </a:p>
          <a:p>
            <a:pPr eaLnBrk="1" hangingPunct="1">
              <a:lnSpc>
                <a:spcPct val="80000"/>
              </a:lnSpc>
            </a:pPr>
            <a:endParaRPr lang="uk-UA" altLang="ru-RU" sz="3200" b="1" dirty="0"/>
          </a:p>
          <a:p>
            <a:pPr eaLnBrk="1" hangingPunct="1">
              <a:lnSpc>
                <a:spcPct val="80000"/>
              </a:lnSpc>
            </a:pPr>
            <a:r>
              <a:rPr lang="uk-UA" altLang="ru-RU" i="1" dirty="0"/>
              <a:t>Рівень вищої освіти: ІІ магістерський</a:t>
            </a:r>
          </a:p>
          <a:p>
            <a:pPr eaLnBrk="1" hangingPunct="1">
              <a:lnSpc>
                <a:spcPct val="80000"/>
              </a:lnSpc>
            </a:pPr>
            <a:r>
              <a:rPr lang="uk-UA" altLang="ru-RU" i="1" dirty="0"/>
              <a:t>Галузь знань: 01 Освіта / Педагогіка</a:t>
            </a:r>
          </a:p>
          <a:p>
            <a:pPr eaLnBrk="1" hangingPunct="1">
              <a:lnSpc>
                <a:spcPct val="80000"/>
              </a:lnSpc>
            </a:pPr>
            <a:r>
              <a:rPr lang="uk-UA" altLang="ru-RU" i="1" dirty="0"/>
              <a:t>Спеціальність: 017 Фізична культура і спорт</a:t>
            </a:r>
          </a:p>
          <a:p>
            <a:pPr eaLnBrk="1" hangingPunct="1">
              <a:lnSpc>
                <a:spcPct val="80000"/>
              </a:lnSpc>
            </a:pPr>
            <a:r>
              <a:rPr lang="uk-UA" altLang="ru-RU" i="1" dirty="0"/>
              <a:t>ОСВІТНЯ ПРОГРАМА «ФІЗИЧНЕ ВИХОВАННЯ»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>
            <a:extLst>
              <a:ext uri="{FF2B5EF4-FFF2-40B4-BE49-F238E27FC236}">
                <a16:creationId xmlns:a16="http://schemas.microsoft.com/office/drawing/2014/main" id="{115EAEB5-7518-4C56-AF72-14F86325B3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5415" y="838201"/>
            <a:ext cx="10156874" cy="5287963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4000" b="1" dirty="0">
                <a:solidFill>
                  <a:srgbClr val="FF0000"/>
                </a:solidFill>
              </a:rPr>
              <a:t>Галузь</a:t>
            </a:r>
            <a:r>
              <a:rPr lang="uk-UA" altLang="ru-RU" sz="3600" dirty="0">
                <a:solidFill>
                  <a:srgbClr val="FF0000"/>
                </a:solidFill>
              </a:rPr>
              <a:t> </a:t>
            </a:r>
            <a:r>
              <a:rPr lang="uk-UA" altLang="ru-RU" sz="3600" dirty="0"/>
              <a:t>– це сукупність підприємств і організацій, які характеризуються загальністю продукції, що виготовляється, технології виробництва, основних фондів, професійних навичок працюючих і потреб, які задовольняються ними.</a:t>
            </a:r>
            <a:endParaRPr lang="ru-RU" altLang="ru-RU" sz="3600" dirty="0"/>
          </a:p>
          <a:p>
            <a:pPr marL="0" indent="0" algn="just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5E3AA63-96CE-4F99-8507-874F0BB4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212" y="594518"/>
            <a:ext cx="10480431" cy="56689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uk-UA" sz="3600" dirty="0">
                <a:solidFill>
                  <a:srgbClr val="FFFF00"/>
                </a:solidFill>
              </a:rPr>
              <a:t>В основі </a:t>
            </a:r>
            <a:r>
              <a:rPr lang="uk-UA" sz="3600" dirty="0" err="1">
                <a:solidFill>
                  <a:srgbClr val="FFFF00"/>
                </a:solidFill>
              </a:rPr>
              <a:t>обєднання</a:t>
            </a:r>
            <a:r>
              <a:rPr lang="uk-UA" sz="3600" dirty="0">
                <a:solidFill>
                  <a:srgbClr val="FFFF00"/>
                </a:solidFill>
              </a:rPr>
              <a:t> різних господарських одиниць в галузі лежать:</a:t>
            </a:r>
          </a:p>
          <a:p>
            <a:pPr marL="0" indent="0">
              <a:buNone/>
              <a:defRPr/>
            </a:pPr>
            <a:endParaRPr lang="ru-RU" sz="3600" dirty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uk-UA" sz="3600" dirty="0"/>
              <a:t>особливості праці робітників підприємств і організацій, які виконують специфічні функції в системі суспільного поділу праці;</a:t>
            </a:r>
            <a:endParaRPr lang="ru-RU" sz="3600" dirty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uk-UA" sz="3600" dirty="0"/>
              <a:t>особливості використовуваних засобів праці;</a:t>
            </a:r>
            <a:endParaRPr lang="ru-RU" sz="3600" dirty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uk-UA" sz="3600" dirty="0"/>
              <a:t>специфічна форма результатів праці.</a:t>
            </a:r>
            <a:endParaRPr lang="ru-RU" sz="3600" dirty="0"/>
          </a:p>
          <a:p>
            <a:pPr marL="0" indent="0"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10FB14-36D1-410D-88F8-E0114CA49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1" y="464234"/>
            <a:ext cx="10818055" cy="566193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uk-UA" sz="3200" dirty="0">
                <a:solidFill>
                  <a:srgbClr val="FFFF00"/>
                </a:solidFill>
              </a:rPr>
              <a:t>      Аналіз динаміки основних показників фізкультури і спорту у масштабах країни свідчить про наявність у розвитку галузі ряду тенденцій, які в останні роки набувають позитивного характеру:</a:t>
            </a:r>
          </a:p>
          <a:p>
            <a:pPr marL="0" indent="0" algn="just">
              <a:buNone/>
              <a:defRPr/>
            </a:pPr>
            <a:endParaRPr lang="ru-RU" sz="3200" dirty="0"/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uk-UA" sz="3200" dirty="0"/>
              <a:t>зростає кількість спортивних споруд;</a:t>
            </a:r>
            <a:endParaRPr lang="ru-RU" sz="3200" dirty="0"/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uk-UA" sz="3200" dirty="0"/>
              <a:t>збільшується чисельність штатних працівників фізкультурно-оздоровчих центрів, спортивних клубів, підприємств та організацій;</a:t>
            </a:r>
            <a:endParaRPr lang="ru-RU" sz="3200" dirty="0"/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r>
              <a:rPr lang="uk-UA" sz="3200" dirty="0"/>
              <a:t>збільшується кількість людей, які займаються в секціях і групах за видами спорту, клубах і групах фізкультурно-оздоровчого напрямку.</a:t>
            </a:r>
            <a:endParaRPr lang="ru-RU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420974-CBD1-43E5-897F-B6E1233F5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061" y="609601"/>
            <a:ext cx="10635175" cy="5516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uk-UA" sz="2000" dirty="0"/>
              <a:t>  </a:t>
            </a:r>
            <a:r>
              <a:rPr lang="uk-UA" sz="4000" dirty="0">
                <a:solidFill>
                  <a:srgbClr val="FFFF00"/>
                </a:solidFill>
              </a:rPr>
              <a:t>Стосовно галузі </a:t>
            </a:r>
            <a:r>
              <a:rPr lang="uk-UA" sz="4000" dirty="0" err="1">
                <a:solidFill>
                  <a:srgbClr val="FFFF00"/>
                </a:solidFill>
              </a:rPr>
              <a:t>ФКіС</a:t>
            </a:r>
            <a:r>
              <a:rPr lang="uk-UA" sz="4000" dirty="0">
                <a:solidFill>
                  <a:srgbClr val="FFFF00"/>
                </a:solidFill>
              </a:rPr>
              <a:t> вона знаходить вияв у таких питаннях:</a:t>
            </a:r>
          </a:p>
          <a:p>
            <a:pPr marL="0" indent="0" algn="just">
              <a:buNone/>
              <a:defRPr/>
            </a:pPr>
            <a:endParaRPr lang="ru-RU" sz="2400" dirty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2400" dirty="0"/>
              <a:t>яка організаційно-правова форма найбільш ефективна для функціонування фізкультурно-спортивної організації з врахуванням специфічних особливостей останньої;</a:t>
            </a:r>
            <a:endParaRPr lang="ru-RU" sz="2400" dirty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2400" dirty="0"/>
              <a:t>які найбільш раціональні способи залучення займаних чи пайових фінансових ресурсів для функціонування і розвитку фізкультурно-спортивної організації;</a:t>
            </a:r>
            <a:endParaRPr lang="ru-RU" sz="2400" dirty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2400" dirty="0"/>
              <a:t>як підвищити конкурентоздатність фізкультурно-спортивної організації;</a:t>
            </a:r>
            <a:endParaRPr lang="ru-RU" sz="2400" dirty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2400" dirty="0"/>
              <a:t>як найбільш ефективно використовувати мережу фізкультурно-спортивних споруд і кожну з них окремо;</a:t>
            </a:r>
            <a:endParaRPr lang="ru-RU" sz="2400" dirty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2400" dirty="0"/>
              <a:t>як реалізувати велику кількість білетів на спортивні змагання, абонементів для занять у фізкультурно-оздоровчих групах.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>
            <a:extLst>
              <a:ext uri="{FF2B5EF4-FFF2-40B4-BE49-F238E27FC236}">
                <a16:creationId xmlns:a16="http://schemas.microsoft.com/office/drawing/2014/main" id="{1A384E17-C424-43A3-A0CC-2F37597964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3723" y="304801"/>
            <a:ext cx="10649243" cy="5821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altLang="ru-RU" sz="4400" b="1" dirty="0">
                <a:solidFill>
                  <a:srgbClr val="FFFF00"/>
                </a:solidFill>
              </a:rPr>
              <a:t>Предметом</a:t>
            </a:r>
            <a:r>
              <a:rPr lang="uk-UA" altLang="ru-RU" sz="4400" dirty="0">
                <a:solidFill>
                  <a:srgbClr val="FFFF00"/>
                </a:solidFill>
              </a:rPr>
              <a:t> економіки </a:t>
            </a:r>
            <a:r>
              <a:rPr lang="uk-UA" altLang="ru-RU" sz="4400" dirty="0" err="1">
                <a:solidFill>
                  <a:srgbClr val="FFFF00"/>
                </a:solidFill>
              </a:rPr>
              <a:t>ФКіС</a:t>
            </a:r>
            <a:r>
              <a:rPr lang="uk-UA" altLang="ru-RU" sz="4400" dirty="0">
                <a:solidFill>
                  <a:srgbClr val="FFFF00"/>
                </a:solidFill>
              </a:rPr>
              <a:t> </a:t>
            </a:r>
          </a:p>
          <a:p>
            <a:pPr marL="0" indent="0">
              <a:buNone/>
            </a:pPr>
            <a:endParaRPr lang="uk-UA" altLang="ru-RU" sz="3600" dirty="0"/>
          </a:p>
          <a:p>
            <a:pPr marL="0" indent="0" algn="just">
              <a:buNone/>
            </a:pPr>
            <a:r>
              <a:rPr lang="uk-UA" altLang="ru-RU" sz="3600" dirty="0"/>
              <a:t>є проблема вибору найбільш раціональних способів споживання ресурсів (факторів виробництва) для розширення ринку надання послуг, максимального наближення їх асортименту і якості до споживчих вимог. </a:t>
            </a:r>
            <a:endParaRPr lang="ru-RU" altLang="ru-R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ъект 2">
            <a:extLst>
              <a:ext uri="{FF2B5EF4-FFF2-40B4-BE49-F238E27FC236}">
                <a16:creationId xmlns:a16="http://schemas.microsoft.com/office/drawing/2014/main" id="{4C7BDB0B-F630-4A26-BE05-133EA3310F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1857" y="1252025"/>
            <a:ext cx="10761785" cy="4874139"/>
          </a:xfrm>
        </p:spPr>
        <p:txBody>
          <a:bodyPr/>
          <a:lstStyle/>
          <a:p>
            <a:pPr marL="0" indent="0">
              <a:buNone/>
            </a:pPr>
            <a:r>
              <a:rPr lang="uk-UA" altLang="ru-RU" sz="3600" dirty="0"/>
              <a:t>Таким чином, економіка </a:t>
            </a:r>
            <a:r>
              <a:rPr lang="uk-UA" altLang="ru-RU" sz="3600" dirty="0" err="1"/>
              <a:t>ФКіС</a:t>
            </a:r>
            <a:r>
              <a:rPr lang="uk-UA" altLang="ru-RU" sz="3600" dirty="0"/>
              <a:t>, як наукова дисципліна, яка розглядаючи економічні відносини суспільства у їх конкретних проявах стосовно до практичних задач галузі, реалізує найважливіше призначення даної науки – розробляти науково обґрунтовані рекомендації, які б сприяли більш ефективному виробництву різноманітних послуг.</a:t>
            </a:r>
            <a:endParaRPr lang="ru-RU" altLang="ru-RU" sz="3600" dirty="0"/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12E022-EF0D-401E-92E4-30952FD62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994" y="457201"/>
            <a:ext cx="10578904" cy="5668963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uk-UA" sz="4000" b="1" dirty="0">
                <a:solidFill>
                  <a:srgbClr val="FF0000"/>
                </a:solidFill>
              </a:rPr>
              <a:t>Аналіз взаємовідносин між економікою і ФКС базуються на вирішенні трьох основних проблем: </a:t>
            </a:r>
          </a:p>
          <a:p>
            <a:pPr marL="0" indent="0" algn="just">
              <a:buNone/>
              <a:defRPr/>
            </a:pPr>
            <a:endParaRPr lang="uk-UA" sz="4000" b="1" dirty="0">
              <a:solidFill>
                <a:srgbClr val="FF0000"/>
              </a:solidFill>
            </a:endParaRP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3200" b="1" dirty="0"/>
              <a:t>фінансування спорту, 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3200" b="1" dirty="0"/>
              <a:t>економічне управління спортом;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uk-UA" sz="3200" b="1" dirty="0"/>
              <a:t>створення економічних процедур взаємодії на єдиному ринку спортивної промисловості та фізкультурно-спортивних послуг.</a:t>
            </a:r>
            <a:endParaRPr lang="ru-RU" sz="3200" dirty="0"/>
          </a:p>
          <a:p>
            <a:pPr marL="0" indent="0" algn="just"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2">
            <a:extLst>
              <a:ext uri="{FF2B5EF4-FFF2-40B4-BE49-F238E27FC236}">
                <a16:creationId xmlns:a16="http://schemas.microsoft.com/office/drawing/2014/main" id="{E201D10F-A5B6-41DA-A9C3-0107AE56F8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8468" y="990601"/>
            <a:ext cx="10424160" cy="5135563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4000" b="1" dirty="0">
                <a:solidFill>
                  <a:srgbClr val="FFFF00"/>
                </a:solidFill>
              </a:rPr>
              <a:t>Перший етап </a:t>
            </a:r>
            <a:r>
              <a:rPr lang="uk-UA" altLang="ru-RU" sz="3600" dirty="0"/>
              <a:t>характеризується епізодичною взаємодією економіки і спорту. </a:t>
            </a:r>
          </a:p>
          <a:p>
            <a:pPr marL="0" indent="0" algn="just">
              <a:buNone/>
            </a:pPr>
            <a:endParaRPr lang="uk-UA" altLang="ru-RU" sz="3600" dirty="0"/>
          </a:p>
          <a:p>
            <a:pPr marL="0" indent="0" algn="just">
              <a:buNone/>
            </a:pPr>
            <a:r>
              <a:rPr lang="uk-UA" altLang="ru-RU" sz="3600" dirty="0"/>
              <a:t>Початок цього етапу можна віднести до проведення перших Олімпійських ігор. Явною «датою народження» слід вважати виникнення професійного спорту.</a:t>
            </a:r>
            <a:endParaRPr lang="ru-RU" altLang="ru-RU" sz="3600" dirty="0"/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ъект 2">
            <a:extLst>
              <a:ext uri="{FF2B5EF4-FFF2-40B4-BE49-F238E27FC236}">
                <a16:creationId xmlns:a16="http://schemas.microsoft.com/office/drawing/2014/main" id="{D4CB8F67-B366-407B-8469-615ED6756C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6942" y="914401"/>
            <a:ext cx="10199076" cy="5211763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3600" b="1" dirty="0">
                <a:solidFill>
                  <a:srgbClr val="FFFF00"/>
                </a:solidFill>
              </a:rPr>
              <a:t>      </a:t>
            </a:r>
            <a:r>
              <a:rPr lang="uk-UA" altLang="ru-RU" sz="4400" b="1" dirty="0">
                <a:solidFill>
                  <a:srgbClr val="FFFF00"/>
                </a:solidFill>
              </a:rPr>
              <a:t>Другий етап</a:t>
            </a:r>
            <a:r>
              <a:rPr lang="uk-UA" altLang="ru-RU" sz="4400" dirty="0"/>
              <a:t>, </a:t>
            </a:r>
            <a:r>
              <a:rPr lang="uk-UA" altLang="ru-RU" sz="3600" dirty="0"/>
              <a:t>який починається після другої світової війни відрізняється постійною і активною взаємодією економіки і спорту. На цьому етапі (з середини 70-х років) спеціалісти стали проявляти інтерес до досліджень проблем взаємозв’язку економіки і спорту, проте у більшості випадків вони стикалися з чисельними труднощами в отриманні інформації необхідної для аналізу.</a:t>
            </a:r>
            <a:endParaRPr lang="ru-RU" altLang="ru-RU" sz="3600" dirty="0"/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>
            <a:extLst>
              <a:ext uri="{FF2B5EF4-FFF2-40B4-BE49-F238E27FC236}">
                <a16:creationId xmlns:a16="http://schemas.microsoft.com/office/drawing/2014/main" id="{C5F6A2B3-266E-497A-8BAC-F4C4BD1CA6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4062" y="1447801"/>
            <a:ext cx="10480430" cy="4678363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4400" b="1" dirty="0">
                <a:solidFill>
                  <a:srgbClr val="FFFF00"/>
                </a:solidFill>
              </a:rPr>
              <a:t>Третій етап,  </a:t>
            </a:r>
            <a:r>
              <a:rPr lang="uk-UA" altLang="ru-RU" sz="3600" dirty="0"/>
              <a:t>початок якого відносять до 80-х років ХХ ст. характеризується розширенням і поглибленням взаємодії економіки і спорту як за кількісними, так і за якісними показниками.</a:t>
            </a:r>
            <a:endParaRPr lang="ru-RU" altLang="ru-RU" sz="3600" dirty="0"/>
          </a:p>
          <a:p>
            <a:pPr marL="0" indent="0" algn="just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49BCEC6D-5759-491D-AA06-BCF793963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3212" y="274638"/>
            <a:ext cx="9172136" cy="3687762"/>
          </a:xfrm>
          <a:solidFill>
            <a:srgbClr val="33CCCC"/>
          </a:solidFill>
        </p:spPr>
        <p:txBody>
          <a:bodyPr/>
          <a:lstStyle/>
          <a:p>
            <a:pPr algn="just" eaLnBrk="1" hangingPunct="1"/>
            <a:r>
              <a:rPr lang="uk-UA" altLang="ru-RU" sz="3600" dirty="0"/>
              <a:t>	</a:t>
            </a:r>
            <a:r>
              <a:rPr lang="uk-UA" altLang="ru-RU" b="1" dirty="0">
                <a:solidFill>
                  <a:srgbClr val="FFFF00"/>
                </a:solidFill>
              </a:rPr>
              <a:t>Мета</a:t>
            </a:r>
            <a:r>
              <a:rPr lang="uk-UA" altLang="ru-RU" dirty="0">
                <a:solidFill>
                  <a:srgbClr val="FFFF00"/>
                </a:solidFill>
              </a:rPr>
              <a:t> </a:t>
            </a:r>
            <a:r>
              <a:rPr lang="uk-UA" altLang="ru-RU" b="1" dirty="0">
                <a:solidFill>
                  <a:srgbClr val="FFFF00"/>
                </a:solidFill>
              </a:rPr>
              <a:t>навчальної дисципліни </a:t>
            </a:r>
            <a:r>
              <a:rPr lang="uk-UA" altLang="ru-RU" sz="3600" dirty="0">
                <a:solidFill>
                  <a:schemeClr val="bg1"/>
                </a:solidFill>
              </a:rPr>
              <a:t>- забезпечення цілісного уявлення про галузеву систему сфери фізичної культури і спорту в умовах ринку та  підприємництва у фізкультурно-спортивних організаціях в сучасних умовах України.</a:t>
            </a:r>
            <a:r>
              <a:rPr lang="ru-RU" altLang="ru-RU" sz="36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075" name="Picture 6" descr="Презентація на тему: Ринок та його структура — презентация на ...">
            <a:extLst>
              <a:ext uri="{FF2B5EF4-FFF2-40B4-BE49-F238E27FC236}">
                <a16:creationId xmlns:a16="http://schemas.microsoft.com/office/drawing/2014/main" id="{EDFE3F9E-DEBE-4CD7-8E86-4842B88A6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086" y="4052887"/>
            <a:ext cx="33909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ъект 2">
            <a:extLst>
              <a:ext uri="{FF2B5EF4-FFF2-40B4-BE49-F238E27FC236}">
                <a16:creationId xmlns:a16="http://schemas.microsoft.com/office/drawing/2014/main" id="{FA9159D2-684A-454E-9C62-1CF025D821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223889"/>
            <a:ext cx="10515600" cy="4953074"/>
          </a:xfrm>
        </p:spPr>
        <p:txBody>
          <a:bodyPr/>
          <a:lstStyle/>
          <a:p>
            <a:pPr marL="0" indent="0" algn="ctr">
              <a:buNone/>
            </a:pPr>
            <a:r>
              <a:rPr lang="uk-UA" altLang="ru-RU" sz="6000" dirty="0">
                <a:solidFill>
                  <a:srgbClr val="FFFF00"/>
                </a:solidFill>
              </a:rPr>
              <a:t>Фізична культура і спорт в умовах ринкової економіки</a:t>
            </a:r>
            <a:endParaRPr lang="ru-RU" altLang="ru-RU" sz="6000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>
            <a:extLst>
              <a:ext uri="{FF2B5EF4-FFF2-40B4-BE49-F238E27FC236}">
                <a16:creationId xmlns:a16="http://schemas.microsoft.com/office/drawing/2014/main" id="{BAB5FD6B-2A0E-4558-87A5-20993088BF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42535" y="1219201"/>
            <a:ext cx="10269416" cy="4906963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4000" dirty="0"/>
              <a:t> </a:t>
            </a:r>
            <a:r>
              <a:rPr lang="ru-RU" altLang="ru-RU" sz="4000" dirty="0" err="1"/>
              <a:t>Незважаючи</a:t>
            </a:r>
            <a:r>
              <a:rPr lang="ru-RU" altLang="ru-RU" sz="4000" dirty="0"/>
              <a:t> на </a:t>
            </a:r>
            <a:r>
              <a:rPr lang="ru-RU" altLang="ru-RU" sz="4000" dirty="0" err="1"/>
              <a:t>багатозначність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змісту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поняття</a:t>
            </a:r>
            <a:r>
              <a:rPr lang="ru-RU" altLang="ru-RU" sz="4000" dirty="0"/>
              <a:t> менеджмент, </a:t>
            </a:r>
            <a:r>
              <a:rPr lang="ru-RU" altLang="ru-RU" sz="4000" dirty="0" err="1"/>
              <a:t>можна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виділити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наступну</a:t>
            </a:r>
            <a:r>
              <a:rPr lang="ru-RU" altLang="ru-RU" sz="4000" dirty="0"/>
              <a:t> характеристику для </a:t>
            </a:r>
            <a:r>
              <a:rPr lang="ru-RU" altLang="ru-RU" sz="4000" dirty="0" err="1"/>
              <a:t>розуміння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його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сутності</a:t>
            </a:r>
            <a:r>
              <a:rPr lang="ru-RU" altLang="ru-RU" sz="4000" dirty="0"/>
              <a:t>, </a:t>
            </a:r>
            <a:r>
              <a:rPr lang="ru-RU" altLang="ru-RU" sz="4000" dirty="0" err="1"/>
              <a:t>котра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полягає</a:t>
            </a:r>
            <a:r>
              <a:rPr lang="ru-RU" altLang="ru-RU" sz="4000" dirty="0"/>
              <a:t> в тому, </a:t>
            </a:r>
            <a:r>
              <a:rPr lang="ru-RU" altLang="ru-RU" sz="4000" dirty="0" err="1"/>
              <a:t>що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зарубіжними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фахівцями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досить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частіше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термін</a:t>
            </a:r>
            <a:r>
              <a:rPr lang="ru-RU" altLang="ru-RU" sz="4000" dirty="0"/>
              <a:t> «менеджмент» </a:t>
            </a:r>
            <a:r>
              <a:rPr lang="ru-RU" altLang="ru-RU" sz="4000" dirty="0" err="1"/>
              <a:t>трактують</a:t>
            </a:r>
            <a:r>
              <a:rPr lang="ru-RU" altLang="ru-RU" sz="4000" dirty="0"/>
              <a:t> як </a:t>
            </a:r>
            <a:r>
              <a:rPr lang="ru-RU" altLang="ru-RU" sz="4000" u="sng" dirty="0"/>
              <a:t>«</a:t>
            </a:r>
            <a:r>
              <a:rPr lang="ru-RU" altLang="ru-RU" sz="4000" u="sng" dirty="0" err="1"/>
              <a:t>внутрішньо</a:t>
            </a:r>
            <a:r>
              <a:rPr lang="ru-RU" altLang="ru-RU" sz="4000" u="sng" dirty="0"/>
              <a:t> </a:t>
            </a:r>
            <a:r>
              <a:rPr lang="ru-RU" altLang="ru-RU" sz="4000" u="sng" dirty="0" err="1"/>
              <a:t>фірмове</a:t>
            </a:r>
            <a:r>
              <a:rPr lang="ru-RU" altLang="ru-RU" sz="4000" u="sng" dirty="0"/>
              <a:t> </a:t>
            </a:r>
            <a:r>
              <a:rPr lang="ru-RU" altLang="ru-RU" sz="4000" u="sng" dirty="0" err="1"/>
              <a:t>управління</a:t>
            </a:r>
            <a:r>
              <a:rPr lang="ru-RU" altLang="ru-RU" sz="4000" u="sng" dirty="0"/>
              <a:t>». </a:t>
            </a:r>
          </a:p>
          <a:p>
            <a:pPr marL="0" indent="0" algn="just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ъект 2">
            <a:extLst>
              <a:ext uri="{FF2B5EF4-FFF2-40B4-BE49-F238E27FC236}">
                <a16:creationId xmlns:a16="http://schemas.microsoft.com/office/drawing/2014/main" id="{4F5714A8-8A1F-459F-AF11-C26201BD21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083212"/>
            <a:ext cx="10515600" cy="5093751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sz="4800" b="1" dirty="0" err="1">
                <a:solidFill>
                  <a:srgbClr val="FFFF00"/>
                </a:solidFill>
              </a:rPr>
              <a:t>Спортивний</a:t>
            </a:r>
            <a:r>
              <a:rPr lang="ru-RU" altLang="ru-RU" sz="4800" b="1" dirty="0">
                <a:solidFill>
                  <a:srgbClr val="FFFF00"/>
                </a:solidFill>
              </a:rPr>
              <a:t> менеджмент </a:t>
            </a:r>
            <a:r>
              <a:rPr lang="ru-RU" altLang="ru-RU" sz="4000" dirty="0"/>
              <a:t>– </a:t>
            </a:r>
            <a:r>
              <a:rPr lang="ru-RU" altLang="ru-RU" sz="4000" dirty="0" err="1"/>
              <a:t>це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теорія</a:t>
            </a:r>
            <a:r>
              <a:rPr lang="ru-RU" altLang="ru-RU" sz="4000" dirty="0"/>
              <a:t> і практика </a:t>
            </a:r>
            <a:r>
              <a:rPr lang="ru-RU" altLang="ru-RU" sz="4000" dirty="0" err="1"/>
              <a:t>ефективного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управління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організаціями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фізкультурно-спортивної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спрямованості</a:t>
            </a:r>
            <a:r>
              <a:rPr lang="ru-RU" altLang="ru-RU" sz="4000" dirty="0"/>
              <a:t> в </a:t>
            </a:r>
            <a:r>
              <a:rPr lang="ru-RU" altLang="ru-RU" sz="4000" dirty="0" err="1"/>
              <a:t>сучасних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ринкових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умовах</a:t>
            </a:r>
            <a:r>
              <a:rPr lang="ru-RU" altLang="ru-RU" sz="4000" dirty="0"/>
              <a:t>.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ъект 2">
            <a:extLst>
              <a:ext uri="{FF2B5EF4-FFF2-40B4-BE49-F238E27FC236}">
                <a16:creationId xmlns:a16="http://schemas.microsoft.com/office/drawing/2014/main" id="{44F86EB2-1101-4BD3-BC3D-BDC47DB15E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8129" y="990601"/>
            <a:ext cx="10536702" cy="5135563"/>
          </a:xfrm>
        </p:spPr>
        <p:txBody>
          <a:bodyPr/>
          <a:lstStyle/>
          <a:p>
            <a:pPr marL="0" indent="0">
              <a:buNone/>
            </a:pPr>
            <a:r>
              <a:rPr lang="ru-RU" altLang="ru-RU" sz="4000" b="1" u="sng" dirty="0">
                <a:solidFill>
                  <a:srgbClr val="FF0000"/>
                </a:solidFill>
              </a:rPr>
              <a:t>Менеджер</a:t>
            </a:r>
            <a:r>
              <a:rPr lang="ru-RU" altLang="ru-RU" sz="4000" b="1" dirty="0">
                <a:solidFill>
                  <a:srgbClr val="FF0000"/>
                </a:solidFill>
              </a:rPr>
              <a:t> </a:t>
            </a:r>
            <a:r>
              <a:rPr lang="ru-RU" altLang="ru-RU" sz="4000" dirty="0"/>
              <a:t>– </a:t>
            </a:r>
            <a:r>
              <a:rPr lang="ru-RU" altLang="ru-RU" sz="4000" dirty="0" err="1"/>
              <a:t>професійно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підготовлений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спеціаліст</a:t>
            </a:r>
            <a:r>
              <a:rPr lang="ru-RU" altLang="ru-RU" sz="4000" dirty="0"/>
              <a:t> з „</a:t>
            </a:r>
            <a:r>
              <a:rPr lang="ru-RU" altLang="ru-RU" sz="4000" dirty="0" err="1"/>
              <a:t>внутрішнього</a:t>
            </a:r>
            <a:r>
              <a:rPr lang="ru-RU" altLang="ru-RU" sz="4000" dirty="0"/>
              <a:t>” </a:t>
            </a:r>
            <a:r>
              <a:rPr lang="ru-RU" altLang="ru-RU" sz="4000" dirty="0" err="1"/>
              <a:t>управління</a:t>
            </a:r>
            <a:r>
              <a:rPr lang="ru-RU" altLang="ru-RU" sz="4000" dirty="0"/>
              <a:t>, </a:t>
            </a:r>
            <a:r>
              <a:rPr lang="ru-RU" altLang="ru-RU" sz="4000" dirty="0" err="1"/>
              <a:t>який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володіє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сукупністю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певних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адміністративно-господарських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повноважень</a:t>
            </a:r>
            <a:r>
              <a:rPr lang="ru-RU" altLang="ru-RU" sz="4000" dirty="0"/>
              <a:t>.</a:t>
            </a:r>
            <a:br>
              <a:rPr lang="ru-RU" altLang="ru-RU" dirty="0"/>
            </a:br>
            <a:endParaRPr lang="ru-RU" alt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E97316-66E9-4F53-9FDB-EBF694E8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381001"/>
            <a:ext cx="10719581" cy="5745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3600" dirty="0" err="1">
                <a:solidFill>
                  <a:srgbClr val="FF0000"/>
                </a:solidFill>
              </a:rPr>
              <a:t>Працівники</a:t>
            </a:r>
            <a:r>
              <a:rPr lang="ru-RU" sz="3600" dirty="0">
                <a:solidFill>
                  <a:srgbClr val="FF0000"/>
                </a:solidFill>
              </a:rPr>
              <a:t> в </a:t>
            </a:r>
            <a:r>
              <a:rPr lang="ru-RU" sz="3600" dirty="0" err="1">
                <a:solidFill>
                  <a:srgbClr val="FF0000"/>
                </a:solidFill>
              </a:rPr>
              <a:t>своїй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діяльності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виконують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різноманітні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ролі</a:t>
            </a:r>
            <a:r>
              <a:rPr lang="ru-RU" sz="3600" b="1" dirty="0">
                <a:solidFill>
                  <a:srgbClr val="FF0000"/>
                </a:solidFill>
              </a:rPr>
              <a:t> менеджера</a:t>
            </a:r>
            <a:r>
              <a:rPr lang="ru-RU" sz="3600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  <a:defRPr/>
            </a:pPr>
            <a:endParaRPr lang="ru-RU" sz="36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номінальний</a:t>
            </a:r>
            <a:r>
              <a:rPr lang="ru-RU" sz="2400" dirty="0"/>
              <a:t> </a:t>
            </a:r>
            <a:r>
              <a:rPr lang="ru-RU" sz="2400" dirty="0" err="1"/>
              <a:t>керівник</a:t>
            </a:r>
            <a:r>
              <a:rPr lang="ru-RU" sz="2400" dirty="0"/>
              <a:t> – </a:t>
            </a:r>
            <a:r>
              <a:rPr lang="ru-RU" sz="2400" dirty="0" err="1"/>
              <a:t>представництво</a:t>
            </a:r>
            <a:r>
              <a:rPr lang="ru-RU" sz="2400" dirty="0"/>
              <a:t> в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організаціях</a:t>
            </a:r>
            <a:r>
              <a:rPr lang="ru-RU" sz="2400" dirty="0"/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керівник</a:t>
            </a:r>
            <a:r>
              <a:rPr lang="ru-RU" sz="2400" dirty="0"/>
              <a:t> – </a:t>
            </a:r>
            <a:r>
              <a:rPr lang="ru-RU" sz="2400" dirty="0" err="1"/>
              <a:t>лідер</a:t>
            </a:r>
            <a:r>
              <a:rPr lang="ru-RU" sz="2400" dirty="0"/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взаємозв”язуючий</a:t>
            </a:r>
            <a:r>
              <a:rPr lang="ru-RU" sz="2400" dirty="0"/>
              <a:t> – </a:t>
            </a:r>
            <a:r>
              <a:rPr lang="ru-RU" sz="2400" dirty="0" err="1"/>
              <a:t>зв”язуюча</a:t>
            </a:r>
            <a:r>
              <a:rPr lang="ru-RU" sz="2400" dirty="0"/>
              <a:t> ланка з </a:t>
            </a:r>
            <a:r>
              <a:rPr lang="ru-RU" sz="2400" dirty="0" err="1"/>
              <a:t>іншими</a:t>
            </a:r>
            <a:r>
              <a:rPr lang="ru-RU" sz="2400" dirty="0"/>
              <a:t> </a:t>
            </a:r>
            <a:r>
              <a:rPr lang="ru-RU" sz="2400" dirty="0" err="1"/>
              <a:t>організаціями</a:t>
            </a:r>
            <a:r>
              <a:rPr lang="ru-RU" sz="2400" dirty="0"/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отримувач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поширювач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– </a:t>
            </a:r>
            <a:r>
              <a:rPr lang="ru-RU" sz="2400" dirty="0" err="1"/>
              <a:t>аналіз</a:t>
            </a:r>
            <a:r>
              <a:rPr lang="ru-RU" sz="2400" dirty="0"/>
              <a:t> </a:t>
            </a:r>
            <a:r>
              <a:rPr lang="ru-RU" sz="2400" dirty="0" err="1"/>
              <a:t>отриманої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і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поширення</a:t>
            </a:r>
            <a:r>
              <a:rPr lang="ru-RU" sz="2400" dirty="0"/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підприємець</a:t>
            </a:r>
            <a:r>
              <a:rPr lang="ru-RU" sz="2400" dirty="0"/>
              <a:t> – </a:t>
            </a:r>
            <a:r>
              <a:rPr lang="ru-RU" sz="2400" dirty="0" err="1"/>
              <a:t>нові</a:t>
            </a:r>
            <a:r>
              <a:rPr lang="ru-RU" sz="2400" dirty="0"/>
              <a:t> </a:t>
            </a:r>
            <a:r>
              <a:rPr lang="ru-RU" sz="2400" dirty="0" err="1"/>
              <a:t>бізнес-програми</a:t>
            </a:r>
            <a:r>
              <a:rPr lang="ru-RU" sz="2400" dirty="0"/>
              <a:t>, спонсорство;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розпорядник</a:t>
            </a:r>
            <a:r>
              <a:rPr lang="ru-RU" sz="2400" dirty="0"/>
              <a:t> </a:t>
            </a:r>
            <a:r>
              <a:rPr lang="ru-RU" sz="2400" dirty="0" err="1"/>
              <a:t>ресурсів</a:t>
            </a:r>
            <a:r>
              <a:rPr lang="ru-RU" sz="2400" dirty="0"/>
              <a:t> – </a:t>
            </a:r>
            <a:r>
              <a:rPr lang="ru-RU" sz="2400" dirty="0" err="1"/>
              <a:t>кошториси</a:t>
            </a:r>
            <a:r>
              <a:rPr lang="ru-RU" sz="2400" dirty="0"/>
              <a:t>, </a:t>
            </a:r>
            <a:r>
              <a:rPr lang="ru-RU" sz="2400" dirty="0" err="1"/>
              <a:t>тощо</a:t>
            </a:r>
            <a:r>
              <a:rPr lang="ru-RU" sz="2400" dirty="0"/>
              <a:t>;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sz="2400" dirty="0" err="1"/>
              <a:t>посередник</a:t>
            </a:r>
            <a:r>
              <a:rPr lang="ru-RU" sz="2400" dirty="0"/>
              <a:t> – </a:t>
            </a:r>
            <a:r>
              <a:rPr lang="ru-RU" sz="2400" dirty="0" err="1"/>
              <a:t>розв”язання</a:t>
            </a:r>
            <a:r>
              <a:rPr lang="ru-RU" sz="2400" dirty="0"/>
              <a:t> </a:t>
            </a:r>
            <a:r>
              <a:rPr lang="ru-RU" sz="2400" dirty="0" err="1"/>
              <a:t>конфліктів</a:t>
            </a:r>
            <a:r>
              <a:rPr lang="ru-RU" sz="2400" dirty="0"/>
              <a:t>.</a:t>
            </a:r>
          </a:p>
          <a:p>
            <a:pPr marL="0" indent="0"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055C42-8900-4DAF-BDE3-2386296DB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655" y="838201"/>
            <a:ext cx="10677379" cy="528796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4000" dirty="0" err="1"/>
              <a:t>Наступний</a:t>
            </a:r>
            <a:r>
              <a:rPr lang="ru-RU" sz="4000" dirty="0"/>
              <a:t> </a:t>
            </a:r>
            <a:r>
              <a:rPr lang="ru-RU" sz="4000" dirty="0" err="1"/>
              <a:t>етап</a:t>
            </a:r>
            <a:r>
              <a:rPr lang="ru-RU" sz="4000" dirty="0"/>
              <a:t> </a:t>
            </a:r>
            <a:r>
              <a:rPr lang="ru-RU" sz="4000" dirty="0" err="1"/>
              <a:t>передбачає</a:t>
            </a:r>
            <a:r>
              <a:rPr lang="ru-RU" sz="4000" dirty="0"/>
              <a:t> </a:t>
            </a:r>
            <a:r>
              <a:rPr lang="ru-RU" sz="4000" dirty="0" err="1"/>
              <a:t>з’ясування</a:t>
            </a:r>
            <a:r>
              <a:rPr lang="ru-RU" sz="4000" dirty="0"/>
              <a:t> </a:t>
            </a:r>
            <a:r>
              <a:rPr lang="ru-RU" sz="4000" dirty="0" err="1"/>
              <a:t>щодо</a:t>
            </a:r>
            <a:r>
              <a:rPr lang="ru-RU" sz="4000" dirty="0"/>
              <a:t> </a:t>
            </a:r>
            <a:r>
              <a:rPr lang="ru-RU" sz="4000" dirty="0" err="1"/>
              <a:t>використання</a:t>
            </a:r>
            <a:r>
              <a:rPr lang="ru-RU" sz="4000" dirty="0"/>
              <a:t> </a:t>
            </a:r>
            <a:r>
              <a:rPr lang="ru-RU" sz="4000" dirty="0" err="1"/>
              <a:t>термінів</a:t>
            </a:r>
            <a:endParaRPr lang="ru-RU" sz="4000" dirty="0"/>
          </a:p>
          <a:p>
            <a:pPr marL="0" indent="0" algn="ctr">
              <a:buNone/>
              <a:defRPr/>
            </a:pPr>
            <a:endParaRPr lang="ru-RU" sz="4000" dirty="0"/>
          </a:p>
          <a:p>
            <a:pPr marL="0" indent="0" algn="ctr">
              <a:buNone/>
              <a:defRPr/>
            </a:pPr>
            <a:r>
              <a:rPr lang="ru-RU" sz="5400" dirty="0">
                <a:solidFill>
                  <a:srgbClr val="FF0000"/>
                </a:solidFill>
              </a:rPr>
              <a:t> «</a:t>
            </a:r>
            <a:r>
              <a:rPr lang="ru-RU" sz="5400" dirty="0" err="1">
                <a:solidFill>
                  <a:srgbClr val="FF0000"/>
                </a:solidFill>
              </a:rPr>
              <a:t>управління</a:t>
            </a:r>
            <a:r>
              <a:rPr lang="ru-RU" sz="5400" dirty="0">
                <a:solidFill>
                  <a:srgbClr val="FF0000"/>
                </a:solidFill>
              </a:rPr>
              <a:t>» та «менеджмент»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91E739-45CF-4721-B44B-8E4BC27CA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37" y="228601"/>
            <a:ext cx="11240086" cy="58975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3600" b="1" dirty="0" err="1">
                <a:solidFill>
                  <a:srgbClr val="FF0000"/>
                </a:solidFill>
              </a:rPr>
              <a:t>Основними</a:t>
            </a:r>
            <a:r>
              <a:rPr lang="ru-RU" sz="3600" b="1" dirty="0">
                <a:solidFill>
                  <a:srgbClr val="FF0000"/>
                </a:solidFill>
              </a:rPr>
              <a:t> видами </a:t>
            </a:r>
            <a:r>
              <a:rPr lang="ru-RU" sz="3600" b="1" dirty="0" err="1">
                <a:solidFill>
                  <a:srgbClr val="FF0000"/>
                </a:solidFill>
              </a:rPr>
              <a:t>фізкультурно-спортивних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послуг</a:t>
            </a:r>
            <a:r>
              <a:rPr lang="ru-RU" sz="3600" b="1" dirty="0">
                <a:solidFill>
                  <a:srgbClr val="FF0000"/>
                </a:solidFill>
              </a:rPr>
              <a:t> є: </a:t>
            </a:r>
          </a:p>
          <a:p>
            <a:pPr marL="0" indent="0">
              <a:buNone/>
              <a:defRPr/>
            </a:pPr>
            <a:endParaRPr lang="ru-RU" b="1" dirty="0"/>
          </a:p>
          <a:p>
            <a:pPr algn="just" eaLnBrk="1" hangingPunct="1">
              <a:defRPr/>
            </a:pPr>
            <a:r>
              <a:rPr lang="ru-RU" dirty="0"/>
              <a:t>­ </a:t>
            </a:r>
            <a:r>
              <a:rPr lang="ru-RU" dirty="0" err="1"/>
              <a:t>організовані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занять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 і спортом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урочних</a:t>
            </a:r>
            <a:r>
              <a:rPr lang="ru-RU" dirty="0"/>
              <a:t> занять, </a:t>
            </a:r>
            <a:r>
              <a:rPr lang="ru-RU" dirty="0" err="1"/>
              <a:t>спортивних</a:t>
            </a:r>
            <a:r>
              <a:rPr lang="ru-RU" dirty="0"/>
              <a:t> і </a:t>
            </a:r>
            <a:r>
              <a:rPr lang="ru-RU" dirty="0" err="1"/>
              <a:t>оздоровчих</a:t>
            </a:r>
            <a:r>
              <a:rPr lang="ru-RU" dirty="0"/>
              <a:t> </a:t>
            </a:r>
            <a:r>
              <a:rPr lang="ru-RU" dirty="0" err="1"/>
              <a:t>секцій</a:t>
            </a:r>
            <a:r>
              <a:rPr lang="ru-RU" dirty="0"/>
              <a:t>, </a:t>
            </a:r>
            <a:r>
              <a:rPr lang="ru-RU" dirty="0" err="1"/>
              <a:t>спортивних</a:t>
            </a:r>
            <a:r>
              <a:rPr lang="ru-RU" dirty="0"/>
              <a:t> команд і </a:t>
            </a:r>
            <a:r>
              <a:rPr lang="ru-RU" dirty="0" err="1"/>
              <a:t>клубів</a:t>
            </a:r>
            <a:r>
              <a:rPr lang="ru-RU" dirty="0"/>
              <a:t> і т.д.; </a:t>
            </a:r>
          </a:p>
          <a:p>
            <a:pPr algn="just" eaLnBrk="1" hangingPunct="1">
              <a:defRPr/>
            </a:pPr>
            <a:r>
              <a:rPr lang="ru-RU" dirty="0"/>
              <a:t> ­ </a:t>
            </a:r>
            <a:r>
              <a:rPr lang="ru-RU" dirty="0" err="1"/>
              <a:t>спортивні</a:t>
            </a:r>
            <a:r>
              <a:rPr lang="ru-RU" dirty="0"/>
              <a:t> </a:t>
            </a:r>
            <a:r>
              <a:rPr lang="ru-RU" dirty="0" err="1"/>
              <a:t>видовища</a:t>
            </a:r>
            <a:r>
              <a:rPr lang="ru-RU" dirty="0"/>
              <a:t>; </a:t>
            </a:r>
          </a:p>
          <a:p>
            <a:pPr algn="just" eaLnBrk="1" hangingPunct="1">
              <a:defRPr/>
            </a:pPr>
            <a:r>
              <a:rPr lang="ru-RU" dirty="0"/>
              <a:t>  ­ </a:t>
            </a:r>
            <a:r>
              <a:rPr lang="ru-RU" dirty="0" err="1"/>
              <a:t>програмно-методичний</a:t>
            </a:r>
            <a:r>
              <a:rPr lang="ru-RU" dirty="0"/>
              <a:t> продукт (</a:t>
            </a:r>
            <a:r>
              <a:rPr lang="ru-RU" dirty="0" err="1"/>
              <a:t>розробка</a:t>
            </a:r>
            <a:r>
              <a:rPr lang="ru-RU" dirty="0"/>
              <a:t> методик,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фізкультурно-оздоровчих</a:t>
            </a:r>
            <a:r>
              <a:rPr lang="ru-RU" dirty="0"/>
              <a:t> занять,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і систем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спортсменів</a:t>
            </a:r>
            <a:r>
              <a:rPr lang="ru-RU" dirty="0"/>
              <a:t>). </a:t>
            </a:r>
          </a:p>
          <a:p>
            <a:pPr marL="0" indent="0"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ъект 2">
            <a:extLst>
              <a:ext uri="{FF2B5EF4-FFF2-40B4-BE49-F238E27FC236}">
                <a16:creationId xmlns:a16="http://schemas.microsoft.com/office/drawing/2014/main" id="{3470028C-C98D-4384-B091-9C6919D917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7113" y="304801"/>
            <a:ext cx="11029071" cy="5821363"/>
          </a:xfrm>
        </p:spPr>
        <p:txBody>
          <a:bodyPr/>
          <a:lstStyle/>
          <a:p>
            <a:pPr marL="0" indent="0" algn="just">
              <a:buNone/>
            </a:pPr>
            <a:r>
              <a:rPr lang="ru-RU" altLang="ru-RU" b="1" dirty="0"/>
              <a:t>      </a:t>
            </a:r>
            <a:r>
              <a:rPr lang="ru-RU" altLang="ru-RU" sz="3600" b="1" dirty="0">
                <a:solidFill>
                  <a:srgbClr val="FF0000"/>
                </a:solidFill>
              </a:rPr>
              <a:t>Перший </a:t>
            </a:r>
            <a:r>
              <a:rPr lang="ru-RU" altLang="ru-RU" sz="3600" b="1" dirty="0" err="1">
                <a:solidFill>
                  <a:srgbClr val="FF0000"/>
                </a:solidFill>
              </a:rPr>
              <a:t>рівень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ru-RU" altLang="ru-RU" sz="3600" dirty="0"/>
              <a:t>– </a:t>
            </a:r>
            <a:r>
              <a:rPr lang="ru-RU" altLang="ru-RU" sz="3600" dirty="0" err="1"/>
              <a:t>це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головний</a:t>
            </a:r>
            <a:r>
              <a:rPr lang="ru-RU" altLang="ru-RU" sz="3600" dirty="0"/>
              <a:t> (</a:t>
            </a:r>
            <a:r>
              <a:rPr lang="ru-RU" altLang="ru-RU" sz="3600" dirty="0" err="1"/>
              <a:t>визначальний</a:t>
            </a:r>
            <a:r>
              <a:rPr lang="ru-RU" altLang="ru-RU" sz="3600" dirty="0"/>
              <a:t>) </a:t>
            </a:r>
            <a:r>
              <a:rPr lang="ru-RU" altLang="ru-RU" sz="3600" dirty="0" err="1"/>
              <a:t>критерій</a:t>
            </a:r>
            <a:r>
              <a:rPr lang="ru-RU" altLang="ru-RU" sz="3600" dirty="0"/>
              <a:t> – </a:t>
            </a:r>
            <a:r>
              <a:rPr lang="ru-RU" altLang="ru-RU" sz="3600" dirty="0" err="1"/>
              <a:t>це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зміст</a:t>
            </a:r>
            <a:r>
              <a:rPr lang="ru-RU" altLang="ru-RU" sz="3600" dirty="0"/>
              <a:t> потреби, </a:t>
            </a:r>
            <a:r>
              <a:rPr lang="ru-RU" altLang="ru-RU" sz="3600" dirty="0" err="1"/>
              <a:t>що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задовольняється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споживанням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певної</a:t>
            </a:r>
            <a:r>
              <a:rPr lang="ru-RU" altLang="ru-RU" sz="3600" dirty="0"/>
              <a:t> </a:t>
            </a:r>
            <a:r>
              <a:rPr lang="uk-UA" altLang="ru-RU" sz="3600" dirty="0"/>
              <a:t>фізкультурно-спортивних послуг</a:t>
            </a:r>
            <a:r>
              <a:rPr lang="ru-RU" altLang="ru-RU" sz="3600" dirty="0"/>
              <a:t>. </a:t>
            </a:r>
          </a:p>
          <a:p>
            <a:pPr marL="0" indent="0" algn="just">
              <a:buNone/>
            </a:pPr>
            <a:endParaRPr lang="ru-RU" altLang="ru-RU" sz="3600" dirty="0"/>
          </a:p>
          <a:p>
            <a:pPr marL="0" indent="0" algn="just">
              <a:buNone/>
            </a:pPr>
            <a:r>
              <a:rPr lang="ru-RU" altLang="ru-RU" sz="3600" b="1" dirty="0"/>
              <a:t>      </a:t>
            </a:r>
            <a:r>
              <a:rPr lang="ru-RU" altLang="ru-RU" sz="3600" b="1" dirty="0" err="1">
                <a:solidFill>
                  <a:srgbClr val="FF0000"/>
                </a:solidFill>
              </a:rPr>
              <a:t>Другий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ru-RU" altLang="ru-RU" sz="3600" b="1" dirty="0" err="1">
                <a:solidFill>
                  <a:srgbClr val="FF0000"/>
                </a:solidFill>
              </a:rPr>
              <a:t>критерій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ru-RU" altLang="ru-RU" sz="3600" dirty="0" err="1"/>
              <a:t>складає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решта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критеріїв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які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носять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допоміжний</a:t>
            </a:r>
            <a:r>
              <a:rPr lang="ru-RU" altLang="ru-RU" sz="3600" dirty="0"/>
              <a:t> характер і </a:t>
            </a:r>
            <a:r>
              <a:rPr lang="ru-RU" altLang="ru-RU" sz="3600" dirty="0" err="1"/>
              <a:t>розкривають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суттєві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параметри</a:t>
            </a:r>
            <a:r>
              <a:rPr lang="ru-RU" altLang="ru-RU" sz="3600" dirty="0"/>
              <a:t> ФСП, </a:t>
            </a:r>
            <a:r>
              <a:rPr lang="ru-RU" altLang="ru-RU" sz="3600" dirty="0" err="1"/>
              <a:t>віднесених</a:t>
            </a:r>
            <a:r>
              <a:rPr lang="ru-RU" altLang="ru-RU" sz="3600" dirty="0"/>
              <a:t> до </a:t>
            </a:r>
            <a:r>
              <a:rPr lang="ru-RU" altLang="ru-RU" sz="3600" dirty="0" err="1"/>
              <a:t>видів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визначених</a:t>
            </a:r>
            <a:r>
              <a:rPr lang="ru-RU" altLang="ru-RU" sz="3600" dirty="0"/>
              <a:t> за </a:t>
            </a:r>
            <a:r>
              <a:rPr lang="ru-RU" altLang="ru-RU" sz="3600" dirty="0" err="1"/>
              <a:t>допомогою</a:t>
            </a:r>
            <a:r>
              <a:rPr lang="ru-RU" altLang="ru-RU" sz="3600" dirty="0"/>
              <a:t> головного </a:t>
            </a:r>
            <a:r>
              <a:rPr lang="ru-RU" altLang="ru-RU" sz="3600" dirty="0" err="1"/>
              <a:t>критерію</a:t>
            </a:r>
            <a:r>
              <a:rPr lang="ru-RU" altLang="ru-RU" sz="3600" dirty="0"/>
              <a:t>.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2">
            <a:extLst>
              <a:ext uri="{FF2B5EF4-FFF2-40B4-BE49-F238E27FC236}">
                <a16:creationId xmlns:a16="http://schemas.microsoft.com/office/drawing/2014/main" id="{21DB5684-3F7B-4ABB-BEDC-05CE80C419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1857" y="801858"/>
            <a:ext cx="10663311" cy="5324306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4400" b="1" dirty="0" err="1">
                <a:solidFill>
                  <a:srgbClr val="FF0000"/>
                </a:solidFill>
              </a:rPr>
              <a:t>Фізкультурно-виховна</a:t>
            </a:r>
            <a:r>
              <a:rPr lang="ru-RU" altLang="ru-RU" sz="4400" b="1" dirty="0">
                <a:solidFill>
                  <a:srgbClr val="FF0000"/>
                </a:solidFill>
              </a:rPr>
              <a:t> </a:t>
            </a:r>
            <a:r>
              <a:rPr lang="ru-RU" altLang="ru-RU" sz="4400" b="1" dirty="0" err="1">
                <a:solidFill>
                  <a:srgbClr val="FF0000"/>
                </a:solidFill>
              </a:rPr>
              <a:t>послуга</a:t>
            </a:r>
            <a:r>
              <a:rPr lang="ru-RU" altLang="ru-RU" sz="4400" b="1" dirty="0">
                <a:solidFill>
                  <a:srgbClr val="FF0000"/>
                </a:solidFill>
              </a:rPr>
              <a:t> (ФВП) </a:t>
            </a:r>
          </a:p>
          <a:p>
            <a:pPr marL="0" indent="0" algn="ctr">
              <a:buNone/>
            </a:pPr>
            <a:endParaRPr lang="ru-RU" altLang="ru-RU" sz="44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altLang="ru-RU" sz="3600" dirty="0"/>
              <a:t>– </a:t>
            </a:r>
            <a:r>
              <a:rPr lang="ru-RU" altLang="ru-RU" sz="3600" dirty="0" err="1"/>
              <a:t>різновид</a:t>
            </a:r>
            <a:r>
              <a:rPr lang="ru-RU" altLang="ru-RU" sz="3600" dirty="0"/>
              <a:t>  </a:t>
            </a:r>
            <a:r>
              <a:rPr lang="ru-RU" altLang="ru-RU" sz="3600" dirty="0" err="1"/>
              <a:t>фізкультурноспортивної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діяльності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що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базується</a:t>
            </a:r>
            <a:r>
              <a:rPr lang="ru-RU" altLang="ru-RU" sz="3600" dirty="0"/>
              <a:t> на </a:t>
            </a:r>
            <a:r>
              <a:rPr lang="ru-RU" altLang="ru-RU" sz="3600" dirty="0" err="1"/>
              <a:t>використанні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засобів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фізичного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виховання</a:t>
            </a:r>
            <a:r>
              <a:rPr lang="ru-RU" altLang="ru-RU" sz="3600" dirty="0"/>
              <a:t> з метою </a:t>
            </a:r>
            <a:r>
              <a:rPr lang="ru-RU" altLang="ru-RU" sz="3600" dirty="0" err="1"/>
              <a:t>досягнення</a:t>
            </a:r>
            <a:r>
              <a:rPr lang="ru-RU" altLang="ru-RU" sz="3600" dirty="0"/>
              <a:t> оптимального </a:t>
            </a:r>
            <a:r>
              <a:rPr lang="ru-RU" altLang="ru-RU" sz="3600" dirty="0" err="1"/>
              <a:t>рівня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здоров'я</a:t>
            </a:r>
            <a:r>
              <a:rPr lang="ru-RU" altLang="ru-RU" sz="3600" dirty="0"/>
              <a:t>, а </a:t>
            </a:r>
            <a:r>
              <a:rPr lang="ru-RU" altLang="ru-RU" sz="3600" dirty="0" err="1"/>
              <a:t>також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формування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якостей</a:t>
            </a:r>
            <a:r>
              <a:rPr lang="ru-RU" altLang="ru-RU" sz="3600" dirty="0"/>
              <a:t> і </a:t>
            </a:r>
            <a:r>
              <a:rPr lang="ru-RU" altLang="ru-RU" sz="3600" dirty="0" err="1"/>
              <a:t>рухових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навичок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необхідних</a:t>
            </a:r>
            <a:r>
              <a:rPr lang="ru-RU" altLang="ru-RU" sz="3600" dirty="0"/>
              <a:t> для </a:t>
            </a:r>
            <a:r>
              <a:rPr lang="ru-RU" altLang="ru-RU" sz="3600" dirty="0" err="1"/>
              <a:t>дотримання</a:t>
            </a:r>
            <a:r>
              <a:rPr lang="ru-RU" altLang="ru-RU" sz="3600" dirty="0"/>
              <a:t> здорового способу </a:t>
            </a:r>
            <a:r>
              <a:rPr lang="ru-RU" altLang="ru-RU" sz="3600" dirty="0" err="1"/>
              <a:t>життя</a:t>
            </a:r>
            <a:r>
              <a:rPr lang="ru-RU" altLang="ru-RU" sz="3600" dirty="0"/>
              <a:t> та </a:t>
            </a:r>
            <a:r>
              <a:rPr lang="ru-RU" altLang="ru-RU" sz="3600" dirty="0" err="1"/>
              <a:t>трудової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діяльності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людини</a:t>
            </a:r>
            <a:r>
              <a:rPr lang="ru-RU" altLang="ru-RU" sz="3600" dirty="0"/>
              <a:t>.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ъект 2">
            <a:extLst>
              <a:ext uri="{FF2B5EF4-FFF2-40B4-BE49-F238E27FC236}">
                <a16:creationId xmlns:a16="http://schemas.microsoft.com/office/drawing/2014/main" id="{C4E926D0-84D6-4C26-882D-BCB09A13EC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2197" y="1066801"/>
            <a:ext cx="10621108" cy="50593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4000" b="1" dirty="0" err="1">
                <a:solidFill>
                  <a:srgbClr val="FF0000"/>
                </a:solidFill>
              </a:rPr>
              <a:t>Фізкультурно-оздоровча</a:t>
            </a:r>
            <a:r>
              <a:rPr lang="ru-RU" altLang="ru-RU" sz="4000" b="1" dirty="0">
                <a:solidFill>
                  <a:srgbClr val="FF0000"/>
                </a:solidFill>
              </a:rPr>
              <a:t> </a:t>
            </a:r>
            <a:r>
              <a:rPr lang="ru-RU" altLang="ru-RU" sz="4000" b="1" dirty="0" err="1">
                <a:solidFill>
                  <a:srgbClr val="FF0000"/>
                </a:solidFill>
              </a:rPr>
              <a:t>послуга</a:t>
            </a:r>
            <a:r>
              <a:rPr lang="ru-RU" altLang="ru-RU" sz="4000" b="1" dirty="0">
                <a:solidFill>
                  <a:srgbClr val="FF0000"/>
                </a:solidFill>
              </a:rPr>
              <a:t> (ФОП) </a:t>
            </a:r>
          </a:p>
          <a:p>
            <a:pPr marL="0" indent="0">
              <a:buNone/>
            </a:pPr>
            <a:endParaRPr lang="ru-RU" altLang="ru-RU" sz="3600" b="1" dirty="0"/>
          </a:p>
          <a:p>
            <a:pPr marL="0" indent="0">
              <a:buNone/>
            </a:pPr>
            <a:r>
              <a:rPr lang="ru-RU" altLang="ru-RU" sz="3600" dirty="0"/>
              <a:t>– </a:t>
            </a:r>
            <a:r>
              <a:rPr lang="ru-RU" altLang="ru-RU" sz="3600" dirty="0" err="1"/>
              <a:t>це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різновид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фізкультурноспортивної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діяльності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що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базується</a:t>
            </a:r>
            <a:r>
              <a:rPr lang="ru-RU" altLang="ru-RU" sz="3600" dirty="0"/>
              <a:t> на </a:t>
            </a:r>
            <a:r>
              <a:rPr lang="ru-RU" altLang="ru-RU" sz="3600" dirty="0" err="1"/>
              <a:t>використанні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фізичних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вправ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із</a:t>
            </a:r>
            <a:r>
              <a:rPr lang="ru-RU" altLang="ru-RU" sz="3600" dirty="0"/>
              <a:t> метою </a:t>
            </a:r>
            <a:r>
              <a:rPr lang="ru-RU" altLang="ru-RU" sz="3600" dirty="0" err="1"/>
              <a:t>збереження</a:t>
            </a:r>
            <a:r>
              <a:rPr lang="ru-RU" altLang="ru-RU" sz="3600" dirty="0"/>
              <a:t> та </a:t>
            </a:r>
            <a:r>
              <a:rPr lang="ru-RU" altLang="ru-RU" sz="3600" dirty="0" err="1"/>
              <a:t>зміцнення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здоров'я</a:t>
            </a:r>
            <a:r>
              <a:rPr lang="ru-RU" altLang="ru-RU" sz="3600" dirty="0"/>
              <a:t> людей, </a:t>
            </a:r>
            <a:r>
              <a:rPr lang="ru-RU" altLang="ru-RU" sz="3600" dirty="0" err="1"/>
              <a:t>формування</a:t>
            </a:r>
            <a:r>
              <a:rPr lang="ru-RU" altLang="ru-RU" sz="3600" dirty="0"/>
              <a:t> у них </a:t>
            </a:r>
            <a:r>
              <a:rPr lang="ru-RU" altLang="ru-RU" sz="3600" dirty="0" err="1"/>
              <a:t>навичок</a:t>
            </a:r>
            <a:r>
              <a:rPr lang="ru-RU" altLang="ru-RU" sz="3600" dirty="0"/>
              <a:t> здорового способу </a:t>
            </a:r>
            <a:r>
              <a:rPr lang="ru-RU" altLang="ru-RU" sz="3600" dirty="0" err="1"/>
              <a:t>життя</a:t>
            </a:r>
            <a:r>
              <a:rPr lang="ru-RU" altLang="ru-RU" sz="3600" dirty="0"/>
              <a:t>.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F3DF6D09-03C5-4734-9D64-C152D211EE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99803" y="533400"/>
            <a:ext cx="7906043" cy="5410200"/>
          </a:xfrm>
          <a:solidFill>
            <a:srgbClr val="FFFF99"/>
          </a:solidFill>
        </p:spPr>
        <p:txBody>
          <a:bodyPr/>
          <a:lstStyle/>
          <a:p>
            <a:pPr algn="just" eaLnBrk="1" hangingPunct="1"/>
            <a:r>
              <a:rPr lang="uk-UA" altLang="ru-RU" sz="2400" b="1" i="1" dirty="0"/>
              <a:t>	</a:t>
            </a:r>
            <a:r>
              <a:rPr lang="uk-UA" altLang="ru-RU" sz="3200" b="1" i="1" dirty="0">
                <a:solidFill>
                  <a:srgbClr val="C00000"/>
                </a:solidFill>
              </a:rPr>
              <a:t>Ринкові відносини – </a:t>
            </a:r>
            <a:r>
              <a:rPr lang="uk-UA" altLang="ru-RU" sz="3200" dirty="0">
                <a:solidFill>
                  <a:srgbClr val="C00000"/>
                </a:solidFill>
              </a:rPr>
              <a:t>це складна економічна система, в основі якої закладений спільний характер праці, що знаходиться у товарі або послузі, визначається при його реалізації у сфері обміну, тобто на ринку, де інтереси працівників і покупців збігаються внаслідок попиту, а також через механізм ринкових відносин у сфері фізичної культури і спорту</a:t>
            </a:r>
            <a:r>
              <a:rPr lang="uk-UA" altLang="ru-RU" sz="3200" dirty="0"/>
              <a:t>.</a:t>
            </a:r>
            <a:r>
              <a:rPr lang="ru-RU" altLang="ru-RU" sz="3200" dirty="0"/>
              <a:t> </a:t>
            </a:r>
          </a:p>
        </p:txBody>
      </p:sp>
      <p:sp>
        <p:nvSpPr>
          <p:cNvPr id="4099" name="AutoShape 6" descr="Общие и основные функции менеджмента.">
            <a:extLst>
              <a:ext uri="{FF2B5EF4-FFF2-40B4-BE49-F238E27FC236}">
                <a16:creationId xmlns:a16="http://schemas.microsoft.com/office/drawing/2014/main" id="{A53AF8C3-AA97-43FF-BFE6-CF44016EFC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0" name="AutoShape 8" descr="Общие и основные функции менеджмента.">
            <a:extLst>
              <a:ext uri="{FF2B5EF4-FFF2-40B4-BE49-F238E27FC236}">
                <a16:creationId xmlns:a16="http://schemas.microsoft.com/office/drawing/2014/main" id="{7BBEDBF5-29CE-43C0-BFD6-3E17893865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1" name="AutoShape 10" descr="Общие и основные функции менеджмента.">
            <a:extLst>
              <a:ext uri="{FF2B5EF4-FFF2-40B4-BE49-F238E27FC236}">
                <a16:creationId xmlns:a16="http://schemas.microsoft.com/office/drawing/2014/main" id="{4D7C4867-7682-4A92-B434-6058A10B1F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4102" name="Picture 12" descr="Категорийный менеджмент, автоматизация управления запасами.">
            <a:extLst>
              <a:ext uri="{FF2B5EF4-FFF2-40B4-BE49-F238E27FC236}">
                <a16:creationId xmlns:a16="http://schemas.microsoft.com/office/drawing/2014/main" id="{19EC7AC1-9BDF-4D7E-927A-890752A4F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00" y="2124222"/>
            <a:ext cx="3039812" cy="2219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2">
            <a:extLst>
              <a:ext uri="{FF2B5EF4-FFF2-40B4-BE49-F238E27FC236}">
                <a16:creationId xmlns:a16="http://schemas.microsoft.com/office/drawing/2014/main" id="{C7A3E811-3459-4B98-AAF5-6903CF0A6E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6603" y="990601"/>
            <a:ext cx="10227212" cy="51355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4400" b="1" dirty="0">
                <a:solidFill>
                  <a:srgbClr val="FF0000"/>
                </a:solidFill>
              </a:rPr>
              <a:t>Спортивно-</a:t>
            </a:r>
            <a:r>
              <a:rPr lang="ru-RU" altLang="ru-RU" sz="4400" b="1" dirty="0" err="1">
                <a:solidFill>
                  <a:srgbClr val="FF0000"/>
                </a:solidFill>
              </a:rPr>
              <a:t>видовищна</a:t>
            </a:r>
            <a:r>
              <a:rPr lang="ru-RU" altLang="ru-RU" sz="4400" b="1" dirty="0">
                <a:solidFill>
                  <a:srgbClr val="FF0000"/>
                </a:solidFill>
              </a:rPr>
              <a:t> </a:t>
            </a:r>
            <a:r>
              <a:rPr lang="ru-RU" altLang="ru-RU" sz="4400" b="1" dirty="0" err="1">
                <a:solidFill>
                  <a:srgbClr val="FF0000"/>
                </a:solidFill>
              </a:rPr>
              <a:t>послуга</a:t>
            </a:r>
            <a:r>
              <a:rPr lang="ru-RU" altLang="ru-RU" sz="4400" b="1" dirty="0">
                <a:solidFill>
                  <a:srgbClr val="FF0000"/>
                </a:solidFill>
              </a:rPr>
              <a:t> (СВП) </a:t>
            </a:r>
          </a:p>
          <a:p>
            <a:pPr marL="0" indent="0">
              <a:buNone/>
            </a:pPr>
            <a:endParaRPr lang="ru-RU" altLang="ru-RU" sz="3600" b="1" dirty="0"/>
          </a:p>
          <a:p>
            <a:pPr marL="0" indent="0">
              <a:buNone/>
            </a:pPr>
            <a:r>
              <a:rPr lang="ru-RU" altLang="ru-RU" sz="3600" dirty="0"/>
              <a:t>— </a:t>
            </a:r>
            <a:r>
              <a:rPr lang="ru-RU" altLang="ru-RU" sz="3600" dirty="0" err="1"/>
              <a:t>це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різновид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фізкультурноспортивної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діяльності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що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базується</a:t>
            </a:r>
            <a:r>
              <a:rPr lang="ru-RU" altLang="ru-RU" sz="3600" dirty="0"/>
              <a:t> на </a:t>
            </a:r>
            <a:r>
              <a:rPr lang="ru-RU" altLang="ru-RU" sz="3600" dirty="0" err="1"/>
              <a:t>використанні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видів</a:t>
            </a:r>
            <a:r>
              <a:rPr lang="ru-RU" altLang="ru-RU" sz="3600" dirty="0"/>
              <a:t> спорту з метою </a:t>
            </a:r>
            <a:r>
              <a:rPr lang="ru-RU" altLang="ru-RU" sz="3600" dirty="0" err="1"/>
              <a:t>досягнення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специфічного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психоемоційного</a:t>
            </a:r>
            <a:r>
              <a:rPr lang="ru-RU" altLang="ru-RU" sz="3600" dirty="0"/>
              <a:t> стану людей і </a:t>
            </a:r>
            <a:r>
              <a:rPr lang="ru-RU" altLang="ru-RU" sz="3600" dirty="0" err="1"/>
              <a:t>характеризується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виникненням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відчуття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співпереживання</a:t>
            </a:r>
            <a:r>
              <a:rPr lang="ru-RU" altLang="ru-RU" sz="3600" dirty="0"/>
              <a:t> та </a:t>
            </a:r>
            <a:r>
              <a:rPr lang="ru-RU" altLang="ru-RU" sz="3600" dirty="0" err="1"/>
              <a:t>естетичної</a:t>
            </a:r>
            <a:r>
              <a:rPr lang="ru-RU" altLang="ru-RU" sz="3600" dirty="0"/>
              <a:t> насолоди.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2">
            <a:extLst>
              <a:ext uri="{FF2B5EF4-FFF2-40B4-BE49-F238E27FC236}">
                <a16:creationId xmlns:a16="http://schemas.microsoft.com/office/drawing/2014/main" id="{1EB271ED-120E-4DB3-8800-1E53343856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7451" y="914401"/>
            <a:ext cx="10663311" cy="52117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4400" b="1" dirty="0">
                <a:solidFill>
                  <a:srgbClr val="FF0000"/>
                </a:solidFill>
              </a:rPr>
              <a:t>Спортивно-</a:t>
            </a:r>
            <a:r>
              <a:rPr lang="ru-RU" altLang="ru-RU" sz="4400" b="1" dirty="0" err="1">
                <a:solidFill>
                  <a:srgbClr val="FF0000"/>
                </a:solidFill>
              </a:rPr>
              <a:t>тренувальна</a:t>
            </a:r>
            <a:r>
              <a:rPr lang="ru-RU" altLang="ru-RU" sz="4400" b="1" dirty="0">
                <a:solidFill>
                  <a:srgbClr val="FF0000"/>
                </a:solidFill>
              </a:rPr>
              <a:t> </a:t>
            </a:r>
            <a:r>
              <a:rPr lang="ru-RU" altLang="ru-RU" sz="4400" b="1" dirty="0" err="1">
                <a:solidFill>
                  <a:srgbClr val="FF0000"/>
                </a:solidFill>
              </a:rPr>
              <a:t>послуга</a:t>
            </a:r>
            <a:r>
              <a:rPr lang="ru-RU" altLang="ru-RU" sz="4400" b="1" dirty="0">
                <a:solidFill>
                  <a:srgbClr val="FF0000"/>
                </a:solidFill>
              </a:rPr>
              <a:t> (СТП) </a:t>
            </a:r>
          </a:p>
          <a:p>
            <a:pPr marL="0" indent="0">
              <a:buNone/>
            </a:pPr>
            <a:endParaRPr lang="ru-RU" altLang="ru-RU" sz="3600" b="1" dirty="0"/>
          </a:p>
          <a:p>
            <a:pPr marL="0" indent="0" algn="just">
              <a:buNone/>
            </a:pPr>
            <a:r>
              <a:rPr lang="ru-RU" altLang="ru-RU" sz="3600" dirty="0"/>
              <a:t>– </a:t>
            </a:r>
            <a:r>
              <a:rPr lang="ru-RU" altLang="ru-RU" sz="3600" dirty="0" err="1"/>
              <a:t>різновид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фізкультурноспортивної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діяльності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спрямованої</a:t>
            </a:r>
            <a:r>
              <a:rPr lang="ru-RU" altLang="ru-RU" sz="3600" dirty="0"/>
              <a:t> на </a:t>
            </a:r>
            <a:r>
              <a:rPr lang="ru-RU" altLang="ru-RU" sz="3600" dirty="0" err="1"/>
              <a:t>досягнення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бажаного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психофізіологічного</a:t>
            </a:r>
            <a:r>
              <a:rPr lang="ru-RU" altLang="ru-RU" sz="3600" dirty="0"/>
              <a:t> стану спортсмена, </a:t>
            </a:r>
            <a:r>
              <a:rPr lang="ru-RU" altLang="ru-RU" sz="3600" dirty="0" err="1"/>
              <a:t>що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виявляється</a:t>
            </a:r>
            <a:r>
              <a:rPr lang="ru-RU" altLang="ru-RU" sz="3600" dirty="0"/>
              <a:t> у </a:t>
            </a:r>
            <a:r>
              <a:rPr lang="ru-RU" altLang="ru-RU" sz="3600" dirty="0" err="1"/>
              <a:t>рівні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його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спортивної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форми</a:t>
            </a:r>
            <a:r>
              <a:rPr lang="ru-RU" altLang="ru-RU" sz="3600" dirty="0"/>
              <a:t>. </a:t>
            </a:r>
            <a:r>
              <a:rPr lang="ru-RU" altLang="ru-RU" sz="3600" dirty="0" err="1"/>
              <a:t>Безпосередніми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виробниками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такої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послуги</a:t>
            </a:r>
            <a:r>
              <a:rPr lang="ru-RU" altLang="ru-RU" sz="3600" dirty="0"/>
              <a:t> є </a:t>
            </a:r>
            <a:r>
              <a:rPr lang="ru-RU" altLang="ru-RU" sz="3600" dirty="0" err="1"/>
              <a:t>тренери</a:t>
            </a:r>
            <a:r>
              <a:rPr lang="ru-RU" altLang="ru-RU" sz="3600" dirty="0"/>
              <a:t> з </a:t>
            </a:r>
            <a:r>
              <a:rPr lang="ru-RU" altLang="ru-RU" sz="3600" dirty="0" err="1"/>
              <a:t>різних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видів</a:t>
            </a:r>
            <a:r>
              <a:rPr lang="ru-RU" altLang="ru-RU" sz="3600" dirty="0"/>
              <a:t> спорту.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ъект 2">
            <a:extLst>
              <a:ext uri="{FF2B5EF4-FFF2-40B4-BE49-F238E27FC236}">
                <a16:creationId xmlns:a16="http://schemas.microsoft.com/office/drawing/2014/main" id="{216DA7A1-BE69-4DAF-A8AD-026CF42A76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48641" y="1066801"/>
            <a:ext cx="10944664" cy="5059363"/>
          </a:xfrm>
        </p:spPr>
        <p:txBody>
          <a:bodyPr/>
          <a:lstStyle/>
          <a:p>
            <a:pPr marL="0" indent="0" algn="ctr">
              <a:buNone/>
            </a:pPr>
            <a:r>
              <a:rPr lang="ru-RU" altLang="ru-RU" sz="4400" b="1" dirty="0" err="1">
                <a:solidFill>
                  <a:srgbClr val="FF0000"/>
                </a:solidFill>
              </a:rPr>
              <a:t>Фізкультурно-реабілітаційна</a:t>
            </a:r>
            <a:r>
              <a:rPr lang="ru-RU" altLang="ru-RU" sz="4400" b="1" dirty="0">
                <a:solidFill>
                  <a:srgbClr val="FF0000"/>
                </a:solidFill>
              </a:rPr>
              <a:t> </a:t>
            </a:r>
            <a:r>
              <a:rPr lang="ru-RU" altLang="ru-RU" sz="4400" b="1" dirty="0" err="1">
                <a:solidFill>
                  <a:srgbClr val="FF0000"/>
                </a:solidFill>
              </a:rPr>
              <a:t>послуга</a:t>
            </a:r>
            <a:r>
              <a:rPr lang="ru-RU" altLang="ru-RU" sz="4400" b="1" dirty="0">
                <a:solidFill>
                  <a:srgbClr val="FF0000"/>
                </a:solidFill>
              </a:rPr>
              <a:t> (ФРП</a:t>
            </a:r>
            <a:r>
              <a:rPr lang="ru-RU" altLang="ru-RU" sz="3600" b="1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ru-RU" altLang="ru-RU" sz="3600" dirty="0"/>
          </a:p>
          <a:p>
            <a:pPr marL="0" indent="0">
              <a:buNone/>
            </a:pPr>
            <a:r>
              <a:rPr lang="ru-RU" altLang="ru-RU" sz="3600" dirty="0"/>
              <a:t> – </a:t>
            </a:r>
            <a:r>
              <a:rPr lang="ru-RU" altLang="ru-RU" sz="3600" dirty="0" err="1"/>
              <a:t>різновид</a:t>
            </a:r>
            <a:r>
              <a:rPr lang="ru-RU" altLang="ru-RU" sz="3600" dirty="0"/>
              <a:t>  </a:t>
            </a:r>
            <a:r>
              <a:rPr lang="ru-RU" altLang="ru-RU" sz="3600" dirty="0" err="1"/>
              <a:t>фізкультурноспортивної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діяльності</a:t>
            </a:r>
            <a:r>
              <a:rPr lang="ru-RU" altLang="ru-RU" sz="3600" dirty="0"/>
              <a:t>, </a:t>
            </a:r>
            <a:r>
              <a:rPr lang="ru-RU" altLang="ru-RU" sz="3600" dirty="0" err="1"/>
              <a:t>спрямованої</a:t>
            </a:r>
            <a:r>
              <a:rPr lang="ru-RU" altLang="ru-RU" sz="3600" dirty="0"/>
              <a:t> на </a:t>
            </a:r>
            <a:r>
              <a:rPr lang="ru-RU" altLang="ru-RU" sz="3600" dirty="0" err="1"/>
              <a:t>відновлення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здоров’я</a:t>
            </a:r>
            <a:r>
              <a:rPr lang="ru-RU" altLang="ru-RU" sz="3600" dirty="0"/>
              <a:t> людей </a:t>
            </a:r>
            <a:r>
              <a:rPr lang="ru-RU" altLang="ru-RU" sz="3600" dirty="0" err="1"/>
              <a:t>після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перенесених</a:t>
            </a:r>
            <a:r>
              <a:rPr lang="ru-RU" altLang="ru-RU" sz="3600" dirty="0"/>
              <a:t> ними </a:t>
            </a:r>
            <a:r>
              <a:rPr lang="ru-RU" altLang="ru-RU" sz="3600" dirty="0" err="1"/>
              <a:t>захворювань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засобами</a:t>
            </a:r>
            <a:r>
              <a:rPr lang="ru-RU" altLang="ru-RU" sz="3600" dirty="0"/>
              <a:t> </a:t>
            </a:r>
            <a:r>
              <a:rPr lang="ru-RU" altLang="ru-RU" sz="3600" dirty="0" err="1"/>
              <a:t>фізичної</a:t>
            </a:r>
            <a:r>
              <a:rPr lang="ru-RU" altLang="ru-RU" sz="3600" dirty="0"/>
              <a:t> </a:t>
            </a:r>
            <a:r>
              <a:rPr lang="ru-RU" altLang="ru-RU" sz="3600" dirty="0" err="1"/>
              <a:t>культури</a:t>
            </a:r>
            <a:r>
              <a:rPr lang="ru-RU" altLang="ru-RU" sz="3600" dirty="0"/>
              <a:t>.  </a:t>
            </a:r>
          </a:p>
          <a:p>
            <a:pPr marL="0" indent="0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2">
            <a:extLst>
              <a:ext uri="{FF2B5EF4-FFF2-40B4-BE49-F238E27FC236}">
                <a16:creationId xmlns:a16="http://schemas.microsoft.com/office/drawing/2014/main" id="{8146677E-4F5A-49F2-B7B4-715057C237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8806" y="1491175"/>
            <a:ext cx="10255348" cy="46349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altLang="ru-RU" sz="5400" dirty="0">
                <a:solidFill>
                  <a:srgbClr val="FF0000"/>
                </a:solidFill>
              </a:rPr>
              <a:t>маркетинг</a:t>
            </a:r>
            <a:r>
              <a:rPr lang="ru-RU" altLang="ru-RU" sz="4800" dirty="0">
                <a:solidFill>
                  <a:srgbClr val="FF0000"/>
                </a:solidFill>
              </a:rPr>
              <a:t> </a:t>
            </a:r>
            <a:r>
              <a:rPr lang="ru-RU" altLang="ru-RU" sz="4000" dirty="0"/>
              <a:t>– </a:t>
            </a:r>
            <a:r>
              <a:rPr lang="ru-RU" altLang="ru-RU" sz="4000" dirty="0" err="1"/>
              <a:t>це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розвиток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сфери</a:t>
            </a:r>
            <a:r>
              <a:rPr lang="ru-RU" altLang="ru-RU" sz="4000" dirty="0"/>
              <a:t> активного </a:t>
            </a:r>
            <a:r>
              <a:rPr lang="ru-RU" altLang="ru-RU" sz="4000" dirty="0" err="1"/>
              <a:t>дозвілля</a:t>
            </a:r>
            <a:r>
              <a:rPr lang="ru-RU" altLang="ru-RU" sz="4000" dirty="0"/>
              <a:t> і спорту, </a:t>
            </a:r>
            <a:r>
              <a:rPr lang="ru-RU" altLang="ru-RU" sz="4000" dirty="0" err="1"/>
              <a:t>що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спрямовано</a:t>
            </a:r>
            <a:r>
              <a:rPr lang="ru-RU" altLang="ru-RU" sz="4000" dirty="0"/>
              <a:t> на </a:t>
            </a:r>
            <a:r>
              <a:rPr lang="ru-RU" altLang="ru-RU" sz="4000" dirty="0" err="1"/>
              <a:t>залучення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населення</a:t>
            </a:r>
            <a:r>
              <a:rPr lang="ru-RU" altLang="ru-RU" sz="4000" dirty="0"/>
              <a:t> у </a:t>
            </a:r>
            <a:r>
              <a:rPr lang="ru-RU" altLang="ru-RU" sz="4000" dirty="0" err="1"/>
              <a:t>якості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глядача</a:t>
            </a:r>
            <a:r>
              <a:rPr lang="ru-RU" altLang="ru-RU" sz="4000" dirty="0"/>
              <a:t>, а </a:t>
            </a:r>
            <a:r>
              <a:rPr lang="ru-RU" altLang="ru-RU" sz="4000" dirty="0" err="1"/>
              <a:t>також</a:t>
            </a:r>
            <a:r>
              <a:rPr lang="ru-RU" altLang="ru-RU" sz="4000" dirty="0"/>
              <a:t> до занять </a:t>
            </a:r>
            <a:r>
              <a:rPr lang="ru-RU" altLang="ru-RU" sz="4000" dirty="0" err="1"/>
              <a:t>фізичною</a:t>
            </a:r>
            <a:r>
              <a:rPr lang="ru-RU" altLang="ru-RU" sz="4000" dirty="0"/>
              <a:t> культурою і спортом шляхом </a:t>
            </a:r>
            <a:r>
              <a:rPr lang="ru-RU" altLang="ru-RU" sz="4000" dirty="0" err="1"/>
              <a:t>задоволення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їх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запитів</a:t>
            </a:r>
            <a:r>
              <a:rPr lang="ru-RU" altLang="ru-RU" sz="4000" dirty="0"/>
              <a:t> та потреб.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3D96DE-0689-4E90-846A-FCF68434D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3" y="886265"/>
            <a:ext cx="10691446" cy="5239899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ru-RU" sz="3200" dirty="0" err="1"/>
              <a:t>Отже</a:t>
            </a:r>
            <a:r>
              <a:rPr lang="ru-RU" sz="3200" dirty="0"/>
              <a:t>, </a:t>
            </a:r>
            <a:r>
              <a:rPr lang="ru-RU" sz="3200" dirty="0" err="1"/>
              <a:t>розвиток</a:t>
            </a:r>
            <a:r>
              <a:rPr lang="ru-RU" sz="3200" dirty="0"/>
              <a:t> </a:t>
            </a:r>
            <a:r>
              <a:rPr lang="ru-RU" sz="3200" dirty="0" err="1"/>
              <a:t>сфери</a:t>
            </a:r>
            <a:r>
              <a:rPr lang="ru-RU" sz="3200" dirty="0"/>
              <a:t> </a:t>
            </a:r>
            <a:r>
              <a:rPr lang="ru-RU" sz="3200" dirty="0" err="1"/>
              <a:t>фізичної</a:t>
            </a:r>
            <a:r>
              <a:rPr lang="ru-RU" sz="3200" dirty="0"/>
              <a:t> </a:t>
            </a:r>
            <a:r>
              <a:rPr lang="ru-RU" sz="3200" dirty="0" err="1"/>
              <a:t>культури</a:t>
            </a:r>
            <a:r>
              <a:rPr lang="ru-RU" sz="3200" dirty="0"/>
              <a:t> та спорт в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ринкових</a:t>
            </a:r>
            <a:r>
              <a:rPr lang="ru-RU" sz="3200" dirty="0"/>
              <a:t> </a:t>
            </a:r>
            <a:r>
              <a:rPr lang="ru-RU" sz="3200" dirty="0" err="1"/>
              <a:t>відносин</a:t>
            </a:r>
            <a:r>
              <a:rPr lang="ru-RU" sz="3200" dirty="0"/>
              <a:t> </a:t>
            </a:r>
            <a:r>
              <a:rPr lang="ru-RU" sz="3200" dirty="0" err="1"/>
              <a:t>призводить</a:t>
            </a:r>
            <a:r>
              <a:rPr lang="ru-RU" sz="3200" dirty="0"/>
              <a:t> до </a:t>
            </a:r>
            <a:r>
              <a:rPr lang="ru-RU" sz="3200" dirty="0" err="1"/>
              <a:t>появи</a:t>
            </a:r>
            <a:r>
              <a:rPr lang="ru-RU" sz="3200" dirty="0"/>
              <a:t> </a:t>
            </a:r>
            <a:r>
              <a:rPr lang="ru-RU" sz="3200" dirty="0" err="1"/>
              <a:t>нових</a:t>
            </a:r>
            <a:r>
              <a:rPr lang="ru-RU" sz="3200" dirty="0"/>
              <a:t> </a:t>
            </a:r>
            <a:r>
              <a:rPr lang="ru-RU" sz="3200" dirty="0" err="1"/>
              <a:t>термінів</a:t>
            </a:r>
            <a:r>
              <a:rPr lang="ru-RU" sz="3200" dirty="0"/>
              <a:t>, а </a:t>
            </a:r>
            <a:r>
              <a:rPr lang="ru-RU" sz="3200" dirty="0" err="1"/>
              <a:t>саме</a:t>
            </a:r>
            <a:r>
              <a:rPr lang="ru-RU" sz="3200" dirty="0"/>
              <a:t>: 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200" dirty="0">
                <a:solidFill>
                  <a:srgbClr val="FFFF00"/>
                </a:solidFill>
              </a:rPr>
              <a:t>«</a:t>
            </a:r>
            <a:r>
              <a:rPr lang="ru-RU" sz="3200" dirty="0" err="1">
                <a:solidFill>
                  <a:srgbClr val="FFFF00"/>
                </a:solidFill>
              </a:rPr>
              <a:t>спортивний</a:t>
            </a:r>
            <a:r>
              <a:rPr lang="ru-RU" sz="3200" dirty="0">
                <a:solidFill>
                  <a:srgbClr val="FFFF00"/>
                </a:solidFill>
              </a:rPr>
              <a:t> менеджмент»,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200" dirty="0">
                <a:solidFill>
                  <a:srgbClr val="FFFF00"/>
                </a:solidFill>
              </a:rPr>
              <a:t> «менеджер», 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200" dirty="0">
                <a:solidFill>
                  <a:srgbClr val="FFFF00"/>
                </a:solidFill>
              </a:rPr>
              <a:t>«</a:t>
            </a:r>
            <a:r>
              <a:rPr lang="ru-RU" sz="3200" dirty="0" err="1">
                <a:solidFill>
                  <a:srgbClr val="FFFF00"/>
                </a:solidFill>
              </a:rPr>
              <a:t>фізкультурно-спортивні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послуги</a:t>
            </a:r>
            <a:r>
              <a:rPr lang="ru-RU" sz="3200" dirty="0">
                <a:solidFill>
                  <a:srgbClr val="FFFF00"/>
                </a:solidFill>
              </a:rPr>
              <a:t>», </a:t>
            </a:r>
            <a:r>
              <a:rPr lang="ru-RU" sz="3200" dirty="0" err="1">
                <a:solidFill>
                  <a:srgbClr val="FFFF00"/>
                </a:solidFill>
              </a:rPr>
              <a:t>що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потребує</a:t>
            </a:r>
            <a:r>
              <a:rPr lang="ru-RU" sz="3200" dirty="0">
                <a:solidFill>
                  <a:srgbClr val="FFFF00"/>
                </a:solidFill>
              </a:rPr>
              <a:t> складного </a:t>
            </a:r>
            <a:r>
              <a:rPr lang="ru-RU" sz="3200" dirty="0" err="1">
                <a:solidFill>
                  <a:srgbClr val="FFFF00"/>
                </a:solidFill>
              </a:rPr>
              <a:t>процесу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усвідомлення</a:t>
            </a:r>
            <a:r>
              <a:rPr lang="ru-RU" sz="3200" dirty="0">
                <a:solidFill>
                  <a:srgbClr val="FFFF00"/>
                </a:solidFill>
              </a:rPr>
              <a:t> та </a:t>
            </a:r>
            <a:r>
              <a:rPr lang="ru-RU" sz="3200" dirty="0" err="1">
                <a:solidFill>
                  <a:srgbClr val="FFFF00"/>
                </a:solidFill>
              </a:rPr>
              <a:t>адаптації</a:t>
            </a:r>
            <a:r>
              <a:rPr lang="ru-RU" sz="3200" dirty="0">
                <a:solidFill>
                  <a:srgbClr val="FFFF00"/>
                </a:solidFill>
              </a:rPr>
              <a:t> </a:t>
            </a:r>
            <a:r>
              <a:rPr lang="ru-RU" sz="3200" dirty="0" err="1">
                <a:solidFill>
                  <a:srgbClr val="FFFF00"/>
                </a:solidFill>
              </a:rPr>
              <a:t>терміноелементів</a:t>
            </a:r>
            <a:r>
              <a:rPr lang="ru-RU" sz="3200" dirty="0">
                <a:solidFill>
                  <a:srgbClr val="FFFF00"/>
                </a:solidFill>
              </a:rPr>
              <a:t>. </a:t>
            </a:r>
          </a:p>
          <a:p>
            <a:pPr marL="0" indent="0" algn="just"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>
            <a:extLst>
              <a:ext uri="{FF2B5EF4-FFF2-40B4-BE49-F238E27FC236}">
                <a16:creationId xmlns:a16="http://schemas.microsoft.com/office/drawing/2014/main" id="{F7CFE501-F331-4BA6-B160-8D7B6CEE18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2363" y="829995"/>
            <a:ext cx="9200271" cy="4600134"/>
          </a:xfrm>
          <a:solidFill>
            <a:srgbClr val="FFCC00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uk-UA" altLang="ru-RU" sz="6000" b="1" i="1" dirty="0">
                <a:solidFill>
                  <a:srgbClr val="FF0000"/>
                </a:solidFill>
              </a:rPr>
              <a:t>ДЯКУЮ ЗА УВАГУ</a:t>
            </a:r>
            <a:br>
              <a:rPr lang="uk-UA" altLang="ru-RU" sz="6000" b="1" i="1" dirty="0">
                <a:solidFill>
                  <a:srgbClr val="FF0000"/>
                </a:solidFill>
              </a:rPr>
            </a:br>
            <a:br>
              <a:rPr lang="uk-UA" altLang="ru-RU" sz="6000" b="1" i="1" dirty="0">
                <a:solidFill>
                  <a:srgbClr val="FF0000"/>
                </a:solidFill>
              </a:rPr>
            </a:br>
            <a:r>
              <a:rPr lang="uk-UA" altLang="ru-RU" sz="6000" b="1" i="1" dirty="0">
                <a:solidFill>
                  <a:srgbClr val="FF0000"/>
                </a:solidFill>
              </a:rPr>
              <a:t>До зустрічі!!</a:t>
            </a:r>
            <a:endParaRPr lang="ru-RU" altLang="ru-RU" sz="6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34AC5AA-4701-441C-A9CF-1A99E2E96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199" y="274638"/>
            <a:ext cx="8330419" cy="1401762"/>
          </a:xfrm>
          <a:solidFill>
            <a:srgbClr val="99CC00"/>
          </a:solidFill>
        </p:spPr>
        <p:txBody>
          <a:bodyPr/>
          <a:lstStyle/>
          <a:p>
            <a:pPr algn="ctr" eaLnBrk="1" hangingPunct="1"/>
            <a:r>
              <a:rPr lang="uk-UA" altLang="ru-RU" sz="2800" b="1" i="1" dirty="0">
                <a:solidFill>
                  <a:srgbClr val="002060"/>
                </a:solidFill>
              </a:rPr>
              <a:t>Підприємницька діяльність у сфері фізичної культури і спорту на сьогодні здійснюється: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5E1389C-9B0E-4DBA-81DA-EAE6A952F6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2025" y="1981201"/>
            <a:ext cx="9594166" cy="4525963"/>
          </a:xfrm>
          <a:solidFill>
            <a:srgbClr val="99CC00"/>
          </a:solidFill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400" dirty="0"/>
              <a:t> </a:t>
            </a:r>
            <a:r>
              <a:rPr lang="uk-UA" altLang="ru-RU" sz="2400" dirty="0">
                <a:solidFill>
                  <a:srgbClr val="002060"/>
                </a:solidFill>
              </a:rPr>
              <a:t>індивідуальними підприємцями, тому що більшість професійних спортсменів і тренерів виступають на спортивному ринку праці як приватні підприємці;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ru-RU" sz="2400" dirty="0">
                <a:solidFill>
                  <a:srgbClr val="002060"/>
                </a:solidFill>
              </a:rPr>
              <a:t> спортивними клубами, лігами, федераціями та іншими організаціями в спорті; 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ru-RU" sz="2400" dirty="0">
                <a:solidFill>
                  <a:srgbClr val="002060"/>
                </a:solidFill>
              </a:rPr>
              <a:t>підприємствами, що спеціалізуються на виробництві спортивних товарів, послуг та інформації у сфері фізкультури й спорту (підприємства, що виготовляють спортивний одяг, взуття, спорядження й атрибутику;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ru-RU" sz="2400" dirty="0">
                <a:solidFill>
                  <a:srgbClr val="002060"/>
                </a:solidFill>
              </a:rPr>
              <a:t>спеціалізовані телевізійні канали й радіокомпанії; 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altLang="ru-RU" sz="2400" dirty="0">
                <a:solidFill>
                  <a:srgbClr val="002060"/>
                </a:solidFill>
              </a:rPr>
              <a:t>спортивні друковані видання тощо).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AEE85382-F38A-463B-BF54-AC1A2A9F9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/>
          <a:p>
            <a:pPr algn="ctr" eaLnBrk="1" hangingPunct="1"/>
            <a:r>
              <a:rPr lang="uk-UA" altLang="ru-RU" dirty="0">
                <a:solidFill>
                  <a:schemeClr val="bg2"/>
                </a:solidFill>
              </a:rPr>
              <a:t>Основі теми</a:t>
            </a:r>
            <a:endParaRPr lang="ru-RU" altLang="ru-RU" dirty="0">
              <a:solidFill>
                <a:schemeClr val="bg2"/>
              </a:solidFill>
            </a:endParaRPr>
          </a:p>
        </p:txBody>
      </p:sp>
      <p:sp>
        <p:nvSpPr>
          <p:cNvPr id="6147" name="Rectangle 7">
            <a:extLst>
              <a:ext uri="{FF2B5EF4-FFF2-40B4-BE49-F238E27FC236}">
                <a16:creationId xmlns:a16="http://schemas.microsoft.com/office/drawing/2014/main" id="{E74E32DA-A72E-45D2-A59F-97FDB8C84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CC99"/>
          </a:solidFill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uk-UA" altLang="ru-RU" dirty="0">
                <a:solidFill>
                  <a:schemeClr val="bg1"/>
                </a:solidFill>
              </a:rPr>
              <a:t>Теоретичні основи функціонування та розвитку сфери фізичної культури і  спорту в умовах ринку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dirty="0">
                <a:solidFill>
                  <a:schemeClr val="bg1"/>
                </a:solidFill>
              </a:rPr>
              <a:t>Основи підприємництва в діяльності фізкультурно-спортивної організації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dirty="0">
                <a:solidFill>
                  <a:schemeClr val="bg1"/>
                </a:solidFill>
              </a:rPr>
              <a:t>Формування ринкового середовища фізкультурно-спортивної організації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dirty="0">
                <a:solidFill>
                  <a:schemeClr val="bg1"/>
                </a:solidFill>
              </a:rPr>
              <a:t>Підприємницька діяльність суб'єктів у сфері фізичної культури та спорту</a:t>
            </a:r>
          </a:p>
          <a:p>
            <a:pPr algn="just" eaLnBrk="1" hangingPunct="1">
              <a:lnSpc>
                <a:spcPct val="80000"/>
              </a:lnSpc>
            </a:pPr>
            <a:r>
              <a:rPr lang="uk-UA" altLang="ru-RU" dirty="0">
                <a:solidFill>
                  <a:schemeClr val="bg1"/>
                </a:solidFill>
              </a:rPr>
              <a:t>Основі методи дослідження ринку фізкультурно-спортивних послуг</a:t>
            </a:r>
            <a:endParaRPr lang="ru-RU" alt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52DA4E15-9C22-4C32-8AC5-E620D9987D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7791" y="562708"/>
            <a:ext cx="10607040" cy="2409092"/>
          </a:xfrm>
        </p:spPr>
        <p:txBody>
          <a:bodyPr/>
          <a:lstStyle/>
          <a:p>
            <a:pPr algn="ctr" eaLnBrk="1" hangingPunct="1"/>
            <a:r>
              <a:rPr lang="ru-RU" altLang="ru-RU" b="1" dirty="0">
                <a:solidFill>
                  <a:srgbClr val="FFFF00"/>
                </a:solidFill>
              </a:rPr>
              <a:t>СФЕРА ФІЗИЧНОЇ КУЛЬТУРИ ТА СПОРТУ В УМОВАХ РИНКОВИХ ВІДНОСИН</a:t>
            </a:r>
            <a:br>
              <a:rPr lang="ru-RU" altLang="ru-RU" b="1" dirty="0"/>
            </a:br>
            <a:endParaRPr lang="ru-RU" alt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33E14A-B2CF-4CDC-A207-578A039DE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2" y="2971801"/>
            <a:ext cx="9903656" cy="315436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dirty="0">
                <a:solidFill>
                  <a:srgbClr val="FFC000"/>
                </a:solidFill>
              </a:rPr>
              <a:t>ПЛАН</a:t>
            </a:r>
          </a:p>
          <a:p>
            <a:pPr marL="0" indent="0">
              <a:buNone/>
              <a:defRPr/>
            </a:pPr>
            <a:r>
              <a:rPr lang="ru-RU" sz="3600" dirty="0">
                <a:solidFill>
                  <a:srgbClr val="FF0000"/>
                </a:solidFill>
              </a:rPr>
              <a:t>1. Терм</a:t>
            </a:r>
            <a:r>
              <a:rPr lang="uk-UA" sz="3600" dirty="0">
                <a:solidFill>
                  <a:srgbClr val="FF0000"/>
                </a:solidFill>
              </a:rPr>
              <a:t>і</a:t>
            </a:r>
            <a:r>
              <a:rPr lang="ru-RU" sz="3600" dirty="0" err="1">
                <a:solidFill>
                  <a:srgbClr val="FF0000"/>
                </a:solidFill>
              </a:rPr>
              <a:t>нолог</a:t>
            </a:r>
            <a:r>
              <a:rPr lang="uk-UA" sz="3600" dirty="0">
                <a:solidFill>
                  <a:srgbClr val="FF0000"/>
                </a:solidFill>
              </a:rPr>
              <a:t>і</a:t>
            </a:r>
            <a:r>
              <a:rPr lang="ru-RU" sz="3600" dirty="0" err="1">
                <a:solidFill>
                  <a:srgbClr val="FF0000"/>
                </a:solidFill>
              </a:rPr>
              <a:t>чний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uk-UA" sz="3600" dirty="0">
                <a:solidFill>
                  <a:srgbClr val="FF0000"/>
                </a:solidFill>
              </a:rPr>
              <a:t>апарат</a:t>
            </a:r>
            <a:endParaRPr lang="ru-RU" sz="36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uk-UA" sz="3600" dirty="0">
                <a:solidFill>
                  <a:srgbClr val="FF0000"/>
                </a:solidFill>
              </a:rPr>
              <a:t>2. Фізична культура і спорт в умовах ринкової економіки</a:t>
            </a:r>
            <a:endParaRPr lang="ru-RU" sz="3600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>
            <a:extLst>
              <a:ext uri="{FF2B5EF4-FFF2-40B4-BE49-F238E27FC236}">
                <a16:creationId xmlns:a16="http://schemas.microsoft.com/office/drawing/2014/main" id="{DF1C8925-824A-453B-B55E-95A8172C4C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2113329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None/>
            </a:pPr>
            <a:r>
              <a:rPr lang="ru-RU" altLang="ru-RU" sz="4000" b="1" dirty="0">
                <a:solidFill>
                  <a:srgbClr val="FFFF00"/>
                </a:solidFill>
              </a:rPr>
              <a:t>Мета </a:t>
            </a:r>
            <a:r>
              <a:rPr lang="ru-RU" altLang="ru-RU" sz="4000" b="1" dirty="0" err="1">
                <a:solidFill>
                  <a:srgbClr val="FFFF00"/>
                </a:solidFill>
              </a:rPr>
              <a:t>лекц</a:t>
            </a:r>
            <a:r>
              <a:rPr lang="uk-UA" altLang="ru-RU" sz="4000" b="1" dirty="0" err="1">
                <a:solidFill>
                  <a:srgbClr val="FFFF00"/>
                </a:solidFill>
              </a:rPr>
              <a:t>ії</a:t>
            </a:r>
            <a:r>
              <a:rPr lang="ru-RU" altLang="ru-RU" sz="4000" b="1" dirty="0">
                <a:solidFill>
                  <a:srgbClr val="FFFF00"/>
                </a:solidFill>
              </a:rPr>
              <a:t>:</a:t>
            </a:r>
            <a:r>
              <a:rPr lang="ru-RU" altLang="ru-RU" sz="4000" dirty="0">
                <a:solidFill>
                  <a:srgbClr val="FFFF00"/>
                </a:solidFill>
              </a:rPr>
              <a:t> </a:t>
            </a:r>
            <a:r>
              <a:rPr lang="ru-RU" altLang="ru-RU" sz="4000" dirty="0" err="1"/>
              <a:t>здійснити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системний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аналіз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сфери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фізичної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культури</a:t>
            </a:r>
            <a:r>
              <a:rPr lang="ru-RU" altLang="ru-RU" sz="4000" dirty="0"/>
              <a:t> та спорту в </a:t>
            </a:r>
            <a:r>
              <a:rPr lang="ru-RU" altLang="ru-RU" sz="4000" dirty="0" err="1"/>
              <a:t>умовах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ринкових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відносин</a:t>
            </a:r>
            <a:r>
              <a:rPr lang="ru-RU" altLang="ru-RU" sz="4000" dirty="0"/>
              <a:t>, </a:t>
            </a:r>
            <a:r>
              <a:rPr lang="ru-RU" altLang="ru-RU" sz="4000" dirty="0" err="1"/>
              <a:t>систематизувати</a:t>
            </a:r>
            <a:r>
              <a:rPr lang="ru-RU" altLang="ru-RU" sz="4000" dirty="0"/>
              <a:t> </a:t>
            </a:r>
            <a:r>
              <a:rPr lang="ru-RU" altLang="ru-RU" sz="4000" dirty="0" err="1"/>
              <a:t>нові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сучасні</a:t>
            </a:r>
            <a:r>
              <a:rPr lang="ru-RU" altLang="ru-RU" sz="4000" dirty="0"/>
              <a:t> </a:t>
            </a:r>
            <a:r>
              <a:rPr lang="ru-RU" altLang="ru-RU" sz="4000" dirty="0" err="1"/>
              <a:t>терміни</a:t>
            </a:r>
            <a:r>
              <a:rPr lang="ru-RU" altLang="ru-RU" sz="3600" dirty="0"/>
              <a:t>.  </a:t>
            </a:r>
          </a:p>
          <a:p>
            <a:pPr eaLnBrk="1" hangingPunct="1"/>
            <a:endParaRPr lang="ru-RU" alt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C89CFD5C-004D-42BC-9185-1A667D390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dirty="0"/>
              <a:t> </a:t>
            </a:r>
            <a:r>
              <a:rPr lang="ru-RU" altLang="ru-RU" b="1" dirty="0">
                <a:solidFill>
                  <a:srgbClr val="FF0000"/>
                </a:solidFill>
              </a:rPr>
              <a:t>Терм</a:t>
            </a:r>
            <a:r>
              <a:rPr lang="uk-UA" altLang="ru-RU" b="1" dirty="0">
                <a:solidFill>
                  <a:srgbClr val="FF0000"/>
                </a:solidFill>
              </a:rPr>
              <a:t>і</a:t>
            </a:r>
            <a:r>
              <a:rPr lang="ru-RU" altLang="ru-RU" b="1" dirty="0" err="1">
                <a:solidFill>
                  <a:srgbClr val="FF0000"/>
                </a:solidFill>
              </a:rPr>
              <a:t>нолог</a:t>
            </a:r>
            <a:r>
              <a:rPr lang="uk-UA" altLang="ru-RU" b="1" dirty="0">
                <a:solidFill>
                  <a:srgbClr val="FF0000"/>
                </a:solidFill>
              </a:rPr>
              <a:t>і</a:t>
            </a:r>
            <a:r>
              <a:rPr lang="ru-RU" altLang="ru-RU" b="1" dirty="0" err="1">
                <a:solidFill>
                  <a:srgbClr val="FF0000"/>
                </a:solidFill>
              </a:rPr>
              <a:t>чний</a:t>
            </a:r>
            <a:r>
              <a:rPr lang="ru-RU" altLang="ru-RU" b="1" dirty="0">
                <a:solidFill>
                  <a:srgbClr val="FF0000"/>
                </a:solidFill>
              </a:rPr>
              <a:t> </a:t>
            </a:r>
            <a:r>
              <a:rPr lang="uk-UA" altLang="ru-RU" b="1" dirty="0">
                <a:solidFill>
                  <a:srgbClr val="FF0000"/>
                </a:solidFill>
              </a:rPr>
              <a:t>апарат</a:t>
            </a:r>
            <a:endParaRPr lang="ru-RU" altLang="ru-RU" b="1" dirty="0">
              <a:solidFill>
                <a:srgbClr val="FF0000"/>
              </a:solidFill>
            </a:endParaRPr>
          </a:p>
        </p:txBody>
      </p:sp>
      <p:sp>
        <p:nvSpPr>
          <p:cNvPr id="9219" name="Объект 2">
            <a:extLst>
              <a:ext uri="{FF2B5EF4-FFF2-40B4-BE49-F238E27FC236}">
                <a16:creationId xmlns:a16="http://schemas.microsoft.com/office/drawing/2014/main" id="{A27E1B5A-E220-4682-8023-6E79B82E16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83211" y="1600200"/>
            <a:ext cx="9931791" cy="4572000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3200" b="1" dirty="0">
                <a:solidFill>
                  <a:srgbClr val="FFFF00"/>
                </a:solidFill>
              </a:rPr>
              <a:t>Виробнича сфера </a:t>
            </a:r>
          </a:p>
          <a:p>
            <a:pPr marL="0" indent="0" algn="just">
              <a:buNone/>
            </a:pPr>
            <a:r>
              <a:rPr lang="uk-UA" altLang="ru-RU" sz="3200" dirty="0"/>
              <a:t>являє собою сукупність галузей матеріального виробництва, кінцевий результат діяльності яких є матеріальний продукт. Це галузі, які виробляють, в першу чергу, засоби виробництва і предмети споживання. До них відносять: промисловість, с\г, будівництво, торгівлю, транспорт.</a:t>
            </a:r>
            <a:endParaRPr lang="ru-RU" altLang="ru-RU" sz="3200" dirty="0"/>
          </a:p>
          <a:p>
            <a:pPr marL="0" indent="0" algn="r">
              <a:buNone/>
            </a:pPr>
            <a:endParaRPr lang="ru-RU" alt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>
            <a:extLst>
              <a:ext uri="{FF2B5EF4-FFF2-40B4-BE49-F238E27FC236}">
                <a16:creationId xmlns:a16="http://schemas.microsoft.com/office/drawing/2014/main" id="{25CDCB08-3400-4E67-A980-B4C4AD43BC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42535" y="838200"/>
            <a:ext cx="10241280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3200" b="1" dirty="0">
                <a:solidFill>
                  <a:srgbClr val="FFFF00"/>
                </a:solidFill>
              </a:rPr>
              <a:t>Невиробнича сфера </a:t>
            </a:r>
            <a:r>
              <a:rPr lang="uk-UA" altLang="ru-RU" sz="3200" dirty="0"/>
              <a:t>– це комплекс галузей, які не виробляють, як правило, безпосередньо матеріальних цінностей. У більшості випадків це галузі, які пов’язані із задоволенням нематеріальних потреб людини за допомогою надання різноманітних послуг, а саме послуг житлово-комунального господарства, побутового обслуговування, транспорту та зв’язку для населення, охорона здоров’я, фізкультура і спорт, освіта, культура, наука (у сфері матеріального виробництва – 66,2%, нематеріального – 33,8%, країні Європи – 60-70% у сфері послуг, причина – впровадження заходів НТР).</a:t>
            </a:r>
            <a:endParaRPr lang="ru-RU" altLang="ru-RU" sz="3200" dirty="0"/>
          </a:p>
          <a:p>
            <a:pPr marL="0" indent="0">
              <a:buNone/>
            </a:pPr>
            <a:endParaRPr lang="ru-RU" alt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1420</Words>
  <Application>Microsoft Office PowerPoint</Application>
  <PresentationFormat>Широкоэкранный</PresentationFormat>
  <Paragraphs>109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Wingdings</vt:lpstr>
      <vt:lpstr>Тема Office</vt:lpstr>
      <vt:lpstr>Кафедра теорії та методики фізичної культури і спорту</vt:lpstr>
      <vt:lpstr> Мета навчальної дисципліни - забезпечення цілісного уявлення про галузеву систему сфери фізичної культури і спорту в умовах ринку та  підприємництва у фізкультурно-спортивних організаціях в сучасних умовах України. </vt:lpstr>
      <vt:lpstr> Ринкові відносини – це складна економічна система, в основі якої закладений спільний характер праці, що знаходиться у товарі або послузі, визначається при його реалізації у сфері обміну, тобто на ринку, де інтереси працівників і покупців збігаються внаслідок попиту, а також через механізм ринкових відносин у сфері фізичної культури і спорту. </vt:lpstr>
      <vt:lpstr>Підприємницька діяльність у сфері фізичної культури і спорту на сьогодні здійснюється:</vt:lpstr>
      <vt:lpstr>Основі теми</vt:lpstr>
      <vt:lpstr>СФЕРА ФІЗИЧНОЇ КУЛЬТУРИ ТА СПОРТУ В УМОВАХ РИНКОВИХ ВІДНОСИН </vt:lpstr>
      <vt:lpstr>Презентация PowerPoint</vt:lpstr>
      <vt:lpstr> Термінологічний апарат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  До зустрічі!!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теорії та методики фізичної культури і спорту</dc:title>
  <dc:creator>Андрей</dc:creator>
  <cp:lastModifiedBy>Андрей</cp:lastModifiedBy>
  <cp:revision>5</cp:revision>
  <dcterms:created xsi:type="dcterms:W3CDTF">2023-02-14T20:13:31Z</dcterms:created>
  <dcterms:modified xsi:type="dcterms:W3CDTF">2023-03-15T17:32:22Z</dcterms:modified>
</cp:coreProperties>
</file>