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366" r:id="rId3"/>
    <p:sldId id="388" r:id="rId4"/>
    <p:sldId id="395" r:id="rId5"/>
    <p:sldId id="356" r:id="rId6"/>
    <p:sldId id="335" r:id="rId7"/>
    <p:sldId id="368" r:id="rId8"/>
    <p:sldId id="371" r:id="rId9"/>
    <p:sldId id="369" r:id="rId10"/>
    <p:sldId id="370" r:id="rId11"/>
    <p:sldId id="326" r:id="rId12"/>
    <p:sldId id="372" r:id="rId13"/>
    <p:sldId id="376" r:id="rId14"/>
    <p:sldId id="373" r:id="rId15"/>
    <p:sldId id="374" r:id="rId16"/>
    <p:sldId id="393" r:id="rId17"/>
    <p:sldId id="375" r:id="rId18"/>
    <p:sldId id="377" r:id="rId19"/>
    <p:sldId id="378" r:id="rId20"/>
    <p:sldId id="379" r:id="rId21"/>
    <p:sldId id="398" r:id="rId22"/>
    <p:sldId id="380" r:id="rId23"/>
    <p:sldId id="383" r:id="rId24"/>
    <p:sldId id="384" r:id="rId25"/>
    <p:sldId id="385" r:id="rId26"/>
    <p:sldId id="387" r:id="rId27"/>
    <p:sldId id="386" r:id="rId28"/>
    <p:sldId id="399" r:id="rId29"/>
    <p:sldId id="389" r:id="rId30"/>
    <p:sldId id="391" r:id="rId31"/>
    <p:sldId id="392" r:id="rId32"/>
    <p:sldId id="344" r:id="rId33"/>
    <p:sldId id="381" r:id="rId34"/>
    <p:sldId id="401" r:id="rId35"/>
    <p:sldId id="396" r:id="rId36"/>
    <p:sldId id="400" r:id="rId37"/>
    <p:sldId id="407" r:id="rId38"/>
    <p:sldId id="403" r:id="rId39"/>
    <p:sldId id="346" r:id="rId40"/>
    <p:sldId id="347" r:id="rId41"/>
    <p:sldId id="349" r:id="rId42"/>
    <p:sldId id="412" r:id="rId43"/>
    <p:sldId id="334" r:id="rId44"/>
    <p:sldId id="348" r:id="rId45"/>
    <p:sldId id="345" r:id="rId46"/>
    <p:sldId id="343" r:id="rId47"/>
    <p:sldId id="351" r:id="rId48"/>
    <p:sldId id="327" r:id="rId49"/>
    <p:sldId id="338" r:id="rId50"/>
    <p:sldId id="339" r:id="rId51"/>
    <p:sldId id="325" r:id="rId52"/>
    <p:sldId id="337" r:id="rId53"/>
    <p:sldId id="336" r:id="rId54"/>
    <p:sldId id="340" r:id="rId55"/>
    <p:sldId id="341" r:id="rId56"/>
    <p:sldId id="358" r:id="rId57"/>
    <p:sldId id="408" r:id="rId58"/>
    <p:sldId id="342" r:id="rId59"/>
    <p:sldId id="411" r:id="rId60"/>
    <p:sldId id="404" r:id="rId61"/>
    <p:sldId id="323" r:id="rId62"/>
    <p:sldId id="390" r:id="rId63"/>
    <p:sldId id="322" r:id="rId64"/>
    <p:sldId id="321" r:id="rId65"/>
    <p:sldId id="286" r:id="rId66"/>
    <p:sldId id="288" r:id="rId67"/>
    <p:sldId id="328" r:id="rId68"/>
    <p:sldId id="296" r:id="rId69"/>
    <p:sldId id="294" r:id="rId70"/>
    <p:sldId id="333" r:id="rId71"/>
    <p:sldId id="329" r:id="rId72"/>
    <p:sldId id="289" r:id="rId73"/>
    <p:sldId id="291" r:id="rId74"/>
    <p:sldId id="290" r:id="rId75"/>
    <p:sldId id="287" r:id="rId76"/>
    <p:sldId id="292" r:id="rId77"/>
    <p:sldId id="293" r:id="rId78"/>
    <p:sldId id="297" r:id="rId79"/>
    <p:sldId id="298" r:id="rId80"/>
    <p:sldId id="299" r:id="rId81"/>
    <p:sldId id="300" r:id="rId82"/>
    <p:sldId id="332" r:id="rId83"/>
    <p:sldId id="301" r:id="rId84"/>
    <p:sldId id="331" r:id="rId85"/>
    <p:sldId id="330" r:id="rId86"/>
    <p:sldId id="304" r:id="rId87"/>
    <p:sldId id="305" r:id="rId88"/>
    <p:sldId id="307" r:id="rId89"/>
    <p:sldId id="309" r:id="rId90"/>
    <p:sldId id="306" r:id="rId91"/>
    <p:sldId id="310" r:id="rId92"/>
    <p:sldId id="308" r:id="rId93"/>
    <p:sldId id="311" r:id="rId94"/>
    <p:sldId id="313" r:id="rId95"/>
    <p:sldId id="312" r:id="rId96"/>
    <p:sldId id="314" r:id="rId97"/>
    <p:sldId id="315" r:id="rId98"/>
    <p:sldId id="317" r:id="rId99"/>
    <p:sldId id="318" r:id="rId100"/>
    <p:sldId id="316" r:id="rId101"/>
    <p:sldId id="319" r:id="rId102"/>
    <p:sldId id="282" r:id="rId103"/>
    <p:sldId id="277" r:id="rId104"/>
    <p:sldId id="363" r:id="rId105"/>
    <p:sldId id="361" r:id="rId106"/>
    <p:sldId id="409" r:id="rId10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ra" initials="Y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0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ommentAuthors" Target="commentAuthor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591ED-12E8-4347-8203-CF5552022330}" type="datetimeFigureOut">
              <a:rPr lang="uk-UA" smtClean="0"/>
              <a:pPr/>
              <a:t>23.03.2024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12474-1B74-43EF-A0DB-75A1FBFCD9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241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12474-1B74-43EF-A0DB-75A1FBFCD961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12474-1B74-43EF-A0DB-75A1FBFCD961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00364" y="2000240"/>
            <a:ext cx="5457836" cy="1714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Елементоорганічні сполуки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групи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072074"/>
            <a:ext cx="5786478" cy="923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spc="-10" smtClean="0">
                <a:solidFill>
                  <a:schemeClr val="tx1"/>
                </a:solidFill>
                <a:latin typeface="Trebuchet MS"/>
                <a:cs typeface="Trebuchet MS"/>
              </a:rPr>
              <a:t>Лектор </a:t>
            </a:r>
            <a:r>
              <a:rPr lang="uk-UA" sz="2800" b="1" spc="-5" smtClean="0">
                <a:solidFill>
                  <a:schemeClr val="tx1"/>
                </a:solidFill>
                <a:latin typeface="Trebuchet MS"/>
                <a:cs typeface="Trebuchet MS"/>
              </a:rPr>
              <a:t>доц.,</a:t>
            </a:r>
            <a:r>
              <a:rPr lang="uk-UA" sz="2800" b="1" spc="-15" smtClean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к.х.н. Колос О.Ю.</a:t>
            </a:r>
            <a:endParaRPr lang="ru-RU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083320" cy="1955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Метал +органічний галогенід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smtClean="0"/>
              <a:t>У 1927 р. Карл Циглер (ФРН) проводив дослідження щодо отримання синтетичного каучуку «Буна». У ході роботи їм було зроблено «побічне» спостереження про те, що реакція взаємодії між металевим літієм і галоїдніими алкілами протікають подібно до реакцій Гріньяра. Уточнення (К. Циглер )умов синтезу літійалкілів дозволило стати ним легкодоступними металоорганічні сполуками. Рішенням проблеми синтезу органічних сполук металів К. Циглер займався все життя.</a:t>
            </a:r>
            <a:endParaRPr lang="uk-UA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Yura\Downloads\85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498570" cy="316786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Хімічні властивості</a:t>
            </a:r>
            <a:endParaRPr lang="uk-UA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err="1" smtClean="0"/>
              <a:t>Надлишок</a:t>
            </a:r>
            <a:r>
              <a:rPr lang="ru-RU" smtClean="0"/>
              <a:t> МОС </a:t>
            </a:r>
            <a:r>
              <a:rPr lang="ru-RU" err="1" smtClean="0"/>
              <a:t>реагує</a:t>
            </a:r>
            <a:r>
              <a:rPr lang="ru-RU" smtClean="0"/>
              <a:t> </a:t>
            </a:r>
            <a:r>
              <a:rPr lang="ru-RU" err="1" smtClean="0"/>
              <a:t>з</a:t>
            </a:r>
            <a:r>
              <a:rPr lang="ru-RU" smtClean="0"/>
              <a:t> кетоном:</a:t>
            </a:r>
            <a:endParaRPr lang="uk-UA"/>
          </a:p>
        </p:txBody>
      </p:sp>
      <p:pic>
        <p:nvPicPr>
          <p:cNvPr id="52226" name="Picture 2" descr="C:\Users\Yura\Downloads\85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8742404" cy="1591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916" t="32557" r="22338" b="31469"/>
          <a:stretch/>
        </p:blipFill>
        <p:spPr bwMode="auto">
          <a:xfrm>
            <a:off x="24126" y="1628800"/>
            <a:ext cx="9012370" cy="361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63072" cy="850106"/>
          </a:xfrm>
        </p:spPr>
        <p:txBody>
          <a:bodyPr>
            <a:normAutofit/>
          </a:bodyPr>
          <a:lstStyle/>
          <a:p>
            <a:r>
              <a:rPr lang="uk-UA" smtClean="0"/>
              <a:t>Елементоорганічні ліки</a:t>
            </a:r>
            <a:endParaRPr lang="ru-RU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735" t="23250" r="22929" b="23594"/>
          <a:stretch/>
        </p:blipFill>
        <p:spPr bwMode="auto">
          <a:xfrm>
            <a:off x="107504" y="1268759"/>
            <a:ext cx="8856983" cy="519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554960" cy="850106"/>
          </a:xfrm>
        </p:spPr>
        <p:txBody>
          <a:bodyPr/>
          <a:lstStyle/>
          <a:p>
            <a:r>
              <a:rPr lang="uk-UA" smtClean="0"/>
              <a:t>Хімічна зброя</a:t>
            </a:r>
            <a:endParaRPr lang="ru-RU"/>
          </a:p>
        </p:txBody>
      </p:sp>
      <p:pic>
        <p:nvPicPr>
          <p:cNvPr id="7169" name="Picture 1" descr="C:\Users\Yura\Downloads\8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38" y="3254375"/>
            <a:ext cx="2524125" cy="347663"/>
          </a:xfrm>
          <a:prstGeom prst="rect">
            <a:avLst/>
          </a:prstGeom>
          <a:noFill/>
        </p:spPr>
      </p:pic>
      <p:pic>
        <p:nvPicPr>
          <p:cNvPr id="7170" name="Picture 2" descr="C:\Users\Yura\Downloads\8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989263"/>
            <a:ext cx="3243263" cy="87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Елементоорганічні сполуки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uk-UA" sz="1800" smtClean="0"/>
              <a:t>Елементоорганічні сполуки (</a:t>
            </a:r>
            <a:r>
              <a:rPr lang="en-US" sz="1800" smtClean="0"/>
              <a:t>metal organyls, organometallics) </a:t>
            </a:r>
            <a:r>
              <a:rPr lang="uk-UA" sz="1800" smtClean="0"/>
              <a:t>визначаються як сполуки, в яких наявний у більшій чи меншій мірі полярний зв'язок </a:t>
            </a:r>
            <a:r>
              <a:rPr lang="en-US" sz="1800" smtClean="0"/>
              <a:t>M</a:t>
            </a:r>
            <a:r>
              <a:rPr lang="el-GR" sz="1800" smtClean="0"/>
              <a:t>δ+— </a:t>
            </a:r>
            <a:r>
              <a:rPr lang="en-US" sz="1800" smtClean="0"/>
              <a:t>C</a:t>
            </a:r>
            <a:r>
              <a:rPr lang="el-GR" sz="1800" smtClean="0"/>
              <a:t>δ– </a:t>
            </a:r>
            <a:r>
              <a:rPr lang="uk-UA" sz="1800" smtClean="0"/>
              <a:t>між атомами металу та карбону. Крім традиційних металів, лантаноїдів, актиноїдів, такі елементи як бор, силіцій, арсен, та селен можуть утворювати елементоорганічні сполуки. наприклад, органоборани, такі як триетилборан (</a:t>
            </a:r>
            <a:r>
              <a:rPr lang="en-US" sz="1800" smtClean="0"/>
              <a:t>Et3B).  </a:t>
            </a:r>
          </a:p>
          <a:p>
            <a:pPr indent="0">
              <a:buNone/>
            </a:pPr>
            <a:r>
              <a:rPr lang="uk-UA" sz="1800" smtClean="0"/>
              <a:t>Елементоорганічна хімія вивчає елементоорганічні сполуки. Оскільки багато сполук, у яких немає зв'язку метал-карбон, мають подібні хімічні властивості, елементорганічними можемо назвати сполуки зі зв'язком метал-елемент з високим ступенем ковалентності. Елементорганічна хімія поєднує ряд аспектів як неорганічної, так і органічної хімії.   </a:t>
            </a:r>
          </a:p>
          <a:p>
            <a:pPr indent="0">
              <a:buNone/>
            </a:pPr>
            <a:r>
              <a:rPr lang="uk-UA" sz="1800" smtClean="0"/>
              <a:t>Елементоорганічна хімія  — розділ хімії, в якому вивчаються будова та перетворення речовин, що містять хімічні зв’язки клкмент-карбон, де елемент – це всі елементи Періодичної системи, за винятком Н, </a:t>
            </a:r>
            <a:r>
              <a:rPr lang="en-US" sz="1800" smtClean="0"/>
              <a:t>O, N, S, </a:t>
            </a:r>
            <a:r>
              <a:rPr lang="uk-UA" sz="1800" smtClean="0"/>
              <a:t>С</a:t>
            </a:r>
            <a:r>
              <a:rPr lang="en-US" sz="1800" smtClean="0"/>
              <a:t>l, </a:t>
            </a:r>
            <a:r>
              <a:rPr lang="uk-UA" sz="1800" smtClean="0"/>
              <a:t>В</a:t>
            </a:r>
            <a:r>
              <a:rPr lang="en-US" sz="1800" smtClean="0"/>
              <a:t>r. </a:t>
            </a:r>
            <a:r>
              <a:rPr lang="uk-UA" sz="1800" smtClean="0"/>
              <a:t>До основних класів елементорганічних сполук відносять металорганічні, борорганічні, кремнійорганічні, фосфорорганічні, фторорганічні сполуки. </a:t>
            </a:r>
            <a:endParaRPr lang="uk-UA" sz="18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015286" cy="3857652"/>
          </a:xfrm>
        </p:spPr>
        <p:txBody>
          <a:bodyPr>
            <a:normAutofit fontScale="92500" lnSpcReduction="20000"/>
          </a:bodyPr>
          <a:lstStyle/>
          <a:p>
            <a:r>
              <a:rPr lang="uk-UA" smtClean="0"/>
              <a:t>Органічна хімія: • У більшій або меншій мірі ковалентні зв’язки </a:t>
            </a:r>
            <a:r>
              <a:rPr lang="en-US" smtClean="0"/>
              <a:t>C-X • </a:t>
            </a:r>
            <a:r>
              <a:rPr lang="uk-UA" smtClean="0"/>
              <a:t>Жорстке оточення атомів • Фіксовані ступені окиснення (краще: валентності)  </a:t>
            </a:r>
          </a:p>
          <a:p>
            <a:r>
              <a:rPr lang="uk-UA" smtClean="0">
                <a:solidFill>
                  <a:srgbClr val="FF0000"/>
                </a:solidFill>
              </a:rPr>
              <a:t>?? Елементорганічна хімія??  </a:t>
            </a:r>
          </a:p>
          <a:p>
            <a:r>
              <a:rPr lang="uk-UA" smtClean="0"/>
              <a:t>Неорганічна хімія: • Переважно іонні зв’язки </a:t>
            </a:r>
            <a:r>
              <a:rPr lang="en-US" smtClean="0"/>
              <a:t>M-X, </a:t>
            </a:r>
            <a:r>
              <a:rPr lang="uk-UA" smtClean="0"/>
              <a:t>дативні зв’язки </a:t>
            </a:r>
            <a:r>
              <a:rPr lang="en-US" smtClean="0"/>
              <a:t>M-L (</a:t>
            </a:r>
            <a:r>
              <a:rPr lang="uk-UA" smtClean="0"/>
              <a:t>донорноакцепторні) • Варіативне (часто змінне) оточення • Змінні ступені окиснення </a:t>
            </a:r>
            <a:endParaRPr lang="uk-UA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034" y="285728"/>
            <a:ext cx="8143932" cy="142876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абораторные лабораторные пробирки, лабораторное оборудование | Премиум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348880"/>
            <a:ext cx="8136904" cy="12241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Реактиви Гриньяра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Особливо заслуговує на увагу синтез магнійорганічних сполук (В. Гриньяр, 1900), наприклад метилмагніййодиду: </a:t>
            </a:r>
          </a:p>
          <a:p>
            <a:pPr indent="0"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                 етер</a:t>
            </a:r>
          </a:p>
          <a:p>
            <a:pPr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  +  Mg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MgI                            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Етерні розчини таких сполук отримали назву реактивів Гриньяра</a:t>
            </a:r>
            <a:r>
              <a:rPr lang="uk-UA" smtClean="0"/>
              <a:t>. </a:t>
            </a:r>
            <a:endParaRPr lang="uk-UA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00364" y="4000504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14356"/>
            <a:ext cx="6929486" cy="12144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smtClean="0"/>
              <a:t>Загальні методи отримання</a:t>
            </a:r>
            <a:endParaRPr lang="uk-UA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272234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mtClean="0">
                <a:solidFill>
                  <a:schemeClr val="tx1"/>
                </a:solidFill>
              </a:rPr>
              <a:t>Літійорганічні сполуки можна легко отримувати при витіснення літієм металу з ртутьорганічних сполук:</a:t>
            </a:r>
          </a:p>
          <a:p>
            <a:endParaRPr lang="uk-UA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143512"/>
            <a:ext cx="640715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14356"/>
            <a:ext cx="6929486" cy="12144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smtClean="0"/>
              <a:t>Загальні методи отримання</a:t>
            </a:r>
            <a:endParaRPr lang="uk-UA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272234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mtClean="0">
                <a:solidFill>
                  <a:schemeClr val="tx1"/>
                </a:solidFill>
              </a:rPr>
              <a:t>Інший спосіб отримання - обмін алкільних групи на ароматичну: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143512"/>
            <a:ext cx="63642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Сполуки літію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smtClean="0"/>
              <a:t>Метиллітій і етиллітій - тверді нелеткі речовин. </a:t>
            </a:r>
            <a:r>
              <a:rPr lang="uk-UA" b="1" smtClean="0"/>
              <a:t>Пропіллітій і його вищі гомологи - рідини. </a:t>
            </a:r>
            <a:r>
              <a:rPr lang="uk-UA" smtClean="0"/>
              <a:t>Літійорганічні сполуки служать прикладом ущільнення (асоціації) молекул за рахунок мостикових зв'язків </a:t>
            </a:r>
          </a:p>
          <a:p>
            <a:r>
              <a:rPr lang="uk-UA" smtClean="0"/>
              <a:t>На повітри органічні сполуки літію самозаймаються, що частково знижує область їх практичного використання. Регульоване окислення призводить до утворення алкоголятів спиртів, а гідроліз алкоголятів - до спиртів і гідроксиду літію:</a:t>
            </a:r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Сполуки літію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338" y="2357430"/>
            <a:ext cx="88986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Літійорганічні </a:t>
            </a:r>
            <a:r>
              <a:rPr lang="uk-UA" smtClean="0"/>
              <a:t>сполуки (бутиллій) 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48038"/>
            <a:ext cx="7143801" cy="475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Хімічні властивості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1"/>
            <a:ext cx="7715304" cy="26146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>
              <a:buNone/>
            </a:pPr>
            <a:r>
              <a:rPr lang="uk-UA" sz="4000" smtClean="0"/>
              <a:t>Літійорганічні сполуки бурхливо реагують з водою і спиртами з виділенням насиченого вуглеводню:</a:t>
            </a:r>
            <a:endParaRPr lang="uk-UA" sz="400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7840318" cy="129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Хімічні властивості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1"/>
            <a:ext cx="7715304" cy="26146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uk-UA" sz="4000" smtClean="0"/>
              <a:t>Цікава реакція заміщення атомів водню в ненасичених сполуких ацетиленового ряду на літій. Відкрита видатним російським хіміком П. П. Шоригіним, вона відома під назвою реакції металування:</a:t>
            </a:r>
            <a:endParaRPr lang="uk-UA" sz="400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636"/>
            <a:ext cx="8113810" cy="74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3684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smtClean="0"/>
              <a:t>Основна область застосування органічних сполук літію - органічний синтез і синтез елементоорганічних сполук. </a:t>
            </a:r>
            <a:endParaRPr lang="ru-RU" sz="32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7972452" cy="42687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uk-UA" smtClean="0"/>
              <a:t>Наприклад, академік І. Н. Назаров із співробітниками із застосуванням феніллітію розробив спосіб отримання лікарського препарату промедолу, що володіє сильною болезаспокійливою дією. Промедол-замінник природного морфію - не є наркотиком. Літійорганічні сполуки широко застосовуються в лабораторній практиці для синтезу різних елементоорганічних сполук </a:t>
            </a:r>
            <a:r>
              <a:rPr lang="en-US" smtClean="0"/>
              <a:t>II, III, IV </a:t>
            </a:r>
            <a:r>
              <a:rPr lang="uk-UA" smtClean="0"/>
              <a:t>і </a:t>
            </a:r>
            <a:r>
              <a:rPr lang="en-US" smtClean="0"/>
              <a:t>V </a:t>
            </a:r>
            <a:r>
              <a:rPr lang="uk-UA" smtClean="0"/>
              <a:t>груп періодичної системи елементів:</a:t>
            </a:r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План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2"/>
            <a:ext cx="8072494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Літійорганічні сполуки. Синтез, будова, характер зв’язку.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Реакції літійорганічних сполук. Металювання. Карболітіювання.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Реакції з хлоридами перехідних і неперехідних металів.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Металоорганічні сполуки важких лужних металів. Синтез, будова, характер зв’язку.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 Реакційна здатність. Комплекси з ароматичними системами. Застосування. </a:t>
            </a:r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6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smtClean="0"/>
              <a:t>Основна область застосування органічних сполук літію - органічний синтез і синтез елементоорганічних сполук. </a:t>
            </a:r>
            <a:endParaRPr lang="ru-RU" sz="320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3071810"/>
            <a:ext cx="5308397" cy="203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Взаємодія галогенідів сіліцію з металоорганічними сполуками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pPr>
              <a:buNone/>
            </a:pPr>
            <a:r>
              <a:rPr lang="en-US" smtClean="0"/>
              <a:t>4</a:t>
            </a:r>
            <a:r>
              <a:rPr lang="uk-UA" smtClean="0"/>
              <a:t>С</a:t>
            </a:r>
            <a:r>
              <a:rPr lang="uk-UA" sz="1800" smtClean="0"/>
              <a:t>2</a:t>
            </a:r>
            <a:r>
              <a:rPr lang="uk-UA" smtClean="0"/>
              <a:t>Н</a:t>
            </a:r>
            <a:r>
              <a:rPr lang="uk-UA" sz="1800" smtClean="0"/>
              <a:t>5</a:t>
            </a:r>
            <a:r>
              <a:rPr lang="en-US" smtClean="0"/>
              <a:t>Li +SiCI</a:t>
            </a:r>
            <a:r>
              <a:rPr lang="en-US" sz="1800" smtClean="0"/>
              <a:t>4  </a:t>
            </a:r>
            <a:r>
              <a:rPr lang="en-US" smtClean="0"/>
              <a:t>= Si(C</a:t>
            </a:r>
            <a:r>
              <a:rPr lang="en-US" sz="1800" smtClean="0"/>
              <a:t>2</a:t>
            </a:r>
            <a:r>
              <a:rPr lang="en-US" smtClean="0"/>
              <a:t>H</a:t>
            </a:r>
            <a:r>
              <a:rPr lang="en-US" sz="1800" smtClean="0"/>
              <a:t>5</a:t>
            </a:r>
            <a:r>
              <a:rPr lang="en-US" smtClean="0"/>
              <a:t>)</a:t>
            </a:r>
            <a:r>
              <a:rPr lang="en-US" sz="1800" smtClean="0"/>
              <a:t>4</a:t>
            </a:r>
            <a:r>
              <a:rPr lang="en-US" smtClean="0"/>
              <a:t> + 4 LiCI</a:t>
            </a:r>
            <a:endParaRPr lang="uk-UA" smtClean="0"/>
          </a:p>
          <a:p>
            <a:pPr>
              <a:buNone/>
            </a:pPr>
            <a:r>
              <a:rPr lang="uk-UA" sz="1800" smtClean="0"/>
              <a:t>                                      </a:t>
            </a:r>
            <a:r>
              <a:rPr lang="uk-UA" sz="3600" smtClean="0"/>
              <a:t>тетраетилсилан</a:t>
            </a:r>
            <a:endParaRPr lang="uk-UA"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4398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smtClean="0"/>
              <a:t>Основна область застосування органічних сполук літію - органічний синтез і синтез елементоорганічних сполук. </a:t>
            </a:r>
            <a:endParaRPr lang="ru-RU" sz="320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2536" y="3773364"/>
            <a:ext cx="5620729" cy="58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8072494" cy="41434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smtClean="0"/>
              <a:t>Таким способом, наприклад, </a:t>
            </a:r>
            <a:r>
              <a:rPr lang="ru-RU" sz="2000" smtClean="0"/>
              <a:t>отримують органічні </a:t>
            </a:r>
            <a:r>
              <a:rPr lang="ru-RU" sz="2000" smtClean="0"/>
              <a:t>сполуки тривалентних фосфору, миш'яку і сурми. Органічні сполуки </a:t>
            </a:r>
            <a:r>
              <a:rPr lang="ru-RU" sz="2000" smtClean="0"/>
              <a:t>пятівалентной </a:t>
            </a:r>
            <a:r>
              <a:rPr lang="ru-RU" sz="2000" smtClean="0"/>
              <a:t>сурми також можна отримати, застосовуючи літійорганічні сполуки</a:t>
            </a:r>
            <a:r>
              <a:rPr lang="ru-RU" smtClean="0"/>
              <a:t>:</a:t>
            </a:r>
          </a:p>
          <a:p>
            <a:pPr indent="0">
              <a:buNone/>
            </a:pPr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Сполуки лужних металів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mtClean="0"/>
              <a:t>Дуже цінно застосування бутіллітію у виробництві синтетичного каучуку при полімеризації бутадієнових вуглеводнів.</a:t>
            </a:r>
          </a:p>
          <a:p>
            <a:r>
              <a:rPr lang="uk-UA" smtClean="0"/>
              <a:t>Вже зазначалося , чому з органічних сполук металів </a:t>
            </a:r>
            <a:r>
              <a:rPr lang="en-US" smtClean="0"/>
              <a:t>I </a:t>
            </a:r>
            <a:r>
              <a:rPr lang="uk-UA" smtClean="0"/>
              <a:t>групи перевага віддана літійорганічним. Органічні сполуки натрію, калію, заліза і цезію надзвичайно реакційноздатні, і тому способи отримання їх дуже обмежені. Алкілнатрий, наприклад, найчастіше отримують з ртутьорганічних сполук при взаємодії з металлічним натриєм: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1538" y="1714489"/>
            <a:ext cx="7386662" cy="135732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Сполуки лужних металів</a:t>
            </a:r>
            <a:endParaRPr lang="uk-UA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75073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215238" cy="30718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>метод взаємодії металу з галоїдні алкілами неприйнятний. При реакції з металом утвориюється проміжні металоорганічні сполуки, які реагують з вихідним галоїдалкілом, подвоюючи радикал (реакція Вюрца):</a:t>
            </a:r>
            <a:br>
              <a:rPr lang="uk-UA" sz="3200" smtClean="0"/>
            </a:br>
            <a:endParaRPr lang="uk-UA" sz="320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109" y="3786190"/>
            <a:ext cx="8570891" cy="168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529538" cy="3171847"/>
          </a:xfrm>
        </p:spPr>
        <p:txBody>
          <a:bodyPr>
            <a:normAutofit/>
          </a:bodyPr>
          <a:lstStyle/>
          <a:p>
            <a:r>
              <a:rPr lang="uk-UA" sz="3200" smtClean="0"/>
              <a:t>Підсумовуючі отримуємо рівняння</a:t>
            </a:r>
            <a:endParaRPr lang="uk-UA" sz="320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8255254" cy="8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071547"/>
            <a:ext cx="750099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smtClean="0"/>
              <a:t>Слід врахувати, що металоорганічні сполуки натрію, калію, заліза і цезію взаємодіють з усіма розчинниками, за винятком насичених вуглеводнів, і вступають у всі реакції, характерні для літійорганічних сполук, значно енергійніше</a:t>
            </a:r>
            <a:r>
              <a:rPr lang="uk-UA" smtClean="0"/>
              <a:t>. </a:t>
            </a:r>
            <a:endParaRPr 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Запобігання реакцію Вюрца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Алкілпохідні можна синтезувати за допомогою реакції обміну, використовуючі алкілхлориди</a:t>
            </a:r>
          </a:p>
          <a:p>
            <a:r>
              <a:rPr lang="uk-UA" smtClean="0"/>
              <a:t>С</a:t>
            </a:r>
            <a:r>
              <a:rPr lang="en-US" sz="2000" smtClean="0"/>
              <a:t>4</a:t>
            </a:r>
            <a:r>
              <a:rPr lang="uk-UA" smtClean="0"/>
              <a:t>Н</a:t>
            </a:r>
            <a:r>
              <a:rPr lang="en-US" sz="2000" smtClean="0"/>
              <a:t>9</a:t>
            </a:r>
            <a:r>
              <a:rPr lang="en-US" smtClean="0"/>
              <a:t>Li +C</a:t>
            </a:r>
            <a:r>
              <a:rPr lang="en-US" sz="2000" smtClean="0"/>
              <a:t>5</a:t>
            </a:r>
            <a:r>
              <a:rPr lang="en-US" smtClean="0"/>
              <a:t>H</a:t>
            </a:r>
            <a:r>
              <a:rPr lang="en-US" sz="2000" smtClean="0"/>
              <a:t>11</a:t>
            </a:r>
            <a:r>
              <a:rPr lang="en-US" smtClean="0"/>
              <a:t>CI = C</a:t>
            </a:r>
            <a:r>
              <a:rPr lang="en-US" sz="2000" smtClean="0"/>
              <a:t>5</a:t>
            </a:r>
            <a:r>
              <a:rPr lang="en-US" smtClean="0"/>
              <a:t>H</a:t>
            </a:r>
            <a:r>
              <a:rPr lang="en-US" sz="2000" smtClean="0"/>
              <a:t>11</a:t>
            </a:r>
            <a:r>
              <a:rPr lang="en-US" smtClean="0"/>
              <a:t>Li + C</a:t>
            </a:r>
            <a:r>
              <a:rPr lang="en-US" sz="2000" smtClean="0"/>
              <a:t>4</a:t>
            </a:r>
            <a:r>
              <a:rPr lang="en-US" smtClean="0"/>
              <a:t>H</a:t>
            </a:r>
            <a:r>
              <a:rPr lang="en-US" sz="2000" smtClean="0"/>
              <a:t>9</a:t>
            </a:r>
            <a:r>
              <a:rPr lang="en-US" smtClean="0"/>
              <a:t>CI</a:t>
            </a:r>
            <a:endParaRPr lang="uk-U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8"/>
            <a:ext cx="71438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smtClean="0"/>
              <a:t>Для органічних сполук натрию, калію, заліза і цезію теоретичний і практичний інтерес представляє вже згадувана реакція металірування (заміна водню на метал).  Ці металоорганічні сполуки обмінюють рухливий водень в ацетиленових вуглеводнях, ціклопентадієні, бензолі та толуолі:</a:t>
            </a:r>
            <a:endParaRPr lang="uk-UA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143380"/>
            <a:ext cx="66091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Іонний зв'язок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329130"/>
          </a:xfrm>
        </p:spPr>
        <p:txBody>
          <a:bodyPr>
            <a:normAutofit fontScale="85000" lnSpcReduction="20000"/>
          </a:bodyPr>
          <a:lstStyle/>
          <a:p>
            <a:pPr indent="0" fontAlgn="base">
              <a:lnSpc>
                <a:spcPct val="120000"/>
              </a:lnSpc>
              <a:buNone/>
            </a:pPr>
            <a:r>
              <a:rPr lang="uk-UA" smtClean="0"/>
              <a:t>Оскільки </a:t>
            </a:r>
            <a:r>
              <a:rPr lang="uk-UA" smtClean="0"/>
              <a:t>Карбон більш </a:t>
            </a:r>
            <a:r>
              <a:rPr lang="uk-UA" smtClean="0"/>
              <a:t>електронегативний, ніж метали, то електронна густина в молекулах металоорганічних сполук завжди зміщена до атома Карбону. З металами І і </a:t>
            </a:r>
            <a:r>
              <a:rPr lang="en-US" smtClean="0"/>
              <a:t>II </a:t>
            </a:r>
            <a:r>
              <a:rPr lang="uk-UA" smtClean="0"/>
              <a:t>групи періодичної системи елементів, які мають порівняно низьку електронегативність, зв’язок С–</a:t>
            </a:r>
            <a:r>
              <a:rPr lang="en-US" smtClean="0"/>
              <a:t>Me </a:t>
            </a:r>
            <a:r>
              <a:rPr lang="uk-UA" smtClean="0"/>
              <a:t>високополярний і має значну частку іонності. Наприклад, у молекулі метиллітію зв’язок між атомами Карбону і Літію іонний: </a:t>
            </a:r>
            <a:r>
              <a:rPr lang="en-US" smtClean="0"/>
              <a:t>H3C–Li: </a:t>
            </a:r>
            <a:r>
              <a:rPr lang="uk-UA" smtClean="0"/>
              <a:t>Рис.1 Модель кристалічного метил літію.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669565" cy="250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1438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smtClean="0"/>
              <a:t>Взаємодія з ненасиченими вуглеводнями - ще одна реакція, характерна для літійорганічних, натрийорганічних і калійорганічних сполук:</a:t>
            </a:r>
            <a:endParaRPr lang="uk-UA" sz="3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523" y="3929066"/>
            <a:ext cx="749981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smtClean="0"/>
              <a:t>Магній</a:t>
            </a:r>
            <a:br>
              <a:rPr lang="uk-UA" b="1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uk-UA" smtClean="0"/>
              <a:t>Алкіл і аріл магнію галогеніди (реагенти Гріньарда, </a:t>
            </a:r>
            <a:r>
              <a:rPr lang="en-US" smtClean="0"/>
              <a:t>RmGx) </a:t>
            </a:r>
            <a:r>
              <a:rPr lang="uk-UA" smtClean="0"/>
              <a:t>надзвичайно добре відомі завдяки їх застосуванню в синтетичній хімії</a:t>
            </a:r>
          </a:p>
          <a:p>
            <a:pPr indent="0">
              <a:buNone/>
            </a:pPr>
            <a:r>
              <a:rPr lang="uk-UA" smtClean="0"/>
              <a:t>  </a:t>
            </a:r>
            <a:r>
              <a:rPr lang="en-US" smtClean="0"/>
              <a:t>Mg+Rx⟶RMgX(indiethylether)</a:t>
            </a:r>
            <a:endParaRPr lang="uk-UA" smtClean="0"/>
          </a:p>
          <a:p>
            <a:pPr indent="0">
              <a:buNone/>
            </a:pPr>
            <a:r>
              <a:rPr lang="uk-UA" smtClean="0"/>
              <a:t>Трансметалізація є корисним засобом приготування чистих реагентів Гріньяра.</a:t>
            </a:r>
          </a:p>
          <a:p>
            <a:pPr indent="0">
              <a:buNone/>
            </a:pPr>
            <a:r>
              <a:rPr lang="en-US" smtClean="0"/>
              <a:t>Mg+RHgBr⟶Hg+RMgBr</a:t>
            </a:r>
          </a:p>
          <a:p>
            <a:pPr indent="0">
              <a:buNone/>
            </a:pPr>
            <a:r>
              <a:rPr lang="en-US" smtClean="0"/>
              <a:t>Mg+R</a:t>
            </a:r>
            <a:r>
              <a:rPr lang="en-US" sz="2400" smtClean="0"/>
              <a:t>2</a:t>
            </a:r>
            <a:r>
              <a:rPr lang="en-US" smtClean="0"/>
              <a:t>Hg⟶Hg+R</a:t>
            </a:r>
            <a:r>
              <a:rPr lang="en-US" sz="2400" smtClean="0"/>
              <a:t>2</a:t>
            </a:r>
            <a:r>
              <a:rPr lang="en-US" smtClean="0"/>
              <a:t>Mg</a:t>
            </a:r>
            <a:endParaRPr lang="uk-UA" smtClean="0"/>
          </a:p>
          <a:p>
            <a:pPr indent="0">
              <a:buNone/>
            </a:pPr>
            <a:r>
              <a:rPr lang="uk-UA" smtClean="0"/>
              <a:t>Двокоординація при </a:t>
            </a:r>
            <a:r>
              <a:rPr lang="en-US" smtClean="0"/>
              <a:t>Mg </a:t>
            </a:r>
            <a:r>
              <a:rPr lang="uk-UA" smtClean="0"/>
              <a:t>в </a:t>
            </a:r>
            <a:r>
              <a:rPr lang="en-US" smtClean="0"/>
              <a:t>R </a:t>
            </a:r>
            <a:r>
              <a:rPr lang="en-US" baseline="-25000" smtClean="0"/>
              <a:t>2</a:t>
            </a:r>
            <a:r>
              <a:rPr lang="en-US" smtClean="0"/>
              <a:t> Mg </a:t>
            </a:r>
            <a:r>
              <a:rPr lang="uk-UA" smtClean="0"/>
              <a:t>спостерігається лише тоді, коли групи </a:t>
            </a:r>
            <a:r>
              <a:rPr lang="en-US" smtClean="0"/>
              <a:t>R </a:t>
            </a:r>
            <a:r>
              <a:rPr lang="uk-UA" smtClean="0"/>
              <a:t>досить об'ємні, наприклад </a:t>
            </a:r>
            <a:r>
              <a:rPr lang="en-US" smtClean="0"/>
              <a:t>Mg {C (SiMe </a:t>
            </a:r>
            <a:r>
              <a:rPr lang="en-US" baseline="-25000" smtClean="0"/>
              <a:t>3</a:t>
            </a:r>
            <a:r>
              <a:rPr lang="en-US" smtClean="0"/>
              <a:t>) </a:t>
            </a:r>
          </a:p>
          <a:p>
            <a:pPr indent="0">
              <a:buNone/>
            </a:pPr>
            <a:endParaRPr 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642918"/>
            <a:ext cx="7372377" cy="57864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 Органічні сполуки металів І групи. З цих сполук найчастіше використовують літій-, натрій- і калійорганічні сполуки. Загальним методом одержання літій-, натрій- і калійалканів є взаємодія галогеналканів з відповідними металами,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наприклад :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СН</a:t>
            </a:r>
            <a:r>
              <a:rPr lang="uk-UA" sz="1800" smtClean="0"/>
              <a:t>3</a:t>
            </a:r>
            <a:r>
              <a:rPr lang="uk-UA" sz="2000" smtClean="0"/>
              <a:t>–</a:t>
            </a:r>
            <a:r>
              <a:rPr lang="en-US" sz="2000" smtClean="0"/>
              <a:t>X + 2M → </a:t>
            </a:r>
            <a:r>
              <a:rPr lang="uk-UA" sz="2000" smtClean="0"/>
              <a:t>СН</a:t>
            </a:r>
            <a:r>
              <a:rPr lang="uk-UA" sz="1800" smtClean="0"/>
              <a:t>3</a:t>
            </a:r>
            <a:r>
              <a:rPr lang="uk-UA" sz="2000" smtClean="0"/>
              <a:t>–</a:t>
            </a:r>
            <a:r>
              <a:rPr lang="en-US" sz="2000" smtClean="0"/>
              <a:t>M + MX, </a:t>
            </a:r>
            <a:r>
              <a:rPr lang="uk-UA" sz="2000" smtClean="0"/>
              <a:t>де Х: </a:t>
            </a:r>
            <a:r>
              <a:rPr lang="en-US" sz="2000" smtClean="0"/>
              <a:t>Cl, Br, I; M: Li, K, Na. </a:t>
            </a:r>
            <a:endParaRPr lang="uk-UA" sz="200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Поряд з металоорганічною речовиною утворюється насичений вуглеводень – продукт реакції Вюрца, кількість якого тим більша, чим активніший лужний метал.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Літійалкіли і літійарили добувають взаємодією відповідних галогеновуглеводнів з металічним літієм у відсутності вологи в середовищі сухого етеру, тетрагідрофурану або насиченого вуглеводню і в атмосфері інертного газу або азоту.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Наприклад: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СН</a:t>
            </a:r>
            <a:r>
              <a:rPr lang="uk-UA" sz="1600" smtClean="0"/>
              <a:t>3</a:t>
            </a:r>
            <a:r>
              <a:rPr lang="uk-UA" sz="2000" smtClean="0"/>
              <a:t>–СН</a:t>
            </a:r>
            <a:r>
              <a:rPr lang="uk-UA" sz="1600" smtClean="0"/>
              <a:t>2</a:t>
            </a:r>
            <a:r>
              <a:rPr lang="uk-UA" sz="2000" smtClean="0"/>
              <a:t>–</a:t>
            </a:r>
            <a:r>
              <a:rPr lang="en-US" sz="2000" smtClean="0"/>
              <a:t>Br + 2Li → </a:t>
            </a:r>
            <a:r>
              <a:rPr lang="uk-UA" sz="2000" smtClean="0"/>
              <a:t>СН</a:t>
            </a:r>
            <a:r>
              <a:rPr lang="uk-UA" sz="1600" smtClean="0"/>
              <a:t>3</a:t>
            </a:r>
            <a:r>
              <a:rPr lang="uk-UA" sz="2000" smtClean="0"/>
              <a:t>–СН</a:t>
            </a:r>
            <a:r>
              <a:rPr lang="uk-UA" sz="1600" smtClean="0"/>
              <a:t>2</a:t>
            </a:r>
            <a:r>
              <a:rPr lang="uk-UA" sz="2000" smtClean="0"/>
              <a:t>–</a:t>
            </a:r>
            <a:r>
              <a:rPr lang="en-US" sz="2000" smtClean="0"/>
              <a:t>Li + LiBr; </a:t>
            </a:r>
            <a:endParaRPr lang="uk-UA" sz="200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Брометан Етиллітій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С</a:t>
            </a:r>
            <a:r>
              <a:rPr lang="uk-UA" sz="1800" smtClean="0"/>
              <a:t>6</a:t>
            </a:r>
            <a:r>
              <a:rPr lang="uk-UA" sz="2000" smtClean="0"/>
              <a:t>Н</a:t>
            </a:r>
            <a:r>
              <a:rPr lang="uk-UA" sz="1800" smtClean="0"/>
              <a:t>5</a:t>
            </a:r>
            <a:r>
              <a:rPr lang="uk-UA" sz="2000" smtClean="0"/>
              <a:t>–</a:t>
            </a:r>
            <a:r>
              <a:rPr lang="en-US" sz="2000" smtClean="0"/>
              <a:t>Cl + 2Li → </a:t>
            </a:r>
            <a:r>
              <a:rPr lang="uk-UA" sz="2000" smtClean="0"/>
              <a:t>С</a:t>
            </a:r>
            <a:r>
              <a:rPr lang="uk-UA" sz="1800" smtClean="0"/>
              <a:t>6</a:t>
            </a:r>
            <a:r>
              <a:rPr lang="uk-UA" sz="2000" smtClean="0"/>
              <a:t>Н</a:t>
            </a:r>
            <a:r>
              <a:rPr lang="uk-UA" sz="1800" smtClean="0"/>
              <a:t>5</a:t>
            </a:r>
            <a:r>
              <a:rPr lang="uk-UA" sz="2000" smtClean="0"/>
              <a:t>–</a:t>
            </a:r>
            <a:r>
              <a:rPr lang="en-US" sz="2000" smtClean="0"/>
              <a:t>Li + LiCl; </a:t>
            </a:r>
            <a:endParaRPr lang="uk-UA" sz="200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uk-UA" sz="2000" smtClean="0"/>
              <a:t>Хлорбензен Феніллітій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8"/>
            <a:ext cx="7429552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2800" smtClean="0"/>
              <a:t>У синтезі літійорганічних сполук можна використовувати органічні галогеніди, однак, йодіди здатні до утворення продуктів реакції Вюрца. Для деяких реакцій цього типу розроблені оптимальні умови, а н-бутиллітій випускається хімічною промисловістю у великих масштабах. Замість галогенідів можна використовувати й інші реагенти. </a:t>
            </a:r>
            <a:endParaRPr lang="uk-UA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14357"/>
            <a:ext cx="7715304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smtClean="0"/>
              <a:t>Наприклад, реакція літію з бензилгалогенідами приводить головним чином до продуктів приєднання, у той час як бензилові етери дають у цих умовах літійорганічні сполуки з високими виходами. В аналогічній реакції можуть використовуватися також і відповідні естери мезитилової кислоти: </a:t>
            </a:r>
          </a:p>
          <a:p>
            <a:r>
              <a:rPr lang="en-US" sz="2800" smtClean="0"/>
              <a:t>Ar–</a:t>
            </a:r>
            <a:r>
              <a:rPr lang="uk-UA" sz="2800" smtClean="0"/>
              <a:t>СН</a:t>
            </a:r>
            <a:r>
              <a:rPr lang="uk-UA" smtClean="0"/>
              <a:t>2</a:t>
            </a:r>
            <a:r>
              <a:rPr lang="uk-UA" sz="2800" smtClean="0"/>
              <a:t>–</a:t>
            </a:r>
            <a:r>
              <a:rPr lang="en-US" sz="2800" smtClean="0"/>
              <a:t>OR + 2Li → Ar–</a:t>
            </a:r>
            <a:r>
              <a:rPr lang="uk-UA" sz="2800" smtClean="0"/>
              <a:t>СН</a:t>
            </a:r>
            <a:r>
              <a:rPr lang="uk-UA" smtClean="0"/>
              <a:t>2</a:t>
            </a:r>
            <a:r>
              <a:rPr lang="uk-UA" sz="2800" smtClean="0"/>
              <a:t>–</a:t>
            </a:r>
            <a:r>
              <a:rPr lang="en-US" sz="2800" smtClean="0"/>
              <a:t>Li + LiOR, </a:t>
            </a:r>
            <a:r>
              <a:rPr lang="uk-UA" sz="2800" smtClean="0"/>
              <a:t>де </a:t>
            </a:r>
            <a:r>
              <a:rPr lang="en-US" sz="2800" smtClean="0"/>
              <a:t>R: Alk, (</a:t>
            </a:r>
            <a:r>
              <a:rPr lang="uk-UA" sz="2800" smtClean="0"/>
              <a:t>С</a:t>
            </a:r>
            <a:r>
              <a:rPr lang="en-US" sz="2800" smtClean="0"/>
              <a:t>H</a:t>
            </a:r>
            <a:r>
              <a:rPr lang="en-US" smtClean="0"/>
              <a:t>3</a:t>
            </a:r>
            <a:r>
              <a:rPr lang="en-US" sz="2800" smtClean="0"/>
              <a:t>)</a:t>
            </a:r>
            <a:r>
              <a:rPr lang="en-US" smtClean="0"/>
              <a:t>3</a:t>
            </a:r>
            <a:r>
              <a:rPr lang="en-US" sz="2800" smtClean="0"/>
              <a:t>C</a:t>
            </a:r>
            <a:r>
              <a:rPr lang="en-US" smtClean="0"/>
              <a:t>6</a:t>
            </a:r>
            <a:r>
              <a:rPr lang="en-US" sz="2800" smtClean="0"/>
              <a:t>H</a:t>
            </a:r>
            <a:r>
              <a:rPr lang="en-US" smtClean="0"/>
              <a:t>2</a:t>
            </a:r>
            <a:r>
              <a:rPr lang="en-US" sz="2800" smtClean="0"/>
              <a:t>CO</a:t>
            </a:r>
            <a:r>
              <a:rPr lang="en-US" smtClean="0"/>
              <a:t>.</a:t>
            </a:r>
            <a:endParaRPr 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Реакція полімеризації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Важливою є реакція полімеризації дієнових мономерів у присутності бутиллітію:</a:t>
            </a:r>
          </a:p>
          <a:p>
            <a:r>
              <a:rPr lang="uk-UA" smtClean="0"/>
              <a:t>С</a:t>
            </a:r>
            <a:r>
              <a:rPr lang="uk-UA" sz="1800" smtClean="0"/>
              <a:t>3</a:t>
            </a:r>
            <a:r>
              <a:rPr lang="uk-UA" smtClean="0"/>
              <a:t>Н</a:t>
            </a:r>
            <a:r>
              <a:rPr lang="uk-UA" sz="1800" smtClean="0"/>
              <a:t>7</a:t>
            </a:r>
            <a:r>
              <a:rPr lang="en-US" smtClean="0"/>
              <a:t>CH</a:t>
            </a:r>
            <a:r>
              <a:rPr lang="uk-UA" sz="1800" smtClean="0"/>
              <a:t>2</a:t>
            </a:r>
            <a:r>
              <a:rPr lang="en-US" smtClean="0"/>
              <a:t>Li + CH</a:t>
            </a:r>
            <a:r>
              <a:rPr lang="uk-UA" sz="1800" smtClean="0"/>
              <a:t>2</a:t>
            </a:r>
            <a:r>
              <a:rPr lang="en-US" smtClean="0"/>
              <a:t>=CH-CH=CH</a:t>
            </a:r>
            <a:r>
              <a:rPr lang="uk-UA" sz="1800" smtClean="0"/>
              <a:t>2</a:t>
            </a:r>
            <a:endParaRPr lang="uk-UA" smtClean="0"/>
          </a:p>
          <a:p>
            <a:r>
              <a:rPr lang="uk-UA" b="1" smtClean="0"/>
              <a:t>С</a:t>
            </a:r>
            <a:r>
              <a:rPr lang="en-US" sz="1800" b="1" smtClean="0"/>
              <a:t>4</a:t>
            </a:r>
            <a:r>
              <a:rPr lang="en-US" b="1" smtClean="0"/>
              <a:t>H</a:t>
            </a:r>
            <a:r>
              <a:rPr lang="en-US" sz="1800" b="1" smtClean="0"/>
              <a:t>9</a:t>
            </a:r>
            <a:r>
              <a:rPr lang="en-US" b="1" smtClean="0"/>
              <a:t>-(CH</a:t>
            </a:r>
            <a:r>
              <a:rPr lang="en-US" sz="1800" b="1" smtClean="0"/>
              <a:t>2</a:t>
            </a:r>
            <a:r>
              <a:rPr lang="en-US" b="1" smtClean="0"/>
              <a:t>-CH=CH-CH</a:t>
            </a:r>
            <a:r>
              <a:rPr lang="en-US" sz="1800" b="1" smtClean="0"/>
              <a:t>2</a:t>
            </a:r>
            <a:r>
              <a:rPr lang="en-US" b="1" smtClean="0"/>
              <a:t>)n-CH</a:t>
            </a:r>
            <a:r>
              <a:rPr lang="en-US" sz="1800" b="1" smtClean="0"/>
              <a:t>2</a:t>
            </a:r>
            <a:r>
              <a:rPr lang="en-US" b="1" smtClean="0"/>
              <a:t>-CH=CH-CH</a:t>
            </a:r>
            <a:r>
              <a:rPr lang="en-US" sz="1800" b="1" smtClean="0"/>
              <a:t>2</a:t>
            </a:r>
            <a:r>
              <a:rPr lang="en-US" b="1" smtClean="0"/>
              <a:t>Li</a:t>
            </a:r>
            <a:r>
              <a:rPr lang="en-US" smtClean="0"/>
              <a:t>  + HX = </a:t>
            </a:r>
            <a:r>
              <a:rPr lang="uk-UA" smtClean="0"/>
              <a:t>продукт реакції каучук</a:t>
            </a:r>
            <a:r>
              <a:rPr lang="en-US" smtClean="0"/>
              <a:t> + LiX</a:t>
            </a:r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2571744"/>
            <a:ext cx="6457968" cy="192882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Методи синтезу елементоорганічних сполук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072074"/>
            <a:ext cx="5786478" cy="9239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spc="-10" smtClean="0">
                <a:solidFill>
                  <a:schemeClr val="tx1"/>
                </a:solidFill>
                <a:latin typeface="Trebuchet MS"/>
                <a:cs typeface="Trebuchet MS"/>
              </a:rPr>
              <a:t>Лектор </a:t>
            </a:r>
            <a:r>
              <a:rPr lang="uk-UA" sz="2800" b="1" spc="-5" smtClean="0">
                <a:solidFill>
                  <a:schemeClr val="tx1"/>
                </a:solidFill>
                <a:latin typeface="Trebuchet MS"/>
                <a:cs typeface="Trebuchet MS"/>
              </a:rPr>
              <a:t>доц.,</a:t>
            </a:r>
            <a:r>
              <a:rPr lang="uk-UA" sz="2800" b="1" spc="-15" smtClean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к.х.н. Колос О.Ю.</a:t>
            </a:r>
            <a:endParaRPr lang="ru-RU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083320" cy="19555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План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928802"/>
            <a:ext cx="8072494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Реактиви Гриньяра.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Прямий синтез.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Реакції Трансметалювання. Переметалювання.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Гідрометалювання. Метатезис.</a:t>
            </a:r>
          </a:p>
          <a:p>
            <a:pPr marL="457200" indent="-457200"/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Меркурування. Арилювання солями діазонію.</a:t>
            </a:r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6542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000" smtClean="0"/>
              <a:t>Розчини реагенту Гріньяра можуть містити кілька видів, наприклад, </a:t>
            </a:r>
            <a:r>
              <a:rPr lang="en-US" sz="2000" smtClean="0"/>
              <a:t>RmGx, R </a:t>
            </a:r>
            <a:r>
              <a:rPr lang="en-US" sz="2000" baseline="-25000" smtClean="0"/>
              <a:t>2</a:t>
            </a:r>
            <a:r>
              <a:rPr lang="en-US" sz="2000" smtClean="0"/>
              <a:t> Mg, MgX </a:t>
            </a:r>
            <a:r>
              <a:rPr lang="en-US" sz="2000" baseline="-25000" smtClean="0"/>
              <a:t>2</a:t>
            </a:r>
            <a:r>
              <a:rPr lang="en-US" sz="2000" smtClean="0"/>
              <a:t>, RMg (</a:t>
            </a:r>
            <a:r>
              <a:rPr lang="el-GR" sz="2000" smtClean="0"/>
              <a:t>μ-</a:t>
            </a:r>
            <a:r>
              <a:rPr lang="en-US" sz="2000" smtClean="0"/>
              <a:t>x) </a:t>
            </a:r>
            <a:r>
              <a:rPr lang="en-US" sz="2000" baseline="-25000" smtClean="0"/>
              <a:t>2</a:t>
            </a:r>
            <a:r>
              <a:rPr lang="en-US" sz="2000" smtClean="0"/>
              <a:t> </a:t>
            </a:r>
            <a:r>
              <a:rPr lang="uk-UA" sz="2000" smtClean="0"/>
              <a:t>мГр, які додатково ускладнюються сольвацією. Положення рівноваги між цими видами помітно залежить від концентрації, температури та розчинника; сильно даруючі розчинники сприяють мономерним видам, в яких вони координуються з металевим центром.</a:t>
            </a:r>
            <a:endParaRPr lang="uk-UA" sz="2000"/>
          </a:p>
        </p:txBody>
      </p:sp>
      <p:pic>
        <p:nvPicPr>
          <p:cNvPr id="1026" name="Picture 2" descr="C:\Users\Yura\Desktop\clipboard_e9c7a8fe3b20f56c1a6ee72f2a27d30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3071810"/>
            <a:ext cx="7496175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ra\Desktop\6690-elementorganihni-spoluki__spec_dlya_katya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8"/>
            <a:ext cx="8715375" cy="653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Отримання чистого </a:t>
            </a:r>
            <a:r>
              <a:rPr lang="en-US" smtClean="0"/>
              <a:t>R</a:t>
            </a:r>
            <a:r>
              <a:rPr lang="en-US" sz="2000" smtClean="0"/>
              <a:t>2</a:t>
            </a:r>
            <a:r>
              <a:rPr lang="en-US" smtClean="0"/>
              <a:t>Mg</a:t>
            </a:r>
            <a:r>
              <a:rPr lang="uk-UA" smtClean="0"/>
              <a:t> 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smtClean="0"/>
              <a:t>Якщо типовий реагент Гріньяра існує у вигляді рівноважної суміші диалкілмагнію і галогеніду магнію, наведіть метод виділення чистого діалкілмагнію. Ваша відповідь повинна бути тільки у вигляді збалансованих хімічних рівнянь.</a:t>
            </a:r>
          </a:p>
          <a:p>
            <a:r>
              <a:rPr lang="uk-UA" sz="2400" b="1" smtClean="0"/>
              <a:t>Рішення</a:t>
            </a:r>
            <a:endParaRPr lang="uk-UA" sz="2400" smtClean="0"/>
          </a:p>
          <a:p>
            <a:r>
              <a:rPr lang="uk-UA" sz="2400" smtClean="0"/>
              <a:t>2</a:t>
            </a:r>
            <a:r>
              <a:rPr lang="en-US" sz="2400" smtClean="0"/>
              <a:t>RMgX↽−−⇀R</a:t>
            </a:r>
            <a:r>
              <a:rPr lang="en-US" sz="2000" smtClean="0"/>
              <a:t>2</a:t>
            </a:r>
            <a:r>
              <a:rPr lang="en-US" sz="2400" smtClean="0"/>
              <a:t>Mg+MgX</a:t>
            </a:r>
            <a:r>
              <a:rPr lang="en-US" sz="1800" smtClean="0"/>
              <a:t>2</a:t>
            </a:r>
          </a:p>
          <a:p>
            <a:r>
              <a:rPr lang="uk-UA" sz="2400" smtClean="0"/>
              <a:t>Обробка рівноважної суміші діоксаном призводить до осадження, скажімо, </a:t>
            </a:r>
            <a:r>
              <a:rPr lang="en-US" sz="2400" smtClean="0"/>
              <a:t>MgCl </a:t>
            </a:r>
            <a:r>
              <a:rPr lang="en-US" sz="2400" baseline="-25000" smtClean="0"/>
              <a:t>2</a:t>
            </a:r>
            <a:r>
              <a:rPr lang="en-US" sz="2400" smtClean="0"/>
              <a:t> (</a:t>
            </a:r>
            <a:r>
              <a:rPr lang="uk-UA" sz="2400" smtClean="0"/>
              <a:t>діоксан) (якщо, </a:t>
            </a:r>
            <a:r>
              <a:rPr lang="en-US" sz="2400" smtClean="0"/>
              <a:t>X = Cl), </a:t>
            </a:r>
            <a:r>
              <a:rPr lang="uk-UA" sz="2400" smtClean="0"/>
              <a:t>залишаючи після себе чистий </a:t>
            </a:r>
            <a:r>
              <a:rPr lang="en-US" sz="2400" smtClean="0"/>
              <a:t>R </a:t>
            </a:r>
            <a:r>
              <a:rPr lang="en-US" sz="2400" baseline="-25000" smtClean="0"/>
              <a:t>2</a:t>
            </a:r>
            <a:r>
              <a:rPr lang="en-US" sz="2400" smtClean="0"/>
              <a:t> Mg </a:t>
            </a:r>
            <a:r>
              <a:rPr lang="uk-UA" sz="2400" smtClean="0"/>
              <a:t>в розчині.</a:t>
            </a:r>
          </a:p>
          <a:p>
            <a:pPr>
              <a:buNone/>
            </a:pPr>
            <a:endParaRPr lang="uk-UA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Отримання чистого </a:t>
            </a:r>
            <a:r>
              <a:rPr lang="en-US" smtClean="0"/>
              <a:t>R</a:t>
            </a:r>
            <a:r>
              <a:rPr lang="en-US" sz="2000" smtClean="0"/>
              <a:t>2</a:t>
            </a:r>
            <a:r>
              <a:rPr lang="en-US" smtClean="0"/>
              <a:t>Mg</a:t>
            </a:r>
            <a:r>
              <a:rPr lang="uk-UA" smtClean="0"/>
              <a:t> </a:t>
            </a:r>
            <a:endParaRPr lang="uk-UA"/>
          </a:p>
        </p:txBody>
      </p:sp>
      <p:pic>
        <p:nvPicPr>
          <p:cNvPr id="2050" name="Picture 2" descr="C:\Users\Yura\Desktop\clipboard_efa410328b540f4dcf761ddba8fc0d69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1" y="1857364"/>
            <a:ext cx="772633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Метал + органічний галогенід (прямий синтез)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  <a:p>
            <a:endParaRPr lang="uk-UA" smtClean="0"/>
          </a:p>
          <a:p>
            <a:pPr algn="r">
              <a:buNone/>
            </a:pPr>
            <a:r>
              <a:rPr lang="en-US" smtClean="0"/>
              <a:t>2C</a:t>
            </a:r>
            <a:r>
              <a:rPr lang="en-US" sz="1800" smtClean="0"/>
              <a:t>2</a:t>
            </a:r>
            <a:r>
              <a:rPr lang="en-US" smtClean="0"/>
              <a:t>H</a:t>
            </a:r>
            <a:r>
              <a:rPr lang="en-US" sz="1800" smtClean="0"/>
              <a:t>5</a:t>
            </a:r>
            <a:r>
              <a:rPr lang="en-US" smtClean="0"/>
              <a:t>I  </a:t>
            </a:r>
            <a:r>
              <a:rPr lang="en-US" smtClean="0"/>
              <a:t>+  2Zn  →  </a:t>
            </a:r>
            <a:r>
              <a:rPr lang="en-US" smtClean="0"/>
              <a:t>2C</a:t>
            </a:r>
            <a:r>
              <a:rPr lang="en-US" sz="1800" smtClean="0"/>
              <a:t>2</a:t>
            </a:r>
            <a:r>
              <a:rPr lang="en-US" smtClean="0"/>
              <a:t>H</a:t>
            </a:r>
            <a:r>
              <a:rPr lang="en-US" sz="1800" smtClean="0"/>
              <a:t>5</a:t>
            </a:r>
            <a:r>
              <a:rPr lang="en-US" smtClean="0"/>
              <a:t>ZnI </a:t>
            </a:r>
            <a:r>
              <a:rPr lang="uk-UA" smtClean="0"/>
              <a:t>         (</a:t>
            </a:r>
            <a:r>
              <a:rPr lang="en-US" smtClean="0"/>
              <a:t>C</a:t>
            </a:r>
            <a:r>
              <a:rPr lang="en-US" sz="1800" smtClean="0"/>
              <a:t>2</a:t>
            </a:r>
            <a:r>
              <a:rPr lang="en-US" smtClean="0"/>
              <a:t>H</a:t>
            </a:r>
            <a:r>
              <a:rPr lang="en-US" sz="1800" smtClean="0"/>
              <a:t>5</a:t>
            </a:r>
            <a:r>
              <a:rPr lang="en-US" smtClean="0"/>
              <a:t>)</a:t>
            </a:r>
            <a:r>
              <a:rPr lang="en-US" sz="1800" smtClean="0"/>
              <a:t>2</a:t>
            </a:r>
            <a:r>
              <a:rPr lang="en-US" smtClean="0"/>
              <a:t>Zn  </a:t>
            </a:r>
            <a:r>
              <a:rPr lang="en-US" smtClean="0"/>
              <a:t>+  </a:t>
            </a:r>
            <a:r>
              <a:rPr lang="en-US" smtClean="0"/>
              <a:t>ZnI</a:t>
            </a:r>
            <a:r>
              <a:rPr lang="en-US" sz="1800" smtClean="0"/>
              <a:t>2</a:t>
            </a:r>
            <a:r>
              <a:rPr lang="en-US" smtClean="0"/>
              <a:t> </a:t>
            </a:r>
            <a:r>
              <a:rPr lang="uk-UA" smtClean="0"/>
              <a:t>    диетилцинк</a:t>
            </a:r>
            <a:endParaRPr lang="uk-UA" smtClean="0"/>
          </a:p>
          <a:p>
            <a:pPr>
              <a:buNone/>
            </a:pPr>
            <a:endParaRPr lang="uk-UA"/>
          </a:p>
        </p:txBody>
      </p:sp>
      <p:sp>
        <p:nvSpPr>
          <p:cNvPr id="4" name="Стрелка вправо 3"/>
          <p:cNvSpPr/>
          <p:nvPr/>
        </p:nvSpPr>
        <p:spPr>
          <a:xfrm>
            <a:off x="5143504" y="2928934"/>
            <a:ext cx="714380" cy="341756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Синтез зі сплаву металів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mtClean="0"/>
              <a:t>Якщо метали безпосередньо не реагують з галогенопохідними, то застосовують їх сплави з іншими металами: </a:t>
            </a:r>
          </a:p>
          <a:p>
            <a:r>
              <a:rPr lang="ru-RU" smtClean="0"/>
              <a:t>4C</a:t>
            </a:r>
            <a:r>
              <a:rPr lang="ru-RU" sz="2000" smtClean="0"/>
              <a:t>2</a:t>
            </a:r>
            <a:r>
              <a:rPr lang="ru-RU" smtClean="0"/>
              <a:t>H</a:t>
            </a:r>
            <a:r>
              <a:rPr lang="ru-RU" sz="2000" smtClean="0"/>
              <a:t>5</a:t>
            </a:r>
            <a:r>
              <a:rPr lang="ru-RU" smtClean="0"/>
              <a:t>Cl  +  Pb(Na)  →  (C</a:t>
            </a:r>
            <a:r>
              <a:rPr lang="ru-RU" sz="2000" smtClean="0"/>
              <a:t>2</a:t>
            </a:r>
            <a:r>
              <a:rPr lang="ru-RU" smtClean="0"/>
              <a:t>H</a:t>
            </a:r>
            <a:r>
              <a:rPr lang="ru-RU" sz="2000" smtClean="0"/>
              <a:t>5</a:t>
            </a:r>
            <a:r>
              <a:rPr lang="ru-RU" smtClean="0"/>
              <a:t>)</a:t>
            </a:r>
            <a:r>
              <a:rPr lang="ru-RU" sz="2000" smtClean="0"/>
              <a:t>4</a:t>
            </a:r>
            <a:r>
              <a:rPr lang="ru-RU" smtClean="0"/>
              <a:t>Pb</a:t>
            </a:r>
          </a:p>
          <a:p>
            <a:r>
              <a:rPr lang="en-US" smtClean="0"/>
              <a:t>2Na</a:t>
            </a:r>
            <a:r>
              <a:rPr lang="ru-RU" smtClean="0"/>
              <a:t> </a:t>
            </a:r>
            <a:r>
              <a:rPr lang="en-US" smtClean="0"/>
              <a:t>+ Hg+ 2CH</a:t>
            </a:r>
            <a:r>
              <a:rPr lang="en-US" sz="2000" smtClean="0"/>
              <a:t>3</a:t>
            </a:r>
            <a:r>
              <a:rPr lang="en-US" smtClean="0"/>
              <a:t>Br</a:t>
            </a:r>
            <a:r>
              <a:rPr lang="ru-RU" sz="2000" smtClean="0"/>
              <a:t> </a:t>
            </a:r>
            <a:r>
              <a:rPr lang="en-US" sz="2000" smtClean="0"/>
              <a:t>    </a:t>
            </a:r>
            <a:r>
              <a:rPr lang="ru-RU" smtClean="0"/>
              <a:t>→</a:t>
            </a:r>
            <a:r>
              <a:rPr lang="en-US" smtClean="0"/>
              <a:t> (CH</a:t>
            </a:r>
            <a:r>
              <a:rPr lang="en-US" sz="2000" smtClean="0"/>
              <a:t>3</a:t>
            </a:r>
            <a:r>
              <a:rPr lang="en-US" smtClean="0"/>
              <a:t>)</a:t>
            </a:r>
            <a:r>
              <a:rPr lang="en-US" sz="2000" smtClean="0"/>
              <a:t>2</a:t>
            </a:r>
            <a:r>
              <a:rPr lang="en-US" smtClean="0"/>
              <a:t>Hg +2NaBr</a:t>
            </a:r>
            <a:endParaRPr lang="uk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901014" cy="19288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Взаємодія галоїдних алкіл (арил) з металами або сплавами</a:t>
            </a:r>
            <a:br>
              <a:rPr lang="ru-RU" b="1" smtClean="0"/>
            </a:br>
            <a:endParaRPr lang="uk-UA"/>
          </a:p>
        </p:txBody>
      </p:sp>
      <p:pic>
        <p:nvPicPr>
          <p:cNvPr id="4098" name="Picture 2" descr="C:\Users\Yura\Desktop\8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709968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79704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smtClean="0"/>
              <a:t>В останні роки для синтезу МОС </a:t>
            </a:r>
            <a:r>
              <a:rPr lang="ru-RU" sz="2800" b="1" smtClean="0"/>
              <a:t>III</a:t>
            </a:r>
            <a:r>
              <a:rPr lang="ru-RU" sz="2800" smtClean="0"/>
              <a:t> групи використовуються сплави або суміші елементів </a:t>
            </a:r>
            <a:r>
              <a:rPr lang="ru-RU" sz="2800" b="1" smtClean="0"/>
              <a:t>III</a:t>
            </a:r>
            <a:r>
              <a:rPr lang="ru-RU" sz="2800" smtClean="0"/>
              <a:t> групи з магнієм:</a:t>
            </a:r>
            <a:endParaRPr lang="uk-UA" sz="2800"/>
          </a:p>
        </p:txBody>
      </p:sp>
      <p:pic>
        <p:nvPicPr>
          <p:cNvPr id="5122" name="Picture 2" descr="C:\Users\Yura\Desktop\84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700" y="3143248"/>
            <a:ext cx="736187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17859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mtClean="0"/>
              <a:t>Отримання ЕОС за допомогою інших металоорганічних сполук</a:t>
            </a:r>
            <a:br>
              <a:rPr lang="ru-RU" b="1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8043890" cy="41259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>
              <a:buNone/>
            </a:pPr>
            <a:r>
              <a:rPr lang="uk-UA" smtClean="0"/>
              <a:t>Взаємодія МОС з більш електропозитивним металом дозволяє отримувати з більш стабільних МОС найбільш активні МОС лужних і лужноземельних металів. В якості вихідних сполук часто використовують сполуки ртуті, як найбільш стабільні, досить доступні і легко одержувані в чистому вигляді, або реактиви Гриньяра:</a:t>
            </a:r>
            <a:endParaRPr lang="uk-U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86724" cy="178594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mtClean="0"/>
              <a:t>Отримання ЕОС за допомогою інших металоорганічних сполук</a:t>
            </a:r>
            <a:br>
              <a:rPr lang="ru-RU" b="1" smtClean="0"/>
            </a:br>
            <a:endParaRPr lang="uk-UA"/>
          </a:p>
        </p:txBody>
      </p:sp>
      <p:pic>
        <p:nvPicPr>
          <p:cNvPr id="6146" name="Picture 2" descr="C:\Users\Yura\Desktop\84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6980492" cy="1430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147" name="Picture 3" descr="C:\Users\Yura\Desktop\8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06" y="4857760"/>
            <a:ext cx="829853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93991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Конінг і Швайцер отримують з використанням </a:t>
            </a:r>
            <a:r>
              <a:rPr lang="en-US" smtClean="0"/>
              <a:t>Na/Pb –</a:t>
            </a:r>
            <a:r>
              <a:rPr lang="uk-UA" smtClean="0"/>
              <a:t>сплаву тетраетилсвинець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714620"/>
            <a:ext cx="7829576" cy="34115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Якщо метали безпосередньо не реагують з галогенопохідними, то застосовують їх сполуки з іншими металами: 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Cl  +  Pb(Na)  →  (C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Pb                           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      тетраетилплюмбум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Метал + елементоорганічна сполука (трансметилювання)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0">
              <a:buNone/>
            </a:pPr>
            <a:r>
              <a:rPr lang="uk-UA" smtClean="0"/>
              <a:t>Взаємодія металорганічних сполук з активнішими металами:</a:t>
            </a:r>
          </a:p>
          <a:p>
            <a:pPr indent="0">
              <a:buNone/>
            </a:pPr>
            <a:r>
              <a:rPr lang="uk-UA" smtClean="0"/>
              <a:t> (</a:t>
            </a:r>
            <a:r>
              <a:rPr lang="en-US" smtClean="0"/>
              <a:t>C</a:t>
            </a:r>
            <a:r>
              <a:rPr lang="en-US" sz="2000" smtClean="0"/>
              <a:t>3</a:t>
            </a:r>
            <a:r>
              <a:rPr lang="en-US" smtClean="0"/>
              <a:t>H</a:t>
            </a:r>
            <a:r>
              <a:rPr lang="en-US" sz="2000" smtClean="0"/>
              <a:t>7</a:t>
            </a:r>
            <a:r>
              <a:rPr lang="en-US" smtClean="0"/>
              <a:t>)</a:t>
            </a:r>
            <a:r>
              <a:rPr lang="en-US" sz="2000" smtClean="0"/>
              <a:t>2</a:t>
            </a:r>
            <a:r>
              <a:rPr lang="en-US" smtClean="0"/>
              <a:t>Hg  +  2Na  →  2C</a:t>
            </a:r>
            <a:r>
              <a:rPr lang="en-US" sz="2000" smtClean="0"/>
              <a:t>3</a:t>
            </a:r>
            <a:r>
              <a:rPr lang="en-US" smtClean="0"/>
              <a:t>H</a:t>
            </a:r>
            <a:r>
              <a:rPr lang="en-US" sz="2000" smtClean="0"/>
              <a:t>7</a:t>
            </a:r>
            <a:r>
              <a:rPr lang="en-US" smtClean="0"/>
              <a:t>Na  +  Hg                       </a:t>
            </a:r>
            <a:r>
              <a:rPr lang="uk-UA" smtClean="0"/>
              <a:t>                  синтез                       пропілнатрію</a:t>
            </a:r>
          </a:p>
          <a:p>
            <a:pPr indent="0">
              <a:buNone/>
            </a:pPr>
            <a:r>
              <a:rPr lang="en-US" smtClean="0"/>
              <a:t>Zn + (CH</a:t>
            </a:r>
            <a:r>
              <a:rPr lang="en-US" sz="2000" smtClean="0"/>
              <a:t>3</a:t>
            </a:r>
            <a:r>
              <a:rPr lang="en-US" smtClean="0"/>
              <a:t>)</a:t>
            </a:r>
            <a:r>
              <a:rPr lang="en-US" sz="2000" smtClean="0"/>
              <a:t>2</a:t>
            </a:r>
            <a:r>
              <a:rPr lang="en-US" smtClean="0"/>
              <a:t>Hg → (CH</a:t>
            </a:r>
            <a:r>
              <a:rPr lang="en-US" sz="2000" smtClean="0"/>
              <a:t>3</a:t>
            </a:r>
            <a:r>
              <a:rPr lang="en-US" smtClean="0"/>
              <a:t>)</a:t>
            </a:r>
            <a:r>
              <a:rPr lang="en-US" sz="2000" smtClean="0"/>
              <a:t>2</a:t>
            </a:r>
            <a:r>
              <a:rPr lang="en-US" smtClean="0"/>
              <a:t>Na + Hg</a:t>
            </a:r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Літійорганічні сполуки.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mtClean="0"/>
              <a:t>Літій - перший метал періодичної системи елементів Д. І. Менделєєва.</a:t>
            </a:r>
          </a:p>
          <a:p>
            <a:r>
              <a:rPr lang="uk-UA" smtClean="0"/>
              <a:t>Органічні похідні лужних металів самі реакційноздатні серед елементоорганічних сполук.  </a:t>
            </a:r>
          </a:p>
          <a:p>
            <a:pPr>
              <a:buNone/>
            </a:pPr>
            <a:endParaRPr lang="uk-UA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93991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Обмін металами</a:t>
            </a:r>
            <a:br>
              <a:rPr lang="uk-UA" smtClean="0"/>
            </a:br>
            <a:r>
              <a:rPr lang="uk-UA" i="1" smtClean="0"/>
              <a:t>елементоорганічна сполука + елементоорганічна сполука</a:t>
            </a:r>
            <a:endParaRPr lang="uk-UA" i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428868"/>
            <a:ext cx="8043890" cy="36972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0">
              <a:buNone/>
            </a:pPr>
            <a:r>
              <a:rPr lang="en-US" smtClean="0"/>
              <a:t>PhLi +(CH</a:t>
            </a:r>
            <a:r>
              <a:rPr lang="en-US" sz="2000" smtClean="0"/>
              <a:t>2</a:t>
            </a:r>
            <a:r>
              <a:rPr lang="en-US" smtClean="0"/>
              <a:t>=CH)</a:t>
            </a:r>
            <a:r>
              <a:rPr lang="en-US" sz="2000" smtClean="0"/>
              <a:t>4 </a:t>
            </a:r>
            <a:r>
              <a:rPr lang="en-US" smtClean="0"/>
              <a:t>Sn →    (CH</a:t>
            </a:r>
            <a:r>
              <a:rPr lang="en-US" sz="2000" smtClean="0"/>
              <a:t>2</a:t>
            </a:r>
            <a:r>
              <a:rPr lang="en-US" smtClean="0"/>
              <a:t>=CH)</a:t>
            </a:r>
            <a:r>
              <a:rPr lang="en-US" sz="2000" smtClean="0"/>
              <a:t>2 </a:t>
            </a:r>
            <a:r>
              <a:rPr lang="en-US" smtClean="0"/>
              <a:t>Li + Ph</a:t>
            </a:r>
            <a:r>
              <a:rPr lang="en-US" sz="2000" smtClean="0"/>
              <a:t>4 </a:t>
            </a:r>
            <a:r>
              <a:rPr lang="en-US" smtClean="0"/>
              <a:t>Sn</a:t>
            </a:r>
          </a:p>
          <a:p>
            <a:pPr indent="0">
              <a:buNone/>
            </a:pPr>
            <a:r>
              <a:rPr lang="uk-UA" smtClean="0"/>
              <a:t>Випадіння осаду</a:t>
            </a:r>
            <a:r>
              <a:rPr lang="en-US" smtClean="0"/>
              <a:t> Ph</a:t>
            </a:r>
            <a:r>
              <a:rPr lang="en-US" sz="2000" smtClean="0"/>
              <a:t>4 </a:t>
            </a:r>
            <a:r>
              <a:rPr lang="en-US" smtClean="0"/>
              <a:t>Sn</a:t>
            </a:r>
            <a:r>
              <a:rPr lang="uk-UA" smtClean="0"/>
              <a:t> зміщує рівновагу у праву сторону і вініллітій утворюється з хорошим виходом</a:t>
            </a:r>
            <a:endParaRPr lang="en-US" smtClean="0"/>
          </a:p>
          <a:p>
            <a:pPr indent="0">
              <a:buNone/>
            </a:pPr>
            <a:endParaRPr lang="uk-UA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6541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Приєднання елементів, їх гідридів, галогенів або солей до ненасичених сполук (гідрометилювання)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58204" cy="39116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mtClean="0"/>
              <a:t>CH</a:t>
            </a:r>
            <a:r>
              <a:rPr lang="en-US" sz="2200" smtClean="0"/>
              <a:t>3</a:t>
            </a:r>
            <a:r>
              <a:rPr lang="en-US" smtClean="0"/>
              <a:t>Li  +  CH</a:t>
            </a:r>
            <a:r>
              <a:rPr lang="en-US" sz="2200" smtClean="0"/>
              <a:t>2</a:t>
            </a:r>
            <a:r>
              <a:rPr lang="en-US" smtClean="0"/>
              <a:t>=CH</a:t>
            </a:r>
            <a:r>
              <a:rPr lang="en-US" sz="2200" smtClean="0"/>
              <a:t>2</a:t>
            </a:r>
            <a:r>
              <a:rPr lang="en-US" smtClean="0"/>
              <a:t>  →  CH</a:t>
            </a:r>
            <a:r>
              <a:rPr lang="en-US" sz="2200" smtClean="0"/>
              <a:t>3</a:t>
            </a:r>
            <a:r>
              <a:rPr lang="en-US" smtClean="0"/>
              <a:t>-CH</a:t>
            </a:r>
            <a:r>
              <a:rPr lang="en-US" sz="2200" smtClean="0"/>
              <a:t>2</a:t>
            </a:r>
            <a:r>
              <a:rPr lang="en-US" smtClean="0"/>
              <a:t>-CH</a:t>
            </a:r>
            <a:r>
              <a:rPr lang="en-US" sz="2200" smtClean="0"/>
              <a:t>2</a:t>
            </a:r>
            <a:r>
              <a:rPr lang="en-US" smtClean="0"/>
              <a:t>-Li                 </a:t>
            </a:r>
            <a:r>
              <a:rPr lang="uk-UA" smtClean="0"/>
              <a:t>пропіллітій </a:t>
            </a:r>
          </a:p>
          <a:p>
            <a:r>
              <a:rPr lang="en-US" smtClean="0"/>
              <a:t>AlH</a:t>
            </a:r>
            <a:r>
              <a:rPr lang="en-US" sz="2200" smtClean="0"/>
              <a:t>3</a:t>
            </a:r>
            <a:r>
              <a:rPr lang="en-US" smtClean="0"/>
              <a:t>  +  3CH</a:t>
            </a:r>
            <a:r>
              <a:rPr lang="en-US" sz="2200" smtClean="0"/>
              <a:t>2</a:t>
            </a:r>
            <a:r>
              <a:rPr lang="en-US" smtClean="0"/>
              <a:t>=CH</a:t>
            </a:r>
            <a:r>
              <a:rPr lang="en-US" sz="2200" smtClean="0"/>
              <a:t>2 </a:t>
            </a:r>
            <a:r>
              <a:rPr lang="en-US" smtClean="0"/>
              <a:t> →  Al(C</a:t>
            </a:r>
            <a:r>
              <a:rPr lang="en-US" sz="2200" smtClean="0"/>
              <a:t>2</a:t>
            </a:r>
            <a:r>
              <a:rPr lang="en-US" smtClean="0"/>
              <a:t>H</a:t>
            </a:r>
            <a:r>
              <a:rPr lang="en-US" sz="2200" smtClean="0"/>
              <a:t>5</a:t>
            </a:r>
            <a:r>
              <a:rPr lang="en-US" smtClean="0"/>
              <a:t>)</a:t>
            </a:r>
            <a:r>
              <a:rPr lang="en-US" sz="2200" smtClean="0"/>
              <a:t>3 </a:t>
            </a:r>
            <a:r>
              <a:rPr lang="en-US" smtClean="0"/>
              <a:t>                             </a:t>
            </a:r>
            <a:r>
              <a:rPr lang="uk-UA" smtClean="0"/>
              <a:t>триетилалюміній </a:t>
            </a:r>
          </a:p>
          <a:p>
            <a:r>
              <a:rPr lang="uk-UA" smtClean="0"/>
              <a:t>У промисловості замість гідридів застосовують безпосередньо метали в присутності гідрогену (</a:t>
            </a:r>
            <a:r>
              <a:rPr lang="uk-UA" b="1" smtClean="0"/>
              <a:t>К. Циглер, 1955 р.). </a:t>
            </a:r>
            <a:r>
              <a:rPr lang="uk-UA" smtClean="0"/>
              <a:t>Реакцію проводять при 80-100 град. і тиску 8 МПа: </a:t>
            </a:r>
          </a:p>
          <a:p>
            <a:r>
              <a:rPr lang="uk-UA" smtClean="0"/>
              <a:t>2</a:t>
            </a:r>
            <a:r>
              <a:rPr lang="en-US" smtClean="0"/>
              <a:t>Al  +  6CH</a:t>
            </a:r>
            <a:r>
              <a:rPr lang="en-US" sz="2200" smtClean="0"/>
              <a:t>2</a:t>
            </a:r>
            <a:r>
              <a:rPr lang="en-US" smtClean="0"/>
              <a:t>=CH</a:t>
            </a:r>
            <a:r>
              <a:rPr lang="en-US" sz="2200" smtClean="0"/>
              <a:t>2</a:t>
            </a:r>
            <a:r>
              <a:rPr lang="en-US" smtClean="0"/>
              <a:t>  +  3H</a:t>
            </a:r>
            <a:r>
              <a:rPr lang="en-US" sz="2200" smtClean="0"/>
              <a:t>2</a:t>
            </a:r>
            <a:r>
              <a:rPr lang="en-US" smtClean="0"/>
              <a:t>  →  2Al(C</a:t>
            </a:r>
            <a:r>
              <a:rPr lang="en-US" sz="2200" smtClean="0"/>
              <a:t>2</a:t>
            </a:r>
            <a:r>
              <a:rPr lang="en-US" smtClean="0"/>
              <a:t>H</a:t>
            </a:r>
            <a:r>
              <a:rPr lang="en-US" sz="2200" smtClean="0"/>
              <a:t>5</a:t>
            </a:r>
            <a:r>
              <a:rPr lang="en-US" smtClean="0"/>
              <a:t>)</a:t>
            </a:r>
            <a:r>
              <a:rPr lang="en-US" sz="2200" smtClean="0"/>
              <a:t>3</a:t>
            </a:r>
            <a:r>
              <a:rPr lang="en-US" smtClean="0"/>
              <a:t> </a:t>
            </a:r>
            <a:endParaRPr lang="uk-U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Металоорганічні сполуки + галогеніди металів (метатезис)</a:t>
            </a:r>
            <a:br>
              <a:rPr lang="ru-RU" b="1" smtClean="0"/>
            </a:br>
            <a:r>
              <a:rPr lang="ru-RU" smtClean="0"/>
              <a:t/>
            </a:r>
            <a:br>
              <a:rPr lang="ru-RU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smtClean="0"/>
          </a:p>
          <a:p>
            <a:r>
              <a:rPr lang="en-US" smtClean="0"/>
              <a:t>RMgCl+HgCl</a:t>
            </a:r>
            <a:r>
              <a:rPr lang="en-US" sz="2000" smtClean="0"/>
              <a:t>2</a:t>
            </a:r>
            <a:r>
              <a:rPr lang="en-US" smtClean="0"/>
              <a:t>⇌RHgCl+MgCl</a:t>
            </a:r>
            <a:r>
              <a:rPr lang="en-US" sz="2000" smtClean="0"/>
              <a:t>2</a:t>
            </a:r>
          </a:p>
          <a:p>
            <a:r>
              <a:rPr lang="en-US" smtClean="0"/>
              <a:t>RLi+CuI⇌RCu+LiI</a:t>
            </a:r>
          </a:p>
          <a:p>
            <a:pPr marL="0" indent="0">
              <a:spcBef>
                <a:spcPts val="1200"/>
              </a:spcBef>
              <a:buNone/>
            </a:pPr>
            <a:endParaRPr lang="uk-UA" smtClean="0"/>
          </a:p>
          <a:p>
            <a:pPr marL="0" indent="0">
              <a:spcBef>
                <a:spcPts val="1200"/>
              </a:spcBef>
              <a:buNone/>
            </a:pPr>
            <a:r>
              <a:rPr lang="uk-UA" smtClean="0"/>
              <a:t>Рівновага зміщюється вправо, тому що утворюються  менш реакційні металоорганічні сполуки з більш реакційних.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Обмін метал-галоген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mtClean="0"/>
              <a:t>R</a:t>
            </a:r>
            <a:r>
              <a:rPr lang="uk-UA" smtClean="0"/>
              <a:t>*М</a:t>
            </a:r>
            <a:r>
              <a:rPr lang="en-US" smtClean="0"/>
              <a:t> + RX =R</a:t>
            </a:r>
            <a:r>
              <a:rPr lang="uk-UA" smtClean="0"/>
              <a:t>*</a:t>
            </a:r>
            <a:r>
              <a:rPr lang="en-US" smtClean="0"/>
              <a:t>X+RM,      M=Li</a:t>
            </a:r>
          </a:p>
          <a:p>
            <a:pPr>
              <a:buNone/>
            </a:pPr>
            <a:r>
              <a:rPr lang="uk-UA" smtClean="0"/>
              <a:t>Елементоорганічна сполука +арилгалогенід</a:t>
            </a:r>
            <a:endParaRPr lang="uk-U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ЕОС + С-Н-кислота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smtClean="0"/>
              <a:t>Металірування: заміщення Н на Ме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uk-UA" smtClean="0"/>
              <a:t>С</a:t>
            </a:r>
            <a:r>
              <a:rPr lang="uk-UA" sz="2000" smtClean="0"/>
              <a:t>5</a:t>
            </a:r>
            <a:r>
              <a:rPr lang="uk-UA" smtClean="0"/>
              <a:t>Н</a:t>
            </a:r>
            <a:r>
              <a:rPr lang="en-US" sz="2000" smtClean="0"/>
              <a:t>6</a:t>
            </a:r>
            <a:r>
              <a:rPr lang="uk-UA" smtClean="0"/>
              <a:t> +</a:t>
            </a:r>
            <a:r>
              <a:rPr lang="en-US" smtClean="0"/>
              <a:t>Na =C</a:t>
            </a:r>
            <a:r>
              <a:rPr lang="en-US" sz="2000" smtClean="0"/>
              <a:t>5</a:t>
            </a:r>
            <a:r>
              <a:rPr lang="en-US" smtClean="0"/>
              <a:t>H</a:t>
            </a:r>
            <a:r>
              <a:rPr lang="en-US" sz="2000" smtClean="0"/>
              <a:t>5</a:t>
            </a:r>
            <a:r>
              <a:rPr lang="en-US" smtClean="0"/>
              <a:t>Na +1/2H</a:t>
            </a:r>
            <a:r>
              <a:rPr lang="en-US" sz="2000" smtClean="0"/>
              <a:t>2</a:t>
            </a:r>
            <a:endParaRPr lang="uk-UA"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Сіль ртуті + органічна сполука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smtClean="0"/>
              <a:t>Піроліз карбоксилатів</a:t>
            </a:r>
          </a:p>
          <a:p>
            <a:pPr>
              <a:buNone/>
            </a:pPr>
            <a:r>
              <a:rPr lang="en-US" smtClean="0"/>
              <a:t>HgCI</a:t>
            </a:r>
            <a:r>
              <a:rPr lang="en-US" sz="2000" smtClean="0"/>
              <a:t>2  </a:t>
            </a:r>
            <a:r>
              <a:rPr lang="en-US" smtClean="0"/>
              <a:t>+2 RCOONa       (RCOO)2Hg</a:t>
            </a:r>
          </a:p>
          <a:p>
            <a:pPr>
              <a:buNone/>
            </a:pPr>
            <a:r>
              <a:rPr lang="en-US" smtClean="0"/>
              <a:t>R</a:t>
            </a:r>
            <a:r>
              <a:rPr lang="en-US" sz="2000" smtClean="0"/>
              <a:t>2</a:t>
            </a:r>
            <a:r>
              <a:rPr lang="en-US" smtClean="0"/>
              <a:t>Hg + 2CO</a:t>
            </a:r>
            <a:r>
              <a:rPr lang="en-US" sz="2000" smtClean="0"/>
              <a:t>2</a:t>
            </a:r>
            <a:endParaRPr lang="uk-UA" sz="200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14744" y="250030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57950" y="25003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Гідрометаліровання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smtClean="0"/>
              <a:t>Гідрид металу + алкен (алкін)</a:t>
            </a:r>
          </a:p>
          <a:p>
            <a:pPr>
              <a:buNone/>
            </a:pPr>
            <a:r>
              <a:rPr lang="uk-UA" smtClean="0"/>
              <a:t>МН + СН</a:t>
            </a:r>
            <a:r>
              <a:rPr lang="uk-UA" sz="2000" smtClean="0"/>
              <a:t>2</a:t>
            </a:r>
            <a:r>
              <a:rPr lang="uk-UA" smtClean="0"/>
              <a:t>=</a:t>
            </a:r>
            <a:r>
              <a:rPr lang="uk-UA" sz="2000" smtClean="0"/>
              <a:t> </a:t>
            </a:r>
            <a:r>
              <a:rPr lang="uk-UA" smtClean="0"/>
              <a:t>СН</a:t>
            </a:r>
            <a:r>
              <a:rPr lang="uk-UA" sz="2000" smtClean="0"/>
              <a:t>2                       </a:t>
            </a:r>
            <a:r>
              <a:rPr lang="uk-UA" smtClean="0"/>
              <a:t>М-СН</a:t>
            </a:r>
            <a:r>
              <a:rPr lang="uk-UA" sz="2000" smtClean="0"/>
              <a:t>2</a:t>
            </a:r>
            <a:r>
              <a:rPr lang="uk-UA" smtClean="0"/>
              <a:t>-</a:t>
            </a:r>
            <a:r>
              <a:rPr lang="uk-UA" sz="2000" smtClean="0"/>
              <a:t> </a:t>
            </a:r>
            <a:r>
              <a:rPr lang="uk-UA" smtClean="0"/>
              <a:t>СН</a:t>
            </a:r>
            <a:r>
              <a:rPr lang="uk-UA" sz="2000" smtClean="0"/>
              <a:t>3 </a:t>
            </a:r>
            <a:endParaRPr lang="uk-UA" sz="200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43240" y="242886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Діазометод (О. Несмєянов, 1928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uk-UA" smtClean="0"/>
              <a:t>При дії на солі діазонію галогенідами багатьох металів одержують подвійні солі, які в присутності порошку міді розщеплюються з виділенням азоту  утворенням відповідних елементорганічних сполук: </a:t>
            </a:r>
          </a:p>
          <a:p>
            <a:pPr indent="0">
              <a:lnSpc>
                <a:spcPct val="120000"/>
              </a:lnSpc>
              <a:buNone/>
            </a:pPr>
            <a:r>
              <a:rPr lang="uk-UA" smtClean="0"/>
              <a:t>         </a:t>
            </a:r>
            <a:r>
              <a:rPr lang="en-US" smtClean="0"/>
              <a:t>+NaNO</a:t>
            </a:r>
            <a:r>
              <a:rPr lang="en-US" sz="2100" smtClean="0"/>
              <a:t>2</a:t>
            </a:r>
            <a:r>
              <a:rPr lang="en-US" smtClean="0"/>
              <a:t> + HCl </a:t>
            </a:r>
            <a:endParaRPr lang="uk-UA" smtClean="0"/>
          </a:p>
          <a:p>
            <a:pPr indent="0">
              <a:lnSpc>
                <a:spcPct val="120000"/>
              </a:lnSpc>
              <a:buNone/>
            </a:pPr>
            <a:r>
              <a:rPr lang="en-US" smtClean="0"/>
              <a:t>C</a:t>
            </a:r>
            <a:r>
              <a:rPr lang="en-US" sz="2400" smtClean="0"/>
              <a:t>6</a:t>
            </a:r>
            <a:r>
              <a:rPr lang="en-US" smtClean="0"/>
              <a:t>H</a:t>
            </a:r>
            <a:r>
              <a:rPr lang="en-US" sz="2400" smtClean="0"/>
              <a:t>5</a:t>
            </a:r>
            <a:r>
              <a:rPr lang="en-US" smtClean="0"/>
              <a:t> NH</a:t>
            </a:r>
            <a:r>
              <a:rPr lang="en-US" sz="2100" smtClean="0"/>
              <a:t>2</a:t>
            </a:r>
            <a:r>
              <a:rPr lang="en-US" smtClean="0"/>
              <a:t> </a:t>
            </a:r>
            <a:r>
              <a:rPr lang="uk-UA" smtClean="0"/>
              <a:t>             </a:t>
            </a:r>
            <a:r>
              <a:rPr lang="en-US" smtClean="0"/>
              <a:t>C</a:t>
            </a:r>
            <a:r>
              <a:rPr lang="en-US" sz="2100" smtClean="0"/>
              <a:t>6</a:t>
            </a:r>
            <a:r>
              <a:rPr lang="en-US" smtClean="0"/>
              <a:t>H</a:t>
            </a:r>
            <a:r>
              <a:rPr lang="en-US" sz="2100" smtClean="0"/>
              <a:t>5</a:t>
            </a:r>
            <a:r>
              <a:rPr lang="en-US" smtClean="0"/>
              <a:t>N</a:t>
            </a:r>
            <a:r>
              <a:rPr lang="en-US" sz="2100" smtClean="0"/>
              <a:t>2 </a:t>
            </a:r>
            <a:r>
              <a:rPr lang="en-US" smtClean="0"/>
              <a:t>Cl +  H</a:t>
            </a:r>
            <a:r>
              <a:rPr lang="en-US" sz="2100" smtClean="0"/>
              <a:t>2</a:t>
            </a:r>
            <a:r>
              <a:rPr lang="en-US" smtClean="0"/>
              <a:t>O  </a:t>
            </a:r>
            <a:r>
              <a:rPr lang="uk-UA" smtClean="0"/>
              <a:t>(хлористий фенілдіазоній )</a:t>
            </a:r>
          </a:p>
          <a:p>
            <a:pPr indent="0">
              <a:lnSpc>
                <a:spcPct val="120000"/>
              </a:lnSpc>
              <a:buNone/>
            </a:pPr>
            <a:r>
              <a:rPr lang="uk-UA" smtClean="0"/>
              <a:t>                                                                     </a:t>
            </a:r>
            <a:r>
              <a:rPr lang="en-US" smtClean="0"/>
              <a:t>+2Cu</a:t>
            </a:r>
            <a:endParaRPr lang="uk-UA" smtClean="0"/>
          </a:p>
          <a:p>
            <a:pPr indent="0">
              <a:lnSpc>
                <a:spcPct val="120000"/>
              </a:lnSpc>
              <a:buNone/>
            </a:pPr>
            <a:r>
              <a:rPr lang="en-US" smtClean="0"/>
              <a:t>C</a:t>
            </a:r>
            <a:r>
              <a:rPr lang="en-US" sz="2100" smtClean="0"/>
              <a:t>6</a:t>
            </a:r>
            <a:r>
              <a:rPr lang="en-US" smtClean="0"/>
              <a:t>H</a:t>
            </a:r>
            <a:r>
              <a:rPr lang="en-US" sz="2100" smtClean="0"/>
              <a:t>5</a:t>
            </a:r>
            <a:r>
              <a:rPr lang="en-US" smtClean="0"/>
              <a:t>N</a:t>
            </a:r>
            <a:r>
              <a:rPr lang="en-US" sz="2100" smtClean="0"/>
              <a:t>2 </a:t>
            </a:r>
            <a:r>
              <a:rPr lang="en-US" smtClean="0"/>
              <a:t>Cl</a:t>
            </a:r>
            <a:r>
              <a:rPr lang="uk-UA" smtClean="0"/>
              <a:t> +</a:t>
            </a:r>
            <a:r>
              <a:rPr lang="en-US" smtClean="0"/>
              <a:t> HgCl</a:t>
            </a:r>
            <a:r>
              <a:rPr lang="en-US" sz="2100" smtClean="0"/>
              <a:t>2</a:t>
            </a:r>
            <a:r>
              <a:rPr lang="en-US" smtClean="0"/>
              <a:t> </a:t>
            </a:r>
            <a:r>
              <a:rPr lang="uk-UA" smtClean="0"/>
              <a:t>          </a:t>
            </a:r>
            <a:r>
              <a:rPr lang="en-US" smtClean="0"/>
              <a:t>C</a:t>
            </a:r>
            <a:r>
              <a:rPr lang="en-US" sz="2100" smtClean="0"/>
              <a:t>6</a:t>
            </a:r>
            <a:r>
              <a:rPr lang="en-US" smtClean="0"/>
              <a:t>H</a:t>
            </a:r>
            <a:r>
              <a:rPr lang="en-US" sz="2100" smtClean="0"/>
              <a:t>5</a:t>
            </a:r>
            <a:r>
              <a:rPr lang="en-US" smtClean="0"/>
              <a:t>N</a:t>
            </a:r>
            <a:r>
              <a:rPr lang="en-US" sz="2100" smtClean="0"/>
              <a:t>2</a:t>
            </a:r>
            <a:r>
              <a:rPr lang="en-US" smtClean="0"/>
              <a:t>ClHgCl</a:t>
            </a:r>
            <a:r>
              <a:rPr lang="en-US" sz="2600" smtClean="0"/>
              <a:t>2 </a:t>
            </a:r>
            <a:r>
              <a:rPr lang="en-US" smtClean="0"/>
              <a:t>  </a:t>
            </a:r>
            <a:r>
              <a:rPr lang="uk-UA" smtClean="0"/>
              <a:t>             </a:t>
            </a:r>
            <a:r>
              <a:rPr lang="en-US" smtClean="0"/>
              <a:t>C</a:t>
            </a:r>
            <a:r>
              <a:rPr lang="en-US" sz="2600" smtClean="0"/>
              <a:t>6</a:t>
            </a:r>
            <a:r>
              <a:rPr lang="en-US" smtClean="0"/>
              <a:t>H</a:t>
            </a:r>
            <a:r>
              <a:rPr lang="en-US" sz="2600" smtClean="0"/>
              <a:t>5</a:t>
            </a:r>
            <a:r>
              <a:rPr lang="en-US" smtClean="0"/>
              <a:t>HgCl  +  N2 </a:t>
            </a:r>
            <a:endParaRPr lang="uk-UA" smtClean="0"/>
          </a:p>
          <a:p>
            <a:pPr indent="0">
              <a:lnSpc>
                <a:spcPct val="120000"/>
              </a:lnSpc>
              <a:buNone/>
            </a:pPr>
            <a:r>
              <a:rPr lang="uk-UA" smtClean="0"/>
              <a:t>                                       подвійна сіль    </a:t>
            </a:r>
            <a:r>
              <a:rPr lang="en-US" smtClean="0"/>
              <a:t>+Cu</a:t>
            </a:r>
            <a:r>
              <a:rPr lang="en-US" sz="2600" smtClean="0"/>
              <a:t>2</a:t>
            </a:r>
            <a:r>
              <a:rPr lang="en-US" smtClean="0"/>
              <a:t>Cl</a:t>
            </a:r>
            <a:r>
              <a:rPr lang="en-US" sz="2600" smtClean="0"/>
              <a:t>2</a:t>
            </a:r>
            <a:endParaRPr lang="uk-UA" sz="2600" smtClean="0"/>
          </a:p>
          <a:p>
            <a:pPr indent="0">
              <a:lnSpc>
                <a:spcPct val="120000"/>
              </a:lnSpc>
              <a:buNone/>
            </a:pPr>
            <a:r>
              <a:rPr lang="uk-UA" smtClean="0"/>
              <a:t>                 </a:t>
            </a:r>
            <a:r>
              <a:rPr lang="en-US" smtClean="0"/>
              <a:t>C</a:t>
            </a:r>
            <a:r>
              <a:rPr lang="en-US" sz="2600" smtClean="0"/>
              <a:t>6</a:t>
            </a:r>
            <a:r>
              <a:rPr lang="en-US" smtClean="0"/>
              <a:t>H</a:t>
            </a:r>
            <a:r>
              <a:rPr lang="en-US" sz="2600" smtClean="0"/>
              <a:t>5</a:t>
            </a:r>
            <a:r>
              <a:rPr lang="en-US" smtClean="0"/>
              <a:t>HgC</a:t>
            </a:r>
            <a:r>
              <a:rPr lang="uk-UA" smtClean="0"/>
              <a:t>І    (фенілмеркурійхлорид)</a:t>
            </a:r>
            <a:endParaRPr lang="uk-UA"/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2312539" y="3402445"/>
            <a:ext cx="192138" cy="53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5670125" y="4116825"/>
            <a:ext cx="192138" cy="53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3026919" y="4188263"/>
            <a:ext cx="192138" cy="53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Реакційна здатність МОС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342900">
              <a:lnSpc>
                <a:spcPct val="120000"/>
              </a:lnSpc>
              <a:buNone/>
            </a:pPr>
            <a:r>
              <a:rPr lang="uk-UA" smtClean="0"/>
              <a:t>Велика розмаїтість властивостей і реакційної здатності елементоорганічних сполук не дозволяє вказати загальні реакції для всіх елементоорганічних сполук, так як хімічні властивості органічних сполук типових металів різко відрізняються від властивостей сполук неметалів.</a:t>
            </a:r>
          </a:p>
          <a:p>
            <a:pPr indent="342900">
              <a:lnSpc>
                <a:spcPct val="120000"/>
              </a:lnSpc>
              <a:buNone/>
            </a:pPr>
            <a:r>
              <a:rPr lang="uk-UA" smtClean="0"/>
              <a:t>Однак для найбільш реакційноздатних металоорганічних з'єднань елементів </a:t>
            </a:r>
            <a:r>
              <a:rPr lang="en-US" smtClean="0"/>
              <a:t>I-III </a:t>
            </a:r>
            <a:r>
              <a:rPr lang="uk-UA" smtClean="0"/>
              <a:t>груп можна вказати два основних загальних типу реакцій, що протікають по </a:t>
            </a:r>
            <a:r>
              <a:rPr lang="uk-UA" smtClean="0"/>
              <a:t>гетеролітичному </a:t>
            </a:r>
            <a:r>
              <a:rPr lang="uk-UA" smtClean="0"/>
              <a:t>механізму:</a:t>
            </a:r>
          </a:p>
          <a:p>
            <a:pPr indent="342900">
              <a:lnSpc>
                <a:spcPct val="120000"/>
              </a:lnSpc>
              <a:buNone/>
            </a:pPr>
            <a:r>
              <a:rPr lang="uk-UA" smtClean="0"/>
              <a:t>• </a:t>
            </a:r>
            <a:r>
              <a:rPr lang="uk-UA" b="1" smtClean="0"/>
              <a:t>реакції приєднання по кратним зв'язкам;</a:t>
            </a:r>
          </a:p>
          <a:p>
            <a:pPr indent="342900">
              <a:lnSpc>
                <a:spcPct val="120000"/>
              </a:lnSpc>
              <a:buNone/>
            </a:pPr>
            <a:r>
              <a:rPr lang="uk-UA" b="1" smtClean="0"/>
              <a:t>• реакції розщеплення простих зв'язків.</a:t>
            </a:r>
          </a:p>
          <a:p>
            <a:pPr indent="342900">
              <a:lnSpc>
                <a:spcPct val="120000"/>
              </a:lnSpc>
              <a:buNone/>
            </a:pPr>
            <a:endParaRPr lang="uk-UA" smtClean="0"/>
          </a:p>
          <a:p>
            <a:pPr indent="342900">
              <a:lnSpc>
                <a:spcPct val="120000"/>
              </a:lnSpc>
              <a:buNone/>
            </a:pPr>
            <a:endParaRPr lang="uk-UA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2571744"/>
            <a:ext cx="6457968" cy="19288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mtClean="0"/>
              <a:t>Елементоорганічна хімія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072074"/>
            <a:ext cx="5786478" cy="9239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spc="-10" smtClean="0">
                <a:solidFill>
                  <a:schemeClr val="tx1"/>
                </a:solidFill>
                <a:latin typeface="Trebuchet MS"/>
                <a:cs typeface="Trebuchet MS"/>
              </a:rPr>
              <a:t>Лектор </a:t>
            </a:r>
            <a:r>
              <a:rPr lang="uk-UA" sz="2800" b="1" spc="-5" smtClean="0">
                <a:solidFill>
                  <a:schemeClr val="tx1"/>
                </a:solidFill>
                <a:latin typeface="Trebuchet MS"/>
                <a:cs typeface="Trebuchet MS"/>
              </a:rPr>
              <a:t>доц.,</a:t>
            </a:r>
            <a:r>
              <a:rPr lang="uk-UA" sz="2800" b="1" spc="-15" smtClean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к.х.н. Колос О.Ю.</a:t>
            </a:r>
            <a:endParaRPr lang="ru-RU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083320" cy="19555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57200" indent="-457200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Літійорганічні сполуки. Синтез, будова, характер зв’язку.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mtClean="0"/>
              <a:t>Літійорганічні похідні серед органічних сполук металів </a:t>
            </a:r>
            <a:r>
              <a:rPr lang="en-US" smtClean="0"/>
              <a:t>I </a:t>
            </a:r>
            <a:r>
              <a:rPr lang="uk-UA" smtClean="0"/>
              <a:t>групи займають відокремлене і переважне місце. Труднощів для їх отримання загальноприйнятими для синтезу металоорганічних сполук методами не спостерігається - активність літійалкілів значно нижче активності їх аналогів по </a:t>
            </a:r>
            <a:r>
              <a:rPr lang="en-US" smtClean="0"/>
              <a:t>I </a:t>
            </a:r>
            <a:r>
              <a:rPr lang="uk-UA" smtClean="0"/>
              <a:t>групи. </a:t>
            </a:r>
            <a:endParaRPr lang="uk-UA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План</a:t>
            </a:r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2"/>
            <a:ext cx="8072494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Вступ в елементоорганічну хімію.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Хімічний зв'язок.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Номенклатура. Метод Коттона.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Класифікація елементоорганічних сполук.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 Хімічна властивість елементоорганічних сполук. </a:t>
            </a:r>
            <a:endParaRPr lang="uk-UA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ЕЛЕМЕНТОРГАНІЧНІ (МЕТАЛООРГАНІЧНІ) СПОЛУКИ 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mtClean="0">
                <a:latin typeface="Times New Roman" pitchFamily="18" charset="0"/>
                <a:cs typeface="Times New Roman" pitchFamily="18" charset="0"/>
              </a:rPr>
              <a:t>Сполуки, у молекулах яких атом карбону безпосередньо сполучений з атомом-неорганогеном (органогени – це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H, O, N, S, Hal, P),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називаються елементорганічними сполуками (ЕОС). Оскільки більшість неорганогенів – метали, використовують також іншу назву – металоорганічні сполуки.  За характером зв’язку карбон–елемент (С–Е) усі елементорганічні сполуки поділяються на дві основні групи, що різко відрізняються між собою: 1) похідні неперехідних елементів; 2) похідні перехідних елементів. 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ЕЛЕМЕНТООРГАНІЧНІ СПОЛУКИ 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uk-UA" smtClean="0"/>
              <a:t>Елементоорганічними називають такі органічні сполуки, в молекулах яких крім елементів-органогенів (крім </a:t>
            </a:r>
            <a:r>
              <a:rPr lang="en-US" smtClean="0"/>
              <a:t>C, H, O, N, S </a:t>
            </a:r>
            <a:r>
              <a:rPr lang="uk-UA" smtClean="0"/>
              <a:t>і галогенів), містяться інші елементи періодичної системи Д.І. Менделєєва, атоми яких безпосередньо сполучені з атомом Карбону. Російський хімік О.М.Несмеянов запропонував цю галузь органічної хімії, яка знаходиться на межі між органічною і неорганічною хімією, називати елементоорганічною хімією. Елементоорганічні сполуки класифікують переважно за природою елемента. У зв’язку з цим розрізняють літій-, натрій-, магній-, алюміній-, силіцій-, фосфорорганічні та інші сполуки. Назва елементоорганічних сполук складається з назви елемента і назви сполученого з ним карбонового радикала, наприклад: феніллітій </a:t>
            </a:r>
            <a:r>
              <a:rPr lang="en-US" smtClean="0"/>
              <a:t>C</a:t>
            </a:r>
            <a:r>
              <a:rPr lang="en-US" sz="2600" smtClean="0"/>
              <a:t>6</a:t>
            </a:r>
            <a:r>
              <a:rPr lang="en-US" smtClean="0"/>
              <a:t>H</a:t>
            </a:r>
            <a:r>
              <a:rPr lang="en-US" sz="2600" smtClean="0"/>
              <a:t>5</a:t>
            </a:r>
            <a:r>
              <a:rPr lang="en-US" smtClean="0"/>
              <a:t>Li, </a:t>
            </a:r>
            <a:r>
              <a:rPr lang="uk-UA" smtClean="0"/>
              <a:t>метилнатрій Н</a:t>
            </a:r>
            <a:r>
              <a:rPr lang="uk-UA" sz="2600" smtClean="0"/>
              <a:t>3</a:t>
            </a:r>
            <a:r>
              <a:rPr lang="uk-UA" smtClean="0"/>
              <a:t>С–</a:t>
            </a:r>
            <a:r>
              <a:rPr lang="en-US" smtClean="0"/>
              <a:t>Na, </a:t>
            </a:r>
            <a:r>
              <a:rPr lang="uk-UA" smtClean="0"/>
              <a:t>триетилалюміній (С</a:t>
            </a:r>
            <a:r>
              <a:rPr lang="uk-UA" sz="2600" smtClean="0"/>
              <a:t>2</a:t>
            </a:r>
            <a:r>
              <a:rPr lang="uk-UA" smtClean="0"/>
              <a:t>Н</a:t>
            </a:r>
            <a:r>
              <a:rPr lang="uk-UA" sz="2600" smtClean="0"/>
              <a:t>5</a:t>
            </a:r>
            <a:r>
              <a:rPr lang="uk-UA" smtClean="0"/>
              <a:t>)</a:t>
            </a:r>
            <a:r>
              <a:rPr lang="uk-UA" sz="2600" smtClean="0"/>
              <a:t>3</a:t>
            </a:r>
            <a:r>
              <a:rPr lang="uk-UA" smtClean="0"/>
              <a:t>А</a:t>
            </a:r>
            <a:r>
              <a:rPr lang="en-US" smtClean="0"/>
              <a:t>l, </a:t>
            </a:r>
            <a:r>
              <a:rPr lang="uk-UA" smtClean="0"/>
              <a:t>тетраметилсилан (</a:t>
            </a:r>
            <a:r>
              <a:rPr lang="en-US" smtClean="0"/>
              <a:t>H</a:t>
            </a:r>
            <a:r>
              <a:rPr lang="en-US" sz="2600" smtClean="0"/>
              <a:t>3</a:t>
            </a:r>
            <a:r>
              <a:rPr lang="en-US" smtClean="0"/>
              <a:t>C)</a:t>
            </a:r>
            <a:r>
              <a:rPr lang="en-US" sz="2600" smtClean="0"/>
              <a:t>4</a:t>
            </a:r>
            <a:r>
              <a:rPr lang="en-US" smtClean="0"/>
              <a:t>Si </a:t>
            </a:r>
            <a:r>
              <a:rPr lang="uk-UA" smtClean="0"/>
              <a:t>і т. д. В цих сполуках атом металу безпосередньо сполучений з атомом Карбону. </a:t>
            </a:r>
            <a:endParaRPr lang="uk-UA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Хімічний зв'язок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Неперехідні, або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s-,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р-елементи, утворюють хімічний зв’язок за допомогою своїх зовнішніх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s-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або р-атомних орбіталей, оскільки всі їх глибинніші електронні оболонки заповнені повністю. При цьому виникають, як правило, міцні 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-зв’язки. До групи елементорганічних сполук перехідних елементів належать сполуки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d- i f-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елементів, для яких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d-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підрівні заповнені тільки частково і які здатні доповнювати їх унаслідок утворення зв’язку з іншими елементами</a:t>
            </a:r>
            <a:r>
              <a:rPr lang="uk-UA" smtClean="0"/>
              <a:t>.</a:t>
            </a:r>
            <a:endParaRPr lang="uk-UA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Перехідні елементи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Велика група перехідних елементів (</a:t>
            </a:r>
            <a:r>
              <a:rPr lang="en-US" smtClean="0"/>
              <a:t>Fe, Co, Ni, Cr, Ti, V, Mn </a:t>
            </a:r>
            <a:r>
              <a:rPr lang="uk-UA" smtClean="0"/>
              <a:t>тощо) має міцні хімічні зв’язки з ненасиченими сполуками внаслідок донорно-акцепторної взаємодії вільних </a:t>
            </a:r>
            <a:r>
              <a:rPr lang="en-US" smtClean="0"/>
              <a:t>d-</a:t>
            </a:r>
            <a:r>
              <a:rPr lang="uk-UA" smtClean="0"/>
              <a:t>орбіталей з </a:t>
            </a:r>
            <a:r>
              <a:rPr lang="el-GR" smtClean="0"/>
              <a:t>π</a:t>
            </a:r>
            <a:r>
              <a:rPr lang="uk-UA" smtClean="0"/>
              <a:t>-електронами. Такі сполуки називаються </a:t>
            </a:r>
            <a:r>
              <a:rPr lang="el-GR" smtClean="0"/>
              <a:t>π</a:t>
            </a:r>
            <a:r>
              <a:rPr lang="uk-UA" smtClean="0"/>
              <a:t>-комплексними, а для цикловмісних – “сендвічевими”. </a:t>
            </a:r>
            <a:endParaRPr lang="uk-UA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НОМЕНКЛАТУРА</a:t>
            </a:r>
            <a:br>
              <a:rPr lang="uk-UA" smtClean="0">
                <a:latin typeface="Times New Roman" pitchFamily="18" charset="0"/>
                <a:cs typeface="Times New Roman" pitchFamily="18" charset="0"/>
              </a:rPr>
            </a:b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Назви металоорганічних з'єднань складаються з назв радикалів, пов'язаних з металом, і назви металу.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Сполуки неметалів і нехарактерних металів розглядаються як гідриди елементів, в яких деякі або всі атоми заміщені органічними радикалами.</a:t>
            </a:r>
          </a:p>
          <a:p>
            <a:pPr>
              <a:buNone/>
            </a:pPr>
            <a:endParaRPr lang="uk-UA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Металоорганічними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елементоорганічні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сполуками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 в молекулах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атом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вуглецю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атомом 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err="1" smtClean="0">
                <a:latin typeface="Times New Roman" pitchFamily="18" charset="0"/>
                <a:cs typeface="Times New Roman" pitchFamily="18" charset="0"/>
              </a:rPr>
              <a:t>елемента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2" name="Picture 4" descr="https://stud.com.ua/htm/img/33/1910/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219953" cy="457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Номенклатура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Назви елементорганічних сполук складаються з назв вуглеводневих залишків та елемента (так звані просто ЕОС):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Li –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метиллітій;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Zn(C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діетилцинк;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Al(C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трипропілалюміній. Назви змішаних ЕОС складаються з назв відповідних залишків, елемента та галогену, наприклад: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MgBr –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метилмагнійбромід;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1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MgCl –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етилмагнійхлорид. 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Назви ЕОС неметалів часто походять від назв їх гідридів: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1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 –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триметилфосфін (від фосфіну РН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);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PH –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діетилфосфін. 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Номенклатура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https://stud.com.ua/htm/img/33/1910/8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39197"/>
            <a:ext cx="7500990" cy="4909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Чисті, змішані елементоорганічні сполуки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Залежно від будови розрізняють чисті елементоорганічні сполуки - у них всі валентності елемента витрачені на зв'язок з вуглецевими атомами, наприклад,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H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Li (</a:t>
            </a:r>
            <a:r>
              <a:rPr lang="uk-UA" err="1" smtClean="0">
                <a:latin typeface="Times New Roman" pitchFamily="18" charset="0"/>
                <a:cs typeface="Times New Roman" pitchFamily="18" charset="0"/>
              </a:rPr>
              <a:t>бутиллітій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)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err="1" smtClean="0">
                <a:latin typeface="Times New Roman" pitchFamily="18" charset="0"/>
                <a:cs typeface="Times New Roman" pitchFamily="18" charset="0"/>
              </a:rPr>
              <a:t>тримегілгалій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) і змішані елементоорганічні сполуки, у яких тільки частина валентностей елемента пов'язана з вуглецем, інші ж витрачені на зв'язок з киснем, сіркою, азотом, галогенами, наприклад,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MgI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err="1" smtClean="0">
                <a:latin typeface="Times New Roman" pitchFamily="18" charset="0"/>
                <a:cs typeface="Times New Roman" pitchFamily="18" charset="0"/>
              </a:rPr>
              <a:t>метілмагнійодид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)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SiCl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err="1" smtClean="0">
                <a:latin typeface="Times New Roman" pitchFamily="18" charset="0"/>
                <a:cs typeface="Times New Roman" pitchFamily="18" charset="0"/>
              </a:rPr>
              <a:t>триметилхлорсилан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) і ін.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Алкоголяти металів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ROMe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і солі карбонових кислот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RCOOMe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не належать до металоорганічних сполук, так як не мають прямого зв'язку метал-вуглець</a:t>
            </a:r>
            <a:r>
              <a:rPr lang="uk-UA" smtClean="0"/>
              <a:t>.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Літійорганічні сполуки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uk-UA" smtClean="0"/>
              <a:t>Менша активність органічних сполук літію полегшує їх застосування в хімії. Хімічна поведінка літійорганічних сполук характерна для багатьох органічних сполук металів інших груп періодичної системи елементів. Крім того, літійорганічні сполуки знаходять різноманітне застосування в органічному синтезі і можуть бути використані для отримання елементоорганічних сполук практично всіх груп періодичної системи.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Номенулатура. Метод Коттона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smtClean="0"/>
              <a:t>Для того, щоб назвати металоорганічну сполуку треба дотримуватись  правил:</a:t>
            </a:r>
          </a:p>
          <a:p>
            <a:r>
              <a:rPr lang="uk-UA" smtClean="0"/>
              <a:t>Назвати молекулу, яка виступає у ролі ліганда</a:t>
            </a:r>
          </a:p>
          <a:p>
            <a:r>
              <a:rPr lang="uk-UA" smtClean="0"/>
              <a:t>Перед назвою ліганда ставиться префікс гапто</a:t>
            </a:r>
          </a:p>
          <a:p>
            <a:r>
              <a:rPr lang="uk-UA" smtClean="0"/>
              <a:t>Число атомів ліганду позначається  грецьким префіксом моно-, тетра-, пента-, гекса-, гепта-, окта.</a:t>
            </a:r>
          </a:p>
          <a:p>
            <a:r>
              <a:rPr lang="uk-UA" smtClean="0"/>
              <a:t>Необхідно вказати, які атоми ліганду звязані з металом, то ці атоми нумерують, а їх номери ставлять перед словом гапто.</a:t>
            </a:r>
            <a:endParaRPr lang="uk-UA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Класифікація елементорганічних сполук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довільна  класифікація елементорганічних сполук, їх поділяють на підгрупи, залежно від природи елемента: </a:t>
            </a:r>
          </a:p>
          <a:p>
            <a:r>
              <a:rPr lang="uk-UA" smtClean="0"/>
              <a:t>металоорганічні (МОС), </a:t>
            </a:r>
          </a:p>
          <a:p>
            <a:r>
              <a:rPr lang="uk-UA" smtClean="0"/>
              <a:t>борорганічні (БОС), </a:t>
            </a:r>
          </a:p>
          <a:p>
            <a:r>
              <a:rPr lang="uk-UA" smtClean="0"/>
              <a:t>силіційорганічні (СОС), </a:t>
            </a:r>
          </a:p>
          <a:p>
            <a:r>
              <a:rPr lang="uk-UA" smtClean="0"/>
              <a:t>фосфорорганічні (ФОС). </a:t>
            </a:r>
            <a:endParaRPr lang="uk-UA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1143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ХАРАКТЕРИСТИКА ЗВ'ЯЗКУ ЕЛЕМЕНТ-ВУГЛЕЦЬ</a:t>
            </a:r>
            <a:br>
              <a:rPr lang="uk-UA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Всі метали і деякі неметали, які не є типовими «органогенами»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Si, As),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мають електронну негативність, меншу, ніж у вуглецю, є більш електропозитивними елементами. Внаслідок цього зв'язок С-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 металоорганічних сполуках поляризований протилежним чином, тобто вуглець є негативним кінцем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диполю,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а метал (елемент) - позитивним. Ця різниця наочно проявляється, наприклад, при порівнянні дії води на йодистий метил і метил натрій.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дія води на йодистий метил і метил натрій</a:t>
            </a:r>
            <a:endParaRPr lang="uk-UA"/>
          </a:p>
        </p:txBody>
      </p:sp>
      <p:pic>
        <p:nvPicPr>
          <p:cNvPr id="1026" name="Picture 2" descr="C:\Users\Yura\Downloads\84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490" y="2714620"/>
            <a:ext cx="7856286" cy="2081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Хімічні властивості елементоолганічних сполук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sz="3400" smtClean="0">
                <a:latin typeface="Times New Roman" pitchFamily="18" charset="0"/>
                <a:cs typeface="Times New Roman" pitchFamily="18" charset="0"/>
              </a:rPr>
              <a:t>Характер зв'язку елемент-вуглець визначає особливі властивості елементоорганічних сполук і велика їх різноманітність.</a:t>
            </a:r>
          </a:p>
          <a:p>
            <a:r>
              <a:rPr lang="uk-UA" sz="3400" smtClean="0">
                <a:latin typeface="Times New Roman" pitchFamily="18" charset="0"/>
                <a:cs typeface="Times New Roman" pitchFamily="18" charset="0"/>
              </a:rPr>
              <a:t>В даний час хімія елементоорганічних сполук виділилася в самостійний розділ - «третю» хімію, поряд з органічної та неорганічної хімією.</a:t>
            </a:r>
          </a:p>
          <a:p>
            <a:r>
              <a:rPr lang="uk-UA" sz="3400" smtClean="0">
                <a:latin typeface="Times New Roman" pitchFamily="18" charset="0"/>
                <a:cs typeface="Times New Roman" pitchFamily="18" charset="0"/>
              </a:rPr>
              <a:t>Реакційна здатність елементоорганічних сполук і інші їх властивості в першу чергу визначаються положенням центрального атома (елемента) в періодичній системі, залежать від його місця в групі і періоді.</a:t>
            </a:r>
          </a:p>
          <a:p>
            <a:r>
              <a:rPr lang="uk-UA" sz="3400" smtClean="0">
                <a:latin typeface="Times New Roman" pitchFamily="18" charset="0"/>
                <a:cs typeface="Times New Roman" pitchFamily="18" charset="0"/>
              </a:rPr>
              <a:t>Елементи однієї і тієї ж групи утворюють, як правило, однотипні елементоорганічні сполуки, так як мають однакове число валентних електронів і близькі величини </a:t>
            </a:r>
            <a:r>
              <a:rPr lang="uk-UA" sz="3400" err="1" smtClean="0">
                <a:latin typeface="Times New Roman" pitchFamily="18" charset="0"/>
                <a:cs typeface="Times New Roman" pitchFamily="18" charset="0"/>
              </a:rPr>
              <a:t>електонегативностей</a:t>
            </a:r>
            <a:r>
              <a:rPr lang="uk-UA" sz="3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Хімічні властивості елементоорганічних сполук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smtClean="0"/>
              <a:t>Властивості елементоорганічних сполук закономірно змінюються в межах групи (в головних підгрупах) зверху вниз.</a:t>
            </a:r>
          </a:p>
          <a:p>
            <a:r>
              <a:rPr lang="uk-UA" smtClean="0"/>
              <a:t>Тому найбільш зручною є класифікацію елементоорганічних сполук за групами елементів періодичної системи.</a:t>
            </a:r>
          </a:p>
          <a:p>
            <a:r>
              <a:rPr lang="uk-UA" smtClean="0"/>
              <a:t>Більшість елементоорганічних сполук мають ковалентні зв'язки елемент-вуглець. Такі сполуки леткі і розчинні в органічних розчинниках.</a:t>
            </a:r>
          </a:p>
          <a:p>
            <a:r>
              <a:rPr lang="uk-UA" smtClean="0"/>
              <a:t>Прикладом ковалентних ЕОС можуть служити органічні сполуки елементів </a:t>
            </a:r>
            <a:r>
              <a:rPr lang="en-US" smtClean="0"/>
              <a:t>III, V, IV </a:t>
            </a:r>
            <a:r>
              <a:rPr lang="uk-UA" smtClean="0"/>
              <a:t>груп, наприклад, (</a:t>
            </a:r>
            <a:r>
              <a:rPr lang="en-US" smtClean="0"/>
              <a:t>CH </a:t>
            </a:r>
            <a:r>
              <a:rPr lang="en-US" baseline="-25000" smtClean="0"/>
              <a:t>3</a:t>
            </a:r>
            <a:r>
              <a:rPr lang="en-US" smtClean="0"/>
              <a:t> ) </a:t>
            </a:r>
            <a:r>
              <a:rPr lang="en-US" baseline="-25000" smtClean="0"/>
              <a:t>2</a:t>
            </a:r>
            <a:r>
              <a:rPr lang="en-US" smtClean="0"/>
              <a:t> Hg </a:t>
            </a:r>
            <a:r>
              <a:rPr lang="uk-UA" err="1" smtClean="0"/>
              <a:t>диметил</a:t>
            </a:r>
            <a:r>
              <a:rPr lang="uk-UA" smtClean="0"/>
              <a:t> ртуть, (</a:t>
            </a:r>
            <a:r>
              <a:rPr lang="en-US" smtClean="0"/>
              <a:t>C </a:t>
            </a:r>
            <a:r>
              <a:rPr lang="en-US" baseline="-25000" smtClean="0"/>
              <a:t>2</a:t>
            </a:r>
            <a:r>
              <a:rPr lang="en-US" smtClean="0"/>
              <a:t>H</a:t>
            </a:r>
            <a:r>
              <a:rPr lang="en-US" baseline="-25000" smtClean="0"/>
              <a:t>5</a:t>
            </a:r>
            <a:r>
              <a:rPr lang="en-US" smtClean="0"/>
              <a:t>)</a:t>
            </a:r>
            <a:r>
              <a:rPr lang="en-US" smtClean="0"/>
              <a:t> </a:t>
            </a:r>
            <a:r>
              <a:rPr lang="en-US" baseline="-25000" smtClean="0"/>
              <a:t>4</a:t>
            </a:r>
            <a:r>
              <a:rPr lang="en-US" smtClean="0"/>
              <a:t> Si </a:t>
            </a:r>
            <a:r>
              <a:rPr lang="uk-UA" err="1" smtClean="0"/>
              <a:t>тетраетилсилан</a:t>
            </a:r>
            <a:r>
              <a:rPr lang="uk-UA" smtClean="0"/>
              <a:t> і ін.</a:t>
            </a:r>
          </a:p>
          <a:p>
            <a:r>
              <a:rPr lang="uk-UA" smtClean="0"/>
              <a:t>Найбільш електропозитивні метали (К, </a:t>
            </a:r>
            <a:r>
              <a:rPr lang="en-US" smtClean="0"/>
              <a:t>Na) </a:t>
            </a:r>
            <a:r>
              <a:rPr lang="uk-UA" smtClean="0"/>
              <a:t>утворюють іонні металоорганічні сполуки, які не розчиняються в органічних розчинниках, нелеткі, </a:t>
            </a:r>
            <a:r>
              <a:rPr lang="uk-UA" err="1" smtClean="0"/>
              <a:t>електротропроводні</a:t>
            </a:r>
            <a:r>
              <a:rPr lang="uk-UA" smtClean="0"/>
              <a:t>.</a:t>
            </a:r>
          </a:p>
          <a:p>
            <a:r>
              <a:rPr lang="uk-UA" smtClean="0"/>
              <a:t>Ступінь </a:t>
            </a:r>
            <a:r>
              <a:rPr lang="uk-UA" err="1" smtClean="0"/>
              <a:t>іонности</a:t>
            </a:r>
            <a:r>
              <a:rPr lang="uk-UA" smtClean="0"/>
              <a:t> зв'язку </a:t>
            </a:r>
            <a:r>
              <a:rPr lang="en-US" smtClean="0"/>
              <a:t>Me-</a:t>
            </a:r>
            <a:r>
              <a:rPr lang="uk-UA" smtClean="0"/>
              <a:t>С в таких сполуках становить близько 50% і більше.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Хімічні властивості елементоорганічних сполук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smtClean="0"/>
              <a:t>Як правило, чим більша різниця </a:t>
            </a:r>
            <a:r>
              <a:rPr lang="uk-UA" sz="2000" err="1" smtClean="0"/>
              <a:t>електронегативностей</a:t>
            </a:r>
            <a:r>
              <a:rPr lang="uk-UA" sz="2000" smtClean="0"/>
              <a:t> елемента і вуглецю, чим вище відсоток </a:t>
            </a:r>
            <a:r>
              <a:rPr lang="uk-UA" sz="2000" err="1" smtClean="0"/>
              <a:t>інності</a:t>
            </a:r>
            <a:r>
              <a:rPr lang="uk-UA" sz="2000" smtClean="0"/>
              <a:t>, тим більшою реакційною здатністю відрізняється дана елементоорганічна сполука.</a:t>
            </a:r>
          </a:p>
          <a:p>
            <a:r>
              <a:rPr lang="uk-UA" sz="2000" smtClean="0"/>
              <a:t>Найбільшою реакційною здатністю відрізняються іонні МОС </a:t>
            </a:r>
            <a:r>
              <a:rPr lang="en-US" sz="2000" smtClean="0"/>
              <a:t>I </a:t>
            </a:r>
            <a:r>
              <a:rPr lang="uk-UA" sz="2000" smtClean="0"/>
              <a:t>групи.</a:t>
            </a:r>
          </a:p>
          <a:p>
            <a:r>
              <a:rPr lang="uk-UA" sz="2000" smtClean="0"/>
              <a:t>Поряд з чисто іонними і ковалентними металоорганічними сполуками існує група проміжних МОС: іонних з частково </a:t>
            </a:r>
            <a:r>
              <a:rPr lang="uk-UA" sz="2000" err="1" smtClean="0"/>
              <a:t>нековалентним</a:t>
            </a:r>
            <a:r>
              <a:rPr lang="uk-UA" sz="2000" smtClean="0"/>
              <a:t> характером або ковалентних з сильно поляризованими ковалентними зв'язками.</a:t>
            </a:r>
          </a:p>
          <a:p>
            <a:r>
              <a:rPr lang="uk-UA" sz="2000" smtClean="0"/>
              <a:t>Прикладом таких МОС можуть служити літій і </a:t>
            </a:r>
            <a:r>
              <a:rPr lang="uk-UA" sz="2000" err="1" smtClean="0"/>
              <a:t>магній-</a:t>
            </a:r>
            <a:r>
              <a:rPr lang="uk-UA" sz="2000" smtClean="0"/>
              <a:t> органічні сполуки.</a:t>
            </a:r>
          </a:p>
          <a:p>
            <a:r>
              <a:rPr lang="uk-UA" sz="2000" smtClean="0"/>
              <a:t>Перехідні метали дають різноманітні органічні похідні: іонні і ковалентні, а також утворюють МОС з особливими </a:t>
            </a:r>
            <a:r>
              <a:rPr lang="uk-UA" sz="2000" err="1" smtClean="0"/>
              <a:t>багатоцентровими</a:t>
            </a:r>
            <a:r>
              <a:rPr lang="uk-UA" sz="2000" smtClean="0"/>
              <a:t> зв'язками - за участю </a:t>
            </a:r>
            <a:r>
              <a:rPr lang="el-GR" sz="2000" smtClean="0"/>
              <a:t>δ</a:t>
            </a:r>
            <a:r>
              <a:rPr lang="uk-UA" sz="2000" smtClean="0"/>
              <a:t> –</a:t>
            </a:r>
            <a:r>
              <a:rPr lang="el-GR" sz="2000" smtClean="0"/>
              <a:t>π</a:t>
            </a:r>
            <a:r>
              <a:rPr lang="uk-UA" sz="2000" smtClean="0"/>
              <a:t>- </a:t>
            </a:r>
            <a:r>
              <a:rPr lang="el-GR" sz="2000" smtClean="0"/>
              <a:t>σ</a:t>
            </a:r>
            <a:r>
              <a:rPr lang="uk-UA" sz="2000" smtClean="0"/>
              <a:t> орбіталей. </a:t>
            </a:r>
          </a:p>
          <a:p>
            <a:endParaRPr lang="uk-UA" sz="20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58665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ЗАГАЛЬНІ СПОСОБИ ОТРИМАННЯ ЕЛЕМЕНТООРГАНІЧНИХ СПОЛУК</a:t>
            </a:r>
            <a:r>
              <a:rPr lang="ru-RU" smtClean="0"/>
              <a:t/>
            </a:r>
            <a:br>
              <a:rPr lang="ru-RU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85000" lnSpcReduction="20000"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До утворення ЕОС наводить безліч різних реакцій, проте немає жодного абсолютно загального методу, за допомогою якого можна було б отримувати органічні похідні усіх елементів, здатних з'єднуватися з вуглецем.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Тим не менш, деякі способи синтезу застосовні до досить великому числу елементів.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Найбільш часто елементоорганічні з'єднання отримують двома шляхами: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• за допомогою </a:t>
            </a:r>
            <a:r>
              <a:rPr lang="uk-UA" err="1" smtClean="0">
                <a:latin typeface="Times New Roman" pitchFamily="18" charset="0"/>
                <a:cs typeface="Times New Roman" pitchFamily="18" charset="0"/>
              </a:rPr>
              <a:t>галогеналкілов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(арил);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• з інших металоорганічних сполук.</a:t>
            </a:r>
          </a:p>
          <a:p>
            <a:pPr lvl="2"/>
            <a:endParaRPr lang="uk-UA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err="1" smtClean="0"/>
              <a:t>Взаємодія</a:t>
            </a:r>
            <a:r>
              <a:rPr lang="ru-RU" smtClean="0"/>
              <a:t> </a:t>
            </a:r>
            <a:r>
              <a:rPr lang="ru-RU" err="1" smtClean="0"/>
              <a:t>галоїдних</a:t>
            </a:r>
            <a:r>
              <a:rPr lang="ru-RU" smtClean="0"/>
              <a:t> </a:t>
            </a:r>
            <a:r>
              <a:rPr lang="ru-RU" err="1" smtClean="0"/>
              <a:t>алкіл</a:t>
            </a:r>
            <a:r>
              <a:rPr lang="ru-RU" smtClean="0"/>
              <a:t> (</a:t>
            </a:r>
            <a:r>
              <a:rPr lang="ru-RU" err="1" smtClean="0"/>
              <a:t>арил</a:t>
            </a:r>
            <a:r>
              <a:rPr lang="ru-RU" smtClean="0"/>
              <a:t>) </a:t>
            </a:r>
            <a:r>
              <a:rPr lang="ru-RU" err="1" smtClean="0"/>
              <a:t>з</a:t>
            </a:r>
            <a:r>
              <a:rPr lang="ru-RU" smtClean="0"/>
              <a:t> </a:t>
            </a:r>
            <a:r>
              <a:rPr lang="ru-RU" err="1" smtClean="0"/>
              <a:t>металами</a:t>
            </a:r>
            <a:r>
              <a:rPr lang="ru-RU" smtClean="0"/>
              <a:t> </a:t>
            </a:r>
            <a:r>
              <a:rPr lang="ru-RU" err="1" smtClean="0"/>
              <a:t>або</a:t>
            </a:r>
            <a:r>
              <a:rPr lang="ru-RU" smtClean="0"/>
              <a:t> сплавами</a:t>
            </a:r>
            <a:br>
              <a:rPr lang="ru-RU" smtClean="0"/>
            </a:br>
            <a:endParaRPr lang="uk-UA"/>
          </a:p>
        </p:txBody>
      </p:sp>
      <p:pic>
        <p:nvPicPr>
          <p:cNvPr id="37890" name="Picture 2" descr="C:\Users\Yura\Downloads\8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7473082" cy="2331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500990" cy="2000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Умовний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періодичної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за характером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елементоорганічних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іонні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ковалентні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err="1" smtClean="0">
                <a:latin typeface="Times New Roman" pitchFamily="18" charset="0"/>
                <a:cs typeface="Times New Roman" pitchFamily="18" charset="0"/>
              </a:rPr>
              <a:t>орбітальні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наведено на мал. </a:t>
            </a:r>
            <a:endParaRPr lang="uk-UA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Yura\Downloads\84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87401"/>
            <a:ext cx="7215238" cy="3243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Літійорганічні сполуки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>
              <a:buNone/>
            </a:pPr>
            <a:r>
              <a:rPr lang="uk-UA" sz="3600" smtClean="0"/>
              <a:t>Літійорганічні сполуки синтезують одним із загальних способів отримання металоорганічних сполук - взаємодією галоїдних алкіл (арил) з металевим літієм. З металевим літієм добре реагують йодистий метил, хлористий алкіл і бромбензол</a:t>
            </a:r>
            <a:endParaRPr lang="uk-UA" sz="36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511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smtClean="0"/>
              <a:t>Як </a:t>
            </a:r>
            <a:r>
              <a:rPr lang="ru-RU" sz="3200" err="1" smtClean="0"/>
              <a:t>розчинники</a:t>
            </a:r>
            <a:r>
              <a:rPr lang="ru-RU" sz="3200" smtClean="0"/>
              <a:t> в </a:t>
            </a:r>
            <a:r>
              <a:rPr lang="ru-RU" sz="3200" err="1" smtClean="0"/>
              <a:t>цих</a:t>
            </a:r>
            <a:r>
              <a:rPr lang="ru-RU" sz="3200" smtClean="0"/>
              <a:t> </a:t>
            </a:r>
            <a:r>
              <a:rPr lang="ru-RU" sz="3200" err="1" smtClean="0"/>
              <a:t>реакціях</a:t>
            </a:r>
            <a:r>
              <a:rPr lang="ru-RU" sz="3200" smtClean="0"/>
              <a:t> </a:t>
            </a:r>
            <a:r>
              <a:rPr lang="ru-RU" sz="3200" err="1" smtClean="0"/>
              <a:t>використовують</a:t>
            </a:r>
            <a:r>
              <a:rPr lang="ru-RU" sz="3200" smtClean="0"/>
              <a:t> </a:t>
            </a:r>
            <a:r>
              <a:rPr lang="ru-RU" sz="3200" err="1" smtClean="0"/>
              <a:t>диети</a:t>
            </a:r>
            <a:r>
              <a:rPr lang="ru-RU" sz="3200" smtClean="0"/>
              <a:t> </a:t>
            </a:r>
            <a:r>
              <a:rPr lang="ru-RU" sz="3200" err="1" smtClean="0"/>
              <a:t>ловий</a:t>
            </a:r>
            <a:r>
              <a:rPr lang="ru-RU" sz="3200" smtClean="0"/>
              <a:t> </a:t>
            </a:r>
            <a:r>
              <a:rPr lang="ru-RU" sz="3200" err="1" smtClean="0"/>
              <a:t>ефір</a:t>
            </a:r>
            <a:r>
              <a:rPr lang="ru-RU" sz="3200" smtClean="0"/>
              <a:t>, </a:t>
            </a:r>
            <a:r>
              <a:rPr lang="ru-RU" sz="3200" err="1" smtClean="0"/>
              <a:t>тетрагідрофуран</a:t>
            </a:r>
            <a:r>
              <a:rPr lang="ru-RU" sz="3200" smtClean="0"/>
              <a:t>, </a:t>
            </a:r>
            <a:r>
              <a:rPr lang="ru-RU" sz="3200" err="1" smtClean="0"/>
              <a:t>петролейний</a:t>
            </a:r>
            <a:r>
              <a:rPr lang="ru-RU" sz="3200" smtClean="0"/>
              <a:t> </a:t>
            </a:r>
            <a:r>
              <a:rPr lang="ru-RU" sz="3200" err="1" smtClean="0"/>
              <a:t>ефір</a:t>
            </a:r>
            <a:r>
              <a:rPr lang="ru-RU" sz="3200" smtClean="0"/>
              <a:t>, бензол.</a:t>
            </a:r>
            <a:endParaRPr lang="uk-UA" sz="3200"/>
          </a:p>
        </p:txBody>
      </p:sp>
      <p:pic>
        <p:nvPicPr>
          <p:cNvPr id="39938" name="Picture 2" descr="C:\Users\Yura\Downloads\84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5928211" cy="5682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92893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ЕОС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галоїдних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алкіл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сплавів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сплави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лужними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err="1" smtClean="0">
                <a:latin typeface="Times New Roman" pitchFamily="18" charset="0"/>
                <a:cs typeface="Times New Roman" pitchFamily="18" charset="0"/>
              </a:rPr>
              <a:t>металами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C:\Users\Yura\Downloads\8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77573"/>
            <a:ext cx="7072362" cy="708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3684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smtClean="0"/>
              <a:t>В </a:t>
            </a:r>
            <a:r>
              <a:rPr lang="ru-RU" sz="3200" err="1" smtClean="0"/>
              <a:t>останні</a:t>
            </a:r>
            <a:r>
              <a:rPr lang="ru-RU" sz="3200" smtClean="0"/>
              <a:t> роки для синтезу МОС </a:t>
            </a:r>
            <a:r>
              <a:rPr lang="ru-RU" sz="3200" b="1" smtClean="0"/>
              <a:t>III</a:t>
            </a:r>
            <a:r>
              <a:rPr lang="ru-RU" sz="3200" smtClean="0"/>
              <a:t> </a:t>
            </a:r>
            <a:r>
              <a:rPr lang="ru-RU" sz="3200" err="1" smtClean="0"/>
              <a:t>групи</a:t>
            </a:r>
            <a:r>
              <a:rPr lang="ru-RU" sz="3200" smtClean="0"/>
              <a:t> </a:t>
            </a:r>
            <a:r>
              <a:rPr lang="ru-RU" sz="3200" err="1" smtClean="0"/>
              <a:t>використовуються</a:t>
            </a:r>
            <a:r>
              <a:rPr lang="ru-RU" sz="3200" smtClean="0"/>
              <a:t> </a:t>
            </a:r>
            <a:r>
              <a:rPr lang="ru-RU" sz="3200" err="1" smtClean="0"/>
              <a:t>сплави</a:t>
            </a:r>
            <a:r>
              <a:rPr lang="ru-RU" sz="3200" smtClean="0"/>
              <a:t> </a:t>
            </a:r>
            <a:r>
              <a:rPr lang="ru-RU" sz="3200" err="1" smtClean="0"/>
              <a:t>або</a:t>
            </a:r>
            <a:r>
              <a:rPr lang="ru-RU" sz="3200" smtClean="0"/>
              <a:t> </a:t>
            </a:r>
            <a:r>
              <a:rPr lang="ru-RU" sz="3200" err="1" smtClean="0"/>
              <a:t>суміші</a:t>
            </a:r>
            <a:r>
              <a:rPr lang="ru-RU" sz="3200" smtClean="0"/>
              <a:t> </a:t>
            </a:r>
            <a:r>
              <a:rPr lang="ru-RU" sz="3200" err="1" smtClean="0"/>
              <a:t>елементів</a:t>
            </a:r>
            <a:r>
              <a:rPr lang="ru-RU" sz="3200" smtClean="0"/>
              <a:t> </a:t>
            </a:r>
            <a:r>
              <a:rPr lang="ru-RU" sz="3200" b="1" smtClean="0"/>
              <a:t>III</a:t>
            </a:r>
            <a:r>
              <a:rPr lang="ru-RU" sz="3200" smtClean="0"/>
              <a:t> </a:t>
            </a:r>
            <a:r>
              <a:rPr lang="ru-RU" sz="3200" err="1" smtClean="0"/>
              <a:t>групи</a:t>
            </a:r>
            <a:r>
              <a:rPr lang="ru-RU" sz="3200" smtClean="0"/>
              <a:t> </a:t>
            </a:r>
            <a:r>
              <a:rPr lang="ru-RU" sz="3200" err="1" smtClean="0"/>
              <a:t>з</a:t>
            </a:r>
            <a:r>
              <a:rPr lang="ru-RU" sz="3200" smtClean="0"/>
              <a:t> </a:t>
            </a:r>
            <a:r>
              <a:rPr lang="ru-RU" sz="3200" err="1" smtClean="0"/>
              <a:t>магнієм</a:t>
            </a:r>
            <a:r>
              <a:rPr lang="ru-RU" sz="3200" smtClean="0"/>
              <a:t>:</a:t>
            </a:r>
            <a:endParaRPr lang="uk-UA" sz="3200"/>
          </a:p>
        </p:txBody>
      </p:sp>
      <p:pic>
        <p:nvPicPr>
          <p:cNvPr id="40962" name="Picture 2" descr="C:\Users\Yura\Downloads\84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8074874" cy="1723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12033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smtClean="0"/>
              <a:t>Отримання ЕОС за допомогою інших металоорганічних сполук</a:t>
            </a:r>
            <a:br>
              <a:rPr lang="ru-RU" sz="3200" smtClean="0"/>
            </a:br>
            <a:endParaRPr lang="uk-UA" sz="32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Взаємодія МОС з більш електропозитивні металом дозволяє отримувати з більш стабільних МОС найбільш активні МОС лужних і лужноземельних металів. В якості вихідних сполук часто використовують сполуки ртуті, як найбільш стабільні, досить доступні і легко одержувані в чистому вигляді, або реактиви Гриньяра: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986" name="Picture 2" descr="C:\Users\Yura\Downloads\84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858048" cy="17145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357430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Менш активні МОС можуть бути отримані взаємодією металоорганічних з'єднань з галогенами більш електронегативних елементів:</a:t>
            </a: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C:\Users\Yura\Downloads\8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78022"/>
            <a:ext cx="6940554" cy="955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Властивості елементоорганічних сполук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mtClean="0"/>
              <a:t>Серед елементоорганічних сполук зустрічаються з'єднання з дуже різними властивостями: від нестабільних, вельми реакційноздатних, займистих на повітрі іонних МОС елементів </a:t>
            </a:r>
            <a:r>
              <a:rPr lang="en-US" smtClean="0"/>
              <a:t>I </a:t>
            </a:r>
            <a:r>
              <a:rPr lang="uk-UA" smtClean="0"/>
              <a:t>групи типу метилнатрію </a:t>
            </a:r>
            <a:r>
              <a:rPr lang="en-US" smtClean="0"/>
              <a:t>CH</a:t>
            </a:r>
            <a:r>
              <a:rPr lang="en-US" baseline="-25000" smtClean="0"/>
              <a:t>3</a:t>
            </a:r>
            <a:r>
              <a:rPr lang="en-US" smtClean="0"/>
              <a:t>Na </a:t>
            </a:r>
            <a:r>
              <a:rPr lang="uk-UA" smtClean="0"/>
              <a:t>і стійких в ефірі, але розкладаються при дії вологи реактивів Гриньяра </a:t>
            </a:r>
            <a:r>
              <a:rPr lang="en-US" smtClean="0"/>
              <a:t>RMgX, </a:t>
            </a:r>
            <a:r>
              <a:rPr lang="uk-UA" smtClean="0"/>
              <a:t>що нагадують парафіни тетраалкілсіланов </a:t>
            </a:r>
            <a:r>
              <a:rPr lang="en-US" smtClean="0"/>
              <a:t>R </a:t>
            </a:r>
            <a:r>
              <a:rPr lang="en-US" baseline="-25000" smtClean="0"/>
              <a:t>4</a:t>
            </a:r>
            <a:r>
              <a:rPr lang="en-US" smtClean="0"/>
              <a:t> Si </a:t>
            </a:r>
            <a:r>
              <a:rPr lang="uk-UA" smtClean="0"/>
              <a:t>і мають ароматичний характер ферроцена.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Властивості елементоорганічних сполук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 загальному випадку реакційна здатність ЕОС визначається природою центрального атома елемента, його електронегативністю, характером зв'язку елемент-вуглець, а також будовою ЕОС - наявністю або відсутністю асоціацію між окремими молекулами, можливістю комплексоутворення</a:t>
            </a:r>
            <a:endParaRPr lang="uk-UA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smtClean="0"/>
              <a:t>ВЛАСТИВОСТІ ЕЛЕМЕНТООРГАНІЧНИХ СПОЛУК</a:t>
            </a:r>
            <a:r>
              <a:rPr lang="uk-UA" smtClean="0"/>
              <a:t/>
            </a:r>
            <a:br>
              <a:rPr lang="uk-UA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>
              <a:buNone/>
            </a:pPr>
            <a:r>
              <a:rPr lang="uk-UA" smtClean="0"/>
              <a:t>Як правило, в межах групи електропозитивність елементів головних підгруп збільшується зверху вниз. У цьому ж напрямку зростає реакційна здатність, температури кипіння, щільність, показники заломлення МОС елементів головних підгруп, зменшується їх термічна стійкість.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/>
              <a:t>У I </a:t>
            </a:r>
            <a:r>
              <a:rPr lang="ru-RU" sz="3200" err="1" smtClean="0"/>
              <a:t>групі</a:t>
            </a:r>
            <a:r>
              <a:rPr lang="ru-RU" sz="3200" smtClean="0"/>
              <a:t> </a:t>
            </a:r>
            <a:r>
              <a:rPr lang="ru-RU" sz="3200" err="1" smtClean="0"/>
              <a:t>найменш</a:t>
            </a:r>
            <a:r>
              <a:rPr lang="ru-RU" sz="3200" smtClean="0"/>
              <a:t> </a:t>
            </a:r>
            <a:r>
              <a:rPr lang="ru-RU" sz="3200" err="1" smtClean="0"/>
              <a:t>реакційноздатними</a:t>
            </a:r>
            <a:r>
              <a:rPr lang="ru-RU" sz="3200" smtClean="0"/>
              <a:t> </a:t>
            </a:r>
            <a:r>
              <a:rPr lang="ru-RU" sz="3200" err="1" smtClean="0"/>
              <a:t>виявляються</a:t>
            </a:r>
            <a:r>
              <a:rPr lang="ru-RU" sz="3200" smtClean="0"/>
              <a:t> МОС </a:t>
            </a:r>
            <a:r>
              <a:rPr lang="ru-RU" sz="3200" err="1" smtClean="0"/>
              <a:t>Li</a:t>
            </a:r>
            <a:r>
              <a:rPr lang="ru-RU" sz="3200" smtClean="0"/>
              <a:t>:</a:t>
            </a:r>
            <a:endParaRPr lang="uk-UA" sz="3200"/>
          </a:p>
        </p:txBody>
      </p:sp>
      <p:pic>
        <p:nvPicPr>
          <p:cNvPr id="44034" name="Picture 2" descr="C:\Users\Yura\Downloads\84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7543580" cy="2231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043890" cy="2786082"/>
          </a:xfrm>
        </p:spPr>
        <p:txBody>
          <a:bodyPr>
            <a:noAutofit/>
          </a:bodyPr>
          <a:lstStyle/>
          <a:p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групі ця закономірність порушується через вплив інших факторів - асоціації, </a:t>
            </a:r>
            <a:r>
              <a:rPr lang="uk-UA" sz="2800" err="1" smtClean="0">
                <a:latin typeface="Times New Roman" pitchFamily="18" charset="0"/>
                <a:cs typeface="Times New Roman" pitchFamily="18" charset="0"/>
              </a:rPr>
              <a:t>димеризации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МОС алюмінію.</a:t>
            </a:r>
            <a:br>
              <a:rPr lang="uk-UA" sz="28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Для елементів побічних підгруп і перехідних елементів залежність має більш складний характер через участь в утворенні зв'язків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err="1" smtClean="0">
                <a:latin typeface="Times New Roman" pitchFamily="18" charset="0"/>
                <a:cs typeface="Times New Roman" pitchFamily="18" charset="0"/>
              </a:rPr>
              <a:t>орбіталей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. Реакційна здатність зростає в зворотному напрямку:</a:t>
            </a:r>
            <a:br>
              <a:rPr lang="uk-UA" sz="2800" smtClean="0">
                <a:latin typeface="Times New Roman" pitchFamily="18" charset="0"/>
                <a:cs typeface="Times New Roman" pitchFamily="18" charset="0"/>
              </a:rPr>
            </a:b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Yura\Downloads\84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29066"/>
            <a:ext cx="4893043" cy="102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/>
              <a:t>В межах одного </a:t>
            </a:r>
            <a:r>
              <a:rPr lang="ru-RU" sz="3200" err="1" smtClean="0"/>
              <a:t>періоду</a:t>
            </a:r>
            <a:r>
              <a:rPr lang="ru-RU" sz="3200" smtClean="0"/>
              <a:t> </a:t>
            </a:r>
            <a:r>
              <a:rPr lang="ru-RU" sz="3200" err="1" smtClean="0"/>
              <a:t>реакційна</a:t>
            </a:r>
            <a:r>
              <a:rPr lang="ru-RU" sz="3200" smtClean="0"/>
              <a:t> </a:t>
            </a:r>
            <a:r>
              <a:rPr lang="ru-RU" sz="3200" err="1" smtClean="0"/>
              <a:t>здатність</a:t>
            </a:r>
            <a:r>
              <a:rPr lang="ru-RU" sz="3200" smtClean="0"/>
              <a:t> ЕОС, як правило, </a:t>
            </a:r>
            <a:r>
              <a:rPr lang="ru-RU" sz="3200" err="1" smtClean="0"/>
              <a:t>знижується</a:t>
            </a:r>
            <a:r>
              <a:rPr lang="ru-RU" sz="3200" smtClean="0"/>
              <a:t> </a:t>
            </a:r>
            <a:r>
              <a:rPr lang="ru-RU" sz="3200" err="1" smtClean="0"/>
              <a:t>зліва</a:t>
            </a:r>
            <a:r>
              <a:rPr lang="ru-RU" sz="3200" smtClean="0"/>
              <a:t> направо:</a:t>
            </a:r>
            <a:endParaRPr lang="uk-UA" sz="3200"/>
          </a:p>
        </p:txBody>
      </p:sp>
      <p:pic>
        <p:nvPicPr>
          <p:cNvPr id="46082" name="Picture 2" descr="C:\Users\Yura\Downloads\85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5572164" cy="937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>Метал +органічний галогенід (алкілування)</a:t>
            </a:r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705794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smtClean="0"/>
              <a:t>ВЛАСТИВОСТІ ЕЛЕМЕНТООРГАНІЧНИХ СПОЛУК</a:t>
            </a:r>
            <a:br>
              <a:rPr lang="uk-UA" sz="3200" smtClean="0"/>
            </a:br>
            <a:endParaRPr lang="uk-UA" sz="32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вуглеводневої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радикала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ЕОС,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меншою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природа центрального атома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елемента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електронегативність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атому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вуглецю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пов'язаного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форма, об’єм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радикалу, а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замісників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вуглецевому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радикалі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643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ВЛАСТИВОСТІ ЕЛЕМЕНТООРГАНІЧНИХ СПОЛУК</a:t>
            </a:r>
            <a:br>
              <a:rPr lang="uk-UA" smtClean="0"/>
            </a:b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У загальному випадку ЕОС одного і того ж елемента з нижчими радикалами СН 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 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відрізняються більшою реакційною здатністю, ніж ЕОС з більш довгими або ароматичними радикалами. Так, мимовільно спалахують на повітрі нижчі алкіли елементів: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ВЛАСТИВОСТІ ЕЛЕМЕНТООРГАНІЧНИХ СПОЛУК</a:t>
            </a:r>
            <a:br>
              <a:rPr lang="uk-UA" smtClean="0"/>
            </a:br>
            <a:endParaRPr lang="uk-UA"/>
          </a:p>
        </p:txBody>
      </p:sp>
      <p:pic>
        <p:nvPicPr>
          <p:cNvPr id="47106" name="Picture 2" descr="C:\Users\Yura\Downloads\85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924" y="2000240"/>
            <a:ext cx="7976092" cy="2158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3684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ВЛАСТИВОСТІ ЕЛЕМЕНТООРГАНІЧНИХ СПОЛУК</a:t>
            </a:r>
            <a:br>
              <a:rPr lang="uk-UA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err="1" smtClean="0">
                <a:latin typeface="Times New Roman" pitchFamily="18" charset="0"/>
                <a:cs typeface="Times New Roman" pitchFamily="18" charset="0"/>
              </a:rPr>
              <a:t>Арильні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похідні (С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 )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 А1, (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(C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Bi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стійкі на повітрі.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Температури кипіння ЕОС, як і у більшості органічних сполук, закономірно зростають зі збільшенням довжини вуглеводневого радикала. Розгалужені ізомери киплять при більш низьких температурах.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Характер замісника у центрального атома також впливає на реакційну здатність ЕОС, підвищуючи або знижуючи поляризацію зв'язку елемент-вуглець.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Наприклад, змішані магнійорганічні з'єднання (реактиви </a:t>
            </a:r>
            <a:r>
              <a:rPr lang="uk-UA" err="1" smtClean="0">
                <a:latin typeface="Times New Roman" pitchFamily="18" charset="0"/>
                <a:cs typeface="Times New Roman" pitchFamily="18" charset="0"/>
              </a:rPr>
              <a:t>Гриньяра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) більш стабільні, ніж відповідні «чисті» магнійорганіческі з'єднання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Mg,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так як атом галогену, володіючи - / ефектом, зменшує поляризацію зв'язку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C-Mg: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 descr="C:\Users\Yura\Downloads\8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4560416" cy="1026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Властивості елементоорганічних сполук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З іншого боку, введення атома галогену в молекулу малополярного та сталого тетраалкілсілану помітно підвищує реакційну здатність ЕОС типу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SiHal,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так</a:t>
            </a:r>
          </a:p>
          <a:p>
            <a:pPr indent="0"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як в молекулі з'являється полярний зв'язок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Si Hal ,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який і розривається при дії інших реагентів.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>ЗАГАЛЬНІ РЕАКЦІЇ МЕТАЛООРГАНІЧНИХ З'ЄДНАНЬ</a:t>
            </a:r>
            <a:r>
              <a:rPr lang="uk-UA" smtClean="0"/>
              <a:t/>
            </a:r>
            <a:br>
              <a:rPr lang="uk-UA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mtClean="0"/>
              <a:t>Велика розмаїтість властивостей і реакційної здатності елементоорганічних сполук не дозволяє вказати загальні реакції для всіх елементоорганічних сполук, так як хімічні властивості органічних сполук типових металів різко відрізняються від властивостей сполук неметалів.</a:t>
            </a:r>
          </a:p>
          <a:p>
            <a:r>
              <a:rPr lang="uk-UA" smtClean="0"/>
              <a:t>Однак для найбільш </a:t>
            </a:r>
            <a:r>
              <a:rPr lang="uk-UA" err="1" smtClean="0"/>
              <a:t>реакційноздатних</a:t>
            </a:r>
            <a:r>
              <a:rPr lang="uk-UA" smtClean="0"/>
              <a:t> металоорганічних з'єднань елементів </a:t>
            </a:r>
            <a:r>
              <a:rPr lang="en-US" smtClean="0"/>
              <a:t>I-III </a:t>
            </a:r>
            <a:r>
              <a:rPr lang="uk-UA" smtClean="0"/>
              <a:t>груп можна вказати два основних загальних типу реакцій, що протікають по гетеролітичному механізму:</a:t>
            </a:r>
          </a:p>
          <a:p>
            <a:r>
              <a:rPr lang="uk-UA" b="1" smtClean="0"/>
              <a:t>• реакції приєднання по кратним зв'язкам;</a:t>
            </a:r>
          </a:p>
          <a:p>
            <a:r>
              <a:rPr lang="uk-UA" b="1" smtClean="0"/>
              <a:t>• реакції розщеплення простих зв'язків.</a:t>
            </a:r>
          </a:p>
          <a:p>
            <a:r>
              <a:rPr lang="uk-UA" smtClean="0"/>
              <a:t>Розглянемо реакції приєднання по кратним зв'язкам.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err="1" smtClean="0"/>
              <a:t>Реакція</a:t>
            </a:r>
            <a:r>
              <a:rPr lang="ru-RU" sz="3600" smtClean="0"/>
              <a:t> </a:t>
            </a:r>
            <a:r>
              <a:rPr lang="ru-RU" sz="3600" err="1" smtClean="0"/>
              <a:t>приєднання</a:t>
            </a:r>
            <a:r>
              <a:rPr lang="ru-RU" sz="3600" smtClean="0"/>
              <a:t> металоорганічних з'єднань по </a:t>
            </a:r>
            <a:r>
              <a:rPr lang="ru-RU" sz="3600" err="1" smtClean="0"/>
              <a:t>зв'язку</a:t>
            </a:r>
            <a:r>
              <a:rPr lang="ru-RU" sz="3600" smtClean="0"/>
              <a:t> С = 0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indent="0">
              <a:buNone/>
            </a:pPr>
            <a:r>
              <a:rPr lang="uk-UA" smtClean="0"/>
              <a:t>Найбільше значення має реакція приєднання </a:t>
            </a:r>
            <a:r>
              <a:rPr lang="uk-UA" err="1" smtClean="0"/>
              <a:t>металоорганічнихз'єднань</a:t>
            </a:r>
            <a:r>
              <a:rPr lang="uk-UA" smtClean="0"/>
              <a:t> по зв'язку С = 0 - кетонів, альдегідів, складних ефірів, </a:t>
            </a:r>
            <a:r>
              <a:rPr lang="uk-UA" err="1" smtClean="0"/>
              <a:t>галогенангидридов</a:t>
            </a:r>
            <a:r>
              <a:rPr lang="uk-UA" smtClean="0"/>
              <a:t>, що призводить до отримання спиртів або кетонів. Приєднання відбувається відповідно до розподілу полярності реагують молекул:</a:t>
            </a:r>
            <a:endParaRPr lang="uk-UA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0178" name="Picture 2" descr="C:\Users\Yura\Downloads\85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317" y="1571612"/>
            <a:ext cx="8867683" cy="2844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mtClean="0"/>
              <a:t>Хімічні властивості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При дії металоорганічних з'єднань на формальдегід утворюються первинні спирти, з інших альдегідів - вторинні, з кетонів - третинні спирти.</a:t>
            </a:r>
          </a:p>
          <a:p>
            <a:r>
              <a:rPr lang="uk-UA" smtClean="0"/>
              <a:t>Дія МОС на складні ефіри і </a:t>
            </a:r>
            <a:r>
              <a:rPr lang="uk-UA" err="1" smtClean="0"/>
              <a:t>галогенангідриди</a:t>
            </a:r>
            <a:r>
              <a:rPr lang="uk-UA" smtClean="0"/>
              <a:t> кислот також призводить до отримання спиртів 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3788</Words>
  <Application>Microsoft Office PowerPoint</Application>
  <PresentationFormat>Экран (4:3)</PresentationFormat>
  <Paragraphs>286</Paragraphs>
  <Slides>106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106</vt:i4>
      </vt:variant>
    </vt:vector>
  </HeadingPairs>
  <TitlesOfParts>
    <vt:vector size="107" baseType="lpstr">
      <vt:lpstr>Тема Office</vt:lpstr>
      <vt:lpstr>Елементоорганічні сполуки I групи</vt:lpstr>
      <vt:lpstr>План</vt:lpstr>
      <vt:lpstr>Іонний зв'язок</vt:lpstr>
      <vt:lpstr>Слайд 4</vt:lpstr>
      <vt:lpstr>Літійорганічні сполуки. </vt:lpstr>
      <vt:lpstr>Літійорганічні сполуки. Синтез, будова, характер зв’язку. </vt:lpstr>
      <vt:lpstr>Літійорганічні сполуки</vt:lpstr>
      <vt:lpstr>Літійорганічні сполуки</vt:lpstr>
      <vt:lpstr>Метал +органічний галогенід (алкілування)</vt:lpstr>
      <vt:lpstr>Метал +органічний галогенід</vt:lpstr>
      <vt:lpstr>Реактиви Гриньяра</vt:lpstr>
      <vt:lpstr>Загальні методи отримання</vt:lpstr>
      <vt:lpstr>Загальні методи отримання</vt:lpstr>
      <vt:lpstr>Сполуки літію</vt:lpstr>
      <vt:lpstr>Сполуки літію</vt:lpstr>
      <vt:lpstr>Літійорганічні сполуки (бутиллій) </vt:lpstr>
      <vt:lpstr>Хімічні властивості</vt:lpstr>
      <vt:lpstr>Хімічні властивості</vt:lpstr>
      <vt:lpstr>Основна область застосування органічних сполук літію - органічний синтез і синтез елементоорганічних сполук. </vt:lpstr>
      <vt:lpstr>Основна область застосування органічних сполук літію - органічний синтез і синтез елементоорганічних сполук. </vt:lpstr>
      <vt:lpstr>Взаємодія галогенідів сіліцію з металоорганічними сполуками</vt:lpstr>
      <vt:lpstr>Основна область застосування органічних сполук літію - органічний синтез і синтез елементоорганічних сполук. </vt:lpstr>
      <vt:lpstr>Сполуки лужних металів</vt:lpstr>
      <vt:lpstr>Сполуки лужних металів</vt:lpstr>
      <vt:lpstr> метод взаємодії металу з галоїдні алкілами неприйнятний. При реакції з металом утвориюється проміжні металоорганічні сполуки, які реагують з вихідним галоїдалкілом, подвоюючи радикал (реакція Вюрца): </vt:lpstr>
      <vt:lpstr>Підсумовуючі отримуємо рівняння</vt:lpstr>
      <vt:lpstr>Слайд 27</vt:lpstr>
      <vt:lpstr>Запобігання реакцію Вюрца</vt:lpstr>
      <vt:lpstr>Слайд 29</vt:lpstr>
      <vt:lpstr>Слайд 30</vt:lpstr>
      <vt:lpstr>Слайд 31</vt:lpstr>
      <vt:lpstr>Магній </vt:lpstr>
      <vt:lpstr>Слайд 33</vt:lpstr>
      <vt:lpstr>Слайд 34</vt:lpstr>
      <vt:lpstr>Слайд 35</vt:lpstr>
      <vt:lpstr>Реакція полімеризації</vt:lpstr>
      <vt:lpstr>Методи синтезу елементоорганічних сполук</vt:lpstr>
      <vt:lpstr>План</vt:lpstr>
      <vt:lpstr>Розчини реагенту Гріньяра можуть містити кілька видів, наприклад, RmGx, R 2 Mg, MgX 2, RMg (μ-x) 2 мГр, які додатково ускладнюються сольвацією. Положення рівноваги між цими видами помітно залежить від концентрації, температури та розчинника; сильно даруючі розчинники сприяють мономерним видам, в яких вони координуються з металевим центром.</vt:lpstr>
      <vt:lpstr>Отримання чистого R2Mg </vt:lpstr>
      <vt:lpstr>Отримання чистого R2Mg </vt:lpstr>
      <vt:lpstr>Метал + органічний галогенід (прямий синтез)</vt:lpstr>
      <vt:lpstr>Синтез зі сплаву металів</vt:lpstr>
      <vt:lpstr>  Взаємодія галоїдних алкіл (арил) з металами або сплавами </vt:lpstr>
      <vt:lpstr>В останні роки для синтезу МОС III групи використовуються сплави або суміші елементів III групи з магнієм:</vt:lpstr>
      <vt:lpstr>Отримання ЕОС за допомогою інших металоорганічних сполук </vt:lpstr>
      <vt:lpstr>Отримання ЕОС за допомогою інших металоорганічних сполук </vt:lpstr>
      <vt:lpstr>Конінг і Швайцер отримують з використанням Na/Pb –сплаву тетраетилсвинець</vt:lpstr>
      <vt:lpstr>Метал + елементоорганічна сполука (трансметилювання)</vt:lpstr>
      <vt:lpstr>Обмін металами елементоорганічна сполука + елементоорганічна сполука</vt:lpstr>
      <vt:lpstr>Приєднання елементів, їх гідридів, галогенів або солей до ненасичених сполук (гідрометилювання)</vt:lpstr>
      <vt:lpstr>  Металоорганічні сполуки + галогеніди металів (метатезис)  </vt:lpstr>
      <vt:lpstr>Обмін метал-галоген</vt:lpstr>
      <vt:lpstr>ЕОС + С-Н-кислота</vt:lpstr>
      <vt:lpstr>Сіль ртуті + органічна сполука</vt:lpstr>
      <vt:lpstr>Гідрометаліровання</vt:lpstr>
      <vt:lpstr>Діазометод (О. Несмєянов, 1928</vt:lpstr>
      <vt:lpstr>Реакційна здатність МОС</vt:lpstr>
      <vt:lpstr>Елементоорганічна хімія</vt:lpstr>
      <vt:lpstr>План</vt:lpstr>
      <vt:lpstr>ЕЛЕМЕНТОРГАНІЧНІ (МЕТАЛООРГАНІЧНІ) СПОЛУКИ </vt:lpstr>
      <vt:lpstr>ЕЛЕМЕНТООРГАНІЧНІ СПОЛУКИ </vt:lpstr>
      <vt:lpstr>Хімічний зв'язок</vt:lpstr>
      <vt:lpstr>Перехідні елементи</vt:lpstr>
      <vt:lpstr>НОМЕНКЛАТУРА </vt:lpstr>
      <vt:lpstr>Металоорганічними (елементоорганічні) сполуками називають речовини, в молекулах яких атом вуглецю безпосередньо пов'язаний з атомом металу (елемента).</vt:lpstr>
      <vt:lpstr>Номенклатура</vt:lpstr>
      <vt:lpstr>Номенклатура</vt:lpstr>
      <vt:lpstr>Чисті, змішані елементоорганічні сполуки</vt:lpstr>
      <vt:lpstr>Номенулатура. Метод Коттона</vt:lpstr>
      <vt:lpstr>Класифікація елементорганічних сполук</vt:lpstr>
      <vt:lpstr> ХАРАКТЕРИСТИКА ЗВ'ЯЗКУ ЕЛЕМЕНТ-ВУГЛЕЦЬ </vt:lpstr>
      <vt:lpstr>дія води на йодистий метил і метил натрій</vt:lpstr>
      <vt:lpstr>Хімічні властивості елементоолганічних сполук</vt:lpstr>
      <vt:lpstr>Хімічні властивості елементоорганічних сполук</vt:lpstr>
      <vt:lpstr>Хімічні властивості елементоорганічних сполук</vt:lpstr>
      <vt:lpstr> ЗАГАЛЬНІ СПОСОБИ ОТРИМАННЯ ЕЛЕМЕНТООРГАНІЧНИХ СПОЛУК </vt:lpstr>
      <vt:lpstr>Взаємодія галоїдних алкіл (арил) з металами або сплавами </vt:lpstr>
      <vt:lpstr>Умовний поділ елементів періодичної системи за характером їх елементоорганічних сполук на іонні, ковалентні і σ-орбітальні наведено на мал. </vt:lpstr>
      <vt:lpstr>Як розчинники в цих реакціях використовують диети ловий ефір, тетрагідрофуран, петролейний ефір, бензол.</vt:lpstr>
      <vt:lpstr>В останні роки для синтезу МОС III групи використовуються сплави або суміші елементів III групи з магнієм:</vt:lpstr>
      <vt:lpstr>Отримання ЕОС за допомогою інших металоорганічних сполук </vt:lpstr>
      <vt:lpstr>Слайд 83</vt:lpstr>
      <vt:lpstr>Властивості елементоорганічних сполук</vt:lpstr>
      <vt:lpstr>Властивості елементоорганічних сполук</vt:lpstr>
      <vt:lpstr>ВЛАСТИВОСТІ ЕЛЕМЕНТООРГАНІЧНИХ СПОЛУК </vt:lpstr>
      <vt:lpstr>У I групі найменш реакційноздатними виявляються МОС Li:</vt:lpstr>
      <vt:lpstr>У III групі ця закономірність порушується через вплив інших факторів - асоціації, димеризации МОС алюмінію. Для елементів побічних підгруп і перехідних елементів залежність має більш складний характер через участь в утворенні зв'язків σ-орбіталей. Реакційна здатність зростає в зворотному напрямку: </vt:lpstr>
      <vt:lpstr>В межах одного періоду реакційна здатність ЕОС, як правило, знижується зліва направо:</vt:lpstr>
      <vt:lpstr>ВЛАСТИВОСТІ ЕЛЕМЕНТООРГАНІЧНИХ СПОЛУК </vt:lpstr>
      <vt:lpstr> ВЛАСТИВОСТІ ЕЛЕМЕНТООРГАНІЧНИХ СПОЛУК </vt:lpstr>
      <vt:lpstr> ВЛАСТИВОСТІ ЕЛЕМЕНТООРГАНІЧНИХ СПОЛУК </vt:lpstr>
      <vt:lpstr> ВЛАСТИВОСТІ ЕЛЕМЕНТООРГАНІЧНИХ СПОЛУК </vt:lpstr>
      <vt:lpstr>Слайд 94</vt:lpstr>
      <vt:lpstr>Властивості елементоорганічних сполук</vt:lpstr>
      <vt:lpstr>  ЗАГАЛЬНІ РЕАКЦІЇ МЕТАЛООРГАНІЧНИХ З'ЄДНАНЬ </vt:lpstr>
      <vt:lpstr>Реакція приєднання металоорганічних з'єднань по зв'язку С = 0</vt:lpstr>
      <vt:lpstr>Слайд 98</vt:lpstr>
      <vt:lpstr>Хімічні властивості</vt:lpstr>
      <vt:lpstr>Хімічні властивості</vt:lpstr>
      <vt:lpstr>Надлишок МОС реагує з кетоном:</vt:lpstr>
      <vt:lpstr>Елементоорганічні ліки</vt:lpstr>
      <vt:lpstr>Хімічна зброя</vt:lpstr>
      <vt:lpstr>Елементоорганічні сполуки</vt:lpstr>
      <vt:lpstr>Слайд 105</vt:lpstr>
      <vt:lpstr>Слайд 106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Yura</cp:lastModifiedBy>
  <cp:revision>243</cp:revision>
  <dcterms:modified xsi:type="dcterms:W3CDTF">2024-03-23T19:57:56Z</dcterms:modified>
</cp:coreProperties>
</file>