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0" r:id="rId5"/>
    <p:sldId id="269" r:id="rId6"/>
    <p:sldId id="268" r:id="rId7"/>
    <p:sldId id="267" r:id="rId8"/>
    <p:sldId id="266" r:id="rId9"/>
    <p:sldId id="265" r:id="rId10"/>
    <p:sldId id="264" r:id="rId11"/>
    <p:sldId id="276" r:id="rId12"/>
    <p:sldId id="263" r:id="rId13"/>
    <p:sldId id="262" r:id="rId14"/>
    <p:sldId id="261" r:id="rId15"/>
    <p:sldId id="275" r:id="rId16"/>
    <p:sldId id="274" r:id="rId17"/>
    <p:sldId id="273" r:id="rId18"/>
    <p:sldId id="272" r:id="rId19"/>
    <p:sldId id="277" r:id="rId20"/>
    <p:sldId id="278" r:id="rId21"/>
    <p:sldId id="279" r:id="rId22"/>
    <p:sldId id="271" r:id="rId23"/>
    <p:sldId id="260" r:id="rId24"/>
    <p:sldId id="283" r:id="rId25"/>
    <p:sldId id="284" r:id="rId26"/>
    <p:sldId id="285" r:id="rId27"/>
    <p:sldId id="286" r:id="rId28"/>
    <p:sldId id="287" r:id="rId29"/>
    <p:sldId id="288" r:id="rId30"/>
    <p:sldId id="289" r:id="rId31"/>
    <p:sldId id="259" r:id="rId32"/>
    <p:sldId id="280" r:id="rId33"/>
    <p:sldId id="281" r:id="rId34"/>
    <p:sldId id="28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4/16/2025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4/16/2025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4/16/2025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uk.wikipedia.org/wiki/%D0%93%D0%B5%D0%BB%D1%8C%D0%BC%D1%96%D0%BD%D1%82%D0%BE%D0%B7%D0%B8" TargetMode="External"/><Relationship Id="rId2" Type="http://schemas.openxmlformats.org/officeDocument/2006/relationships/hyperlink" Target="https://uk.wikipedia.org/wiki/%D0%9B%D0%B0%D1%82%D0%B8%D0%BD%D1%81%D1%8C%D0%BA%D0%B0_%D0%BC%D0%BE%D0%B2%D0%B0" TargetMode="External"/><Relationship Id="rId1" Type="http://schemas.openxmlformats.org/officeDocument/2006/relationships/slideLayout" Target="../slideLayouts/slideLayout2.xml"/><Relationship Id="rId4" Type="http://schemas.openxmlformats.org/officeDocument/2006/relationships/hyperlink" Target="https://uk.wikipedia.org/wiki/%D0%95%D1%85%D1%96%D0%BD%D0%BE%D0%BA%D0%BE%D0%BA_%D0%B7%D0%B2%D0%B8%D1%87%D0%B0%D0%B9%D0%BD%D0%B8%D0%B9"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E7CE592-FB80-2013-E0B0-0E467EA36BEF}"/>
              </a:ext>
            </a:extLst>
          </p:cNvPr>
          <p:cNvSpPr>
            <a:spLocks noGrp="1"/>
          </p:cNvSpPr>
          <p:nvPr>
            <p:ph type="ctrTitle"/>
          </p:nvPr>
        </p:nvSpPr>
        <p:spPr>
          <a:xfrm>
            <a:off x="688157" y="320511"/>
            <a:ext cx="11133055" cy="697585"/>
          </a:xfrm>
        </p:spPr>
        <p:txBody>
          <a:bodyPr>
            <a:normAutofit/>
          </a:bodyPr>
          <a:lstStyle/>
          <a:p>
            <a:r>
              <a:rPr lang="ru-RU" sz="3200" dirty="0">
                <a:latin typeface="Times New Roman" panose="02020603050405020304" pitchFamily="18" charset="0"/>
                <a:cs typeface="Times New Roman" panose="02020603050405020304" pitchFamily="18" charset="0"/>
              </a:rPr>
              <a:t>ЗМ 2.Тема 5. </a:t>
            </a:r>
            <a:r>
              <a:rPr lang="ru-RU" sz="3200" dirty="0" err="1">
                <a:latin typeface="Times New Roman" panose="02020603050405020304" pitchFamily="18" charset="0"/>
                <a:cs typeface="Times New Roman" panose="02020603050405020304" pitchFamily="18" charset="0"/>
              </a:rPr>
              <a:t>Новоутворення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мозкової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тканини</a:t>
            </a:r>
            <a:r>
              <a:rPr lang="ru-RU" sz="3200" dirty="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xmlns="" id="{BD2F2B2B-34B9-F812-2F14-87A06E688C09}"/>
              </a:ext>
            </a:extLst>
          </p:cNvPr>
          <p:cNvSpPr>
            <a:spLocks noGrp="1"/>
          </p:cNvSpPr>
          <p:nvPr>
            <p:ph type="subTitle" idx="1"/>
          </p:nvPr>
        </p:nvSpPr>
        <p:spPr>
          <a:xfrm>
            <a:off x="688157" y="1225485"/>
            <a:ext cx="11133055" cy="5213021"/>
          </a:xfrm>
        </p:spPr>
        <p:txBody>
          <a:bodyPr/>
          <a:lstStyle/>
          <a:p>
            <a:r>
              <a:rPr lang="uk-UA" sz="2000" dirty="0">
                <a:solidFill>
                  <a:schemeClr val="tx1"/>
                </a:solidFill>
                <a:latin typeface="Times New Roman" panose="02020603050405020304" pitchFamily="18" charset="0"/>
                <a:cs typeface="Times New Roman" panose="02020603050405020304" pitchFamily="18" charset="0"/>
              </a:rPr>
              <a:t>1. Злоякісні та доброякісні пухлини головного мозку. </a:t>
            </a:r>
          </a:p>
          <a:p>
            <a:r>
              <a:rPr lang="uk-UA" sz="2000" dirty="0">
                <a:solidFill>
                  <a:schemeClr val="tx1"/>
                </a:solidFill>
                <a:latin typeface="Times New Roman" panose="02020603050405020304" pitchFamily="18" charset="0"/>
                <a:cs typeface="Times New Roman" panose="02020603050405020304" pitchFamily="18" charset="0"/>
              </a:rPr>
              <a:t>2. Паразитарні кісти (ехінококоз).</a:t>
            </a:r>
          </a:p>
          <a:p>
            <a:r>
              <a:rPr lang="uk-UA" sz="2000" dirty="0">
                <a:solidFill>
                  <a:schemeClr val="tx1"/>
                </a:solidFill>
                <a:latin typeface="Times New Roman" panose="02020603050405020304" pitchFamily="18" charset="0"/>
                <a:cs typeface="Times New Roman" panose="02020603050405020304" pitchFamily="18" charset="0"/>
              </a:rPr>
              <a:t>3. Аневризми судин.</a:t>
            </a:r>
          </a:p>
          <a:p>
            <a:r>
              <a:rPr lang="ru-RU" sz="2000" dirty="0">
                <a:solidFill>
                  <a:schemeClr val="tx1"/>
                </a:solidFill>
                <a:latin typeface="Times New Roman" panose="02020603050405020304" pitchFamily="18" charset="0"/>
                <a:cs typeface="Times New Roman" panose="02020603050405020304" pitchFamily="18" charset="0"/>
              </a:rPr>
              <a:t>4. </a:t>
            </a:r>
            <a:r>
              <a:rPr lang="ru-RU" sz="2000" dirty="0" err="1">
                <a:solidFill>
                  <a:schemeClr val="tx1"/>
                </a:solidFill>
                <a:latin typeface="Times New Roman" panose="02020603050405020304" pitchFamily="18" charset="0"/>
                <a:cs typeface="Times New Roman" panose="02020603050405020304" pitchFamily="18" charset="0"/>
              </a:rPr>
              <a:t>Логопедична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реабілітація</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дорослих</a:t>
            </a:r>
            <a:r>
              <a:rPr lang="ru-RU" sz="2000" dirty="0">
                <a:solidFill>
                  <a:schemeClr val="tx1"/>
                </a:solidFill>
                <a:latin typeface="Times New Roman" panose="02020603050405020304" pitchFamily="18" charset="0"/>
                <a:cs typeface="Times New Roman" panose="02020603050405020304" pitchFamily="18" charset="0"/>
              </a:rPr>
              <a:t> з</a:t>
            </a:r>
          </a:p>
          <a:p>
            <a:r>
              <a:rPr lang="ru-RU" sz="2000" dirty="0">
                <a:solidFill>
                  <a:schemeClr val="tx1"/>
                </a:solidFill>
                <a:latin typeface="Times New Roman" panose="02020603050405020304" pitchFamily="18" charset="0"/>
                <a:cs typeface="Times New Roman" panose="02020603050405020304" pitchFamily="18" charset="0"/>
              </a:rPr>
              <a:t>ТМП, </a:t>
            </a:r>
            <a:r>
              <a:rPr lang="ru-RU" sz="2000" dirty="0" err="1">
                <a:solidFill>
                  <a:schemeClr val="tx1"/>
                </a:solidFill>
                <a:latin typeface="Times New Roman" panose="02020603050405020304" pitchFamily="18" charset="0"/>
                <a:cs typeface="Times New Roman" panose="02020603050405020304" pitchFamily="18" charset="0"/>
              </a:rPr>
              <a:t>спричиненими</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новоутвореннями</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мозкової</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тканини</a:t>
            </a:r>
            <a:r>
              <a:rPr lang="ru-RU" sz="2000" dirty="0">
                <a:solidFill>
                  <a:schemeClr val="tx1"/>
                </a:solidFill>
                <a:latin typeface="Times New Roman" panose="02020603050405020304" pitchFamily="18" charset="0"/>
                <a:cs typeface="Times New Roman" panose="02020603050405020304" pitchFamily="18" charset="0"/>
              </a:rPr>
              <a:t>.</a:t>
            </a:r>
          </a:p>
          <a:p>
            <a:endParaRPr lang="uk-UA" sz="2000" dirty="0">
              <a:solidFill>
                <a:schemeClr val="tx1"/>
              </a:solidFill>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949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3E112FB-21FE-3C34-E059-077F0ED7A458}"/>
              </a:ext>
            </a:extLst>
          </p:cNvPr>
          <p:cNvSpPr>
            <a:spLocks noGrp="1"/>
          </p:cNvSpPr>
          <p:nvPr>
            <p:ph type="title"/>
          </p:nvPr>
        </p:nvSpPr>
        <p:spPr>
          <a:xfrm>
            <a:off x="801279" y="263952"/>
            <a:ext cx="10859678" cy="802850"/>
          </a:xfrm>
        </p:spPr>
        <p:txBody>
          <a:bodyPr>
            <a:normAutofit fontScale="90000"/>
          </a:bodyPr>
          <a:lstStyle/>
          <a:p>
            <a:r>
              <a:rPr lang="uk-UA" sz="3600" b="1" dirty="0">
                <a:effectLst/>
                <a:latin typeface="Times New Roman" panose="02020603050405020304" pitchFamily="18" charset="0"/>
                <a:ea typeface="Calibri" panose="020F0502020204030204" pitchFamily="34" charset="0"/>
              </a:rPr>
              <a:t>Як різні локалізації пухлин впливають на мовлення</a:t>
            </a:r>
            <a:endParaRPr lang="uk-UA" dirty="0"/>
          </a:p>
        </p:txBody>
      </p:sp>
      <p:sp>
        <p:nvSpPr>
          <p:cNvPr id="3" name="Объект 2">
            <a:extLst>
              <a:ext uri="{FF2B5EF4-FFF2-40B4-BE49-F238E27FC236}">
                <a16:creationId xmlns:a16="http://schemas.microsoft.com/office/drawing/2014/main" xmlns="" id="{5B92E94A-C164-8CAB-CB14-8FE2E2F15BC8}"/>
              </a:ext>
            </a:extLst>
          </p:cNvPr>
          <p:cNvSpPr>
            <a:spLocks noGrp="1"/>
          </p:cNvSpPr>
          <p:nvPr>
            <p:ph sz="quarter" idx="13"/>
          </p:nvPr>
        </p:nvSpPr>
        <p:spPr>
          <a:xfrm>
            <a:off x="801279" y="1263192"/>
            <a:ext cx="10859677" cy="5330856"/>
          </a:xfrm>
        </p:spPr>
        <p:txBody>
          <a:bodyPr/>
          <a:lstStyle/>
          <a:p>
            <a:pPr>
              <a:lnSpc>
                <a:spcPct val="107000"/>
              </a:lnSpc>
              <a:spcAft>
                <a:spcPts val="800"/>
              </a:spcAft>
              <a:buNone/>
            </a:pP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                                                тип і ступінь </a:t>
            </a:r>
            <a:r>
              <a:rPr lang="uk-UA" sz="1800" b="1" kern="100" dirty="0" err="1">
                <a:effectLst/>
                <a:latin typeface="Times New Roman" panose="02020603050405020304" pitchFamily="18" charset="0"/>
                <a:ea typeface="Calibri" panose="020F0502020204030204" pitchFamily="34" charset="0"/>
                <a:cs typeface="Times New Roman" panose="02020603050405020304" pitchFamily="18" charset="0"/>
              </a:rPr>
              <a:t>мовних</a:t>
            </a: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 порушень:</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Лобова частка</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Ураження в цій області може спричинити афазію (порушення здатності розуміти і формулювати мову), оскільки лобова частка відповідає за планування мовлення і організацію вербальної інформації.</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Тім’яна частка</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Пухлини в цій зоні можуть вплинути на розуміння мови і здатність сприймати сенсорну інформацію, що є критично важливим для формування мовленнєвих навичок.</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Потилична частка</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Хоча ця частка в основному відповідає за зорову обробку, пухлини в ній можуть вплинути на вербальну комунікацію через порушення інтеграції візуальних і </a:t>
            </a:r>
            <a:r>
              <a:rPr lang="uk-UA" sz="1800" kern="100" dirty="0" err="1">
                <a:effectLst/>
                <a:latin typeface="Times New Roman" panose="02020603050405020304" pitchFamily="18" charset="0"/>
                <a:ea typeface="Calibri" panose="020F0502020204030204" pitchFamily="34" charset="0"/>
                <a:cs typeface="Times New Roman" panose="02020603050405020304" pitchFamily="18" charset="0"/>
              </a:rPr>
              <a:t>мовних</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сигналів.</a:t>
            </a:r>
            <a:endParaRPr lang="uk-UA" dirty="0"/>
          </a:p>
        </p:txBody>
      </p:sp>
    </p:spTree>
    <p:extLst>
      <p:ext uri="{BB962C8B-B14F-4D97-AF65-F5344CB8AC3E}">
        <p14:creationId xmlns:p14="http://schemas.microsoft.com/office/powerpoint/2010/main" val="3236393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26C6B24-DFDD-EABA-5A2B-9F79CC819BC7}"/>
              </a:ext>
            </a:extLst>
          </p:cNvPr>
          <p:cNvSpPr>
            <a:spLocks noGrp="1"/>
          </p:cNvSpPr>
          <p:nvPr>
            <p:ph type="title"/>
          </p:nvPr>
        </p:nvSpPr>
        <p:spPr>
          <a:xfrm>
            <a:off x="913775" y="273378"/>
            <a:ext cx="10690621" cy="793424"/>
          </a:xfrm>
        </p:spPr>
        <p:txBody>
          <a:bodyPr>
            <a:normAutofit/>
          </a:bodyPr>
          <a:lstStyle/>
          <a:p>
            <a:r>
              <a:rPr lang="uk-UA" sz="3200" dirty="0">
                <a:effectLst/>
                <a:latin typeface="Times New Roman" panose="02020603050405020304" pitchFamily="18" charset="0"/>
                <a:ea typeface="Calibri" panose="020F0502020204030204" pitchFamily="34" charset="0"/>
              </a:rPr>
              <a:t>Види ТМП, зумовлені пухлинами мозку</a:t>
            </a:r>
            <a:endParaRPr lang="uk-UA" sz="3200" dirty="0"/>
          </a:p>
        </p:txBody>
      </p:sp>
      <p:sp>
        <p:nvSpPr>
          <p:cNvPr id="3" name="Объект 2">
            <a:extLst>
              <a:ext uri="{FF2B5EF4-FFF2-40B4-BE49-F238E27FC236}">
                <a16:creationId xmlns:a16="http://schemas.microsoft.com/office/drawing/2014/main" xmlns="" id="{0473EDDC-59FA-B035-3C1F-A3B6A85BBB82}"/>
              </a:ext>
            </a:extLst>
          </p:cNvPr>
          <p:cNvSpPr>
            <a:spLocks noGrp="1"/>
          </p:cNvSpPr>
          <p:nvPr>
            <p:ph sz="quarter" idx="13"/>
          </p:nvPr>
        </p:nvSpPr>
        <p:spPr>
          <a:xfrm>
            <a:off x="913774" y="1206632"/>
            <a:ext cx="10690620" cy="5194168"/>
          </a:xfrm>
        </p:spPr>
        <p:txBody>
          <a:bodyPr>
            <a:normAutofit/>
          </a:bodyPr>
          <a:lstStyle/>
          <a:p>
            <a:pPr>
              <a:lnSpc>
                <a:spcPct val="107000"/>
              </a:lnSpc>
              <a:spcAft>
                <a:spcPts val="800"/>
              </a:spcAft>
              <a:buNone/>
            </a:pPr>
            <a:r>
              <a:rPr lang="uk-UA"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Клінічні форми ТМП у дорослих з пухлинами мозку </a:t>
            </a:r>
          </a:p>
          <a:p>
            <a:pPr>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-Афазії: моторна, сенсорна, динамічна, </a:t>
            </a:r>
            <a:r>
              <a:rPr lang="uk-UA" kern="100" dirty="0" err="1">
                <a:effectLst/>
                <a:latin typeface="Times New Roman" panose="02020603050405020304" pitchFamily="18" charset="0"/>
                <a:ea typeface="Calibri" panose="020F0502020204030204" pitchFamily="34" charset="0"/>
                <a:cs typeface="Times New Roman" panose="02020603050405020304" pitchFamily="18" charset="0"/>
              </a:rPr>
              <a:t>амнестична</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тотальна.</a:t>
            </a:r>
          </a:p>
          <a:p>
            <a:pPr>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-Дизартрія: </a:t>
            </a:r>
            <a:r>
              <a:rPr lang="uk-UA" kern="100" dirty="0" err="1">
                <a:effectLst/>
                <a:latin typeface="Times New Roman" panose="02020603050405020304" pitchFamily="18" charset="0"/>
                <a:ea typeface="Calibri" panose="020F0502020204030204" pitchFamily="34" charset="0"/>
                <a:cs typeface="Times New Roman" panose="02020603050405020304" pitchFamily="18" charset="0"/>
              </a:rPr>
              <a:t>бульбарна</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kern="100" dirty="0" err="1">
                <a:effectLst/>
                <a:latin typeface="Times New Roman" panose="02020603050405020304" pitchFamily="18" charset="0"/>
                <a:ea typeface="Calibri" panose="020F0502020204030204" pitchFamily="34" charset="0"/>
                <a:cs typeface="Times New Roman" panose="02020603050405020304" pitchFamily="18" charset="0"/>
              </a:rPr>
              <a:t>псевдобульбарна</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kern="100" dirty="0" err="1">
                <a:effectLst/>
                <a:latin typeface="Times New Roman" panose="02020603050405020304" pitchFamily="18" charset="0"/>
                <a:ea typeface="Calibri" panose="020F0502020204030204" pitchFamily="34" charset="0"/>
                <a:cs typeface="Times New Roman" panose="02020603050405020304" pitchFamily="18" charset="0"/>
              </a:rPr>
              <a:t>мозочкова</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buNone/>
            </a:pPr>
            <a:r>
              <a:rPr lang="uk-UA" kern="100" dirty="0">
                <a:latin typeface="Times New Roman" panose="02020603050405020304" pitchFamily="18" charset="0"/>
                <a:ea typeface="Calibri" panose="020F0502020204030204" pitchFamily="34" charset="0"/>
                <a:cs typeface="Times New Roman" panose="02020603050405020304" pitchFamily="18" charset="0"/>
              </a:rPr>
              <a:t>-</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Порушення писемного мовлення та лічби.</a:t>
            </a:r>
          </a:p>
          <a:p>
            <a:pPr>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-Алексія, аграфія, акалькулія.</a:t>
            </a:r>
          </a:p>
          <a:p>
            <a:pPr marL="0" indent="0">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-Часті супутні когнітивні розлади: зниження пам’яті, уваги, порушення </a:t>
            </a:r>
            <a:r>
              <a:rPr lang="uk-UA" kern="100" dirty="0" err="1">
                <a:effectLst/>
                <a:latin typeface="Times New Roman" panose="02020603050405020304" pitchFamily="18" charset="0"/>
                <a:ea typeface="Calibri" panose="020F0502020204030204" pitchFamily="34" charset="0"/>
                <a:cs typeface="Times New Roman" panose="02020603050405020304" pitchFamily="18" charset="0"/>
              </a:rPr>
              <a:t>праксису</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nSpc>
                <a:spcPct val="107000"/>
              </a:lnSpc>
              <a:spcAft>
                <a:spcPts val="800"/>
              </a:spcAft>
              <a:buNone/>
            </a:pPr>
            <a:endParaRPr lang="uk-UA"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uk-UA"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990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5E62422-A1FD-FA38-51E2-773787D2C670}"/>
              </a:ext>
            </a:extLst>
          </p:cNvPr>
          <p:cNvSpPr>
            <a:spLocks noGrp="1"/>
          </p:cNvSpPr>
          <p:nvPr>
            <p:ph type="title"/>
          </p:nvPr>
        </p:nvSpPr>
        <p:spPr>
          <a:xfrm>
            <a:off x="820132" y="245097"/>
            <a:ext cx="10755983" cy="821705"/>
          </a:xfrm>
        </p:spPr>
        <p:txBody>
          <a:bodyPr>
            <a:normAutofit fontScale="90000"/>
          </a:bodyPr>
          <a:lstStyle/>
          <a:p>
            <a:r>
              <a:rPr lang="uk-UA" sz="3600" b="1" dirty="0">
                <a:effectLst/>
                <a:latin typeface="Times New Roman" panose="02020603050405020304" pitchFamily="18" charset="0"/>
                <a:ea typeface="Calibri" panose="020F0502020204030204" pitchFamily="34" charset="0"/>
              </a:rPr>
              <a:t>Симптоми порушення </a:t>
            </a:r>
            <a:r>
              <a:rPr lang="uk-UA" sz="3600" b="1" dirty="0" err="1">
                <a:effectLst/>
                <a:latin typeface="Times New Roman" panose="02020603050405020304" pitchFamily="18" charset="0"/>
                <a:ea typeface="Calibri" panose="020F0502020204030204" pitchFamily="34" charset="0"/>
              </a:rPr>
              <a:t>мовних</a:t>
            </a:r>
            <a:r>
              <a:rPr lang="uk-UA" sz="3600" b="1" dirty="0">
                <a:effectLst/>
                <a:latin typeface="Times New Roman" panose="02020603050405020304" pitchFamily="18" charset="0"/>
                <a:ea typeface="Calibri" panose="020F0502020204030204" pitchFamily="34" charset="0"/>
              </a:rPr>
              <a:t> функцій</a:t>
            </a:r>
            <a:endParaRPr lang="uk-UA" dirty="0"/>
          </a:p>
        </p:txBody>
      </p:sp>
      <p:sp>
        <p:nvSpPr>
          <p:cNvPr id="3" name="Объект 2">
            <a:extLst>
              <a:ext uri="{FF2B5EF4-FFF2-40B4-BE49-F238E27FC236}">
                <a16:creationId xmlns:a16="http://schemas.microsoft.com/office/drawing/2014/main" xmlns="" id="{9A86AB5A-2706-431D-A52E-4923C32A0A36}"/>
              </a:ext>
            </a:extLst>
          </p:cNvPr>
          <p:cNvSpPr>
            <a:spLocks noGrp="1"/>
          </p:cNvSpPr>
          <p:nvPr>
            <p:ph sz="quarter" idx="13"/>
          </p:nvPr>
        </p:nvSpPr>
        <p:spPr>
          <a:xfrm>
            <a:off x="820133" y="1253765"/>
            <a:ext cx="10755982" cy="5359137"/>
          </a:xfrm>
        </p:spPr>
        <p:txBody>
          <a:bodyPr>
            <a:normAutofit fontScale="85000" lnSpcReduction="10000"/>
          </a:bodyPr>
          <a:lstStyle/>
          <a:p>
            <a:pPr>
              <a:lnSpc>
                <a:spcPct val="107000"/>
              </a:lnSpc>
              <a:spcAft>
                <a:spcPts val="800"/>
              </a:spcAft>
              <a:buNone/>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-Афазія</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причини та ознаки</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Афазія – це порушення мови, яке може бути викликане ураженням </a:t>
            </a:r>
            <a:r>
              <a:rPr lang="uk-UA" sz="2000" kern="100" dirty="0" err="1">
                <a:effectLst/>
                <a:latin typeface="Times New Roman" panose="02020603050405020304" pitchFamily="18" charset="0"/>
                <a:ea typeface="Calibri" panose="020F0502020204030204" pitchFamily="34" charset="0"/>
                <a:cs typeface="Times New Roman" panose="02020603050405020304" pitchFamily="18" charset="0"/>
              </a:rPr>
              <a:t>мовних</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центрів головного мозку, таких як зона </a:t>
            </a:r>
            <a:r>
              <a:rPr lang="uk-UA" sz="2000" kern="100" dirty="0" err="1">
                <a:effectLst/>
                <a:latin typeface="Times New Roman" panose="02020603050405020304" pitchFamily="18" charset="0"/>
                <a:ea typeface="Calibri" panose="020F0502020204030204" pitchFamily="34" charset="0"/>
                <a:cs typeface="Times New Roman" panose="02020603050405020304" pitchFamily="18" charset="0"/>
              </a:rPr>
              <a:t>Брока</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або зона </a:t>
            </a:r>
            <a:r>
              <a:rPr lang="uk-UA" sz="2000" kern="100" dirty="0" err="1">
                <a:effectLst/>
                <a:latin typeface="Times New Roman" panose="02020603050405020304" pitchFamily="18" charset="0"/>
                <a:ea typeface="Calibri" panose="020F0502020204030204" pitchFamily="34" charset="0"/>
                <a:cs typeface="Times New Roman" panose="02020603050405020304" pitchFamily="18" charset="0"/>
              </a:rPr>
              <a:t>Верніке</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Ознаки афазії включають труднощі в розумінні мови, проблеми з формулюванням висловлювань, а також труднощі у виконанні завдань, що вимагають вербальної комунікації.</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-Дизартрія</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що це і як вона проявляється</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Дизартрія – це порушення артикуляції, яке викликане слабкістю або координаційними проблемами м’язів, що беруть участь у мовленні. Це може проявлятися у вигляді невиразної або нерозбірливої мови, труднощів із контролем швидкості та ритму мовлення.</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Інші </a:t>
            </a:r>
            <a:r>
              <a:rPr lang="uk-UA" sz="2000" b="1" kern="100" dirty="0" err="1">
                <a:effectLst/>
                <a:latin typeface="Times New Roman" panose="02020603050405020304" pitchFamily="18" charset="0"/>
                <a:ea typeface="Calibri" panose="020F0502020204030204" pitchFamily="34" charset="0"/>
                <a:cs typeface="Times New Roman" panose="02020603050405020304" pitchFamily="18" charset="0"/>
              </a:rPr>
              <a:t>мовні</a:t>
            </a: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 порушення</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b="1" kern="100" dirty="0">
                <a:latin typeface="Times New Roman" panose="02020603050405020304" pitchFamily="18" charset="0"/>
                <a:ea typeface="Calibri" panose="020F0502020204030204" pitchFamily="34" charset="0"/>
                <a:cs typeface="Times New Roman" panose="02020603050405020304" pitchFamily="18" charset="0"/>
              </a:rPr>
              <a:t>-</a:t>
            </a: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Аграфія</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Порушення здатності писати, навіть якщо мова і мислення залишаються відносно непошкодженими.</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-Алексія:</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Проблеми з читанням, які можуть виникати через пошкодження областей мозку, відповідальних за декодування тексту.</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1649496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30D525B-EF8C-95ED-C1F6-9D27FF05A60A}"/>
              </a:ext>
            </a:extLst>
          </p:cNvPr>
          <p:cNvSpPr>
            <a:spLocks noGrp="1"/>
          </p:cNvSpPr>
          <p:nvPr>
            <p:ph type="title"/>
          </p:nvPr>
        </p:nvSpPr>
        <p:spPr>
          <a:xfrm>
            <a:off x="791852" y="245097"/>
            <a:ext cx="10812543" cy="923827"/>
          </a:xfrm>
        </p:spPr>
        <p:txBody>
          <a:bodyPr>
            <a:normAutofit fontScale="90000"/>
          </a:bodyPr>
          <a:lstStyle/>
          <a:p>
            <a:pPr>
              <a:lnSpc>
                <a:spcPct val="107000"/>
              </a:lnSpc>
              <a:spcAft>
                <a:spcPts val="800"/>
              </a:spcAft>
            </a:pP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
            </a:r>
            <a:b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Діагностика </a:t>
            </a:r>
            <a:r>
              <a:rPr lang="uk-UA" sz="3600" b="1" kern="100" dirty="0" err="1">
                <a:effectLst/>
                <a:latin typeface="Times New Roman" panose="02020603050405020304" pitchFamily="18" charset="0"/>
                <a:ea typeface="Calibri" panose="020F0502020204030204" pitchFamily="34" charset="0"/>
                <a:cs typeface="Times New Roman" panose="02020603050405020304" pitchFamily="18" charset="0"/>
              </a:rPr>
              <a:t>мовних</a:t>
            </a: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 порушень при пухлинах головного мозку</a:t>
            </a:r>
            <a:r>
              <a:rPr lang="uk-UA" sz="2800" kern="100" dirty="0">
                <a:effectLst/>
                <a:latin typeface="Calibri" panose="020F0502020204030204" pitchFamily="34" charset="0"/>
                <a:ea typeface="Calibri" panose="020F0502020204030204" pitchFamily="34" charset="0"/>
                <a:cs typeface="Times New Roman" panose="02020603050405020304" pitchFamily="18" charset="0"/>
              </a:rPr>
              <a:t/>
            </a:r>
            <a:br>
              <a:rPr lang="uk-UA" sz="2800" kern="100" dirty="0">
                <a:effectLst/>
                <a:latin typeface="Calibri" panose="020F0502020204030204" pitchFamily="34" charset="0"/>
                <a:ea typeface="Calibri" panose="020F0502020204030204" pitchFamily="34" charset="0"/>
                <a:cs typeface="Times New Roman" panose="02020603050405020304" pitchFamily="18" charset="0"/>
              </a:rPr>
            </a:br>
            <a:endParaRPr lang="uk-UA" dirty="0"/>
          </a:p>
        </p:txBody>
      </p:sp>
      <p:sp>
        <p:nvSpPr>
          <p:cNvPr id="3" name="Объект 2">
            <a:extLst>
              <a:ext uri="{FF2B5EF4-FFF2-40B4-BE49-F238E27FC236}">
                <a16:creationId xmlns:a16="http://schemas.microsoft.com/office/drawing/2014/main" xmlns="" id="{79A433EE-5AD0-1450-C769-32F2811BB748}"/>
              </a:ext>
            </a:extLst>
          </p:cNvPr>
          <p:cNvSpPr>
            <a:spLocks noGrp="1"/>
          </p:cNvSpPr>
          <p:nvPr>
            <p:ph sz="quarter" idx="13"/>
          </p:nvPr>
        </p:nvSpPr>
        <p:spPr>
          <a:xfrm>
            <a:off x="791853" y="1348033"/>
            <a:ext cx="10812542" cy="5264869"/>
          </a:xfrm>
        </p:spPr>
        <p:txBody>
          <a:bodyPr/>
          <a:lstStyle/>
          <a:p>
            <a:pPr>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Методи </a:t>
            </a:r>
            <a:r>
              <a:rPr lang="uk-UA" sz="2000" kern="100" dirty="0" err="1">
                <a:effectLst/>
                <a:latin typeface="Times New Roman" panose="02020603050405020304" pitchFamily="18" charset="0"/>
                <a:ea typeface="Calibri" panose="020F0502020204030204" pitchFamily="34" charset="0"/>
                <a:cs typeface="Times New Roman" panose="02020603050405020304" pitchFamily="18" charset="0"/>
              </a:rPr>
              <a:t>нейровізуалізації</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пухлин головного мозку: </a:t>
            </a: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МРТ та МСКТ</a:t>
            </a:r>
            <a:endParaRPr lang="uk-UA"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Сучасна діагностика пухлин головного мозку базується на високоточних методах </a:t>
            </a:r>
            <a:r>
              <a:rPr lang="uk-UA" sz="2000" kern="100" dirty="0" err="1">
                <a:effectLst/>
                <a:latin typeface="Times New Roman" panose="02020603050405020304" pitchFamily="18" charset="0"/>
                <a:ea typeface="Calibri" panose="020F0502020204030204" pitchFamily="34" charset="0"/>
                <a:cs typeface="Times New Roman" panose="02020603050405020304" pitchFamily="18" charset="0"/>
              </a:rPr>
              <a:t>нейровізуалізації</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Магнітно-резонансна томографія (МРТ) та </a:t>
            </a:r>
            <a:r>
              <a:rPr lang="uk-UA" sz="2000" kern="100" dirty="0" err="1">
                <a:effectLst/>
                <a:latin typeface="Times New Roman" panose="02020603050405020304" pitchFamily="18" charset="0"/>
                <a:ea typeface="Calibri" panose="020F0502020204030204" pitchFamily="34" charset="0"/>
                <a:cs typeface="Times New Roman" panose="02020603050405020304" pitchFamily="18" charset="0"/>
              </a:rPr>
              <a:t>мультиспіральна</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комп'ютерна томографія (МСКТ) є основними інструментами для виявлення, аналізу та планування лікування пухлинних утворень. Обидва методи мають свої переваги та застосовуються залежно від клінічної ситуації.</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861332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954102B-1975-3380-AEBF-6B4F28E4C9A3}"/>
              </a:ext>
            </a:extLst>
          </p:cNvPr>
          <p:cNvSpPr>
            <a:spLocks noGrp="1"/>
          </p:cNvSpPr>
          <p:nvPr>
            <p:ph type="title"/>
          </p:nvPr>
        </p:nvSpPr>
        <p:spPr>
          <a:xfrm>
            <a:off x="772999" y="292232"/>
            <a:ext cx="10859678" cy="895546"/>
          </a:xfrm>
        </p:spPr>
        <p:txBody>
          <a:bodyPr>
            <a:normAutofit/>
          </a:bodyPr>
          <a:lstStyle/>
          <a:p>
            <a:r>
              <a:rPr kumimoji="0" lang="uk-UA" sz="3200" b="1" i="0"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Діагностика</a:t>
            </a:r>
            <a:endParaRPr lang="uk-UA" dirty="0"/>
          </a:p>
        </p:txBody>
      </p:sp>
      <p:sp>
        <p:nvSpPr>
          <p:cNvPr id="3" name="Объект 2">
            <a:extLst>
              <a:ext uri="{FF2B5EF4-FFF2-40B4-BE49-F238E27FC236}">
                <a16:creationId xmlns:a16="http://schemas.microsoft.com/office/drawing/2014/main" xmlns="" id="{02BEC217-9656-0A8F-20EC-0E20A7AB5733}"/>
              </a:ext>
            </a:extLst>
          </p:cNvPr>
          <p:cNvSpPr>
            <a:spLocks noGrp="1"/>
          </p:cNvSpPr>
          <p:nvPr>
            <p:ph sz="quarter" idx="13"/>
          </p:nvPr>
        </p:nvSpPr>
        <p:spPr>
          <a:xfrm>
            <a:off x="772999" y="1329180"/>
            <a:ext cx="10859678" cy="5236588"/>
          </a:xfrm>
        </p:spPr>
        <p:txBody>
          <a:bodyPr>
            <a:normAutofit/>
          </a:bodyPr>
          <a:lstStyle/>
          <a:p>
            <a:pPr>
              <a:lnSpc>
                <a:spcPct val="107000"/>
              </a:lnSpc>
              <a:spcAft>
                <a:spcPts val="800"/>
              </a:spcAft>
              <a:buNone/>
            </a:pPr>
            <a:r>
              <a:rPr lang="uk-UA" sz="1700" b="1" kern="100" dirty="0">
                <a:effectLst/>
                <a:latin typeface="Times New Roman" panose="02020603050405020304" pitchFamily="18" charset="0"/>
                <a:ea typeface="Calibri" panose="020F0502020204030204" pitchFamily="34" charset="0"/>
                <a:cs typeface="Times New Roman" panose="02020603050405020304" pitchFamily="18" charset="0"/>
              </a:rPr>
              <a:t>Магнітно-резонансна томографія (МРТ)</a:t>
            </a:r>
            <a:endParaRPr lang="uk-UA" sz="17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None/>
            </a:pPr>
            <a:r>
              <a:rPr lang="uk-UA" sz="1700" kern="100" dirty="0">
                <a:effectLst/>
                <a:latin typeface="Times New Roman" panose="02020603050405020304" pitchFamily="18" charset="0"/>
                <a:ea typeface="Calibri" panose="020F0502020204030204" pitchFamily="34" charset="0"/>
                <a:cs typeface="Times New Roman" panose="02020603050405020304" pitchFamily="18" charset="0"/>
              </a:rPr>
              <a:t>МРТ є основним методом візуалізації для діагностики пухлин головного мозку. Він дозволяє детально оцінити локалізацію, розмір і тип пухлини. МРТ допомагає виявити пухлини, що впливають на </a:t>
            </a:r>
            <a:r>
              <a:rPr lang="uk-UA" sz="1700" kern="100" dirty="0" err="1">
                <a:effectLst/>
                <a:latin typeface="Times New Roman" panose="02020603050405020304" pitchFamily="18" charset="0"/>
                <a:ea typeface="Calibri" panose="020F0502020204030204" pitchFamily="34" charset="0"/>
                <a:cs typeface="Times New Roman" panose="02020603050405020304" pitchFamily="18" charset="0"/>
              </a:rPr>
              <a:t>мовні</a:t>
            </a:r>
            <a:r>
              <a:rPr lang="uk-UA" sz="1700" kern="100" dirty="0">
                <a:effectLst/>
                <a:latin typeface="Times New Roman" panose="02020603050405020304" pitchFamily="18" charset="0"/>
                <a:ea typeface="Calibri" panose="020F0502020204030204" pitchFamily="34" charset="0"/>
                <a:cs typeface="Times New Roman" panose="02020603050405020304" pitchFamily="18" charset="0"/>
              </a:rPr>
              <a:t> зони мозку, і визначити, чи є необхідність у подальшому втручанні.</a:t>
            </a:r>
          </a:p>
          <a:p>
            <a:pPr>
              <a:lnSpc>
                <a:spcPct val="107000"/>
              </a:lnSpc>
              <a:spcAft>
                <a:spcPts val="800"/>
              </a:spcAft>
              <a:buNone/>
            </a:pPr>
            <a:r>
              <a:rPr lang="uk-UA" sz="1700" b="1" kern="100" dirty="0">
                <a:effectLst/>
                <a:latin typeface="Times New Roman" panose="02020603050405020304" pitchFamily="18" charset="0"/>
                <a:ea typeface="Calibri" panose="020F0502020204030204" pitchFamily="34" charset="0"/>
                <a:cs typeface="Times New Roman" panose="02020603050405020304" pitchFamily="18" charset="0"/>
              </a:rPr>
              <a:t>Комп’ютерна томографія (КТ)</a:t>
            </a:r>
            <a:endParaRPr lang="uk-UA" sz="17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sz="1700" kern="100" dirty="0">
                <a:effectLst/>
                <a:latin typeface="Times New Roman" panose="02020603050405020304" pitchFamily="18" charset="0"/>
                <a:ea typeface="Calibri" panose="020F0502020204030204" pitchFamily="34" charset="0"/>
                <a:cs typeface="Times New Roman" panose="02020603050405020304" pitchFamily="18" charset="0"/>
              </a:rPr>
              <a:t>КТ також використовується для візуалізації пухлин головного мозку. Хоча КТ менш детально відображає тканини порівняно з МРТ, він є швидшим методом, що може бути корисним у екстрених ситуаціях або для оцінки кісткових структур і </a:t>
            </a:r>
            <a:r>
              <a:rPr lang="uk-UA" sz="1700" kern="100" dirty="0" err="1">
                <a:effectLst/>
                <a:latin typeface="Times New Roman" panose="02020603050405020304" pitchFamily="18" charset="0"/>
                <a:ea typeface="Calibri" panose="020F0502020204030204" pitchFamily="34" charset="0"/>
                <a:cs typeface="Times New Roman" panose="02020603050405020304" pitchFamily="18" charset="0"/>
              </a:rPr>
              <a:t>кальцифікацій</a:t>
            </a:r>
            <a:r>
              <a:rPr lang="uk-UA" sz="17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buNone/>
            </a:pPr>
            <a:r>
              <a:rPr lang="uk-UA" sz="1700" b="1" kern="100" dirty="0">
                <a:effectLst/>
                <a:latin typeface="Times New Roman" panose="02020603050405020304" pitchFamily="18" charset="0"/>
                <a:ea typeface="Calibri" panose="020F0502020204030204" pitchFamily="34" charset="0"/>
                <a:cs typeface="Times New Roman" panose="02020603050405020304" pitchFamily="18" charset="0"/>
              </a:rPr>
              <a:t>Неврологічні тести</a:t>
            </a:r>
            <a:endParaRPr lang="uk-UA" sz="17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sz="1700" kern="100" dirty="0">
                <a:effectLst/>
                <a:latin typeface="Times New Roman" panose="02020603050405020304" pitchFamily="18" charset="0"/>
                <a:ea typeface="Calibri" panose="020F0502020204030204" pitchFamily="34" charset="0"/>
                <a:cs typeface="Times New Roman" panose="02020603050405020304" pitchFamily="18" charset="0"/>
              </a:rPr>
              <a:t>Неврологічні тести дозволяють оцінити функціональний стан нервової системи і виявити порушення, що можуть бути пов’язані з пухлиною. До них відносяться тести на координацію, чутливість, силу м’язів та інші функції.</a:t>
            </a:r>
          </a:p>
          <a:p>
            <a:pPr>
              <a:lnSpc>
                <a:spcPct val="107000"/>
              </a:lnSpc>
              <a:spcAft>
                <a:spcPts val="800"/>
              </a:spcAft>
            </a:pP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141287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254C2BD-54CD-EF40-3655-E2B00A66BFFA}"/>
              </a:ext>
            </a:extLst>
          </p:cNvPr>
          <p:cNvSpPr>
            <a:spLocks noGrp="1"/>
          </p:cNvSpPr>
          <p:nvPr>
            <p:ph type="title"/>
          </p:nvPr>
        </p:nvSpPr>
        <p:spPr>
          <a:xfrm>
            <a:off x="801278" y="235671"/>
            <a:ext cx="10812545" cy="923826"/>
          </a:xfrm>
        </p:spPr>
        <p:txBody>
          <a:bodyPr>
            <a:normAutofit fontScale="90000"/>
          </a:bodyPr>
          <a:lstStyle/>
          <a:p>
            <a:pPr>
              <a:lnSpc>
                <a:spcPct val="107000"/>
              </a:lnSpc>
              <a:spcAft>
                <a:spcPts val="800"/>
              </a:spcAft>
            </a:pP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
            </a:r>
            <a:b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Оцінка </a:t>
            </a:r>
            <a:r>
              <a:rPr lang="uk-UA" sz="3600" b="1" kern="100" dirty="0" err="1">
                <a:effectLst/>
                <a:latin typeface="Times New Roman" panose="02020603050405020304" pitchFamily="18" charset="0"/>
                <a:ea typeface="Calibri" panose="020F0502020204030204" pitchFamily="34" charset="0"/>
                <a:cs typeface="Times New Roman" panose="02020603050405020304" pitchFamily="18" charset="0"/>
              </a:rPr>
              <a:t>мовних</a:t>
            </a: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 функцій нейропсихологічними тестами</a:t>
            </a:r>
            <a:r>
              <a:rPr lang="uk-UA" sz="3200" kern="100" dirty="0">
                <a:effectLst/>
                <a:latin typeface="Calibri" panose="020F0502020204030204" pitchFamily="34" charset="0"/>
                <a:ea typeface="Calibri" panose="020F0502020204030204" pitchFamily="34" charset="0"/>
                <a:cs typeface="Times New Roman" panose="02020603050405020304" pitchFamily="18" charset="0"/>
              </a:rPr>
              <a:t/>
            </a:r>
            <a:br>
              <a:rPr lang="uk-UA"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uk-UA" dirty="0"/>
          </a:p>
        </p:txBody>
      </p:sp>
      <p:sp>
        <p:nvSpPr>
          <p:cNvPr id="3" name="Объект 2">
            <a:extLst>
              <a:ext uri="{FF2B5EF4-FFF2-40B4-BE49-F238E27FC236}">
                <a16:creationId xmlns:a16="http://schemas.microsoft.com/office/drawing/2014/main" xmlns="" id="{A2714F2C-4509-B596-5391-F5DD12020434}"/>
              </a:ext>
            </a:extLst>
          </p:cNvPr>
          <p:cNvSpPr>
            <a:spLocks noGrp="1"/>
          </p:cNvSpPr>
          <p:nvPr>
            <p:ph sz="quarter" idx="13"/>
          </p:nvPr>
        </p:nvSpPr>
        <p:spPr>
          <a:xfrm>
            <a:off x="801277" y="1329179"/>
            <a:ext cx="10812545" cy="5293149"/>
          </a:xfrm>
        </p:spPr>
        <p:txBody>
          <a:bodyPr/>
          <a:lstStyle/>
          <a:p>
            <a:r>
              <a:rPr lang="uk-UA" sz="2400" b="1" dirty="0">
                <a:latin typeface="Times New Roman" panose="02020603050405020304" pitchFamily="18" charset="0"/>
                <a:cs typeface="Times New Roman" panose="02020603050405020304" pitchFamily="18" charset="0"/>
              </a:rPr>
              <a:t>Тест на афазію</a:t>
            </a:r>
            <a:r>
              <a:rPr lang="uk-UA" sz="2400" dirty="0">
                <a:latin typeface="Times New Roman" panose="02020603050405020304" pitchFamily="18" charset="0"/>
                <a:cs typeface="Times New Roman" panose="02020603050405020304" pitchFamily="18" charset="0"/>
              </a:rPr>
              <a:t>: Оцінює здатність пацієнта розуміти і формулювати мову.</a:t>
            </a:r>
          </a:p>
          <a:p>
            <a:r>
              <a:rPr lang="uk-UA" sz="2400" b="1" dirty="0">
                <a:latin typeface="Times New Roman" panose="02020603050405020304" pitchFamily="18" charset="0"/>
                <a:cs typeface="Times New Roman" panose="02020603050405020304" pitchFamily="18" charset="0"/>
              </a:rPr>
              <a:t>Тест на дизартрію</a:t>
            </a:r>
            <a:r>
              <a:rPr lang="uk-UA" sz="2400" dirty="0">
                <a:latin typeface="Times New Roman" panose="02020603050405020304" pitchFamily="18" charset="0"/>
                <a:cs typeface="Times New Roman" panose="02020603050405020304" pitchFamily="18" charset="0"/>
              </a:rPr>
              <a:t>: Виявляє порушення артикуляції і контролю м’язів, що беруть участь у мовленні.</a:t>
            </a:r>
          </a:p>
          <a:p>
            <a:r>
              <a:rPr lang="uk-UA" sz="2400" b="1" dirty="0">
                <a:latin typeface="Times New Roman" panose="02020603050405020304" pitchFamily="18" charset="0"/>
                <a:cs typeface="Times New Roman" panose="02020603050405020304" pitchFamily="18" charset="0"/>
              </a:rPr>
              <a:t>Тест на когнітивні функції</a:t>
            </a:r>
            <a:r>
              <a:rPr lang="uk-UA" sz="2400" dirty="0">
                <a:latin typeface="Times New Roman" panose="02020603050405020304" pitchFamily="18" charset="0"/>
                <a:cs typeface="Times New Roman" panose="02020603050405020304" pitchFamily="18" charset="0"/>
              </a:rPr>
              <a:t>: Оцінює загальний когнітивний статус пацієнта, що може вплинути на мовлення.</a:t>
            </a:r>
          </a:p>
          <a:p>
            <a:pPr marL="0" indent="0">
              <a:buNone/>
            </a:pPr>
            <a:r>
              <a:rPr lang="uk-UA" sz="2400" dirty="0">
                <a:latin typeface="Times New Roman" panose="02020603050405020304" pitchFamily="18" charset="0"/>
                <a:cs typeface="Times New Roman" panose="02020603050405020304" pitchFamily="18" charset="0"/>
              </a:rPr>
              <a:t>                                    </a:t>
            </a:r>
            <a:r>
              <a:rPr lang="uk-UA" sz="2400" i="1" dirty="0">
                <a:latin typeface="Times New Roman" panose="02020603050405020304" pitchFamily="18" charset="0"/>
                <a:cs typeface="Times New Roman" panose="02020603050405020304" pitchFamily="18" charset="0"/>
              </a:rPr>
              <a:t>(демонстрація тестів)</a:t>
            </a:r>
          </a:p>
          <a:p>
            <a:endParaRPr lang="uk-UA" dirty="0"/>
          </a:p>
        </p:txBody>
      </p:sp>
    </p:spTree>
    <p:extLst>
      <p:ext uri="{BB962C8B-B14F-4D97-AF65-F5344CB8AC3E}">
        <p14:creationId xmlns:p14="http://schemas.microsoft.com/office/powerpoint/2010/main" val="1538481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F65F2AB-BA71-869C-F69B-F8081A017802}"/>
              </a:ext>
            </a:extLst>
          </p:cNvPr>
          <p:cNvSpPr>
            <a:spLocks noGrp="1"/>
          </p:cNvSpPr>
          <p:nvPr>
            <p:ph type="title"/>
          </p:nvPr>
        </p:nvSpPr>
        <p:spPr>
          <a:xfrm>
            <a:off x="772998" y="263952"/>
            <a:ext cx="10840825" cy="876692"/>
          </a:xfrm>
        </p:spPr>
        <p:txBody>
          <a:bodyPr>
            <a:normAutofit/>
          </a:bodyPr>
          <a:lstStyle/>
          <a:p>
            <a:pPr>
              <a:lnSpc>
                <a:spcPct val="107000"/>
              </a:lnSpc>
              <a:spcAft>
                <a:spcPts val="800"/>
              </a:spcAft>
            </a:pP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ВПЛИВ НАСЛІДКІВ ПУХЛИН ГОЛОВНОГО МОЗКУ НА МОВНІ ФУНКЦІЇ</a:t>
            </a:r>
            <a:r>
              <a:rPr lang="uk-UA" sz="1800" kern="100" dirty="0">
                <a:effectLst/>
                <a:latin typeface="Calibri" panose="020F0502020204030204" pitchFamily="34" charset="0"/>
                <a:ea typeface="Calibri" panose="020F0502020204030204" pitchFamily="34" charset="0"/>
                <a:cs typeface="Times New Roman" panose="02020603050405020304" pitchFamily="18" charset="0"/>
              </a:rPr>
              <a:t/>
            </a:r>
            <a:br>
              <a:rPr lang="uk-UA"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uk-UA" sz="20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3D91456B-0BBA-F646-4CAB-788F55C1EDE9}"/>
              </a:ext>
            </a:extLst>
          </p:cNvPr>
          <p:cNvSpPr>
            <a:spLocks noGrp="1"/>
          </p:cNvSpPr>
          <p:nvPr>
            <p:ph sz="quarter" idx="13"/>
          </p:nvPr>
        </p:nvSpPr>
        <p:spPr>
          <a:xfrm>
            <a:off x="772999" y="1319754"/>
            <a:ext cx="10840824" cy="5274294"/>
          </a:xfrm>
        </p:spPr>
        <p:txBody>
          <a:bodyPr/>
          <a:lstStyle/>
          <a:p>
            <a:pPr>
              <a:lnSpc>
                <a:spcPct val="107000"/>
              </a:lnSpc>
              <a:spcAft>
                <a:spcPts val="800"/>
              </a:spcAft>
              <a:buNone/>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-Травма </a:t>
            </a:r>
            <a:r>
              <a:rPr lang="uk-UA" sz="2000" b="1" kern="100" dirty="0" err="1">
                <a:effectLst/>
                <a:latin typeface="Times New Roman" panose="02020603050405020304" pitchFamily="18" charset="0"/>
                <a:ea typeface="Calibri" panose="020F0502020204030204" pitchFamily="34" charset="0"/>
                <a:cs typeface="Times New Roman" panose="02020603050405020304" pitchFamily="18" charset="0"/>
              </a:rPr>
              <a:t>мовних</a:t>
            </a: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 центрів</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Хірургія може пошкодити або вплинути на частини мозку, що відповідають за мовлення. Це може призвести до тимчасових або постійних порушень мовлення, таких як афазія або дизартрія.</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-Набряк і запалення</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Після операції можливо виникнення набряку навколо місця втручання, що може тимчасово погіршити мовлення. Зазвичай набряк зменшується з часом, але може потребувати медикаментозного лікування.</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-Реабілітаційні проблеми</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Пацієнти можуть потребувати реабілітаційних заходів для відновлення </a:t>
            </a:r>
            <a:r>
              <a:rPr lang="uk-UA" sz="2000" kern="100" dirty="0" err="1">
                <a:effectLst/>
                <a:latin typeface="Times New Roman" panose="02020603050405020304" pitchFamily="18" charset="0"/>
                <a:ea typeface="Calibri" panose="020F0502020204030204" pitchFamily="34" charset="0"/>
                <a:cs typeface="Times New Roman" panose="02020603050405020304" pitchFamily="18" charset="0"/>
              </a:rPr>
              <a:t>мовних</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функцій, включаючи заняття з логопедом та фізіотерапію.</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98349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D8F74D2-C768-4E3F-D687-A714811BD011}"/>
              </a:ext>
            </a:extLst>
          </p:cNvPr>
          <p:cNvSpPr>
            <a:spLocks noGrp="1"/>
          </p:cNvSpPr>
          <p:nvPr>
            <p:ph type="title"/>
          </p:nvPr>
        </p:nvSpPr>
        <p:spPr>
          <a:xfrm>
            <a:off x="772999" y="188536"/>
            <a:ext cx="10831398" cy="961534"/>
          </a:xfrm>
        </p:spPr>
        <p:txBody>
          <a:bodyPr/>
          <a:lstStyle/>
          <a:p>
            <a:r>
              <a:rPr kumimoji="0" lang="uk-UA" sz="2400" b="0" i="0"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ВПЛИВ НАСЛІДКІВ ПУХЛИН ГОЛОВНОГО МОЗКУ НА МОВНІ ФУНКЦІЇ</a:t>
            </a:r>
            <a:endParaRPr lang="uk-UA" dirty="0"/>
          </a:p>
        </p:txBody>
      </p:sp>
      <p:sp>
        <p:nvSpPr>
          <p:cNvPr id="3" name="Объект 2">
            <a:extLst>
              <a:ext uri="{FF2B5EF4-FFF2-40B4-BE49-F238E27FC236}">
                <a16:creationId xmlns:a16="http://schemas.microsoft.com/office/drawing/2014/main" xmlns="" id="{1284CF80-1223-094C-CF89-94B8D27E7A7C}"/>
              </a:ext>
            </a:extLst>
          </p:cNvPr>
          <p:cNvSpPr>
            <a:spLocks noGrp="1"/>
          </p:cNvSpPr>
          <p:nvPr>
            <p:ph sz="quarter" idx="13"/>
          </p:nvPr>
        </p:nvSpPr>
        <p:spPr>
          <a:xfrm>
            <a:off x="772999" y="1338606"/>
            <a:ext cx="10831398" cy="5222450"/>
          </a:xfrm>
        </p:spPr>
        <p:txBody>
          <a:bodyPr/>
          <a:lstStyle/>
          <a:p>
            <a:pPr>
              <a:lnSpc>
                <a:spcPct val="107000"/>
              </a:lnSpc>
              <a:spcAft>
                <a:spcPts val="800"/>
              </a:spcAft>
              <a:buNone/>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-Радіотерапія</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Радіотерапія використовує високі дози іонізуючого випромінювання для знищення ракових клітин. Хоча цей метод може бути ефективним у лікуванні пухлин, він може також спричинити ряд побічних ефектів:</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-Набряк мозкових тканин</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Радіотерапія може викликати запалення і набряк навколо пухлинної ділянки, що може вплинути на мовлення. Це може проявлятися у вигляді труднощів з артикуляцією або зниженням швидкості мовлення.</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-Радіаційний енцефаліт</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У деяких випадках тривале лікування може призвести до радіаційного енцефаліту, що може викликати когнітивні порушення і вплинути на </a:t>
            </a:r>
            <a:r>
              <a:rPr lang="uk-UA" sz="2000" kern="100" dirty="0" err="1">
                <a:effectLst/>
                <a:latin typeface="Times New Roman" panose="02020603050405020304" pitchFamily="18" charset="0"/>
                <a:ea typeface="Calibri" panose="020F0502020204030204" pitchFamily="34" charset="0"/>
                <a:cs typeface="Times New Roman" panose="02020603050405020304" pitchFamily="18" charset="0"/>
              </a:rPr>
              <a:t>мовні</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функції.</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uk-UA" dirty="0"/>
          </a:p>
        </p:txBody>
      </p:sp>
    </p:spTree>
    <p:extLst>
      <p:ext uri="{BB962C8B-B14F-4D97-AF65-F5344CB8AC3E}">
        <p14:creationId xmlns:p14="http://schemas.microsoft.com/office/powerpoint/2010/main" val="3193999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76E8115-86EA-6726-0BF1-72251CE6E21A}"/>
              </a:ext>
            </a:extLst>
          </p:cNvPr>
          <p:cNvSpPr>
            <a:spLocks noGrp="1"/>
          </p:cNvSpPr>
          <p:nvPr>
            <p:ph type="title"/>
          </p:nvPr>
        </p:nvSpPr>
        <p:spPr>
          <a:xfrm>
            <a:off x="772998" y="273378"/>
            <a:ext cx="10821971" cy="793424"/>
          </a:xfrm>
        </p:spPr>
        <p:txBody>
          <a:bodyPr>
            <a:normAutofit/>
          </a:bodyPr>
          <a:lstStyle/>
          <a:p>
            <a:r>
              <a:rPr kumimoji="0" lang="uk-UA" sz="2400" b="0" i="0"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ВПЛИВ НАСЛІДКІВ ПУХЛИН ГОЛОВНОГО МОЗКУ НА МОВНІ ФУНКЦІЇ</a:t>
            </a:r>
            <a:endParaRPr lang="uk-UA" dirty="0"/>
          </a:p>
        </p:txBody>
      </p:sp>
      <p:sp>
        <p:nvSpPr>
          <p:cNvPr id="3" name="Объект 2">
            <a:extLst>
              <a:ext uri="{FF2B5EF4-FFF2-40B4-BE49-F238E27FC236}">
                <a16:creationId xmlns:a16="http://schemas.microsoft.com/office/drawing/2014/main" xmlns="" id="{FA8688C3-1684-93A9-64D4-2C26837AEFBE}"/>
              </a:ext>
            </a:extLst>
          </p:cNvPr>
          <p:cNvSpPr>
            <a:spLocks noGrp="1"/>
          </p:cNvSpPr>
          <p:nvPr>
            <p:ph sz="quarter" idx="13"/>
          </p:nvPr>
        </p:nvSpPr>
        <p:spPr>
          <a:xfrm>
            <a:off x="772999" y="1225486"/>
            <a:ext cx="10821970" cy="5359136"/>
          </a:xfrm>
        </p:spPr>
        <p:txBody>
          <a:bodyPr>
            <a:normAutofit fontScale="62500" lnSpcReduction="20000"/>
          </a:bodyPr>
          <a:lstStyle/>
          <a:p>
            <a:pPr>
              <a:lnSpc>
                <a:spcPct val="107000"/>
              </a:lnSpc>
              <a:spcAft>
                <a:spcPts val="800"/>
              </a:spcAft>
              <a:buNone/>
            </a:pPr>
            <a:r>
              <a:rPr lang="uk-UA" sz="2600" b="1" kern="100" dirty="0">
                <a:effectLst/>
                <a:latin typeface="Times New Roman" panose="02020603050405020304" pitchFamily="18" charset="0"/>
                <a:ea typeface="Calibri" panose="020F0502020204030204" pitchFamily="34" charset="0"/>
                <a:cs typeface="Times New Roman" panose="02020603050405020304" pitchFamily="18" charset="0"/>
              </a:rPr>
              <a:t>Сухість у роті та труднощі з ковтанням</a:t>
            </a: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 Радіотерапія може вплинути на слизові оболонки рота, що може ускладнити мовлення через сухість у роті та труднощі з ковтанням.</a:t>
            </a:r>
          </a:p>
          <a:p>
            <a:pPr>
              <a:lnSpc>
                <a:spcPct val="107000"/>
              </a:lnSpc>
              <a:spcAft>
                <a:spcPts val="800"/>
              </a:spcAft>
              <a:buNone/>
            </a:pPr>
            <a:r>
              <a:rPr lang="uk-UA" sz="2600" b="1" kern="100" dirty="0">
                <a:effectLst/>
                <a:latin typeface="Times New Roman" panose="02020603050405020304" pitchFamily="18" charset="0"/>
                <a:ea typeface="Calibri" panose="020F0502020204030204" pitchFamily="34" charset="0"/>
                <a:cs typeface="Times New Roman" panose="02020603050405020304" pitchFamily="18" charset="0"/>
              </a:rPr>
              <a:t>Хіміотерапія </a:t>
            </a:r>
            <a:r>
              <a:rPr lang="uk-UA" sz="2600" kern="100" dirty="0" err="1">
                <a:effectLst/>
                <a:latin typeface="Times New Roman" panose="02020603050405020304" pitchFamily="18" charset="0"/>
                <a:ea typeface="Calibri" panose="020F0502020204030204" pitchFamily="34" charset="0"/>
                <a:cs typeface="Times New Roman" panose="02020603050405020304" pitchFamily="18" charset="0"/>
              </a:rPr>
              <a:t>Хіміотерапія</a:t>
            </a: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 використовує ліки для знищення ракових клітин по всьому організму. </a:t>
            </a:r>
          </a:p>
          <a:p>
            <a:pPr>
              <a:lnSpc>
                <a:spcPct val="107000"/>
              </a:lnSpc>
              <a:spcAft>
                <a:spcPts val="800"/>
              </a:spcAft>
              <a:buNone/>
            </a:pP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Хоча вона може бути ефективною проти пухлин, побічні ефекти цього лікування можуть також вплинути на мовлення:</a:t>
            </a:r>
          </a:p>
          <a:p>
            <a:pPr>
              <a:lnSpc>
                <a:spcPct val="107000"/>
              </a:lnSpc>
              <a:spcAft>
                <a:spcPts val="800"/>
              </a:spcAft>
              <a:buNone/>
            </a:pPr>
            <a:r>
              <a:rPr lang="uk-UA" sz="2600" b="1" kern="100" dirty="0">
                <a:effectLst/>
                <a:latin typeface="Times New Roman" panose="02020603050405020304" pitchFamily="18" charset="0"/>
                <a:ea typeface="Calibri" panose="020F0502020204030204" pitchFamily="34" charset="0"/>
                <a:cs typeface="Times New Roman" panose="02020603050405020304" pitchFamily="18" charset="0"/>
              </a:rPr>
              <a:t>Когнітивні зміни</a:t>
            </a: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 Хіміотерапія може викликати когнітивні порушення, такі як проблеми з пам’яттю і концентрацією, що можуть ускладнити мовлення. Це явище відоме як “</a:t>
            </a:r>
            <a:r>
              <a:rPr lang="uk-UA" sz="2600" kern="100" dirty="0" err="1">
                <a:effectLst/>
                <a:latin typeface="Times New Roman" panose="02020603050405020304" pitchFamily="18" charset="0"/>
                <a:ea typeface="Calibri" panose="020F0502020204030204" pitchFamily="34" charset="0"/>
                <a:cs typeface="Times New Roman" panose="02020603050405020304" pitchFamily="18" charset="0"/>
              </a:rPr>
              <a:t>хіміо</a:t>
            </a: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-дим” (</a:t>
            </a:r>
            <a:r>
              <a:rPr lang="uk-UA" sz="2600" kern="100" dirty="0" err="1">
                <a:effectLst/>
                <a:latin typeface="Times New Roman" panose="02020603050405020304" pitchFamily="18" charset="0"/>
                <a:ea typeface="Calibri" panose="020F0502020204030204" pitchFamily="34" charset="0"/>
                <a:cs typeface="Times New Roman" panose="02020603050405020304" pitchFamily="18" charset="0"/>
              </a:rPr>
              <a:t>chemobrain</a:t>
            </a: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buNone/>
            </a:pPr>
            <a:r>
              <a:rPr lang="uk-UA" sz="2600" b="1" kern="100" dirty="0">
                <a:effectLst/>
                <a:latin typeface="Times New Roman" panose="02020603050405020304" pitchFamily="18" charset="0"/>
                <a:ea typeface="Calibri" panose="020F0502020204030204" pitchFamily="34" charset="0"/>
                <a:cs typeface="Times New Roman" panose="02020603050405020304" pitchFamily="18" charset="0"/>
              </a:rPr>
              <a:t>Втома і загальна слабкість</a:t>
            </a: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 Хіміотерапія може призвести до втоми та загальної слабкості, що може вплинути на здатність говорити і сприймати інформацію.</a:t>
            </a:r>
          </a:p>
          <a:p>
            <a:pPr>
              <a:lnSpc>
                <a:spcPct val="107000"/>
              </a:lnSpc>
              <a:spcAft>
                <a:spcPts val="800"/>
              </a:spcAft>
              <a:buNone/>
            </a:pP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Зміни в психічному стані: Лікування може спричинити емоційні зміни, такі як депресія або тривога, які можуть вплинути на мовлення та комунікацію.</a:t>
            </a:r>
          </a:p>
          <a:p>
            <a:pPr>
              <a:lnSpc>
                <a:spcPct val="107000"/>
              </a:lnSpc>
              <a:spcAft>
                <a:spcPts val="800"/>
              </a:spcAft>
            </a:pP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Однак важливо відзначити, що при професійному підході до лікування і належній медичній підтримці ці проблеми виникають дуже </a:t>
            </a:r>
            <a:r>
              <a:rPr lang="uk-UA" sz="2600" kern="100" dirty="0" err="1">
                <a:effectLst/>
                <a:latin typeface="Times New Roman" panose="02020603050405020304" pitchFamily="18" charset="0"/>
                <a:ea typeface="Calibri" panose="020F0502020204030204" pitchFamily="34" charset="0"/>
                <a:cs typeface="Times New Roman" panose="02020603050405020304" pitchFamily="18" charset="0"/>
              </a:rPr>
              <a:t>рідко</a:t>
            </a: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 і можуть бути успішно </a:t>
            </a:r>
            <a:r>
              <a:rPr lang="uk-UA" sz="2600" kern="100" dirty="0" err="1">
                <a:effectLst/>
                <a:latin typeface="Times New Roman" panose="02020603050405020304" pitchFamily="18" charset="0"/>
                <a:ea typeface="Calibri" panose="020F0502020204030204" pitchFamily="34" charset="0"/>
                <a:cs typeface="Times New Roman" panose="02020603050405020304" pitchFamily="18" charset="0"/>
              </a:rPr>
              <a:t>контролювані</a:t>
            </a: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0135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29DA251-7E8F-EA54-0C76-403876CC53A7}"/>
              </a:ext>
            </a:extLst>
          </p:cNvPr>
          <p:cNvSpPr>
            <a:spLocks noGrp="1"/>
          </p:cNvSpPr>
          <p:nvPr>
            <p:ph type="title"/>
          </p:nvPr>
        </p:nvSpPr>
        <p:spPr>
          <a:xfrm>
            <a:off x="913775" y="367645"/>
            <a:ext cx="10690621" cy="699157"/>
          </a:xfrm>
        </p:spPr>
        <p:txBody>
          <a:bodyPr>
            <a:noAutofit/>
          </a:bodyPr>
          <a:lstStyle/>
          <a:p>
            <a:pPr marL="228600" marR="0" lvl="0" indent="-228600" defTabSz="914400" rtl="0" eaLnBrk="1" fontAlgn="auto" latinLnBrk="0" hangingPunct="1">
              <a:lnSpc>
                <a:spcPct val="107000"/>
              </a:lnSpc>
              <a:spcBef>
                <a:spcPts val="1000"/>
              </a:spcBef>
              <a:spcAft>
                <a:spcPts val="800"/>
              </a:spcAft>
              <a:tabLst/>
              <a:defRPr/>
            </a:pPr>
            <a:r>
              <a:rPr kumimoji="0" lang="uk-UA" sz="2800" b="1"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uk-UA" sz="2800" b="1"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uk-UA" sz="2800" b="1"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Принципи логопедичної діагностики </a:t>
            </a:r>
            <a:br>
              <a:rPr kumimoji="0" lang="uk-UA" sz="2800" b="1"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endParaRPr lang="uk-UA" sz="2800" b="1" dirty="0"/>
          </a:p>
        </p:txBody>
      </p:sp>
      <p:sp>
        <p:nvSpPr>
          <p:cNvPr id="3" name="Объект 2">
            <a:extLst>
              <a:ext uri="{FF2B5EF4-FFF2-40B4-BE49-F238E27FC236}">
                <a16:creationId xmlns:a16="http://schemas.microsoft.com/office/drawing/2014/main" xmlns="" id="{27F0BF31-9344-C29D-845C-147704FD8C70}"/>
              </a:ext>
            </a:extLst>
          </p:cNvPr>
          <p:cNvSpPr>
            <a:spLocks noGrp="1"/>
          </p:cNvSpPr>
          <p:nvPr>
            <p:ph sz="quarter" idx="13"/>
          </p:nvPr>
        </p:nvSpPr>
        <p:spPr>
          <a:xfrm>
            <a:off x="913774" y="1234912"/>
            <a:ext cx="10624634" cy="4556288"/>
          </a:xfrm>
        </p:spPr>
        <p:txBody>
          <a:bodyPr>
            <a:normAutofit fontScale="92500"/>
          </a:bodyPr>
          <a:lstStyle/>
          <a:p>
            <a:pPr>
              <a:lnSpc>
                <a:spcPct val="107000"/>
              </a:lnSpc>
              <a:spcAft>
                <a:spcPts val="800"/>
              </a:spcAft>
              <a:buNone/>
            </a:pPr>
            <a:r>
              <a:rPr lang="uk-UA" sz="2600" b="1" kern="100" dirty="0">
                <a:effectLst/>
                <a:latin typeface="Times New Roman" panose="02020603050405020304" pitchFamily="18" charset="0"/>
                <a:ea typeface="Calibri" panose="020F0502020204030204" pitchFamily="34" charset="0"/>
                <a:cs typeface="Times New Roman" panose="02020603050405020304" pitchFamily="18" charset="0"/>
              </a:rPr>
              <a:t>-Комплексний підхід</a:t>
            </a: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 співпраця з лікарями, </a:t>
            </a:r>
            <a:r>
              <a:rPr lang="uk-UA" sz="2600" kern="100" dirty="0" err="1">
                <a:effectLst/>
                <a:latin typeface="Times New Roman" panose="02020603050405020304" pitchFamily="18" charset="0"/>
                <a:ea typeface="Calibri" panose="020F0502020204030204" pitchFamily="34" charset="0"/>
                <a:cs typeface="Times New Roman" panose="02020603050405020304" pitchFamily="18" charset="0"/>
              </a:rPr>
              <a:t>нейропсихологом</a:t>
            </a:r>
            <a:r>
              <a:rPr lang="uk-UA" sz="2600" kern="100" dirty="0">
                <a:latin typeface="Times New Roman" panose="02020603050405020304" pitchFamily="18" charset="0"/>
                <a:ea typeface="Calibri" panose="020F0502020204030204" pitchFamily="34" charset="0"/>
                <a:cs typeface="Times New Roman" panose="02020603050405020304" pitchFamily="18" charset="0"/>
              </a:rPr>
              <a:t>, неврологом</a:t>
            </a:r>
            <a:endParaRPr lang="uk-UA"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None/>
            </a:pPr>
            <a:r>
              <a:rPr lang="uk-UA" sz="2600" b="1" kern="100" dirty="0">
                <a:effectLst/>
                <a:latin typeface="Times New Roman" panose="02020603050405020304" pitchFamily="18" charset="0"/>
                <a:ea typeface="Calibri" panose="020F0502020204030204" pitchFamily="34" charset="0"/>
                <a:cs typeface="Times New Roman" panose="02020603050405020304" pitchFamily="18" charset="0"/>
              </a:rPr>
              <a:t>-Методи клініко-логопедичного обстеження</a:t>
            </a: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 бесіда, спостереження, мовленнєві проби.</a:t>
            </a:r>
          </a:p>
          <a:p>
            <a:pPr>
              <a:lnSpc>
                <a:spcPct val="107000"/>
              </a:lnSpc>
              <a:spcAft>
                <a:spcPts val="800"/>
              </a:spcAft>
              <a:buNone/>
            </a:pPr>
            <a:r>
              <a:rPr lang="uk-UA" sz="2600" b="1" kern="100" dirty="0">
                <a:effectLst/>
                <a:latin typeface="Times New Roman" panose="02020603050405020304" pitchFamily="18" charset="0"/>
                <a:ea typeface="Calibri" panose="020F0502020204030204" pitchFamily="34" charset="0"/>
                <a:cs typeface="Times New Roman" panose="02020603050405020304" pitchFamily="18" charset="0"/>
              </a:rPr>
              <a:t>-Оцінка</a:t>
            </a: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 розуміння, говоріння, читання, письмо, лічба, мислення.</a:t>
            </a:r>
          </a:p>
          <a:p>
            <a:pPr>
              <a:lnSpc>
                <a:spcPct val="107000"/>
              </a:lnSpc>
              <a:spcAft>
                <a:spcPts val="800"/>
              </a:spcAft>
              <a:buNone/>
            </a:pPr>
            <a:r>
              <a:rPr lang="uk-UA" sz="2600" b="1" kern="100" dirty="0">
                <a:effectLst/>
                <a:latin typeface="Times New Roman" panose="02020603050405020304" pitchFamily="18" charset="0"/>
                <a:ea typeface="Calibri" panose="020F0502020204030204" pitchFamily="34" charset="0"/>
                <a:cs typeface="Times New Roman" panose="02020603050405020304" pitchFamily="18" charset="0"/>
              </a:rPr>
              <a:t>-Визначення </a:t>
            </a: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мовленнєвого профілю пацієнта:</a:t>
            </a:r>
            <a:r>
              <a:rPr kumimoji="0" lang="uk-UA" sz="2600" b="0" i="0"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Тестування мовленнєвих функцій (приклади інструментів: «</a:t>
            </a:r>
            <a:r>
              <a:rPr kumimoji="0" lang="uk-UA" sz="2600" b="0" i="0" u="none" strike="noStrike" kern="100" cap="all"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Афазіологічна</a:t>
            </a:r>
            <a:r>
              <a:rPr kumimoji="0" lang="uk-UA" sz="2600" b="0" i="0"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карта», опитувальники, проби).</a:t>
            </a:r>
          </a:p>
          <a:p>
            <a:pPr>
              <a:lnSpc>
                <a:spcPct val="107000"/>
              </a:lnSpc>
              <a:spcAft>
                <a:spcPts val="800"/>
              </a:spcAft>
              <a:buNone/>
            </a:pPr>
            <a:endParaRPr lang="uk-UA" sz="56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4165474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5D95F9F-9EF9-F880-1C38-A08E98842095}"/>
              </a:ext>
            </a:extLst>
          </p:cNvPr>
          <p:cNvSpPr>
            <a:spLocks noGrp="1"/>
          </p:cNvSpPr>
          <p:nvPr>
            <p:ph type="title"/>
          </p:nvPr>
        </p:nvSpPr>
        <p:spPr>
          <a:xfrm>
            <a:off x="838986" y="254523"/>
            <a:ext cx="10774837" cy="886119"/>
          </a:xfrm>
        </p:spPr>
        <p:txBody>
          <a:bodyPr>
            <a:normAutofit/>
          </a:bodyPr>
          <a:lstStyle/>
          <a:p>
            <a:endParaRPr lang="uk-UA" dirty="0"/>
          </a:p>
        </p:txBody>
      </p:sp>
      <p:pic>
        <p:nvPicPr>
          <p:cNvPr id="4" name="Объект 3">
            <a:extLst>
              <a:ext uri="{FF2B5EF4-FFF2-40B4-BE49-F238E27FC236}">
                <a16:creationId xmlns:a16="http://schemas.microsoft.com/office/drawing/2014/main" xmlns="" id="{91F1EB59-1B2F-2D75-F5EB-EA10E50913A1}"/>
              </a:ext>
            </a:extLst>
          </p:cNvPr>
          <p:cNvPicPr>
            <a:picLocks noGrp="1" noChangeAspect="1"/>
          </p:cNvPicPr>
          <p:nvPr>
            <p:ph sz="quarter" idx="13"/>
          </p:nvPr>
        </p:nvPicPr>
        <p:blipFill>
          <a:blip r:embed="rId2"/>
          <a:stretch>
            <a:fillRect/>
          </a:stretch>
        </p:blipFill>
        <p:spPr>
          <a:xfrm>
            <a:off x="970961" y="1289116"/>
            <a:ext cx="3354358" cy="2816416"/>
          </a:xfrm>
          <a:prstGeom prst="rect">
            <a:avLst/>
          </a:prstGeom>
        </p:spPr>
      </p:pic>
      <p:sp>
        <p:nvSpPr>
          <p:cNvPr id="6" name="TextBox 5">
            <a:extLst>
              <a:ext uri="{FF2B5EF4-FFF2-40B4-BE49-F238E27FC236}">
                <a16:creationId xmlns:a16="http://schemas.microsoft.com/office/drawing/2014/main" xmlns="" id="{2789DBB9-A7D6-EDB1-7292-914E18D81234}"/>
              </a:ext>
            </a:extLst>
          </p:cNvPr>
          <p:cNvSpPr txBox="1"/>
          <p:nvPr/>
        </p:nvSpPr>
        <p:spPr>
          <a:xfrm>
            <a:off x="4647413" y="1451728"/>
            <a:ext cx="6966410" cy="7206075"/>
          </a:xfrm>
          <a:prstGeom prst="rect">
            <a:avLst/>
          </a:prstGeom>
          <a:noFill/>
        </p:spPr>
        <p:txBody>
          <a:bodyPr wrap="square">
            <a:spAutoFit/>
          </a:bodyPr>
          <a:lstStyle/>
          <a:p>
            <a:pPr>
              <a:lnSpc>
                <a:spcPct val="107000"/>
              </a:lnSpc>
              <a:spcAft>
                <a:spcPts val="800"/>
              </a:spcAft>
              <a:buNone/>
            </a:pP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ПУХЛИНА МОЗКУ: СИМПТОМИ, ПРИЧИНИ, ПРОГНОЗ</a:t>
            </a:r>
            <a:endParaRPr lang="uk-UA"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Пухлина мозку – це маса або ріст аномальних клітин у мозку.</a:t>
            </a:r>
            <a:endParaRPr lang="uk-UA"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Існує багато різних типів пухлин головного мозку. Деякі пухлини головного мозку є нераковими (</a:t>
            </a: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доброякісними</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а деякі пухлини головного мозку є раковими (</a:t>
            </a: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злоякісними</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Пухлини головного мозку можуть початися у мозку (</a:t>
            </a: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первинні </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пухлини головного мозку), а рак може розпочатися в інших частинах тіла і поширитися на головний мозок (</a:t>
            </a: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вторинні </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або метастатичні пухлини мозку).</a:t>
            </a:r>
          </a:p>
          <a:p>
            <a:pPr>
              <a:lnSpc>
                <a:spcPct val="107000"/>
              </a:lnSpc>
              <a:spcAft>
                <a:spcPts val="800"/>
              </a:spcAft>
              <a:buNone/>
            </a:pPr>
            <a:r>
              <a:rPr lang="uk-UA" sz="1800" b="1" i="1" kern="100" dirty="0">
                <a:effectLst/>
                <a:latin typeface="Times New Roman" panose="02020603050405020304" pitchFamily="18" charset="0"/>
                <a:ea typeface="Calibri" panose="020F0502020204030204" pitchFamily="34" charset="0"/>
                <a:cs typeface="Times New Roman" panose="02020603050405020304" pitchFamily="18" charset="0"/>
              </a:rPr>
              <a:t>Типи пухлин</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800" i="1" kern="100" dirty="0">
                <a:effectLst/>
                <a:latin typeface="Times New Roman" panose="02020603050405020304" pitchFamily="18" charset="0"/>
                <a:ea typeface="Calibri" panose="020F0502020204030204" pitchFamily="34" charset="0"/>
                <a:cs typeface="Times New Roman" panose="02020603050405020304" pitchFamily="18" charset="0"/>
              </a:rPr>
              <a:t>Акустична неврома Астроцитома Метастази в мозок Карцинома сплетення судинної оболонки </a:t>
            </a:r>
            <a:r>
              <a:rPr lang="uk-UA" sz="1800" i="1" kern="100" dirty="0" err="1">
                <a:effectLst/>
                <a:latin typeface="Times New Roman" panose="02020603050405020304" pitchFamily="18" charset="0"/>
                <a:ea typeface="Calibri" panose="020F0502020204030204" pitchFamily="34" charset="0"/>
                <a:cs typeface="Times New Roman" panose="02020603050405020304" pitchFamily="18" charset="0"/>
              </a:rPr>
              <a:t>Краніофарингіома</a:t>
            </a:r>
            <a:r>
              <a:rPr lang="uk-UA" sz="1800" i="1" kern="100" dirty="0">
                <a:effectLst/>
                <a:latin typeface="Times New Roman" panose="02020603050405020304" pitchFamily="18" charset="0"/>
                <a:ea typeface="Calibri" panose="020F0502020204030204" pitchFamily="34" charset="0"/>
                <a:cs typeface="Times New Roman" panose="02020603050405020304" pitchFamily="18" charset="0"/>
              </a:rPr>
              <a:t> Ембріональні пухлини </a:t>
            </a:r>
            <a:r>
              <a:rPr lang="uk-UA" sz="1800" i="1" kern="100" dirty="0" err="1">
                <a:effectLst/>
                <a:latin typeface="Times New Roman" panose="02020603050405020304" pitchFamily="18" charset="0"/>
                <a:ea typeface="Calibri" panose="020F0502020204030204" pitchFamily="34" charset="0"/>
                <a:cs typeface="Times New Roman" panose="02020603050405020304" pitchFamily="18" charset="0"/>
              </a:rPr>
              <a:t>Епендимома</a:t>
            </a:r>
            <a:r>
              <a:rPr lang="uk-UA"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i="1" kern="100" dirty="0" err="1">
                <a:effectLst/>
                <a:latin typeface="Times New Roman" panose="02020603050405020304" pitchFamily="18" charset="0"/>
                <a:ea typeface="Calibri" panose="020F0502020204030204" pitchFamily="34" charset="0"/>
                <a:cs typeface="Times New Roman" panose="02020603050405020304" pitchFamily="18" charset="0"/>
              </a:rPr>
              <a:t>Гліобластома</a:t>
            </a:r>
            <a:r>
              <a:rPr lang="uk-UA" sz="1800" i="1" kern="100" dirty="0">
                <a:effectLst/>
                <a:latin typeface="Times New Roman" panose="02020603050405020304" pitchFamily="18" charset="0"/>
                <a:ea typeface="Calibri" panose="020F0502020204030204" pitchFamily="34" charset="0"/>
                <a:cs typeface="Times New Roman" panose="02020603050405020304" pitchFamily="18" charset="0"/>
              </a:rPr>
              <a:t> Гліома</a:t>
            </a:r>
            <a:r>
              <a:rPr lang="uk-UA" kern="100" dirty="0">
                <a:latin typeface="Calibri" panose="020F0502020204030204" pitchFamily="34" charset="0"/>
                <a:ea typeface="Calibri" panose="020F0502020204030204" pitchFamily="34" charset="0"/>
                <a:cs typeface="Times New Roman" panose="02020603050405020304" pitchFamily="18" charset="0"/>
              </a:rPr>
              <a:t> </a:t>
            </a:r>
            <a:r>
              <a:rPr lang="uk-UA" sz="1800" i="1" kern="100" dirty="0" err="1">
                <a:effectLst/>
                <a:latin typeface="Times New Roman" panose="02020603050405020304" pitchFamily="18" charset="0"/>
                <a:ea typeface="Calibri" panose="020F0502020204030204" pitchFamily="34" charset="0"/>
                <a:cs typeface="Times New Roman" panose="02020603050405020304" pitchFamily="18" charset="0"/>
              </a:rPr>
              <a:t>Медулобластома</a:t>
            </a:r>
            <a:r>
              <a:rPr lang="uk-UA" sz="1800" i="1" kern="100" dirty="0">
                <a:effectLst/>
                <a:latin typeface="Times New Roman" panose="02020603050405020304" pitchFamily="18" charset="0"/>
                <a:ea typeface="Calibri" panose="020F0502020204030204" pitchFamily="34" charset="0"/>
                <a:cs typeface="Times New Roman" panose="02020603050405020304" pitchFamily="18" charset="0"/>
              </a:rPr>
              <a:t> Менінгіома </a:t>
            </a:r>
            <a:r>
              <a:rPr lang="uk-UA" sz="1800" i="1" kern="100" dirty="0" err="1">
                <a:effectLst/>
                <a:latin typeface="Times New Roman" panose="02020603050405020304" pitchFamily="18" charset="0"/>
                <a:ea typeface="Calibri" panose="020F0502020204030204" pitchFamily="34" charset="0"/>
                <a:cs typeface="Times New Roman" panose="02020603050405020304" pitchFamily="18" charset="0"/>
              </a:rPr>
              <a:t>Олігодендрогліома</a:t>
            </a:r>
            <a:r>
              <a:rPr lang="uk-UA" kern="100" dirty="0">
                <a:latin typeface="Calibri" panose="020F0502020204030204" pitchFamily="34" charset="0"/>
                <a:ea typeface="Calibri" panose="020F0502020204030204" pitchFamily="34" charset="0"/>
                <a:cs typeface="Times New Roman" panose="02020603050405020304" pitchFamily="18" charset="0"/>
              </a:rPr>
              <a:t> </a:t>
            </a:r>
            <a:r>
              <a:rPr lang="uk-UA" sz="1800" i="1" kern="100" dirty="0">
                <a:effectLst/>
                <a:latin typeface="Times New Roman" panose="02020603050405020304" pitchFamily="18" charset="0"/>
                <a:ea typeface="Calibri" panose="020F0502020204030204" pitchFamily="34" charset="0"/>
                <a:cs typeface="Times New Roman" panose="02020603050405020304" pitchFamily="18" charset="0"/>
              </a:rPr>
              <a:t>Дитячі пухлини головного мозку </a:t>
            </a:r>
            <a:r>
              <a:rPr lang="uk-UA" sz="1800" i="1" kern="100" dirty="0" err="1">
                <a:effectLst/>
                <a:latin typeface="Times New Roman" panose="02020603050405020304" pitchFamily="18" charset="0"/>
                <a:ea typeface="Calibri" panose="020F0502020204030204" pitchFamily="34" charset="0"/>
                <a:cs typeface="Times New Roman" panose="02020603050405020304" pitchFamily="18" charset="0"/>
              </a:rPr>
              <a:t>Пінеобластома</a:t>
            </a:r>
            <a:r>
              <a:rPr lang="uk-UA" sz="1800" i="1" kern="100" dirty="0">
                <a:effectLst/>
                <a:latin typeface="Times New Roman" panose="02020603050405020304" pitchFamily="18" charset="0"/>
                <a:ea typeface="Calibri" panose="020F0502020204030204" pitchFamily="34" charset="0"/>
                <a:cs typeface="Times New Roman" panose="02020603050405020304" pitchFamily="18" charset="0"/>
              </a:rPr>
              <a:t> Пухлини гіпофіза</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uk-UA"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uk-UA"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uk-UA"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uk-UA"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uk-UA"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uk-UA"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7652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98D490E-C093-E568-A55E-BE6198C97CD7}"/>
              </a:ext>
            </a:extLst>
          </p:cNvPr>
          <p:cNvSpPr>
            <a:spLocks noGrp="1"/>
          </p:cNvSpPr>
          <p:nvPr>
            <p:ph type="title"/>
          </p:nvPr>
        </p:nvSpPr>
        <p:spPr>
          <a:xfrm>
            <a:off x="913775" y="216816"/>
            <a:ext cx="10775461" cy="942682"/>
          </a:xfrm>
        </p:spPr>
        <p:txBody>
          <a:bodyPr>
            <a:normAutofit/>
          </a:bodyPr>
          <a:lstStyle/>
          <a:p>
            <a:r>
              <a:rPr kumimoji="0" lang="uk-UA" sz="2800" b="1"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Етапи логопедичної реабілітації</a:t>
            </a:r>
            <a:endParaRPr lang="uk-UA"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00492686-77C4-7BD1-D595-3B18D1A408F9}"/>
              </a:ext>
            </a:extLst>
          </p:cNvPr>
          <p:cNvSpPr>
            <a:spLocks noGrp="1"/>
          </p:cNvSpPr>
          <p:nvPr>
            <p:ph sz="quarter" idx="13"/>
          </p:nvPr>
        </p:nvSpPr>
        <p:spPr>
          <a:xfrm>
            <a:off x="913773" y="1338606"/>
            <a:ext cx="10775463" cy="5213023"/>
          </a:xfrm>
        </p:spPr>
        <p:txBody>
          <a:bodyPr>
            <a:normAutofit fontScale="70000" lnSpcReduction="20000"/>
          </a:bodyPr>
          <a:lstStyle/>
          <a:p>
            <a:pPr marL="228600" marR="0" lvl="0" indent="-228600" algn="l" defTabSz="914400" rtl="0" eaLnBrk="1" fontAlgn="auto" latinLnBrk="0" hangingPunct="1">
              <a:lnSpc>
                <a:spcPct val="107000"/>
              </a:lnSpc>
              <a:spcBef>
                <a:spcPts val="1000"/>
              </a:spcBef>
              <a:spcAft>
                <a:spcPts val="800"/>
              </a:spcAft>
              <a:buClr>
                <a:prstClr val="black"/>
              </a:buClr>
              <a:buSzTx/>
              <a:buFont typeface="Arial" panose="020B0604020202020204" pitchFamily="34" charset="0"/>
              <a:buNone/>
              <a:tabLst/>
              <a:defRPr/>
            </a:pPr>
            <a:r>
              <a:rPr kumimoji="0" lang="uk-UA" sz="1800" b="1"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Гострий період </a:t>
            </a:r>
            <a:r>
              <a:rPr kumimoji="0" lang="uk-UA" sz="1800" b="0"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(у лікарні):</a:t>
            </a:r>
          </a:p>
          <a:p>
            <a:pPr marL="228600" marR="0" lvl="0" indent="-228600" algn="l" defTabSz="914400" rtl="0" eaLnBrk="1" fontAlgn="auto" latinLnBrk="0" hangingPunct="1">
              <a:lnSpc>
                <a:spcPct val="107000"/>
              </a:lnSpc>
              <a:spcBef>
                <a:spcPts val="1000"/>
              </a:spcBef>
              <a:spcAft>
                <a:spcPts val="800"/>
              </a:spcAft>
              <a:buClr>
                <a:prstClr val="black"/>
              </a:buClr>
              <a:buSzTx/>
              <a:buFont typeface="Arial" panose="020B0604020202020204" pitchFamily="34" charset="0"/>
              <a:buNone/>
              <a:tabLst/>
              <a:defRPr/>
            </a:pPr>
            <a:r>
              <a:rPr kumimoji="0" lang="uk-UA" sz="1800" b="0"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-Встановлення елементарного контакту.</a:t>
            </a:r>
          </a:p>
          <a:p>
            <a:pPr marL="228600" marR="0" lvl="0" indent="-228600" algn="l" defTabSz="914400" rtl="0" eaLnBrk="1" fontAlgn="auto" latinLnBrk="0" hangingPunct="1">
              <a:lnSpc>
                <a:spcPct val="107000"/>
              </a:lnSpc>
              <a:spcBef>
                <a:spcPts val="1000"/>
              </a:spcBef>
              <a:spcAft>
                <a:spcPts val="800"/>
              </a:spcAft>
              <a:buClr>
                <a:prstClr val="black"/>
              </a:buClr>
              <a:buSzTx/>
              <a:buFont typeface="Arial" panose="020B0604020202020204" pitchFamily="34" charset="0"/>
              <a:buNone/>
              <a:tabLst/>
              <a:defRPr/>
            </a:pPr>
            <a:r>
              <a:rPr kumimoji="0" lang="uk-UA" sz="1800" b="0"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-Підтримка емоційного стану.</a:t>
            </a:r>
          </a:p>
          <a:p>
            <a:pPr marL="228600" marR="0" lvl="0" indent="-228600" algn="l" defTabSz="914400" rtl="0" eaLnBrk="1" fontAlgn="auto" latinLnBrk="0" hangingPunct="1">
              <a:lnSpc>
                <a:spcPct val="107000"/>
              </a:lnSpc>
              <a:spcBef>
                <a:spcPts val="1000"/>
              </a:spcBef>
              <a:spcAft>
                <a:spcPts val="800"/>
              </a:spcAft>
              <a:buClr>
                <a:prstClr val="black"/>
              </a:buClr>
              <a:buSzTx/>
              <a:buFont typeface="Arial" panose="020B0604020202020204" pitchFamily="34" charset="0"/>
              <a:buNone/>
              <a:tabLst/>
              <a:defRPr/>
            </a:pPr>
            <a:r>
              <a:rPr kumimoji="0" lang="uk-UA" sz="1800" b="0"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-Мінімальні комунікативні вправи.</a:t>
            </a:r>
          </a:p>
          <a:p>
            <a:pPr marL="228600" marR="0" lvl="0" indent="-228600" algn="l" defTabSz="914400" rtl="0" eaLnBrk="1" fontAlgn="auto" latinLnBrk="0" hangingPunct="1">
              <a:lnSpc>
                <a:spcPct val="107000"/>
              </a:lnSpc>
              <a:spcBef>
                <a:spcPts val="1000"/>
              </a:spcBef>
              <a:spcAft>
                <a:spcPts val="800"/>
              </a:spcAft>
              <a:buClr>
                <a:prstClr val="black"/>
              </a:buClr>
              <a:buSzTx/>
              <a:buFont typeface="Arial" panose="020B0604020202020204" pitchFamily="34" charset="0"/>
              <a:buNone/>
              <a:tabLst/>
              <a:defRPr/>
            </a:pPr>
            <a:r>
              <a:rPr kumimoji="0" lang="uk-UA" sz="1800" b="1" u="none" strike="noStrike" kern="100" cap="all"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Підгострий</a:t>
            </a:r>
            <a:r>
              <a:rPr kumimoji="0" lang="uk-UA" sz="1800" b="1"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період</a:t>
            </a:r>
            <a:r>
              <a:rPr kumimoji="0" lang="uk-UA" sz="1800" b="0"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228600" marR="0" lvl="0" indent="-228600" algn="l" defTabSz="914400" rtl="0" eaLnBrk="1" fontAlgn="auto" latinLnBrk="0" hangingPunct="1">
              <a:lnSpc>
                <a:spcPct val="107000"/>
              </a:lnSpc>
              <a:spcBef>
                <a:spcPts val="1000"/>
              </a:spcBef>
              <a:spcAft>
                <a:spcPts val="800"/>
              </a:spcAft>
              <a:buClr>
                <a:prstClr val="black"/>
              </a:buClr>
              <a:buSzTx/>
              <a:buFont typeface="Arial" panose="020B0604020202020204" pitchFamily="34" charset="0"/>
              <a:buNone/>
              <a:tabLst/>
              <a:defRPr/>
            </a:pPr>
            <a:r>
              <a:rPr kumimoji="0" lang="uk-UA" sz="1800" b="0"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-Цілеспрямовані вправи: іменування, граматичне структурування, діалог.</a:t>
            </a:r>
          </a:p>
          <a:p>
            <a:pPr marL="228600" marR="0" lvl="0" indent="-228600" algn="l" defTabSz="914400" rtl="0" eaLnBrk="1" fontAlgn="auto" latinLnBrk="0" hangingPunct="1">
              <a:lnSpc>
                <a:spcPct val="107000"/>
              </a:lnSpc>
              <a:spcBef>
                <a:spcPts val="1000"/>
              </a:spcBef>
              <a:spcAft>
                <a:spcPts val="800"/>
              </a:spcAft>
              <a:buClr>
                <a:prstClr val="black"/>
              </a:buClr>
              <a:buSzTx/>
              <a:buFont typeface="Arial" panose="020B0604020202020204" pitchFamily="34" charset="0"/>
              <a:buNone/>
              <a:tabLst/>
              <a:defRPr/>
            </a:pPr>
            <a:r>
              <a:rPr kumimoji="0" lang="uk-UA" sz="1800" b="0"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-Корекція писемного мовлення.</a:t>
            </a:r>
          </a:p>
          <a:p>
            <a:pPr marL="228600" marR="0" lvl="0" indent="-228600" algn="l" defTabSz="914400" rtl="0" eaLnBrk="1" fontAlgn="auto" latinLnBrk="0" hangingPunct="1">
              <a:lnSpc>
                <a:spcPct val="107000"/>
              </a:lnSpc>
              <a:spcBef>
                <a:spcPts val="1000"/>
              </a:spcBef>
              <a:spcAft>
                <a:spcPts val="800"/>
              </a:spcAft>
              <a:buClr>
                <a:prstClr val="black"/>
              </a:buClr>
              <a:buSzTx/>
              <a:buFont typeface="Arial" panose="020B0604020202020204" pitchFamily="34" charset="0"/>
              <a:buNone/>
              <a:tabLst/>
              <a:defRPr/>
            </a:pPr>
            <a:r>
              <a:rPr kumimoji="0" lang="uk-UA" sz="1800" b="0"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-Тренування когнітивних функцій.</a:t>
            </a:r>
          </a:p>
          <a:p>
            <a:pPr marL="228600" marR="0" lvl="0" indent="-228600" algn="l" defTabSz="914400" rtl="0" eaLnBrk="1" fontAlgn="auto" latinLnBrk="0" hangingPunct="1">
              <a:lnSpc>
                <a:spcPct val="107000"/>
              </a:lnSpc>
              <a:spcBef>
                <a:spcPts val="1000"/>
              </a:spcBef>
              <a:spcAft>
                <a:spcPts val="800"/>
              </a:spcAft>
              <a:buClr>
                <a:prstClr val="black"/>
              </a:buClr>
              <a:buSzTx/>
              <a:buFont typeface="Arial" panose="020B0604020202020204" pitchFamily="34" charset="0"/>
              <a:buNone/>
              <a:tabLst/>
              <a:defRPr/>
            </a:pPr>
            <a:r>
              <a:rPr kumimoji="0" lang="uk-UA" sz="1800" b="1"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Стабільний період</a:t>
            </a:r>
            <a:r>
              <a:rPr kumimoji="0" lang="uk-UA" sz="1800" b="0"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228600" marR="0" lvl="0" indent="-228600" algn="l" defTabSz="914400" rtl="0" eaLnBrk="1" fontAlgn="auto" latinLnBrk="0" hangingPunct="1">
              <a:lnSpc>
                <a:spcPct val="107000"/>
              </a:lnSpc>
              <a:spcBef>
                <a:spcPts val="1000"/>
              </a:spcBef>
              <a:spcAft>
                <a:spcPts val="800"/>
              </a:spcAft>
              <a:buClr>
                <a:prstClr val="black"/>
              </a:buClr>
              <a:buSzTx/>
              <a:buFont typeface="Arial" panose="020B0604020202020204" pitchFamily="34" charset="0"/>
              <a:buNone/>
              <a:tabLst/>
              <a:defRPr/>
            </a:pPr>
            <a:r>
              <a:rPr kumimoji="0" lang="uk-UA" sz="1800" b="0"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-Побутова мовленнєва активність.</a:t>
            </a:r>
          </a:p>
          <a:p>
            <a:pPr marL="228600" marR="0" lvl="0" indent="-228600" algn="l" defTabSz="914400" rtl="0" eaLnBrk="1" fontAlgn="auto" latinLnBrk="0" hangingPunct="1">
              <a:lnSpc>
                <a:spcPct val="107000"/>
              </a:lnSpc>
              <a:spcBef>
                <a:spcPts val="1000"/>
              </a:spcBef>
              <a:spcAft>
                <a:spcPts val="800"/>
              </a:spcAft>
              <a:buClr>
                <a:prstClr val="black"/>
              </a:buClr>
              <a:buSzTx/>
              <a:buFont typeface="Arial" panose="020B0604020202020204" pitchFamily="34" charset="0"/>
              <a:buNone/>
              <a:tabLst/>
              <a:defRPr/>
            </a:pPr>
            <a:r>
              <a:rPr kumimoji="0" lang="uk-UA" sz="1800" b="0"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Робота над спонтанним мовленням.</a:t>
            </a:r>
          </a:p>
          <a:p>
            <a:pPr marL="228600" marR="0" lvl="0" indent="-228600" algn="l" defTabSz="914400" rtl="0" eaLnBrk="1" fontAlgn="auto" latinLnBrk="0" hangingPunct="1">
              <a:lnSpc>
                <a:spcPct val="107000"/>
              </a:lnSpc>
              <a:spcBef>
                <a:spcPts val="1000"/>
              </a:spcBef>
              <a:spcAft>
                <a:spcPts val="800"/>
              </a:spcAft>
              <a:buClr>
                <a:prstClr val="black"/>
              </a:buClr>
              <a:buSzTx/>
              <a:buFont typeface="Arial" panose="020B0604020202020204" pitchFamily="34" charset="0"/>
              <a:buNone/>
              <a:tabLst/>
              <a:defRPr/>
            </a:pPr>
            <a:r>
              <a:rPr kumimoji="0" lang="uk-UA" sz="1800" b="0"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Залучення родичів до тренування.</a:t>
            </a:r>
          </a:p>
          <a:p>
            <a:pPr marL="0" marR="0" lvl="0" indent="0" algn="l" defTabSz="914400" rtl="0" eaLnBrk="1" fontAlgn="auto" latinLnBrk="0" hangingPunct="1">
              <a:lnSpc>
                <a:spcPct val="107000"/>
              </a:lnSpc>
              <a:spcBef>
                <a:spcPts val="1000"/>
              </a:spcBef>
              <a:spcAft>
                <a:spcPts val="800"/>
              </a:spcAft>
              <a:buClr>
                <a:prstClr val="black"/>
              </a:buClr>
              <a:buSzTx/>
              <a:buNone/>
              <a:tabLst/>
              <a:defRPr/>
            </a:pPr>
            <a:r>
              <a:rPr kumimoji="0" lang="uk-UA" sz="1800" b="0"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Альтернативна та допоміжна комунікація (за потреби).</a:t>
            </a:r>
          </a:p>
          <a:p>
            <a:pPr marL="228600" marR="0" lvl="0" indent="-228600" algn="l" defTabSz="914400" rtl="0" eaLnBrk="1" fontAlgn="auto" latinLnBrk="0" hangingPunct="1">
              <a:lnSpc>
                <a:spcPct val="107000"/>
              </a:lnSpc>
              <a:spcBef>
                <a:spcPts val="1000"/>
              </a:spcBef>
              <a:spcAft>
                <a:spcPts val="800"/>
              </a:spcAft>
              <a:buClr>
                <a:prstClr val="black"/>
              </a:buClr>
              <a:buSzTx/>
              <a:buFont typeface="Arial" panose="020B0604020202020204" pitchFamily="34" charset="0"/>
              <a:buNone/>
              <a:tabLst/>
              <a:defRPr/>
            </a:pPr>
            <a:endParaRPr kumimoji="0" lang="uk-UA" sz="1800" b="0"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935438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D091943-4A25-A2A4-D5D4-6BE52AACF287}"/>
              </a:ext>
            </a:extLst>
          </p:cNvPr>
          <p:cNvSpPr>
            <a:spLocks noGrp="1"/>
          </p:cNvSpPr>
          <p:nvPr>
            <p:ph type="title"/>
          </p:nvPr>
        </p:nvSpPr>
        <p:spPr>
          <a:xfrm>
            <a:off x="913775" y="329939"/>
            <a:ext cx="10634059" cy="736862"/>
          </a:xfrm>
        </p:spPr>
        <p:txBody>
          <a:bodyPr/>
          <a:lstStyle/>
          <a:p>
            <a:r>
              <a:rPr lang="uk-UA" kern="100" dirty="0" smtClean="0">
                <a:latin typeface="Times New Roman" panose="02020603050405020304" pitchFamily="18" charset="0"/>
                <a:ea typeface="Calibri" panose="020F0502020204030204" pitchFamily="34" charset="0"/>
                <a:cs typeface="Times New Roman" panose="02020603050405020304" pitchFamily="18" charset="0"/>
              </a:rPr>
              <a:t>особливості</a:t>
            </a:r>
            <a:r>
              <a:rPr lang="uk-UA" kern="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логопедичної роботи</a:t>
            </a:r>
            <a:endParaRPr lang="uk-UA" dirty="0"/>
          </a:p>
        </p:txBody>
      </p:sp>
      <p:sp>
        <p:nvSpPr>
          <p:cNvPr id="3" name="Объект 2">
            <a:extLst>
              <a:ext uri="{FF2B5EF4-FFF2-40B4-BE49-F238E27FC236}">
                <a16:creationId xmlns:a16="http://schemas.microsoft.com/office/drawing/2014/main" xmlns="" id="{C36536D1-54CE-37B9-C971-CFD672690B8C}"/>
              </a:ext>
            </a:extLst>
          </p:cNvPr>
          <p:cNvSpPr>
            <a:spLocks noGrp="1"/>
          </p:cNvSpPr>
          <p:nvPr>
            <p:ph sz="quarter" idx="13"/>
          </p:nvPr>
        </p:nvSpPr>
        <p:spPr>
          <a:xfrm>
            <a:off x="913773" y="1291472"/>
            <a:ext cx="10634061" cy="5236589"/>
          </a:xfrm>
        </p:spPr>
        <p:txBody>
          <a:bodyPr>
            <a:normAutofit/>
          </a:bodyPr>
          <a:lstStyle/>
          <a:p>
            <a:pPr>
              <a:lnSpc>
                <a:spcPct val="107000"/>
              </a:lnSpc>
              <a:spcAft>
                <a:spcPts val="800"/>
              </a:spcAft>
              <a:buNone/>
            </a:pPr>
            <a:r>
              <a:rPr lang="uk-UA" sz="1800" kern="100" dirty="0" smtClean="0">
                <a:latin typeface="Times New Roman" panose="02020603050405020304" pitchFamily="18" charset="0"/>
                <a:ea typeface="Calibri" panose="020F0502020204030204" pitchFamily="34" charset="0"/>
                <a:cs typeface="Times New Roman" panose="02020603050405020304" pitchFamily="18" charset="0"/>
              </a:rPr>
              <a:t>особливості</a:t>
            </a:r>
            <a:r>
              <a:rPr lang="uk-UA" sz="1800" kern="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логопедичної роботи з онкологічними пацієнтами:</a:t>
            </a:r>
          </a:p>
          <a:p>
            <a:pPr>
              <a:lnSpc>
                <a:spcPct val="107000"/>
              </a:lnSpc>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-Етичний підхід.</a:t>
            </a:r>
          </a:p>
          <a:p>
            <a:pPr>
              <a:lnSpc>
                <a:spcPct val="107000"/>
              </a:lnSpc>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-Робота з мотивацією та психоемоційним станом.</a:t>
            </a:r>
          </a:p>
          <a:p>
            <a:pPr>
              <a:lnSpc>
                <a:spcPct val="107000"/>
              </a:lnSpc>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-Урахування загального самопочуття та когнітивної втоми.</a:t>
            </a:r>
          </a:p>
          <a:p>
            <a:pPr marL="0" indent="0">
              <a:lnSpc>
                <a:spcPct val="107000"/>
              </a:lnSpc>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-Поступовість і адаптивність навантаження.</a:t>
            </a:r>
          </a:p>
          <a:p>
            <a:pPr marL="0" indent="0">
              <a:lnSpc>
                <a:spcPct val="107000"/>
              </a:lnSpc>
              <a:spcAft>
                <a:spcPts val="800"/>
              </a:spcAft>
              <a:buNone/>
            </a:pPr>
            <a:r>
              <a:rPr lang="uk-UA" sz="1800" kern="100" dirty="0" smtClean="0">
                <a:effectLst/>
                <a:latin typeface="Times New Roman" panose="02020603050405020304" pitchFamily="18" charset="0"/>
                <a:ea typeface="Calibri" panose="020F0502020204030204" pitchFamily="34" charset="0"/>
                <a:cs typeface="Times New Roman" panose="02020603050405020304" pitchFamily="18" charset="0"/>
              </a:rPr>
              <a:t>Висновки:</a:t>
            </a:r>
            <a:endParaRPr lang="uk-UA"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Логопедична реабілітація повинна бути індивідуальною та комплексною.</a:t>
            </a:r>
          </a:p>
          <a:p>
            <a:pPr>
              <a:lnSpc>
                <a:spcPct val="107000"/>
              </a:lnSpc>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Важливо враховувати тип пухлини, її локалізацію та стан пацієнта.</a:t>
            </a:r>
          </a:p>
          <a:p>
            <a:pPr marL="0" indent="0">
              <a:lnSpc>
                <a:spcPct val="107000"/>
              </a:lnSpc>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ТМП унаслідок новоутворень – не вирок: мовлення можна відновлювати</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uk-UA" dirty="0"/>
          </a:p>
        </p:txBody>
      </p:sp>
    </p:spTree>
    <p:extLst>
      <p:ext uri="{BB962C8B-B14F-4D97-AF65-F5344CB8AC3E}">
        <p14:creationId xmlns:p14="http://schemas.microsoft.com/office/powerpoint/2010/main" val="627513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08303E9-EFB7-395A-27E5-EC44F875BDFA}"/>
              </a:ext>
            </a:extLst>
          </p:cNvPr>
          <p:cNvSpPr>
            <a:spLocks noGrp="1"/>
          </p:cNvSpPr>
          <p:nvPr>
            <p:ph type="title"/>
          </p:nvPr>
        </p:nvSpPr>
        <p:spPr>
          <a:xfrm>
            <a:off x="782425" y="216816"/>
            <a:ext cx="10840824" cy="923828"/>
          </a:xfrm>
        </p:spPr>
        <p:txBody>
          <a:bodyPr>
            <a:normAutofit fontScale="90000"/>
          </a:bodyPr>
          <a:lstStyle/>
          <a:p>
            <a:pPr>
              <a:lnSpc>
                <a:spcPct val="107000"/>
              </a:lnSpc>
              <a:spcAft>
                <a:spcPts val="800"/>
              </a:spcAft>
            </a:pP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
            </a:r>
            <a:b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Паразитарні кісти (ехінококоз).</a:t>
            </a:r>
            <a:r>
              <a:rPr lang="uk-UA" sz="3200" kern="100" dirty="0">
                <a:effectLst/>
                <a:latin typeface="Calibri" panose="020F0502020204030204" pitchFamily="34" charset="0"/>
                <a:ea typeface="Calibri" panose="020F0502020204030204" pitchFamily="34" charset="0"/>
                <a:cs typeface="Times New Roman" panose="02020603050405020304" pitchFamily="18" charset="0"/>
              </a:rPr>
              <a:t/>
            </a:r>
            <a:br>
              <a:rPr lang="uk-UA"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uk-UA" dirty="0"/>
          </a:p>
        </p:txBody>
      </p:sp>
      <p:sp>
        <p:nvSpPr>
          <p:cNvPr id="3" name="Объект 2">
            <a:extLst>
              <a:ext uri="{FF2B5EF4-FFF2-40B4-BE49-F238E27FC236}">
                <a16:creationId xmlns:a16="http://schemas.microsoft.com/office/drawing/2014/main" xmlns="" id="{C2B1B8D5-430B-7BE9-5915-E0B45ABFDD0C}"/>
              </a:ext>
            </a:extLst>
          </p:cNvPr>
          <p:cNvSpPr>
            <a:spLocks noGrp="1"/>
          </p:cNvSpPr>
          <p:nvPr>
            <p:ph sz="quarter" idx="13"/>
          </p:nvPr>
        </p:nvSpPr>
        <p:spPr>
          <a:xfrm>
            <a:off x="782425" y="1300900"/>
            <a:ext cx="10840824" cy="5260156"/>
          </a:xfrm>
        </p:spPr>
        <p:txBody>
          <a:bodyPr/>
          <a:lstStyle/>
          <a:p>
            <a:pPr>
              <a:lnSpc>
                <a:spcPct val="107000"/>
              </a:lnSpc>
              <a:spcAft>
                <a:spcPts val="800"/>
              </a:spcAft>
              <a:buNone/>
            </a:pPr>
            <a:r>
              <a:rPr lang="uk-UA" sz="1800" b="1" kern="100" dirty="0" err="1">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Ехінококо́з</a:t>
            </a:r>
            <a:r>
              <a:rPr lang="ru-RU"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800" u="none" strike="noStrike" kern="100" dirty="0">
                <a:solidFill>
                  <a:srgbClr val="3366CC"/>
                </a:solidFill>
                <a:effectLst/>
                <a:latin typeface="Times New Roman" panose="02020603050405020304" pitchFamily="18" charset="0"/>
                <a:ea typeface="Calibri" panose="020F0502020204030204" pitchFamily="34" charset="0"/>
                <a:cs typeface="Times New Roman" panose="02020603050405020304" pitchFamily="18" charset="0"/>
                <a:hlinkClick r:id="rId2" tooltip="Латинська мова"/>
              </a:rPr>
              <a:t>лат.</a:t>
            </a:r>
            <a:r>
              <a:rPr lang="ru-RU"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la-Latn" sz="1800" i="1"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echinococcosis</a:t>
            </a:r>
            <a:r>
              <a:rPr lang="uk-UA"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800" u="none" strike="noStrike" kern="100" dirty="0" err="1">
                <a:solidFill>
                  <a:srgbClr val="3366CC"/>
                </a:solidFill>
                <a:effectLst/>
                <a:latin typeface="Times New Roman" panose="02020603050405020304" pitchFamily="18" charset="0"/>
                <a:ea typeface="Calibri" panose="020F0502020204030204" pitchFamily="34" charset="0"/>
                <a:cs typeface="Times New Roman" panose="02020603050405020304" pitchFamily="18" charset="0"/>
                <a:hlinkClick r:id="rId3" tooltip="Гельмінтози"/>
              </a:rPr>
              <a:t>біогельмінтоз</a:t>
            </a:r>
            <a:r>
              <a:rPr lang="uk-UA"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який спричинює у людей личинкова стадія ціп'яка</a:t>
            </a:r>
            <a:r>
              <a:rPr lang="ru-RU"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800" i="1" u="none" strike="noStrike" kern="100" dirty="0" err="1">
                <a:solidFill>
                  <a:srgbClr val="3366CC"/>
                </a:solidFill>
                <a:effectLst/>
                <a:latin typeface="Times New Roman" panose="02020603050405020304" pitchFamily="18" charset="0"/>
                <a:ea typeface="Calibri" panose="020F0502020204030204" pitchFamily="34" charset="0"/>
                <a:cs typeface="Times New Roman" panose="02020603050405020304" pitchFamily="18" charset="0"/>
                <a:hlinkClick r:id="rId4" tooltip="Ехінокок звичайний"/>
              </a:rPr>
              <a:t>Echinococcus</a:t>
            </a:r>
            <a:r>
              <a:rPr lang="uk-UA" sz="1800" i="1" u="none" strike="noStrike" kern="100" dirty="0">
                <a:solidFill>
                  <a:srgbClr val="3366CC"/>
                </a:solidFill>
                <a:effectLst/>
                <a:latin typeface="Times New Roman" panose="02020603050405020304" pitchFamily="18" charset="0"/>
                <a:ea typeface="Calibri" panose="020F0502020204030204" pitchFamily="34" charset="0"/>
                <a:cs typeface="Times New Roman" panose="02020603050405020304" pitchFamily="18" charset="0"/>
                <a:hlinkClick r:id="rId4" tooltip="Ехінокок звичайний"/>
              </a:rPr>
              <a:t> </a:t>
            </a:r>
            <a:r>
              <a:rPr lang="uk-UA" sz="1800" i="1" u="none" strike="noStrike" kern="100" dirty="0" err="1">
                <a:solidFill>
                  <a:srgbClr val="3366CC"/>
                </a:solidFill>
                <a:effectLst/>
                <a:latin typeface="Times New Roman" panose="02020603050405020304" pitchFamily="18" charset="0"/>
                <a:ea typeface="Calibri" panose="020F0502020204030204" pitchFamily="34" charset="0"/>
                <a:cs typeface="Times New Roman" panose="02020603050405020304" pitchFamily="18" charset="0"/>
                <a:hlinkClick r:id="rId4" tooltip="Ехінокок звичайний"/>
              </a:rPr>
              <a:t>granulosus</a:t>
            </a:r>
            <a:r>
              <a:rPr lang="uk-UA"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та характеризується хронічним перебігом з розвитком у печінці, іноді в легенях та інших органах, </a:t>
            </a:r>
            <a:r>
              <a:rPr lang="uk-UA" sz="1800" kern="100" dirty="0" err="1">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солітарних</a:t>
            </a:r>
            <a:r>
              <a:rPr lang="uk-UA"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або множинних </a:t>
            </a:r>
            <a:r>
              <a:rPr lang="uk-UA" sz="1800" kern="100" dirty="0" err="1">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кистозних</a:t>
            </a:r>
            <a:r>
              <a:rPr lang="uk-UA"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утворень.</a:t>
            </a:r>
            <a:r>
              <a:rPr lang="ru-RU"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Так, порушення мовлення може спостерігатися при ехінококозі, але це залежить від локалізації паразитарної кісти.</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Найчастіші місця локалізації ехінококових кіст:</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-Печінка (найчастіше)</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-Легені</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-Головний мозок (рідше, але саме тут можливі порушення мовлення)</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763399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7CC4938-9B6B-B844-7207-E1F047046402}"/>
              </a:ext>
            </a:extLst>
          </p:cNvPr>
          <p:cNvSpPr>
            <a:spLocks noGrp="1"/>
          </p:cNvSpPr>
          <p:nvPr>
            <p:ph type="title"/>
          </p:nvPr>
        </p:nvSpPr>
        <p:spPr>
          <a:xfrm>
            <a:off x="791852" y="263951"/>
            <a:ext cx="10793689" cy="802851"/>
          </a:xfrm>
        </p:spPr>
        <p:txBody>
          <a:bodyPr>
            <a:normAutofit fontScale="90000"/>
          </a:bodyPr>
          <a:lstStyle/>
          <a:p>
            <a:pPr>
              <a:lnSpc>
                <a:spcPct val="107000"/>
              </a:lnSpc>
              <a:spcAft>
                <a:spcPts val="800"/>
              </a:spcAft>
            </a:pPr>
            <a:r>
              <a:rPr lang="uk-UA" sz="3600" kern="100" dirty="0">
                <a:effectLst/>
                <a:latin typeface="Times New Roman" panose="02020603050405020304" pitchFamily="18" charset="0"/>
                <a:ea typeface="Calibri" panose="020F0502020204030204" pitchFamily="34" charset="0"/>
                <a:cs typeface="Times New Roman" panose="02020603050405020304" pitchFamily="18" charset="0"/>
              </a:rPr>
              <a:t/>
            </a:r>
            <a:br>
              <a:rPr lang="uk-UA" sz="3600" kern="100" dirty="0">
                <a:effectLst/>
                <a:latin typeface="Times New Roman" panose="02020603050405020304" pitchFamily="18" charset="0"/>
                <a:ea typeface="Calibri" panose="020F0502020204030204" pitchFamily="34" charset="0"/>
                <a:cs typeface="Times New Roman" panose="02020603050405020304" pitchFamily="18" charset="0"/>
              </a:rPr>
            </a:br>
            <a:r>
              <a:rPr lang="uk-UA" sz="3100" kern="100" dirty="0">
                <a:effectLst/>
                <a:latin typeface="Times New Roman" panose="02020603050405020304" pitchFamily="18" charset="0"/>
                <a:ea typeface="Calibri" panose="020F0502020204030204" pitchFamily="34" charset="0"/>
                <a:cs typeface="Times New Roman" panose="02020603050405020304" pitchFamily="18" charset="0"/>
              </a:rPr>
              <a:t>Як ехінококоз мозку може впливати на мовлення?</a:t>
            </a:r>
            <a:r>
              <a:rPr lang="uk-UA" sz="3100" kern="100" dirty="0">
                <a:effectLst/>
                <a:latin typeface="Calibri" panose="020F0502020204030204" pitchFamily="34" charset="0"/>
                <a:ea typeface="Calibri" panose="020F0502020204030204" pitchFamily="34" charset="0"/>
                <a:cs typeface="Times New Roman" panose="02020603050405020304" pitchFamily="18" charset="0"/>
              </a:rPr>
              <a:t/>
            </a:r>
            <a:br>
              <a:rPr lang="uk-UA" sz="3100" kern="100" dirty="0">
                <a:effectLst/>
                <a:latin typeface="Calibri" panose="020F0502020204030204" pitchFamily="34" charset="0"/>
                <a:ea typeface="Calibri" panose="020F0502020204030204" pitchFamily="34" charset="0"/>
                <a:cs typeface="Times New Roman" panose="02020603050405020304" pitchFamily="18" charset="0"/>
              </a:rPr>
            </a:br>
            <a:endParaRPr lang="uk-UA" sz="3100" dirty="0"/>
          </a:p>
        </p:txBody>
      </p:sp>
      <p:sp>
        <p:nvSpPr>
          <p:cNvPr id="3" name="Объект 2">
            <a:extLst>
              <a:ext uri="{FF2B5EF4-FFF2-40B4-BE49-F238E27FC236}">
                <a16:creationId xmlns:a16="http://schemas.microsoft.com/office/drawing/2014/main" xmlns="" id="{78980FFB-7153-393D-3AE8-821FF268B3A8}"/>
              </a:ext>
            </a:extLst>
          </p:cNvPr>
          <p:cNvSpPr>
            <a:spLocks noGrp="1"/>
          </p:cNvSpPr>
          <p:nvPr>
            <p:ph sz="quarter" idx="13"/>
          </p:nvPr>
        </p:nvSpPr>
        <p:spPr>
          <a:xfrm>
            <a:off x="791851" y="1206631"/>
            <a:ext cx="10793689" cy="5387417"/>
          </a:xfrm>
        </p:spPr>
        <p:txBody>
          <a:bodyPr/>
          <a:lstStyle/>
          <a:p>
            <a:pPr>
              <a:lnSpc>
                <a:spcPct val="107000"/>
              </a:lnSpc>
              <a:spcAft>
                <a:spcPts val="800"/>
              </a:spcAft>
              <a:buNone/>
            </a:pPr>
            <a:r>
              <a:rPr lang="uk-UA" sz="1400" kern="100" dirty="0">
                <a:effectLst/>
                <a:latin typeface="Times New Roman" panose="02020603050405020304" pitchFamily="18" charset="0"/>
                <a:ea typeface="Calibri" panose="020F0502020204030204" pitchFamily="34" charset="0"/>
                <a:cs typeface="Times New Roman" panose="02020603050405020304" pitchFamily="18" charset="0"/>
              </a:rPr>
              <a:t>Якщо ехінококова кіста розташована в головному мозку, особливо в лобових, скроневих або домінантній півкулі (у </a:t>
            </a:r>
            <a:r>
              <a:rPr lang="uk-UA" sz="1400" kern="100" dirty="0" err="1">
                <a:effectLst/>
                <a:latin typeface="Times New Roman" panose="02020603050405020304" pitchFamily="18" charset="0"/>
                <a:ea typeface="Calibri" panose="020F0502020204030204" pitchFamily="34" charset="0"/>
                <a:cs typeface="Times New Roman" panose="02020603050405020304" pitchFamily="18" charset="0"/>
              </a:rPr>
              <a:t>правшів</a:t>
            </a:r>
            <a:r>
              <a:rPr lang="uk-UA" sz="1400" kern="100" dirty="0">
                <a:effectLst/>
                <a:latin typeface="Times New Roman" panose="02020603050405020304" pitchFamily="18" charset="0"/>
                <a:ea typeface="Calibri" panose="020F0502020204030204" pitchFamily="34" charset="0"/>
                <a:cs typeface="Times New Roman" panose="02020603050405020304" pitchFamily="18" charset="0"/>
              </a:rPr>
              <a:t> — зазвичай ліва півкуля), тоді можливі:</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400" kern="100" dirty="0">
                <a:effectLst/>
                <a:latin typeface="Times New Roman" panose="02020603050405020304" pitchFamily="18" charset="0"/>
                <a:ea typeface="Calibri" panose="020F0502020204030204" pitchFamily="34" charset="0"/>
                <a:cs typeface="Times New Roman" panose="02020603050405020304" pitchFamily="18" charset="0"/>
              </a:rPr>
              <a:t>-Афазія — порушення мовлення внаслідок ураження </a:t>
            </a:r>
            <a:r>
              <a:rPr lang="uk-UA" sz="1400" kern="100" dirty="0" err="1">
                <a:effectLst/>
                <a:latin typeface="Times New Roman" panose="02020603050405020304" pitchFamily="18" charset="0"/>
                <a:ea typeface="Calibri" panose="020F0502020204030204" pitchFamily="34" charset="0"/>
                <a:cs typeface="Times New Roman" panose="02020603050405020304" pitchFamily="18" charset="0"/>
              </a:rPr>
              <a:t>мовних</a:t>
            </a:r>
            <a:r>
              <a:rPr lang="uk-UA" sz="1400" kern="100" dirty="0">
                <a:effectLst/>
                <a:latin typeface="Times New Roman" panose="02020603050405020304" pitchFamily="18" charset="0"/>
                <a:ea typeface="Calibri" panose="020F0502020204030204" pitchFamily="34" charset="0"/>
                <a:cs typeface="Times New Roman" panose="02020603050405020304" pitchFamily="18" charset="0"/>
              </a:rPr>
              <a:t> центрів (центр </a:t>
            </a:r>
            <a:r>
              <a:rPr lang="uk-UA" sz="1400" kern="100" dirty="0" err="1">
                <a:effectLst/>
                <a:latin typeface="Times New Roman" panose="02020603050405020304" pitchFamily="18" charset="0"/>
                <a:ea typeface="Calibri" panose="020F0502020204030204" pitchFamily="34" charset="0"/>
                <a:cs typeface="Times New Roman" panose="02020603050405020304" pitchFamily="18" charset="0"/>
              </a:rPr>
              <a:t>Брока</a:t>
            </a:r>
            <a:r>
              <a:rPr lang="uk-UA" sz="1400" kern="100" dirty="0">
                <a:effectLst/>
                <a:latin typeface="Times New Roman" panose="02020603050405020304" pitchFamily="18" charset="0"/>
                <a:ea typeface="Calibri" panose="020F0502020204030204" pitchFamily="34" charset="0"/>
                <a:cs typeface="Times New Roman" panose="02020603050405020304" pitchFamily="18" charset="0"/>
              </a:rPr>
              <a:t>, центр </a:t>
            </a:r>
            <a:r>
              <a:rPr lang="uk-UA" sz="1400" kern="100" dirty="0" err="1">
                <a:effectLst/>
                <a:latin typeface="Times New Roman" panose="02020603050405020304" pitchFamily="18" charset="0"/>
                <a:ea typeface="Calibri" panose="020F0502020204030204" pitchFamily="34" charset="0"/>
                <a:cs typeface="Times New Roman" panose="02020603050405020304" pitchFamily="18" charset="0"/>
              </a:rPr>
              <a:t>Верніке</a:t>
            </a:r>
            <a:r>
              <a:rPr lang="uk-UA" sz="1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400" kern="100" dirty="0">
                <a:effectLst/>
                <a:latin typeface="Times New Roman" panose="02020603050405020304" pitchFamily="18" charset="0"/>
                <a:ea typeface="Calibri" panose="020F0502020204030204" pitchFamily="34" charset="0"/>
                <a:cs typeface="Times New Roman" panose="02020603050405020304" pitchFamily="18" charset="0"/>
              </a:rPr>
              <a:t>-Дизартрія — утруднення вимови через ураження моторних центрів або шляхів</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uk-UA" sz="1400" kern="100" dirty="0">
                <a:effectLst/>
                <a:latin typeface="Times New Roman" panose="02020603050405020304" pitchFamily="18" charset="0"/>
                <a:ea typeface="Calibri" panose="020F0502020204030204" pitchFamily="34" charset="0"/>
                <a:cs typeface="Times New Roman" panose="02020603050405020304" pitchFamily="18" charset="0"/>
              </a:rPr>
              <a:t>-Загальна сплутаність свідомості або когнітивні порушення, які також можуть впливати на здатність говорити</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pic>
        <p:nvPicPr>
          <p:cNvPr id="4" name="Рисунок 3">
            <a:extLst>
              <a:ext uri="{FF2B5EF4-FFF2-40B4-BE49-F238E27FC236}">
                <a16:creationId xmlns:a16="http://schemas.microsoft.com/office/drawing/2014/main" xmlns="" id="{97ADF34A-BD00-BF58-AE1D-67C8EE70E085}"/>
              </a:ext>
            </a:extLst>
          </p:cNvPr>
          <p:cNvPicPr>
            <a:picLocks noChangeAspect="1"/>
          </p:cNvPicPr>
          <p:nvPr/>
        </p:nvPicPr>
        <p:blipFill>
          <a:blip r:embed="rId2"/>
          <a:stretch>
            <a:fillRect/>
          </a:stretch>
        </p:blipFill>
        <p:spPr>
          <a:xfrm>
            <a:off x="2630079" y="3242821"/>
            <a:ext cx="5948313" cy="3157979"/>
          </a:xfrm>
          <a:prstGeom prst="rect">
            <a:avLst/>
          </a:prstGeom>
        </p:spPr>
      </p:pic>
    </p:spTree>
    <p:extLst>
      <p:ext uri="{BB962C8B-B14F-4D97-AF65-F5344CB8AC3E}">
        <p14:creationId xmlns:p14="http://schemas.microsoft.com/office/powerpoint/2010/main" val="2537949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38AA1D-5CC5-DE16-E0D9-DAF80CDA43FE}"/>
              </a:ext>
            </a:extLst>
          </p:cNvPr>
          <p:cNvSpPr>
            <a:spLocks noGrp="1"/>
          </p:cNvSpPr>
          <p:nvPr>
            <p:ph type="title"/>
          </p:nvPr>
        </p:nvSpPr>
        <p:spPr>
          <a:xfrm>
            <a:off x="829559" y="301658"/>
            <a:ext cx="10661715" cy="765143"/>
          </a:xfrm>
        </p:spPr>
        <p:txBody>
          <a:bodyPr>
            <a:normAutofit/>
          </a:bodyPr>
          <a:lstStyle/>
          <a:p>
            <a:r>
              <a:rPr kumimoji="0" lang="uk-UA" sz="2800" b="1" i="0"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Аневризма судин мозку</a:t>
            </a:r>
            <a:endParaRPr lang="uk-UA" sz="2800" dirty="0"/>
          </a:p>
        </p:txBody>
      </p:sp>
      <p:sp>
        <p:nvSpPr>
          <p:cNvPr id="3" name="Объект 2">
            <a:extLst>
              <a:ext uri="{FF2B5EF4-FFF2-40B4-BE49-F238E27FC236}">
                <a16:creationId xmlns:a16="http://schemas.microsoft.com/office/drawing/2014/main" xmlns="" id="{5E9D84AE-AE8C-837F-E7B4-88E2BD5EF874}"/>
              </a:ext>
            </a:extLst>
          </p:cNvPr>
          <p:cNvSpPr>
            <a:spLocks noGrp="1"/>
          </p:cNvSpPr>
          <p:nvPr>
            <p:ph sz="quarter" idx="13"/>
          </p:nvPr>
        </p:nvSpPr>
        <p:spPr>
          <a:xfrm>
            <a:off x="913774" y="1338606"/>
            <a:ext cx="10577500" cy="5217736"/>
          </a:xfrm>
        </p:spPr>
        <p:txBody>
          <a:bodyPr/>
          <a:lstStyle/>
          <a:p>
            <a:r>
              <a:rPr lang="uk-UA" sz="1600" b="1" kern="100" dirty="0">
                <a:effectLst/>
                <a:latin typeface="Times New Roman" panose="02020603050405020304" pitchFamily="18" charset="0"/>
                <a:ea typeface="Calibri" panose="020F0502020204030204" pitchFamily="34" charset="0"/>
                <a:cs typeface="Times New Roman" panose="02020603050405020304" pitchFamily="18" charset="0"/>
              </a:rPr>
              <a:t>Аневризма судин мозку</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 – це вроджена чи набута патологія мозкових судин. В цьому випадку відбувається деформація їх стінок з утворенням локальної ділянки випинання. Небезпека цього стану полягає в тому, що навіть невелике за розмірами утворення може досить швидко збільшуватись у розмірах, наповнюючись кров’ю. При цьому може відбуватися здавлювання оточуючих аневризму нервів, тканин мозку, а також значно підвищуються ризики ймовірного крововиливу в прилеглі тканини мозку через розриви аневризм.</a:t>
            </a:r>
            <a:endParaRPr lang="uk-UA"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pic>
        <p:nvPicPr>
          <p:cNvPr id="4" name="Рисунок 3">
            <a:extLst>
              <a:ext uri="{FF2B5EF4-FFF2-40B4-BE49-F238E27FC236}">
                <a16:creationId xmlns:a16="http://schemas.microsoft.com/office/drawing/2014/main" xmlns="" id="{AC9C3D39-E54C-37DF-68D2-8A582414559C}"/>
              </a:ext>
            </a:extLst>
          </p:cNvPr>
          <p:cNvPicPr>
            <a:picLocks noChangeAspect="1"/>
          </p:cNvPicPr>
          <p:nvPr/>
        </p:nvPicPr>
        <p:blipFill>
          <a:blip r:embed="rId2"/>
          <a:stretch>
            <a:fillRect/>
          </a:stretch>
        </p:blipFill>
        <p:spPr>
          <a:xfrm>
            <a:off x="3497343" y="3651376"/>
            <a:ext cx="5260157" cy="2904965"/>
          </a:xfrm>
          <a:prstGeom prst="rect">
            <a:avLst/>
          </a:prstGeom>
        </p:spPr>
      </p:pic>
    </p:spTree>
    <p:extLst>
      <p:ext uri="{BB962C8B-B14F-4D97-AF65-F5344CB8AC3E}">
        <p14:creationId xmlns:p14="http://schemas.microsoft.com/office/powerpoint/2010/main" val="2314568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10955ED-2F38-12FC-D420-A3DDD80A7F16}"/>
              </a:ext>
            </a:extLst>
          </p:cNvPr>
          <p:cNvSpPr>
            <a:spLocks noGrp="1"/>
          </p:cNvSpPr>
          <p:nvPr>
            <p:ph type="title"/>
          </p:nvPr>
        </p:nvSpPr>
        <p:spPr>
          <a:xfrm>
            <a:off x="913775" y="197963"/>
            <a:ext cx="10652913" cy="744717"/>
          </a:xfrm>
        </p:spPr>
        <p:txBody>
          <a:bodyPr>
            <a:normAutofit fontScale="90000"/>
          </a:bodyPr>
          <a:lstStyle/>
          <a:p>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
            </a:r>
            <a:b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
            </a:r>
            <a:b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uk-UA" sz="2700" b="1" kern="100" dirty="0">
                <a:effectLst/>
                <a:latin typeface="Times New Roman" panose="02020603050405020304" pitchFamily="18" charset="0"/>
                <a:ea typeface="Calibri" panose="020F0502020204030204" pitchFamily="34" charset="0"/>
                <a:cs typeface="Times New Roman" panose="02020603050405020304" pitchFamily="18" charset="0"/>
              </a:rPr>
              <a:t>Причини аневризми головного мозку</a:t>
            </a:r>
            <a:r>
              <a:rPr lang="uk-UA" sz="1800" kern="100" dirty="0">
                <a:effectLst/>
                <a:latin typeface="Calibri" panose="020F0502020204030204" pitchFamily="34" charset="0"/>
                <a:ea typeface="Calibri" panose="020F0502020204030204" pitchFamily="34" charset="0"/>
                <a:cs typeface="Times New Roman" panose="02020603050405020304" pitchFamily="18" charset="0"/>
              </a:rPr>
              <a:t/>
            </a:r>
            <a:br>
              <a:rPr lang="uk-UA"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uk-UA" dirty="0"/>
          </a:p>
        </p:txBody>
      </p:sp>
      <p:sp>
        <p:nvSpPr>
          <p:cNvPr id="3" name="Объект 2">
            <a:extLst>
              <a:ext uri="{FF2B5EF4-FFF2-40B4-BE49-F238E27FC236}">
                <a16:creationId xmlns:a16="http://schemas.microsoft.com/office/drawing/2014/main" xmlns="" id="{041BA705-2A5F-5C89-A13A-D786A2831393}"/>
              </a:ext>
            </a:extLst>
          </p:cNvPr>
          <p:cNvSpPr>
            <a:spLocks noGrp="1"/>
          </p:cNvSpPr>
          <p:nvPr>
            <p:ph sz="quarter" idx="13"/>
          </p:nvPr>
        </p:nvSpPr>
        <p:spPr>
          <a:xfrm>
            <a:off x="913773" y="1461155"/>
            <a:ext cx="10652915" cy="3704734"/>
          </a:xfrm>
        </p:spPr>
        <p:txBody>
          <a:bodyPr/>
          <a:lstStyle/>
          <a:p>
            <a:pPr>
              <a:lnSpc>
                <a:spcPct val="107000"/>
              </a:lnSpc>
              <a:spcAft>
                <a:spcPts val="800"/>
              </a:spcAft>
              <a:buNone/>
            </a:pPr>
            <a:r>
              <a:rPr lang="uk-UA" sz="1800" kern="100" dirty="0" smtClean="0">
                <a:effectLst/>
                <a:latin typeface="Times New Roman" panose="02020603050405020304" pitchFamily="18" charset="0"/>
                <a:ea typeface="Calibri" panose="020F0502020204030204" pitchFamily="34" charset="0"/>
                <a:cs typeface="Times New Roman" panose="02020603050405020304" pitchFamily="18" charset="0"/>
              </a:rPr>
              <a:t>Поки </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що зі стовідсотковою впевненістю назвати фактори, які гарантовано </a:t>
            </a:r>
            <a:r>
              <a:rPr lang="uk-UA" sz="1800" kern="100" dirty="0" err="1">
                <a:effectLst/>
                <a:latin typeface="Times New Roman" panose="02020603050405020304" pitchFamily="18" charset="0"/>
                <a:ea typeface="Calibri" panose="020F0502020204030204" pitchFamily="34" charset="0"/>
                <a:cs typeface="Times New Roman" panose="02020603050405020304" pitchFamily="18" charset="0"/>
              </a:rPr>
              <a:t>викличуть</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цю патологію, неможливо.</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Проте вже сьогодні лікарі виділяють причини, які можуть сприяти формуванню аневризми головного мозку. Здійснюючи оцінку всіх можливих чинників ризику,  можемо умовно розділити їх на дві основні підгрупи, які вимагають пильної уваги: </a:t>
            </a: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вроджені (внутрішні), і набуті (зовнішні).</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2329892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55F5669-9465-5788-F459-834CD57A018C}"/>
              </a:ext>
            </a:extLst>
          </p:cNvPr>
          <p:cNvSpPr>
            <a:spLocks noGrp="1"/>
          </p:cNvSpPr>
          <p:nvPr>
            <p:ph type="title"/>
          </p:nvPr>
        </p:nvSpPr>
        <p:spPr>
          <a:xfrm>
            <a:off x="913775" y="265043"/>
            <a:ext cx="10364451" cy="728870"/>
          </a:xfrm>
        </p:spPr>
        <p:txBody>
          <a:bodyPr>
            <a:normAutofit/>
          </a:bodyPr>
          <a:lstStyle/>
          <a:p>
            <a:r>
              <a:rPr lang="uk-UA" sz="2800" b="1" dirty="0">
                <a:latin typeface="Times New Roman" panose="02020603050405020304" pitchFamily="18" charset="0"/>
                <a:cs typeface="Times New Roman" panose="02020603050405020304" pitchFamily="18" charset="0"/>
              </a:rPr>
              <a:t>Причини аневризми головного мозку</a:t>
            </a:r>
            <a:endParaRPr lang="uk-UA"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C232C5E7-7848-F83C-C860-9FBAC97B734E}"/>
              </a:ext>
            </a:extLst>
          </p:cNvPr>
          <p:cNvSpPr>
            <a:spLocks noGrp="1"/>
          </p:cNvSpPr>
          <p:nvPr>
            <p:ph sz="quarter" idx="13"/>
          </p:nvPr>
        </p:nvSpPr>
        <p:spPr>
          <a:xfrm>
            <a:off x="913774" y="1325217"/>
            <a:ext cx="10363826" cy="4465982"/>
          </a:xfrm>
        </p:spPr>
        <p:txBody>
          <a:bodyPr/>
          <a:lstStyle/>
          <a:p>
            <a:pPr>
              <a:lnSpc>
                <a:spcPct val="107000"/>
              </a:lnSpc>
              <a:spcAft>
                <a:spcPts val="800"/>
              </a:spcAft>
              <a:buNone/>
            </a:pP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вроджені фактори</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виникнення аневризми в головному мозку:</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структурно-функціональні вади розвитку (наприклад, артеріовенозні вроджені вади, при яких спостерігається сплетіння судин та порушення кровообігу);</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800" kern="100" dirty="0" err="1">
                <a:effectLst/>
                <a:latin typeface="Times New Roman" panose="02020603050405020304" pitchFamily="18" charset="0"/>
                <a:ea typeface="Calibri" panose="020F0502020204030204" pitchFamily="34" charset="0"/>
                <a:cs typeface="Times New Roman" panose="02020603050405020304" pitchFamily="18" charset="0"/>
              </a:rPr>
              <a:t>аутоімунні</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хвороби – найчастіше ті, що стосуються сполучної тканини (наприклад, аутосомно-домінантний </a:t>
            </a:r>
            <a:r>
              <a:rPr lang="uk-UA" sz="1800" kern="100" dirty="0" err="1">
                <a:effectLst/>
                <a:latin typeface="Times New Roman" panose="02020603050405020304" pitchFamily="18" charset="0"/>
                <a:ea typeface="Calibri" panose="020F0502020204030204" pitchFamily="34" charset="0"/>
                <a:cs typeface="Times New Roman" panose="02020603050405020304" pitchFamily="18" charset="0"/>
              </a:rPr>
              <a:t>полікістоз</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нирок, або синдром </a:t>
            </a:r>
            <a:r>
              <a:rPr lang="uk-UA" sz="1800" kern="100" dirty="0" err="1">
                <a:effectLst/>
                <a:latin typeface="Times New Roman" panose="02020603050405020304" pitchFamily="18" charset="0"/>
                <a:ea typeface="Calibri" panose="020F0502020204030204" pitchFamily="34" charset="0"/>
                <a:cs typeface="Times New Roman" panose="02020603050405020304" pitchFamily="18" charset="0"/>
              </a:rPr>
              <a:t>Елерса-Данлоса</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еластична </a:t>
            </a:r>
            <a:r>
              <a:rPr lang="uk-UA" sz="1800" kern="100" dirty="0" err="1">
                <a:effectLst/>
                <a:latin typeface="Times New Roman" panose="02020603050405020304" pitchFamily="18" charset="0"/>
                <a:ea typeface="Calibri" panose="020F0502020204030204" pitchFamily="34" charset="0"/>
                <a:cs typeface="Times New Roman" panose="02020603050405020304" pitchFamily="18" charset="0"/>
              </a:rPr>
              <a:t>псевдоксантома</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та ін.);</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800" kern="100" dirty="0" err="1">
                <a:effectLst/>
                <a:latin typeface="Times New Roman" panose="02020603050405020304" pitchFamily="18" charset="0"/>
                <a:ea typeface="Calibri" panose="020F0502020204030204" pitchFamily="34" charset="0"/>
                <a:cs typeface="Times New Roman" panose="02020603050405020304" pitchFamily="18" charset="0"/>
              </a:rPr>
              <a:t>стромально</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-судинна дистрофія (</a:t>
            </a:r>
            <a:r>
              <a:rPr lang="uk-UA" sz="1800" kern="100" dirty="0" err="1">
                <a:effectLst/>
                <a:latin typeface="Times New Roman" panose="02020603050405020304" pitchFamily="18" charset="0"/>
                <a:ea typeface="Calibri" panose="020F0502020204030204" pitchFamily="34" charset="0"/>
                <a:cs typeface="Times New Roman" panose="02020603050405020304" pitchFamily="18" charset="0"/>
              </a:rPr>
              <a:t>гіаліноз</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спадковий фактор (наявність діагнозу аневризми головного мозку у батьків, або братів і сестер, а також дітей – для пацієнта вони називаються родичами першого ступеня).</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439527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42E989D-4664-D11D-D5A4-B613DE304600}"/>
              </a:ext>
            </a:extLst>
          </p:cNvPr>
          <p:cNvSpPr>
            <a:spLocks noGrp="1"/>
          </p:cNvSpPr>
          <p:nvPr>
            <p:ph type="title"/>
          </p:nvPr>
        </p:nvSpPr>
        <p:spPr>
          <a:xfrm>
            <a:off x="913775" y="311085"/>
            <a:ext cx="10364451" cy="537327"/>
          </a:xfrm>
        </p:spPr>
        <p:txBody>
          <a:bodyPr>
            <a:normAutofit/>
          </a:bodyPr>
          <a:lstStyle/>
          <a:p>
            <a:r>
              <a:rPr lang="uk-UA" sz="2800" b="1" dirty="0">
                <a:latin typeface="Times New Roman" panose="02020603050405020304" pitchFamily="18" charset="0"/>
                <a:cs typeface="Times New Roman" panose="02020603050405020304" pitchFamily="18" charset="0"/>
              </a:rPr>
              <a:t>Причини аневризми головного мозку</a:t>
            </a:r>
            <a:endParaRPr lang="uk-UA"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A9679746-8D04-A68F-72EE-6777A058553C}"/>
              </a:ext>
            </a:extLst>
          </p:cNvPr>
          <p:cNvSpPr>
            <a:spLocks noGrp="1"/>
          </p:cNvSpPr>
          <p:nvPr>
            <p:ph sz="quarter" idx="13"/>
          </p:nvPr>
        </p:nvSpPr>
        <p:spPr>
          <a:xfrm>
            <a:off x="913774" y="1046375"/>
            <a:ext cx="10363826" cy="5500539"/>
          </a:xfrm>
        </p:spPr>
        <p:txBody>
          <a:bodyPr/>
          <a:lstStyle/>
          <a:p>
            <a:pPr>
              <a:lnSpc>
                <a:spcPct val="107000"/>
              </a:lnSpc>
              <a:spcAft>
                <a:spcPts val="800"/>
              </a:spcAft>
              <a:buNone/>
            </a:pP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Набуті фактори</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які можуть спричинити аневризму мозку:</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травми чи рани голови;</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артеріальна гіпертензія, тобто, стійке або досить часте підвищення тиску (провокує розслаблення судинних стінок і може стати причиною їх запалення, що значно підвищує ризик розриву аневризми);</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вживання наркотиків, особливо кількох видів одночасно;</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куріння;</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атеросклероз;</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деякі запальні інфекційні захворювання.</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1001599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38539"/>
            <a:ext cx="10364451" cy="556591"/>
          </a:xfrm>
        </p:spPr>
        <p:txBody>
          <a:bodyPr>
            <a:normAutofit/>
          </a:bodyPr>
          <a:lstStyle/>
          <a:p>
            <a:r>
              <a:rPr lang="uk-UA" sz="2800" b="1" dirty="0" smtClean="0">
                <a:latin typeface="Times New Roman" panose="02020603050405020304" pitchFamily="18" charset="0"/>
                <a:cs typeface="Times New Roman" panose="02020603050405020304" pitchFamily="18" charset="0"/>
              </a:rPr>
              <a:t>Основні симптоми аневризми </a:t>
            </a:r>
            <a:r>
              <a:rPr lang="uk-UA" sz="2800" b="1" dirty="0" err="1" smtClean="0">
                <a:latin typeface="Times New Roman" panose="02020603050405020304" pitchFamily="18" charset="0"/>
                <a:cs typeface="Times New Roman" panose="02020603050405020304" pitchFamily="18" charset="0"/>
              </a:rPr>
              <a:t>гм</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4400" y="1187649"/>
            <a:ext cx="10363826" cy="5213151"/>
          </a:xfrm>
        </p:spPr>
        <p:txBody>
          <a:bodyPr>
            <a:normAutofit fontScale="92500" lnSpcReduction="20000"/>
          </a:bodyPr>
          <a:lstStyle/>
          <a:p>
            <a:r>
              <a:rPr lang="ru-RU" dirty="0" err="1">
                <a:latin typeface="Times New Roman" panose="02020603050405020304" pitchFamily="18" charset="0"/>
                <a:cs typeface="Times New Roman" panose="02020603050405020304" pitchFamily="18" charset="0"/>
              </a:rPr>
              <a:t>сильний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головний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біль</a:t>
            </a:r>
            <a:r>
              <a:rPr lang="ru-RU" dirty="0">
                <a:latin typeface="Times New Roman" panose="02020603050405020304" pitchFamily="18" charset="0"/>
                <a:cs typeface="Times New Roman" panose="02020603050405020304" pitchFamily="18" charset="0"/>
              </a:rPr>
              <a:t> (при </a:t>
            </a:r>
            <a:r>
              <a:rPr lang="ru-RU" dirty="0" err="1">
                <a:latin typeface="Times New Roman" panose="02020603050405020304" pitchFamily="18" charset="0"/>
                <a:cs typeface="Times New Roman" panose="02020603050405020304" pitchFamily="18" charset="0"/>
              </a:rPr>
              <a:t>аневризмі</a:t>
            </a:r>
            <a:r>
              <a:rPr lang="ru-RU" dirty="0">
                <a:latin typeface="Times New Roman" panose="02020603050405020304" pitchFamily="18" charset="0"/>
                <a:cs typeface="Times New Roman" panose="02020603050405020304" pitchFamily="18" charset="0"/>
              </a:rPr>
              <a:t> характер такого болю – </a:t>
            </a:r>
            <a:r>
              <a:rPr lang="ru-RU" dirty="0" err="1">
                <a:latin typeface="Times New Roman" panose="02020603050405020304" pitchFamily="18" charset="0"/>
                <a:cs typeface="Times New Roman" panose="02020603050405020304" pitchFamily="18" charset="0"/>
              </a:rPr>
              <a:t>мігренозний</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порушення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зору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зниження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його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гостроти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випадання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цілих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зору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біль</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зоні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очниць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диплопія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косоокість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раптово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проявилася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окоруховий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параліч</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світлобоязнь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тощо</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нудота</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багаторазово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повторюване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блювання</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рідше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відбуваються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порушення</a:t>
            </a:r>
            <a:r>
              <a:rPr lang="ru-RU" dirty="0">
                <a:latin typeface="Times New Roman" panose="02020603050405020304" pitchFamily="18" charset="0"/>
                <a:cs typeface="Times New Roman" panose="02020603050405020304" pitchFamily="18" charset="0"/>
              </a:rPr>
              <a:t> слуху, </a:t>
            </a:r>
            <a:r>
              <a:rPr lang="ru-RU" dirty="0" err="1">
                <a:latin typeface="Times New Roman" panose="02020603050405020304" pitchFamily="18" charset="0"/>
                <a:cs typeface="Times New Roman" panose="02020603050405020304" pitchFamily="18" charset="0"/>
              </a:rPr>
              <a:t>рухові</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мовні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розлади</a:t>
            </a:r>
            <a:r>
              <a:rPr lang="ru-RU" dirty="0">
                <a:latin typeface="Times New Roman" panose="02020603050405020304" pitchFamily="18" charset="0"/>
                <a:cs typeface="Times New Roman" panose="02020603050405020304" pitchFamily="18" charset="0"/>
              </a:rPr>
              <a:t>. </a:t>
            </a:r>
          </a:p>
          <a:p>
            <a:r>
              <a:rPr lang="ru-RU" dirty="0" err="1">
                <a:latin typeface="Times New Roman" panose="02020603050405020304" pitchFamily="18" charset="0"/>
                <a:cs typeface="Times New Roman" panose="02020603050405020304" pitchFamily="18" charset="0"/>
              </a:rPr>
              <a:t>Біль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дискомфорт</a:t>
            </a:r>
          </a:p>
          <a:p>
            <a:r>
              <a:rPr lang="ru-RU" dirty="0" err="1">
                <a:latin typeface="Times New Roman" panose="02020603050405020304" pitchFamily="18" charset="0"/>
                <a:cs typeface="Times New Roman" panose="02020603050405020304" pitchFamily="18" charset="0"/>
              </a:rPr>
              <a:t>Втрата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свідомості</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Головний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біль</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Головний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гірший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ніж</a:t>
            </a:r>
            <a:r>
              <a:rPr lang="ru-RU" dirty="0">
                <a:latin typeface="Times New Roman" panose="02020603050405020304" pitchFamily="18" charset="0"/>
                <a:cs typeface="Times New Roman" panose="02020603050405020304" pitchFamily="18" charset="0"/>
              </a:rPr>
              <a:t> будь-коли до </a:t>
            </a:r>
            <a:r>
              <a:rPr lang="ru-RU" dirty="0" err="1">
                <a:latin typeface="Times New Roman" panose="02020603050405020304" pitchFamily="18" charset="0"/>
                <a:cs typeface="Times New Roman" panose="02020603050405020304" pitchFamily="18" charset="0"/>
              </a:rPr>
              <a:t>цього</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Невиразна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мова</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Непритомність</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820681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85531"/>
            <a:ext cx="10364451" cy="609599"/>
          </a:xfrm>
        </p:spPr>
        <p:txBody>
          <a:bodyPr>
            <a:normAutofit/>
          </a:bodyPr>
          <a:lstStyle/>
          <a:p>
            <a:r>
              <a:rPr lang="uk-UA" sz="2800" b="1" dirty="0" smtClean="0">
                <a:latin typeface="Times New Roman" panose="02020603050405020304" pitchFamily="18" charset="0"/>
                <a:cs typeface="Times New Roman" panose="02020603050405020304" pitchFamily="18" charset="0"/>
              </a:rPr>
              <a:t>Розрив аневризми</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1007166"/>
            <a:ext cx="10363826" cy="5565912"/>
          </a:xfrm>
        </p:spPr>
        <p:txBody>
          <a:bodyPr/>
          <a:lstStyle/>
          <a:p>
            <a:r>
              <a:rPr lang="ru-RU" dirty="0" err="1">
                <a:latin typeface="Times New Roman" panose="02020603050405020304" pitchFamily="18" charset="0"/>
                <a:cs typeface="Times New Roman" panose="02020603050405020304" pitchFamily="18" charset="0"/>
              </a:rPr>
              <a:t>Симптоми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розриву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бувають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різні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Найчастіше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виникає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сильний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головний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нагадує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різкий</a:t>
            </a:r>
            <a:r>
              <a:rPr lang="ru-RU" dirty="0">
                <a:latin typeface="Times New Roman" panose="02020603050405020304" pitchFamily="18" charset="0"/>
                <a:cs typeface="Times New Roman" panose="02020603050405020304" pitchFamily="18" charset="0"/>
              </a:rPr>
              <a:t> удар. </a:t>
            </a:r>
            <a:r>
              <a:rPr lang="ru-RU" dirty="0" err="1">
                <a:latin typeface="Times New Roman" panose="02020603050405020304" pitchFamily="18" charset="0"/>
                <a:cs typeface="Times New Roman" panose="02020603050405020304" pitchFamily="18" charset="0"/>
              </a:rPr>
              <a:t>Стається</a:t>
            </a:r>
            <a:r>
              <a:rPr lang="ru-RU" dirty="0">
                <a:latin typeface="Times New Roman" panose="02020603050405020304" pitchFamily="18" charset="0"/>
                <a:cs typeface="Times New Roman" panose="02020603050405020304" pitchFamily="18" charset="0"/>
              </a:rPr>
              <a:t> все </a:t>
            </a:r>
            <a:r>
              <a:rPr lang="ru-RU" dirty="0" err="1">
                <a:latin typeface="Times New Roman" panose="02020603050405020304" pitchFamily="18" charset="0"/>
                <a:cs typeface="Times New Roman" panose="02020603050405020304" pitchFamily="18" charset="0"/>
              </a:rPr>
              <a:t>раптово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Іншими</a:t>
            </a:r>
            <a:r>
              <a:rPr lang="ru-RU" dirty="0">
                <a:latin typeface="Times New Roman" panose="02020603050405020304" pitchFamily="18" charset="0"/>
                <a:cs typeface="Times New Roman" panose="02020603050405020304" pitchFamily="18" charset="0"/>
              </a:rPr>
              <a:t> симптомами є </a:t>
            </a:r>
            <a:r>
              <a:rPr lang="ru-RU" dirty="0" err="1">
                <a:latin typeface="Times New Roman" panose="02020603050405020304" pitchFamily="18" charset="0"/>
                <a:cs typeface="Times New Roman" panose="02020603050405020304" pitchFamily="18" charset="0"/>
              </a:rPr>
              <a:t>запаморочення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світлобоязнь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нудота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подвоєння</a:t>
            </a:r>
            <a:r>
              <a:rPr lang="ru-RU" dirty="0">
                <a:latin typeface="Times New Roman" panose="02020603050405020304" pitchFamily="18" charset="0"/>
                <a:cs typeface="Times New Roman" panose="02020603050405020304" pitchFamily="18" charset="0"/>
              </a:rPr>
              <a:t> в очах, </a:t>
            </a:r>
            <a:r>
              <a:rPr lang="ru-RU" dirty="0" err="1">
                <a:latin typeface="Times New Roman" panose="02020603050405020304" pitchFamily="18" charset="0"/>
                <a:cs typeface="Times New Roman" panose="02020603050405020304" pitchFamily="18" charset="0"/>
              </a:rPr>
              <a:t>слабкість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Можливе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опущення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повіка</a:t>
            </a:r>
            <a:r>
              <a:rPr lang="ru-RU" dirty="0">
                <a:latin typeface="Times New Roman" panose="02020603050405020304" pitchFamily="18" charset="0"/>
                <a:cs typeface="Times New Roman" panose="02020603050405020304" pitchFamily="18" charset="0"/>
              </a:rPr>
              <a:t> й </a:t>
            </a:r>
            <a:r>
              <a:rPr lang="ru-RU" dirty="0" err="1">
                <a:latin typeface="Times New Roman" panose="02020603050405020304" pitchFamily="18" charset="0"/>
                <a:cs typeface="Times New Roman" panose="02020603050405020304" pitchFamily="18" charset="0"/>
              </a:rPr>
              <a:t>параліч</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однієї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сторони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тіла</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деяких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випадках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спостерігаються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судоми</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У </a:t>
            </a:r>
            <a:r>
              <a:rPr lang="ru-RU" dirty="0" err="1">
                <a:latin typeface="Times New Roman" panose="02020603050405020304" pitchFamily="18" charset="0"/>
                <a:cs typeface="Times New Roman" panose="02020603050405020304" pitchFamily="18" charset="0"/>
              </a:rPr>
              <a:t>разі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розриву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аневризми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проводять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екстрену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операцію</a:t>
            </a:r>
            <a:r>
              <a:rPr lang="ru-RU" dirty="0">
                <a:latin typeface="Times New Roman" panose="02020603050405020304" pitchFamily="18" charset="0"/>
                <a:cs typeface="Times New Roman" panose="02020603050405020304" pitchFamily="18" charset="0"/>
              </a:rPr>
              <a:t>. Прогноз при </a:t>
            </a:r>
            <a:r>
              <a:rPr lang="ru-RU" dirty="0" err="1">
                <a:latin typeface="Times New Roman" panose="02020603050405020304" pitchFamily="18" charset="0"/>
                <a:cs typeface="Times New Roman" panose="02020603050405020304" pitchFamily="18" charset="0"/>
              </a:rPr>
              <a:t>цьому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залежить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розташування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аневризми</a:t>
            </a:r>
            <a:r>
              <a:rPr lang="ru-RU" dirty="0">
                <a:latin typeface="Times New Roman" panose="02020603050405020304" pitchFamily="18" charset="0"/>
                <a:cs typeface="Times New Roman" panose="02020603050405020304" pitchFamily="18" charset="0"/>
              </a:rPr>
              <a:t> й </a:t>
            </a:r>
            <a:r>
              <a:rPr lang="ru-RU" dirty="0" err="1">
                <a:latin typeface="Times New Roman" panose="02020603050405020304" pitchFamily="18" charset="0"/>
                <a:cs typeface="Times New Roman" panose="02020603050405020304" pitchFamily="18" charset="0"/>
              </a:rPr>
              <a:t>інтенсивності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кровотечі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Важливо</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гаяти</a:t>
            </a:r>
            <a:r>
              <a:rPr lang="ru-RU" dirty="0">
                <a:latin typeface="Times New Roman" panose="02020603050405020304" pitchFamily="18" charset="0"/>
                <a:cs typeface="Times New Roman" panose="02020603050405020304" pitchFamily="18" charset="0"/>
              </a:rPr>
              <a:t> часу — </a:t>
            </a:r>
            <a:r>
              <a:rPr lang="ru-RU" dirty="0" err="1">
                <a:latin typeface="Times New Roman" panose="02020603050405020304" pitchFamily="18" charset="0"/>
                <a:cs typeface="Times New Roman" panose="02020603050405020304" pitchFamily="18" charset="0"/>
              </a:rPr>
              <a:t>рахунок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іде</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секунди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швидше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людині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надано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допомогу</a:t>
            </a:r>
            <a:r>
              <a:rPr lang="ru-RU" dirty="0">
                <a:latin typeface="Times New Roman" panose="02020603050405020304" pitchFamily="18" charset="0"/>
                <a:cs typeface="Times New Roman" panose="02020603050405020304" pitchFamily="18" charset="0"/>
              </a:rPr>
              <a:t>, то </a:t>
            </a:r>
            <a:r>
              <a:rPr lang="ru-RU" dirty="0" err="1">
                <a:latin typeface="Times New Roman" panose="02020603050405020304" pitchFamily="18" charset="0"/>
                <a:cs typeface="Times New Roman" panose="02020603050405020304" pitchFamily="18" charset="0"/>
              </a:rPr>
              <a:t>має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більше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шансів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вижити</a:t>
            </a:r>
            <a:r>
              <a:rPr lang="ru-RU"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3029079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53C8634-2BDA-5BDE-2A42-E893B3C8866C}"/>
              </a:ext>
            </a:extLst>
          </p:cNvPr>
          <p:cNvSpPr>
            <a:spLocks noGrp="1"/>
          </p:cNvSpPr>
          <p:nvPr>
            <p:ph type="title"/>
          </p:nvPr>
        </p:nvSpPr>
        <p:spPr>
          <a:xfrm>
            <a:off x="820133" y="273377"/>
            <a:ext cx="10755982" cy="793424"/>
          </a:xfrm>
        </p:spPr>
        <p:txBody>
          <a:bodyPr>
            <a:normAutofit fontScale="90000"/>
          </a:bodyPr>
          <a:lstStyle/>
          <a:p>
            <a:pPr>
              <a:lnSpc>
                <a:spcPct val="107000"/>
              </a:lnSpc>
              <a:spcAft>
                <a:spcPts val="800"/>
              </a:spcAft>
            </a:pP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
            </a:r>
            <a:b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Симптоми пухлини мозку</a:t>
            </a:r>
            <a:r>
              <a:rPr lang="uk-UA" sz="3200" kern="100" dirty="0">
                <a:effectLst/>
                <a:latin typeface="Calibri" panose="020F0502020204030204" pitchFamily="34" charset="0"/>
                <a:ea typeface="Calibri" panose="020F0502020204030204" pitchFamily="34" charset="0"/>
                <a:cs typeface="Times New Roman" panose="02020603050405020304" pitchFamily="18" charset="0"/>
              </a:rPr>
              <a:t/>
            </a:r>
            <a:br>
              <a:rPr lang="uk-UA"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uk-UA" dirty="0"/>
          </a:p>
        </p:txBody>
      </p:sp>
      <p:sp>
        <p:nvSpPr>
          <p:cNvPr id="3" name="Объект 2">
            <a:extLst>
              <a:ext uri="{FF2B5EF4-FFF2-40B4-BE49-F238E27FC236}">
                <a16:creationId xmlns:a16="http://schemas.microsoft.com/office/drawing/2014/main" xmlns="" id="{6137E7C4-F1E0-4739-0DE4-4B5C68AAA3BC}"/>
              </a:ext>
            </a:extLst>
          </p:cNvPr>
          <p:cNvSpPr>
            <a:spLocks noGrp="1"/>
          </p:cNvSpPr>
          <p:nvPr>
            <p:ph sz="quarter" idx="13"/>
          </p:nvPr>
        </p:nvSpPr>
        <p:spPr>
          <a:xfrm>
            <a:off x="820133" y="1216058"/>
            <a:ext cx="10755982" cy="5368565"/>
          </a:xfrm>
        </p:spPr>
        <p:txBody>
          <a:bodyPr>
            <a:normAutofit fontScale="62500" lnSpcReduction="20000"/>
          </a:bodyPr>
          <a:lstStyle/>
          <a:p>
            <a:pPr>
              <a:lnSpc>
                <a:spcPct val="107000"/>
              </a:lnSpc>
              <a:spcAft>
                <a:spcPts val="800"/>
              </a:spcAft>
              <a:buNone/>
            </a:pPr>
            <a:r>
              <a:rPr lang="uk-UA" sz="2300" b="1" kern="100" dirty="0">
                <a:effectLst/>
                <a:latin typeface="Times New Roman" panose="02020603050405020304" pitchFamily="18" charset="0"/>
                <a:ea typeface="Calibri" panose="020F0502020204030204" pitchFamily="34" charset="0"/>
                <a:cs typeface="Times New Roman" panose="02020603050405020304" pitchFamily="18" charset="0"/>
              </a:rPr>
              <a:t>Загальні ознаки та симптоми,</a:t>
            </a:r>
            <a:r>
              <a:rPr lang="uk-UA" sz="2300" kern="100" dirty="0">
                <a:effectLst/>
                <a:latin typeface="Times New Roman" panose="02020603050405020304" pitchFamily="18" charset="0"/>
                <a:ea typeface="Calibri" panose="020F0502020204030204" pitchFamily="34" charset="0"/>
                <a:cs typeface="Times New Roman" panose="02020603050405020304" pitchFamily="18" charset="0"/>
              </a:rPr>
              <a:t> спричинені пухлинами головного мозку, можуть включати:</a:t>
            </a:r>
          </a:p>
          <a:p>
            <a:pPr>
              <a:lnSpc>
                <a:spcPct val="107000"/>
              </a:lnSpc>
              <a:spcAft>
                <a:spcPts val="800"/>
              </a:spcAft>
              <a:buNone/>
            </a:pPr>
            <a:r>
              <a:rPr lang="uk-UA" sz="2300" kern="100" dirty="0">
                <a:effectLst/>
                <a:latin typeface="Times New Roman" panose="02020603050405020304" pitchFamily="18" charset="0"/>
                <a:ea typeface="Calibri" panose="020F0502020204030204" pitchFamily="34" charset="0"/>
                <a:cs typeface="Times New Roman" panose="02020603050405020304" pitchFamily="18" charset="0"/>
              </a:rPr>
              <a:t>-Початок або зміна характеру головних болів</a:t>
            </a:r>
          </a:p>
          <a:p>
            <a:pPr>
              <a:lnSpc>
                <a:spcPct val="107000"/>
              </a:lnSpc>
              <a:spcAft>
                <a:spcPts val="800"/>
              </a:spcAft>
              <a:buNone/>
            </a:pPr>
            <a:r>
              <a:rPr lang="uk-UA" sz="2300" kern="100" dirty="0">
                <a:effectLst/>
                <a:latin typeface="Times New Roman" panose="02020603050405020304" pitchFamily="18" charset="0"/>
                <a:ea typeface="Calibri" panose="020F0502020204030204" pitchFamily="34" charset="0"/>
                <a:cs typeface="Times New Roman" panose="02020603050405020304" pitchFamily="18" charset="0"/>
              </a:rPr>
              <a:t>-Головні болі, які поступово частішають і посилюються</a:t>
            </a:r>
          </a:p>
          <a:p>
            <a:pPr>
              <a:lnSpc>
                <a:spcPct val="107000"/>
              </a:lnSpc>
              <a:spcAft>
                <a:spcPts val="800"/>
              </a:spcAft>
              <a:buNone/>
            </a:pPr>
            <a:r>
              <a:rPr lang="uk-UA" sz="2300" kern="100" dirty="0">
                <a:effectLst/>
                <a:latin typeface="Times New Roman" panose="02020603050405020304" pitchFamily="18" charset="0"/>
                <a:ea typeface="Calibri" panose="020F0502020204030204" pitchFamily="34" charset="0"/>
                <a:cs typeface="Times New Roman" panose="02020603050405020304" pitchFamily="18" charset="0"/>
              </a:rPr>
              <a:t>-Незрозуміла нудота або блювота</a:t>
            </a:r>
          </a:p>
          <a:p>
            <a:pPr>
              <a:lnSpc>
                <a:spcPct val="107000"/>
              </a:lnSpc>
              <a:spcAft>
                <a:spcPts val="800"/>
              </a:spcAft>
              <a:buNone/>
            </a:pPr>
            <a:r>
              <a:rPr lang="uk-UA" sz="2300" kern="100" dirty="0">
                <a:effectLst/>
                <a:latin typeface="Times New Roman" panose="02020603050405020304" pitchFamily="18" charset="0"/>
                <a:ea typeface="Calibri" panose="020F0502020204030204" pitchFamily="34" charset="0"/>
                <a:cs typeface="Times New Roman" panose="02020603050405020304" pitchFamily="18" charset="0"/>
              </a:rPr>
              <a:t>-Проблеми із зором, такі як затуманення зору, подвійний зір або втрата периферичного зору</a:t>
            </a:r>
          </a:p>
          <a:p>
            <a:pPr>
              <a:lnSpc>
                <a:spcPct val="107000"/>
              </a:lnSpc>
              <a:spcAft>
                <a:spcPts val="800"/>
              </a:spcAft>
              <a:buNone/>
            </a:pPr>
            <a:r>
              <a:rPr lang="uk-UA" sz="2300" kern="100" dirty="0">
                <a:effectLst/>
                <a:latin typeface="Times New Roman" panose="02020603050405020304" pitchFamily="18" charset="0"/>
                <a:ea typeface="Calibri" panose="020F0502020204030204" pitchFamily="34" charset="0"/>
                <a:cs typeface="Times New Roman" panose="02020603050405020304" pitchFamily="18" charset="0"/>
              </a:rPr>
              <a:t>-Поступова втрата відчуття або руху в руці або нозі</a:t>
            </a:r>
          </a:p>
          <a:p>
            <a:pPr>
              <a:lnSpc>
                <a:spcPct val="107000"/>
              </a:lnSpc>
              <a:spcAft>
                <a:spcPts val="800"/>
              </a:spcAft>
              <a:buNone/>
            </a:pPr>
            <a:r>
              <a:rPr lang="uk-UA" sz="2300" kern="100" dirty="0">
                <a:effectLst/>
                <a:latin typeface="Times New Roman" panose="02020603050405020304" pitchFamily="18" charset="0"/>
                <a:ea typeface="Calibri" panose="020F0502020204030204" pitchFamily="34" charset="0"/>
                <a:cs typeface="Times New Roman" panose="02020603050405020304" pitchFamily="18" charset="0"/>
              </a:rPr>
              <a:t>-Труднощі з рівновагою</a:t>
            </a:r>
          </a:p>
          <a:p>
            <a:pPr>
              <a:lnSpc>
                <a:spcPct val="107000"/>
              </a:lnSpc>
              <a:spcAft>
                <a:spcPts val="800"/>
              </a:spcAft>
              <a:buNone/>
            </a:pPr>
            <a:r>
              <a:rPr lang="uk-UA" sz="2300" b="1" kern="100" dirty="0">
                <a:effectLst/>
                <a:latin typeface="Times New Roman" panose="02020603050405020304" pitchFamily="18" charset="0"/>
                <a:ea typeface="Calibri" panose="020F0502020204030204" pitchFamily="34" charset="0"/>
                <a:cs typeface="Times New Roman" panose="02020603050405020304" pitchFamily="18" charset="0"/>
              </a:rPr>
              <a:t>-Мовленнєві труднощі</a:t>
            </a:r>
            <a:endParaRPr lang="uk-UA" sz="2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None/>
            </a:pPr>
            <a:r>
              <a:rPr lang="uk-UA" sz="2300" kern="100" dirty="0">
                <a:effectLst/>
                <a:latin typeface="Times New Roman" panose="02020603050405020304" pitchFamily="18" charset="0"/>
                <a:ea typeface="Calibri" panose="020F0502020204030204" pitchFamily="34" charset="0"/>
                <a:cs typeface="Times New Roman" panose="02020603050405020304" pitchFamily="18" charset="0"/>
              </a:rPr>
              <a:t>-Плутанина у повсякденних справах</a:t>
            </a:r>
          </a:p>
          <a:p>
            <a:pPr>
              <a:lnSpc>
                <a:spcPct val="107000"/>
              </a:lnSpc>
              <a:spcAft>
                <a:spcPts val="800"/>
              </a:spcAft>
              <a:buNone/>
            </a:pPr>
            <a:r>
              <a:rPr lang="uk-UA" sz="2300" kern="100" dirty="0">
                <a:effectLst/>
                <a:latin typeface="Times New Roman" panose="02020603050405020304" pitchFamily="18" charset="0"/>
                <a:ea typeface="Calibri" panose="020F0502020204030204" pitchFamily="34" charset="0"/>
                <a:cs typeface="Times New Roman" panose="02020603050405020304" pitchFamily="18" charset="0"/>
              </a:rPr>
              <a:t>-Змінюється особистість або поведінка</a:t>
            </a:r>
          </a:p>
          <a:p>
            <a:pPr>
              <a:lnSpc>
                <a:spcPct val="107000"/>
              </a:lnSpc>
              <a:spcAft>
                <a:spcPts val="800"/>
              </a:spcAft>
              <a:buNone/>
            </a:pPr>
            <a:r>
              <a:rPr lang="uk-UA" sz="2300" kern="100" dirty="0">
                <a:effectLst/>
                <a:latin typeface="Times New Roman" panose="02020603050405020304" pitchFamily="18" charset="0"/>
                <a:ea typeface="Calibri" panose="020F0502020204030204" pitchFamily="34" charset="0"/>
                <a:cs typeface="Times New Roman" panose="02020603050405020304" pitchFamily="18" charset="0"/>
              </a:rPr>
              <a:t>-Судоми, особливо у тих, хто не мав історії судом</a:t>
            </a:r>
          </a:p>
          <a:p>
            <a:pPr marL="0" indent="0">
              <a:lnSpc>
                <a:spcPct val="107000"/>
              </a:lnSpc>
              <a:spcAft>
                <a:spcPts val="800"/>
              </a:spcAft>
              <a:buNone/>
            </a:pPr>
            <a:r>
              <a:rPr lang="uk-UA" sz="2300" kern="100" dirty="0">
                <a:effectLst/>
                <a:latin typeface="Times New Roman" panose="02020603050405020304" pitchFamily="18" charset="0"/>
                <a:ea typeface="Calibri" panose="020F0502020204030204" pitchFamily="34" charset="0"/>
                <a:cs typeface="Times New Roman" panose="02020603050405020304" pitchFamily="18" charset="0"/>
              </a:rPr>
              <a:t>-Проблеми зі слухом</a:t>
            </a:r>
          </a:p>
          <a:p>
            <a:endParaRPr lang="uk-UA" dirty="0"/>
          </a:p>
        </p:txBody>
      </p:sp>
    </p:spTree>
    <p:extLst>
      <p:ext uri="{BB962C8B-B14F-4D97-AF65-F5344CB8AC3E}">
        <p14:creationId xmlns:p14="http://schemas.microsoft.com/office/powerpoint/2010/main" val="2450781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38539"/>
            <a:ext cx="10364451" cy="901149"/>
          </a:xfrm>
        </p:spPr>
        <p:txBody>
          <a:bodyPr>
            <a:normAutofit/>
          </a:bodyPr>
          <a:lstStyle/>
          <a:p>
            <a:r>
              <a:rPr lang="uk-UA" sz="2800" b="1" dirty="0" smtClean="0">
                <a:latin typeface="Times New Roman" panose="02020603050405020304" pitchFamily="18" charset="0"/>
                <a:cs typeface="Times New Roman" panose="02020603050405020304" pitchFamily="18" charset="0"/>
              </a:rPr>
              <a:t>Лікування аневризми</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1338470"/>
            <a:ext cx="10363826" cy="5221356"/>
          </a:xfrm>
        </p:spPr>
        <p:txBody>
          <a:bodyPr>
            <a:normAutofit fontScale="92500" lnSpcReduction="20000"/>
          </a:bodyPr>
          <a:lstStyle/>
          <a:p>
            <a:r>
              <a:rPr lang="ru-RU" dirty="0" err="1">
                <a:latin typeface="Times New Roman" panose="02020603050405020304" pitchFamily="18" charset="0"/>
                <a:cs typeface="Times New Roman" panose="02020603050405020304" pitchFamily="18" charset="0"/>
              </a:rPr>
              <a:t>моніторинг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розмірів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аневризми</a:t>
            </a:r>
            <a:endParaRPr lang="ru-RU" dirty="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операцію</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якої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проводять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мікроваскулярне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скобування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накладання</a:t>
            </a:r>
            <a:r>
              <a:rPr lang="ru-RU" dirty="0">
                <a:latin typeface="Times New Roman" panose="02020603050405020304" pitchFamily="18" charset="0"/>
                <a:cs typeface="Times New Roman" panose="02020603050405020304" pitchFamily="18" charset="0"/>
              </a:rPr>
              <a:t> скоб на </a:t>
            </a:r>
            <a:r>
              <a:rPr lang="ru-RU" dirty="0" err="1">
                <a:latin typeface="Times New Roman" panose="02020603050405020304" pitchFamily="18" charset="0"/>
                <a:cs typeface="Times New Roman" panose="02020603050405020304" pitchFamily="18" charset="0"/>
              </a:rPr>
              <a:t>шийку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аневризми</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зупинення</a:t>
            </a:r>
            <a:r>
              <a:rPr lang="ru-RU" dirty="0">
                <a:latin typeface="Times New Roman" panose="02020603050405020304" pitchFamily="18" charset="0"/>
                <a:cs typeface="Times New Roman" panose="02020603050405020304" pitchFamily="18" charset="0"/>
              </a:rPr>
              <a:t> притоку </a:t>
            </a:r>
            <a:r>
              <a:rPr lang="ru-RU" dirty="0" err="1">
                <a:latin typeface="Times New Roman" panose="02020603050405020304" pitchFamily="18" charset="0"/>
                <a:cs typeface="Times New Roman" panose="02020603050405020304" pitchFamily="18" charset="0"/>
              </a:rPr>
              <a:t>крові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закупорювання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аневризми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перетискання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артерії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веде</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аневризми</a:t>
            </a:r>
            <a:r>
              <a:rPr lang="ru-RU" dirty="0">
                <a:latin typeface="Times New Roman" panose="02020603050405020304" pitchFamily="18" charset="0"/>
                <a:cs typeface="Times New Roman" panose="02020603050405020304" pitchFamily="18" charset="0"/>
              </a:rPr>
              <a:t>)</a:t>
            </a:r>
          </a:p>
          <a:p>
            <a:r>
              <a:rPr lang="ru-RU" dirty="0" err="1" smtClean="0">
                <a:latin typeface="Times New Roman" panose="02020603050405020304" pitchFamily="18" charset="0"/>
                <a:cs typeface="Times New Roman" panose="02020603050405020304" pitchFamily="18" charset="0"/>
              </a:rPr>
              <a:t>ендоваскулярну</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емболізацію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введення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кільця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надувної</a:t>
            </a:r>
            <a:r>
              <a:rPr lang="ru-RU" dirty="0">
                <a:latin typeface="Times New Roman" panose="02020603050405020304" pitchFamily="18" charset="0"/>
                <a:cs typeface="Times New Roman" panose="02020603050405020304" pitchFamily="18" charset="0"/>
              </a:rPr>
              <a:t> кульки в аневризму з метою </a:t>
            </a:r>
            <a:r>
              <a:rPr lang="ru-RU" dirty="0" err="1">
                <a:latin typeface="Times New Roman" panose="02020603050405020304" pitchFamily="18" charset="0"/>
                <a:cs typeface="Times New Roman" panose="02020603050405020304" pitchFamily="18" charset="0"/>
              </a:rPr>
              <a:t>коагулювати</a:t>
            </a:r>
            <a:r>
              <a:rPr lang="ru-RU" dirty="0">
                <a:latin typeface="Times New Roman" panose="02020603050405020304" pitchFamily="18" charset="0"/>
                <a:cs typeface="Times New Roman" panose="02020603050405020304" pitchFamily="18" charset="0"/>
              </a:rPr>
              <a:t> кров та </a:t>
            </a:r>
            <a:r>
              <a:rPr lang="ru-RU" dirty="0" err="1">
                <a:latin typeface="Times New Roman" panose="02020603050405020304" pitchFamily="18" charset="0"/>
                <a:cs typeface="Times New Roman" panose="02020603050405020304" pitchFamily="18" charset="0"/>
              </a:rPr>
              <a:t>знищити</a:t>
            </a:r>
            <a:r>
              <a:rPr lang="ru-RU" dirty="0">
                <a:latin typeface="Times New Roman" panose="02020603050405020304" pitchFamily="18" charset="0"/>
                <a:cs typeface="Times New Roman" panose="02020603050405020304" pitchFamily="18" charset="0"/>
              </a:rPr>
              <a:t> аневризму)</a:t>
            </a:r>
          </a:p>
          <a:p>
            <a:r>
              <a:rPr lang="ru-RU" dirty="0" err="1" smtClean="0">
                <a:latin typeface="Times New Roman" panose="02020603050405020304" pitchFamily="18" charset="0"/>
                <a:cs typeface="Times New Roman" panose="02020603050405020304" pitchFamily="18" charset="0"/>
              </a:rPr>
              <a:t>лікування</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першопричин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наприклад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високого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кров’яного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тиску</a:t>
            </a:r>
            <a:endParaRPr lang="ru-RU" dirty="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приймання</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протисудомних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засобів</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запобігання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епілептичних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нападів</a:t>
            </a:r>
            <a:endParaRPr lang="ru-RU" dirty="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використання</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препаратів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головного болю</a:t>
            </a:r>
          </a:p>
          <a:p>
            <a:r>
              <a:rPr lang="ru-RU" dirty="0" err="1" smtClean="0">
                <a:latin typeface="Times New Roman" panose="02020603050405020304" pitchFamily="18" charset="0"/>
                <a:cs typeface="Times New Roman" panose="02020603050405020304" pitchFamily="18" charset="0"/>
              </a:rPr>
              <a:t>гоєння</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ускладнень</a:t>
            </a:r>
            <a:endParaRPr lang="ru-RU" dirty="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логопедичні</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заняття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реабілітаційну</a:t>
            </a:r>
            <a:r>
              <a:rPr lang="ru-RU" dirty="0">
                <a:latin typeface="Times New Roman" panose="02020603050405020304" pitchFamily="18" charset="0"/>
                <a:cs typeface="Times New Roman" panose="02020603050405020304" pitchFamily="18" charset="0"/>
              </a:rPr>
              <a:t> й </a:t>
            </a:r>
            <a:r>
              <a:rPr lang="ru-RU" dirty="0" err="1">
                <a:latin typeface="Times New Roman" panose="02020603050405020304" pitchFamily="18" charset="0"/>
                <a:cs typeface="Times New Roman" panose="02020603050405020304" pitchFamily="18" charset="0"/>
              </a:rPr>
              <a:t>трудову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терапію</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випадку</a:t>
            </a:r>
            <a:r>
              <a:rPr lang="ru-RU" dirty="0">
                <a:latin typeface="Times New Roman" panose="02020603050405020304" pitchFamily="18" charset="0"/>
                <a:cs typeface="Times New Roman" panose="02020603050405020304" pitchFamily="18" charset="0"/>
              </a:rPr>
              <a:t>, коли </a:t>
            </a:r>
            <a:r>
              <a:rPr lang="ru-RU" dirty="0" err="1">
                <a:latin typeface="Times New Roman" panose="02020603050405020304" pitchFamily="18" charset="0"/>
                <a:cs typeface="Times New Roman" panose="02020603050405020304" pitchFamily="18" charset="0"/>
              </a:rPr>
              <a:t>крововилив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призвів</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стійкої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непрацездатності</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59546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DDE46D6-789E-2BC8-E784-E1A7EA428AF4}"/>
              </a:ext>
            </a:extLst>
          </p:cNvPr>
          <p:cNvSpPr>
            <a:spLocks noGrp="1"/>
          </p:cNvSpPr>
          <p:nvPr>
            <p:ph type="title"/>
          </p:nvPr>
        </p:nvSpPr>
        <p:spPr>
          <a:xfrm>
            <a:off x="810705" y="254525"/>
            <a:ext cx="10774837" cy="812276"/>
          </a:xfrm>
        </p:spPr>
        <p:txBody>
          <a:bodyPr>
            <a:normAutofit/>
          </a:bodyPr>
          <a:lstStyle/>
          <a:p>
            <a:r>
              <a:rPr lang="uk-UA" sz="2000" b="1" dirty="0">
                <a:effectLst/>
                <a:latin typeface="Times New Roman" panose="02020603050405020304" pitchFamily="18" charset="0"/>
                <a:ea typeface="Calibri" panose="020F0502020204030204" pitchFamily="34" charset="0"/>
              </a:rPr>
              <a:t>Порушення мовлення при аневризмах судин головного мозку</a:t>
            </a:r>
            <a:endParaRPr lang="uk-UA" sz="2000" dirty="0"/>
          </a:p>
        </p:txBody>
      </p:sp>
      <p:sp>
        <p:nvSpPr>
          <p:cNvPr id="3" name="Объект 2">
            <a:extLst>
              <a:ext uri="{FF2B5EF4-FFF2-40B4-BE49-F238E27FC236}">
                <a16:creationId xmlns:a16="http://schemas.microsoft.com/office/drawing/2014/main" xmlns="" id="{A1545958-6D68-AC21-BF8A-AA87BA2AB0A1}"/>
              </a:ext>
            </a:extLst>
          </p:cNvPr>
          <p:cNvSpPr>
            <a:spLocks noGrp="1"/>
          </p:cNvSpPr>
          <p:nvPr>
            <p:ph sz="quarter" idx="13"/>
          </p:nvPr>
        </p:nvSpPr>
        <p:spPr>
          <a:xfrm>
            <a:off x="810705" y="1234911"/>
            <a:ext cx="10774837" cy="5368563"/>
          </a:xfrm>
        </p:spPr>
        <p:txBody>
          <a:bodyPr>
            <a:normAutofit fontScale="70000" lnSpcReduction="20000"/>
          </a:bodyPr>
          <a:lstStyle/>
          <a:p>
            <a:pPr>
              <a:lnSpc>
                <a:spcPct val="107000"/>
              </a:lnSpc>
              <a:spcAft>
                <a:spcPts val="800"/>
              </a:spcAft>
              <a:buNone/>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Основні типи порушень мовлення при аневризмах:</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Афазія</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(ураження кори головного мозку, особливо домінантної півкулі)</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Залежить від ураженої ділянки:</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Моторна афазія (</a:t>
            </a:r>
            <a:r>
              <a:rPr lang="uk-UA" sz="2000" kern="100" dirty="0" err="1">
                <a:effectLst/>
                <a:latin typeface="Times New Roman" panose="02020603050405020304" pitchFamily="18" charset="0"/>
                <a:ea typeface="Calibri" panose="020F0502020204030204" pitchFamily="34" charset="0"/>
                <a:cs typeface="Times New Roman" panose="02020603050405020304" pitchFamily="18" charset="0"/>
              </a:rPr>
              <a:t>Брока</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 важко говорити, але розуміння мови збережене</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Людина говорить повільно, уривчасто</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Важко будувати речення</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Може супроводжуватися правобічним парезом</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Сенсорна афазія (</a:t>
            </a:r>
            <a:r>
              <a:rPr lang="uk-UA" sz="2000" kern="100" dirty="0" err="1">
                <a:effectLst/>
                <a:latin typeface="Times New Roman" panose="02020603050405020304" pitchFamily="18" charset="0"/>
                <a:ea typeface="Calibri" panose="020F0502020204030204" pitchFamily="34" charset="0"/>
                <a:cs typeface="Times New Roman" panose="02020603050405020304" pitchFamily="18" charset="0"/>
              </a:rPr>
              <a:t>Верніке</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 людина говорить багато, але мова незв’язна, часто без змісту</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Порушене розуміння мови</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Людина може не усвідомлювати, що говорить неправильно</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Тотальна афазія – порушене і розуміння, і мовлення (при масивному ураженні)</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2000" kern="100" dirty="0" err="1">
                <a:effectLst/>
                <a:latin typeface="Times New Roman" panose="02020603050405020304" pitchFamily="18" charset="0"/>
                <a:ea typeface="Calibri" panose="020F0502020204030204" pitchFamily="34" charset="0"/>
                <a:cs typeface="Times New Roman" panose="02020603050405020304" pitchFamily="18" charset="0"/>
              </a:rPr>
              <a:t>Амнестична</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афазія – труднощі з підбором слів, особливо іменників</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Мова граматично правильна, але часто виникає пауза: "ну це... ну, оце... як його..."</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539500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DD3ADEF-C4CB-1130-3D51-27ADC0069C11}"/>
              </a:ext>
            </a:extLst>
          </p:cNvPr>
          <p:cNvSpPr>
            <a:spLocks noGrp="1"/>
          </p:cNvSpPr>
          <p:nvPr>
            <p:ph type="title"/>
          </p:nvPr>
        </p:nvSpPr>
        <p:spPr>
          <a:xfrm>
            <a:off x="913775" y="225287"/>
            <a:ext cx="10364451" cy="636104"/>
          </a:xfrm>
        </p:spPr>
        <p:txBody>
          <a:bodyPr>
            <a:normAutofit fontScale="90000"/>
          </a:bodyPr>
          <a:lstStyle/>
          <a:p>
            <a:r>
              <a:rPr lang="ru-RU" sz="2400" b="1" dirty="0" err="1">
                <a:latin typeface="Times New Roman" panose="02020603050405020304" pitchFamily="18" charset="0"/>
                <a:cs typeface="Times New Roman" panose="02020603050405020304" pitchFamily="18" charset="0"/>
              </a:rPr>
              <a:t>Порушення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мовлення</a:t>
            </a:r>
            <a:r>
              <a:rPr lang="ru-RU" sz="2400" b="1" dirty="0">
                <a:latin typeface="Times New Roman" panose="02020603050405020304" pitchFamily="18" charset="0"/>
                <a:cs typeface="Times New Roman" panose="02020603050405020304" pitchFamily="18" charset="0"/>
              </a:rPr>
              <a:t> при аневризмах </a:t>
            </a:r>
            <a:r>
              <a:rPr lang="ru-RU" sz="2400" b="1" dirty="0" err="1">
                <a:latin typeface="Times New Roman" panose="02020603050405020304" pitchFamily="18" charset="0"/>
                <a:cs typeface="Times New Roman" panose="02020603050405020304" pitchFamily="18" charset="0"/>
              </a:rPr>
              <a:t>судин</a:t>
            </a:r>
            <a:r>
              <a:rPr lang="ru-RU" sz="2400" b="1" dirty="0">
                <a:latin typeface="Times New Roman" panose="02020603050405020304" pitchFamily="18" charset="0"/>
                <a:cs typeface="Times New Roman" panose="02020603050405020304" pitchFamily="18" charset="0"/>
              </a:rPr>
              <a:t> головного </a:t>
            </a:r>
            <a:r>
              <a:rPr lang="ru-RU" sz="2400" b="1" dirty="0" err="1">
                <a:latin typeface="Times New Roman" panose="02020603050405020304" pitchFamily="18" charset="0"/>
                <a:cs typeface="Times New Roman" panose="02020603050405020304" pitchFamily="18" charset="0"/>
              </a:rPr>
              <a:t>мозку</a:t>
            </a:r>
            <a:endParaRPr lang="uk-UA" sz="24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A1F56FEB-EBE5-2493-57ED-33E08B209EA1}"/>
              </a:ext>
            </a:extLst>
          </p:cNvPr>
          <p:cNvSpPr>
            <a:spLocks noGrp="1"/>
          </p:cNvSpPr>
          <p:nvPr>
            <p:ph sz="quarter" idx="13"/>
          </p:nvPr>
        </p:nvSpPr>
        <p:spPr>
          <a:xfrm>
            <a:off x="913774" y="1205948"/>
            <a:ext cx="10363826" cy="4585251"/>
          </a:xfrm>
        </p:spPr>
        <p:txBody>
          <a:bodyPr/>
          <a:lstStyle/>
          <a:p>
            <a:pPr>
              <a:lnSpc>
                <a:spcPct val="107000"/>
              </a:lnSpc>
              <a:spcBef>
                <a:spcPts val="600"/>
              </a:spcBef>
              <a:spcAft>
                <a:spcPts val="6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Дизартрія (при ураженні мозочка, стовбура або підкіркових структур)</a:t>
            </a:r>
          </a:p>
          <a:p>
            <a:pPr>
              <a:lnSpc>
                <a:spcPct val="107000"/>
              </a:lnSpc>
              <a:spcBef>
                <a:spcPts val="600"/>
              </a:spcBef>
              <a:spcAft>
                <a:spcPts val="6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Порушення чіткої артикуляції звуків</a:t>
            </a:r>
          </a:p>
          <a:p>
            <a:pPr>
              <a:lnSpc>
                <a:spcPct val="107000"/>
              </a:lnSpc>
              <a:spcBef>
                <a:spcPts val="600"/>
              </a:spcBef>
              <a:spcAft>
                <a:spcPts val="6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Мова стає "змазана", повільна, іноді носова</a:t>
            </a:r>
          </a:p>
          <a:p>
            <a:pPr marL="0" indent="0">
              <a:lnSpc>
                <a:spcPct val="107000"/>
              </a:lnSpc>
              <a:spcBef>
                <a:spcPts val="600"/>
              </a:spcBef>
              <a:spcAft>
                <a:spcPts val="6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Людина розуміє та будує речення правильно, але вимова спотворена</a:t>
            </a:r>
          </a:p>
          <a:p>
            <a:pPr marL="0" indent="0">
              <a:buNone/>
            </a:pPr>
            <a:r>
              <a:rPr lang="uk-UA" dirty="0" smtClean="0"/>
              <a:t>        Часті </a:t>
            </a:r>
            <a:r>
              <a:rPr lang="uk-UA" b="1" dirty="0"/>
              <a:t>судини, при аневризмах яких бувають </a:t>
            </a:r>
            <a:r>
              <a:rPr lang="uk-UA" b="1" dirty="0" err="1"/>
              <a:t>мовні</a:t>
            </a:r>
            <a:r>
              <a:rPr lang="uk-UA" b="1" dirty="0"/>
              <a:t> порушення</a:t>
            </a:r>
            <a:r>
              <a:rPr lang="uk-UA" dirty="0"/>
              <a:t>:</a:t>
            </a:r>
          </a:p>
          <a:p>
            <a:r>
              <a:rPr lang="uk-UA" dirty="0"/>
              <a:t>Середня мозкова артерія (</a:t>
            </a:r>
            <a:r>
              <a:rPr lang="en-US" dirty="0"/>
              <a:t>MCA) — </a:t>
            </a:r>
            <a:r>
              <a:rPr lang="uk-UA" dirty="0"/>
              <a:t>живить </a:t>
            </a:r>
            <a:r>
              <a:rPr lang="uk-UA" dirty="0" err="1"/>
              <a:t>мовні</a:t>
            </a:r>
            <a:r>
              <a:rPr lang="uk-UA" dirty="0"/>
              <a:t> центри (</a:t>
            </a:r>
            <a:r>
              <a:rPr lang="uk-UA" dirty="0" err="1"/>
              <a:t>Брока</a:t>
            </a:r>
            <a:r>
              <a:rPr lang="uk-UA" dirty="0"/>
              <a:t>, </a:t>
            </a:r>
            <a:r>
              <a:rPr lang="uk-UA" dirty="0" err="1"/>
              <a:t>Верніке</a:t>
            </a:r>
            <a:r>
              <a:rPr lang="uk-UA" dirty="0"/>
              <a:t>)</a:t>
            </a:r>
          </a:p>
          <a:p>
            <a:r>
              <a:rPr lang="uk-UA" dirty="0"/>
              <a:t>Передня мозкова артерія — лобові частки (моторне мовлення)</a:t>
            </a:r>
          </a:p>
          <a:p>
            <a:r>
              <a:rPr lang="uk-UA" dirty="0"/>
              <a:t>Задня мозкова артерія — може викликати сенсорні афазії при залученні скроневої кори</a:t>
            </a:r>
          </a:p>
          <a:p>
            <a:endParaRPr lang="uk-UA" dirty="0"/>
          </a:p>
        </p:txBody>
      </p:sp>
    </p:spTree>
    <p:extLst>
      <p:ext uri="{BB962C8B-B14F-4D97-AF65-F5344CB8AC3E}">
        <p14:creationId xmlns:p14="http://schemas.microsoft.com/office/powerpoint/2010/main" val="2067082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F696811-7C92-A161-1BE6-99FD7A3C0D9D}"/>
              </a:ext>
            </a:extLst>
          </p:cNvPr>
          <p:cNvSpPr>
            <a:spLocks noGrp="1"/>
          </p:cNvSpPr>
          <p:nvPr>
            <p:ph type="title"/>
          </p:nvPr>
        </p:nvSpPr>
        <p:spPr>
          <a:xfrm>
            <a:off x="913775" y="618518"/>
            <a:ext cx="10364451" cy="521170"/>
          </a:xfrm>
        </p:spPr>
        <p:txBody>
          <a:bodyPr>
            <a:normAutofit fontScale="90000"/>
          </a:bodyPr>
          <a:lstStyle/>
          <a:p>
            <a:endParaRPr lang="uk-UA" dirty="0"/>
          </a:p>
        </p:txBody>
      </p:sp>
      <p:sp>
        <p:nvSpPr>
          <p:cNvPr id="3" name="Объект 2">
            <a:extLst>
              <a:ext uri="{FF2B5EF4-FFF2-40B4-BE49-F238E27FC236}">
                <a16:creationId xmlns:a16="http://schemas.microsoft.com/office/drawing/2014/main" xmlns="" id="{ED63C76A-E6F6-1CDA-869B-8669656A8DAD}"/>
              </a:ext>
            </a:extLst>
          </p:cNvPr>
          <p:cNvSpPr>
            <a:spLocks noGrp="1"/>
          </p:cNvSpPr>
          <p:nvPr>
            <p:ph sz="quarter" idx="13"/>
          </p:nvPr>
        </p:nvSpPr>
        <p:spPr>
          <a:xfrm>
            <a:off x="913774" y="1378226"/>
            <a:ext cx="10363826" cy="4412973"/>
          </a:xfrm>
        </p:spPr>
        <p:txBody>
          <a:bodyPr/>
          <a:lstStyle/>
          <a:p>
            <a:pPr marL="0" indent="0">
              <a:buNone/>
            </a:pPr>
            <a:r>
              <a:rPr lang="uk-UA" dirty="0" smtClean="0"/>
              <a:t>                                      </a:t>
            </a:r>
          </a:p>
          <a:p>
            <a:pPr marL="0" indent="0">
              <a:buNone/>
            </a:pPr>
            <a:r>
              <a:rPr lang="uk-UA" sz="3200" dirty="0" smtClean="0">
                <a:latin typeface="Times New Roman" panose="02020603050405020304" pitchFamily="18" charset="0"/>
                <a:cs typeface="Times New Roman" panose="02020603050405020304" pitchFamily="18" charset="0"/>
              </a:rPr>
              <a:t>                           Дякую за увагу</a:t>
            </a:r>
            <a:endParaRPr lang="uk-UA" sz="3200" dirty="0">
              <a:latin typeface="Times New Roman" panose="02020603050405020304" pitchFamily="18" charset="0"/>
              <a:cs typeface="Times New Roman" panose="02020603050405020304" pitchFamily="18" charset="0"/>
            </a:endParaRPr>
          </a:p>
          <a:p>
            <a:endParaRPr lang="uk-UA" dirty="0" smtClean="0"/>
          </a:p>
          <a:p>
            <a:pPr marL="0" indent="0">
              <a:buNone/>
            </a:pPr>
            <a:r>
              <a:rPr lang="uk-UA" dirty="0"/>
              <a:t> </a:t>
            </a:r>
            <a:r>
              <a:rPr lang="uk-UA" dirty="0" smtClean="0"/>
              <a:t>                                                  </a:t>
            </a:r>
            <a:r>
              <a:rPr lang="uk-UA" sz="1400" dirty="0" smtClean="0"/>
              <a:t>Перегляд відео з теми</a:t>
            </a:r>
            <a:endParaRPr lang="uk-UA" sz="1400" dirty="0"/>
          </a:p>
        </p:txBody>
      </p:sp>
    </p:spTree>
    <p:extLst>
      <p:ext uri="{BB962C8B-B14F-4D97-AF65-F5344CB8AC3E}">
        <p14:creationId xmlns:p14="http://schemas.microsoft.com/office/powerpoint/2010/main" val="2640173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BFAC2B-92E3-F447-2701-74FEDC9D0390}"/>
              </a:ext>
            </a:extLst>
          </p:cNvPr>
          <p:cNvSpPr>
            <a:spLocks noGrp="1"/>
          </p:cNvSpPr>
          <p:nvPr>
            <p:ph type="title"/>
          </p:nvPr>
        </p:nvSpPr>
        <p:spPr/>
        <p:txBody>
          <a:bodyPr/>
          <a:lstStyle/>
          <a:p>
            <a:endParaRPr lang="uk-UA"/>
          </a:p>
        </p:txBody>
      </p:sp>
      <p:sp>
        <p:nvSpPr>
          <p:cNvPr id="3" name="Объект 2">
            <a:extLst>
              <a:ext uri="{FF2B5EF4-FFF2-40B4-BE49-F238E27FC236}">
                <a16:creationId xmlns:a16="http://schemas.microsoft.com/office/drawing/2014/main" xmlns="" id="{5B98B197-E52C-C675-3015-1FD26B5BD3BD}"/>
              </a:ext>
            </a:extLst>
          </p:cNvPr>
          <p:cNvSpPr>
            <a:spLocks noGrp="1"/>
          </p:cNvSpPr>
          <p:nvPr>
            <p:ph sz="quarter" idx="13"/>
          </p:nvPr>
        </p:nvSpPr>
        <p:spPr/>
        <p:txBody>
          <a:bodyPr/>
          <a:lstStyle/>
          <a:p>
            <a:endParaRPr lang="uk-UA"/>
          </a:p>
        </p:txBody>
      </p:sp>
    </p:spTree>
    <p:extLst>
      <p:ext uri="{BB962C8B-B14F-4D97-AF65-F5344CB8AC3E}">
        <p14:creationId xmlns:p14="http://schemas.microsoft.com/office/powerpoint/2010/main" val="29894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4EF9E26-8374-2B96-7BBD-EF35C5193220}"/>
              </a:ext>
            </a:extLst>
          </p:cNvPr>
          <p:cNvSpPr>
            <a:spLocks noGrp="1"/>
          </p:cNvSpPr>
          <p:nvPr>
            <p:ph type="title"/>
          </p:nvPr>
        </p:nvSpPr>
        <p:spPr>
          <a:xfrm>
            <a:off x="801279" y="443061"/>
            <a:ext cx="10803118" cy="707009"/>
          </a:xfrm>
        </p:spPr>
        <p:txBody>
          <a:bodyPr/>
          <a:lstStyle/>
          <a:p>
            <a:r>
              <a:rPr lang="uk-UA" sz="3600" b="1" dirty="0">
                <a:effectLst/>
                <a:latin typeface="Times New Roman" panose="02020603050405020304" pitchFamily="18" charset="0"/>
                <a:ea typeface="Calibri" panose="020F0502020204030204" pitchFamily="34" charset="0"/>
              </a:rPr>
              <a:t>Причини пухлини мозку</a:t>
            </a:r>
            <a:endParaRPr lang="uk-UA" dirty="0"/>
          </a:p>
        </p:txBody>
      </p:sp>
      <p:sp>
        <p:nvSpPr>
          <p:cNvPr id="3" name="Объект 2">
            <a:extLst>
              <a:ext uri="{FF2B5EF4-FFF2-40B4-BE49-F238E27FC236}">
                <a16:creationId xmlns:a16="http://schemas.microsoft.com/office/drawing/2014/main" xmlns="" id="{8E1160C3-4A51-352A-4467-2D47EBC79B2A}"/>
              </a:ext>
            </a:extLst>
          </p:cNvPr>
          <p:cNvSpPr>
            <a:spLocks noGrp="1"/>
          </p:cNvSpPr>
          <p:nvPr>
            <p:ph sz="quarter" idx="13"/>
          </p:nvPr>
        </p:nvSpPr>
        <p:spPr>
          <a:xfrm>
            <a:off x="801279" y="1376314"/>
            <a:ext cx="10803118" cy="5194168"/>
          </a:xfrm>
        </p:spPr>
        <p:txBody>
          <a:bodyPr/>
          <a:lstStyle/>
          <a:p>
            <a:pPr marL="0" indent="0">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Первинні пухлини головного мозку починаються, коли нормальні</a:t>
            </a:r>
          </a:p>
          <a:p>
            <a:pPr marL="0" indent="0">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клітини набувають помилок (мутацій) у своїй ДНК.</a:t>
            </a:r>
          </a:p>
          <a:p>
            <a:pPr marL="0" indent="0">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Ці мутації дозволяють клітинам рости і ділитися з підвищеною</a:t>
            </a:r>
          </a:p>
          <a:p>
            <a:pPr marL="0" indent="0">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швидкістю і  продовжувати жити, коли здорові клітини загинуть.</a:t>
            </a:r>
          </a:p>
          <a:p>
            <a:pPr marL="0" indent="0">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Результатом є маса аномальних клітин, яка утворює пухлину.</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2277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0688BC0-4B23-9ADC-155D-9E9B8ADB526A}"/>
              </a:ext>
            </a:extLst>
          </p:cNvPr>
          <p:cNvSpPr>
            <a:spLocks noGrp="1"/>
          </p:cNvSpPr>
          <p:nvPr>
            <p:ph type="title"/>
          </p:nvPr>
        </p:nvSpPr>
        <p:spPr>
          <a:xfrm>
            <a:off x="801278" y="292231"/>
            <a:ext cx="10793691" cy="876693"/>
          </a:xfrm>
        </p:spPr>
        <p:txBody>
          <a:bodyPr>
            <a:normAutofit fontScale="90000"/>
          </a:bodyPr>
          <a:lstStyle/>
          <a:p>
            <a:pPr>
              <a:lnSpc>
                <a:spcPct val="107000"/>
              </a:lnSpc>
              <a:spcAft>
                <a:spcPts val="800"/>
              </a:spcAft>
            </a:pP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
            </a:r>
            <a:b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розповсюджені типи злоякісних пухлин головного мозку</a:t>
            </a:r>
            <a:r>
              <a:rPr lang="uk-UA" sz="3200" kern="100" dirty="0">
                <a:effectLst/>
                <a:latin typeface="Calibri" panose="020F0502020204030204" pitchFamily="34" charset="0"/>
                <a:ea typeface="Calibri" panose="020F0502020204030204" pitchFamily="34" charset="0"/>
                <a:cs typeface="Times New Roman" panose="02020603050405020304" pitchFamily="18" charset="0"/>
              </a:rPr>
              <a:t/>
            </a:r>
            <a:br>
              <a:rPr lang="uk-UA"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uk-UA" dirty="0"/>
          </a:p>
        </p:txBody>
      </p:sp>
      <p:sp>
        <p:nvSpPr>
          <p:cNvPr id="3" name="Объект 2">
            <a:extLst>
              <a:ext uri="{FF2B5EF4-FFF2-40B4-BE49-F238E27FC236}">
                <a16:creationId xmlns:a16="http://schemas.microsoft.com/office/drawing/2014/main" xmlns="" id="{8390D22F-2D94-1386-0995-2BFF1DC97D3F}"/>
              </a:ext>
            </a:extLst>
          </p:cNvPr>
          <p:cNvSpPr>
            <a:spLocks noGrp="1"/>
          </p:cNvSpPr>
          <p:nvPr>
            <p:ph sz="quarter" idx="13"/>
          </p:nvPr>
        </p:nvSpPr>
        <p:spPr>
          <a:xfrm>
            <a:off x="801279" y="1404594"/>
            <a:ext cx="10793690" cy="5161175"/>
          </a:xfrm>
        </p:spPr>
        <p:txBody>
          <a:bodyPr/>
          <a:lstStyle/>
          <a:p>
            <a:pPr>
              <a:lnSpc>
                <a:spcPct val="107000"/>
              </a:lnSpc>
              <a:spcAft>
                <a:spcPts val="800"/>
              </a:spcAft>
              <a:buNone/>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Гліоми.</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Ці пухлини починаються в головному або спинному мозку і включають: астроцитоми, </a:t>
            </a:r>
            <a:r>
              <a:rPr lang="uk-UA" sz="2000" kern="100" dirty="0" err="1">
                <a:effectLst/>
                <a:latin typeface="Times New Roman" panose="02020603050405020304" pitchFamily="18" charset="0"/>
                <a:ea typeface="Calibri" panose="020F0502020204030204" pitchFamily="34" charset="0"/>
                <a:cs typeface="Times New Roman" panose="02020603050405020304" pitchFamily="18" charset="0"/>
              </a:rPr>
              <a:t>епендимоми</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kern="100" dirty="0" err="1">
                <a:effectLst/>
                <a:latin typeface="Times New Roman" panose="02020603050405020304" pitchFamily="18" charset="0"/>
                <a:ea typeface="Calibri" panose="020F0502020204030204" pitchFamily="34" charset="0"/>
                <a:cs typeface="Times New Roman" panose="02020603050405020304" pitchFamily="18" charset="0"/>
              </a:rPr>
              <a:t>гліобластоми</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kern="100" dirty="0" err="1">
                <a:effectLst/>
                <a:latin typeface="Times New Roman" panose="02020603050405020304" pitchFamily="18" charset="0"/>
                <a:ea typeface="Calibri" panose="020F0502020204030204" pitchFamily="34" charset="0"/>
                <a:cs typeface="Times New Roman" panose="02020603050405020304" pitchFamily="18" charset="0"/>
              </a:rPr>
              <a:t>олігоастроцитоми</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uk-UA" sz="2000" kern="100" dirty="0" err="1">
                <a:effectLst/>
                <a:latin typeface="Times New Roman" panose="02020603050405020304" pitchFamily="18" charset="0"/>
                <a:ea typeface="Calibri" panose="020F0502020204030204" pitchFamily="34" charset="0"/>
                <a:cs typeface="Times New Roman" panose="02020603050405020304" pitchFamily="18" charset="0"/>
              </a:rPr>
              <a:t>олігодендрогліоми</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uk-UA" sz="2000" dirty="0">
                <a:effectLst/>
                <a:latin typeface="Times New Roman" panose="02020603050405020304" pitchFamily="18" charset="0"/>
                <a:ea typeface="Calibri" panose="020F0502020204030204" pitchFamily="34" charset="0"/>
              </a:rPr>
              <a:t>Гліоми є найпоширенішим типом пухлин мозку у дорослих, на них припадає 78% злоякісних пухлин мозку. Вони виникають із опорних клітин мозку. Ці клітини поділяються на астроцити, </a:t>
            </a:r>
            <a:r>
              <a:rPr lang="uk-UA" sz="2000" dirty="0" err="1">
                <a:effectLst/>
                <a:latin typeface="Times New Roman" panose="02020603050405020304" pitchFamily="18" charset="0"/>
                <a:ea typeface="Calibri" panose="020F0502020204030204" pitchFamily="34" charset="0"/>
              </a:rPr>
              <a:t>епендимальні</a:t>
            </a:r>
            <a:r>
              <a:rPr lang="uk-UA" sz="2000" dirty="0">
                <a:effectLst/>
                <a:latin typeface="Times New Roman" panose="02020603050405020304" pitchFamily="18" charset="0"/>
                <a:ea typeface="Calibri" panose="020F0502020204030204" pitchFamily="34" charset="0"/>
              </a:rPr>
              <a:t> клітини та </a:t>
            </a:r>
            <a:r>
              <a:rPr lang="uk-UA" sz="2000" dirty="0" err="1">
                <a:effectLst/>
                <a:latin typeface="Times New Roman" panose="02020603050405020304" pitchFamily="18" charset="0"/>
                <a:ea typeface="Calibri" panose="020F0502020204030204" pitchFamily="34" charset="0"/>
              </a:rPr>
              <a:t>олігодендрогліальні</a:t>
            </a:r>
            <a:r>
              <a:rPr lang="uk-UA" sz="2000" dirty="0">
                <a:effectLst/>
                <a:latin typeface="Times New Roman" panose="02020603050405020304" pitchFamily="18" charset="0"/>
                <a:ea typeface="Calibri" panose="020F0502020204030204" pitchFamily="34" charset="0"/>
              </a:rPr>
              <a:t> клітини (або </a:t>
            </a:r>
            <a:r>
              <a:rPr lang="uk-UA" sz="2000" dirty="0" err="1">
                <a:effectLst/>
                <a:latin typeface="Times New Roman" panose="02020603050405020304" pitchFamily="18" charset="0"/>
                <a:ea typeface="Calibri" panose="020F0502020204030204" pitchFamily="34" charset="0"/>
              </a:rPr>
              <a:t>оліго</a:t>
            </a:r>
            <a:r>
              <a:rPr lang="uk-UA" sz="2000" dirty="0">
                <a:effectLst/>
                <a:latin typeface="Times New Roman" panose="02020603050405020304" pitchFamily="18" charset="0"/>
                <a:ea typeface="Calibri" panose="020F0502020204030204" pitchFamily="34" charset="0"/>
              </a:rPr>
              <a:t>). </a:t>
            </a:r>
            <a:endParaRPr lang="uk-UA" dirty="0"/>
          </a:p>
        </p:txBody>
      </p:sp>
    </p:spTree>
    <p:extLst>
      <p:ext uri="{BB962C8B-B14F-4D97-AF65-F5344CB8AC3E}">
        <p14:creationId xmlns:p14="http://schemas.microsoft.com/office/powerpoint/2010/main" val="1493767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CB005F4-1BB2-66F1-DB1B-97944D49ACA8}"/>
              </a:ext>
            </a:extLst>
          </p:cNvPr>
          <p:cNvSpPr>
            <a:spLocks noGrp="1"/>
          </p:cNvSpPr>
          <p:nvPr>
            <p:ph type="title"/>
          </p:nvPr>
        </p:nvSpPr>
        <p:spPr>
          <a:xfrm>
            <a:off x="810705" y="245097"/>
            <a:ext cx="10784264" cy="923827"/>
          </a:xfrm>
        </p:spPr>
        <p:txBody>
          <a:bodyPr>
            <a:normAutofit fontScale="90000"/>
          </a:bodyPr>
          <a:lstStyle/>
          <a:p>
            <a:r>
              <a:rPr lang="uk-UA" sz="3600" b="1" dirty="0">
                <a:effectLst/>
                <a:latin typeface="Times New Roman" panose="02020603050405020304" pitchFamily="18" charset="0"/>
                <a:ea typeface="Calibri" panose="020F0502020204030204" pitchFamily="34" charset="0"/>
              </a:rPr>
              <a:t>Вторинні (метастатичні) пухлини</a:t>
            </a:r>
            <a:r>
              <a:rPr lang="uk-UA" sz="3600" dirty="0">
                <a:effectLst/>
                <a:latin typeface="Times New Roman" panose="02020603050405020304" pitchFamily="18" charset="0"/>
                <a:ea typeface="Calibri" panose="020F0502020204030204" pitchFamily="34" charset="0"/>
              </a:rPr>
              <a:t> </a:t>
            </a:r>
            <a:r>
              <a:rPr lang="uk-UA" sz="3600" b="1" dirty="0">
                <a:effectLst/>
                <a:latin typeface="Times New Roman" panose="02020603050405020304" pitchFamily="18" charset="0"/>
                <a:ea typeface="Calibri" panose="020F0502020204030204" pitchFamily="34" charset="0"/>
              </a:rPr>
              <a:t>мозку</a:t>
            </a:r>
            <a:r>
              <a:rPr lang="uk-UA" sz="3600" dirty="0">
                <a:effectLst/>
                <a:latin typeface="Times New Roman" panose="02020603050405020304" pitchFamily="18" charset="0"/>
                <a:ea typeface="Calibri" panose="020F0502020204030204" pitchFamily="34" charset="0"/>
              </a:rPr>
              <a:t> </a:t>
            </a:r>
            <a:endParaRPr lang="uk-UA" dirty="0"/>
          </a:p>
        </p:txBody>
      </p:sp>
      <p:sp>
        <p:nvSpPr>
          <p:cNvPr id="3" name="Объект 2">
            <a:extLst>
              <a:ext uri="{FF2B5EF4-FFF2-40B4-BE49-F238E27FC236}">
                <a16:creationId xmlns:a16="http://schemas.microsoft.com/office/drawing/2014/main" xmlns="" id="{E4210DAB-F567-C87E-2B00-F9CAE649FAFD}"/>
              </a:ext>
            </a:extLst>
          </p:cNvPr>
          <p:cNvSpPr>
            <a:spLocks noGrp="1"/>
          </p:cNvSpPr>
          <p:nvPr>
            <p:ph sz="quarter" idx="13"/>
          </p:nvPr>
        </p:nvSpPr>
        <p:spPr>
          <a:xfrm>
            <a:off x="810705" y="1366887"/>
            <a:ext cx="10784263" cy="5246015"/>
          </a:xfrm>
        </p:spPr>
        <p:txBody>
          <a:bodyPr>
            <a:normAutofit fontScale="92500" lnSpcReduction="20000"/>
          </a:bodyPr>
          <a:lstStyle/>
          <a:p>
            <a:pPr>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-це пухлини, що виникають внаслідок раку, який починається в іншому місці тіла людини, а потім поширюється (метастазує) у  мозок.</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-Вторинні пухлини головного мозку найчастіше виникають у людей, які в анамнезі мали рак. Але в рідкісних випадках метастатична пухлина мозку може бути першою ознакою раку, який почався в іншому місці тіла.</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-У дорослих вторинні пухлини головного мозку набагато частіше, ніж первинні пухлини головного мозку.</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Фактори ризику:</a:t>
            </a:r>
          </a:p>
          <a:p>
            <a:pPr>
              <a:lnSpc>
                <a:spcPct val="107000"/>
              </a:lnSpc>
              <a:spcAft>
                <a:spcPts val="800"/>
              </a:spcAft>
              <a:buNone/>
            </a:pPr>
            <a:r>
              <a:rPr lang="uk-UA" b="1" kern="100" dirty="0">
                <a:latin typeface="Times New Roman" panose="02020603050405020304" pitchFamily="18" charset="0"/>
                <a:ea typeface="Calibri" panose="020F0502020204030204" pitchFamily="34" charset="0"/>
                <a:cs typeface="Times New Roman" panose="02020603050405020304" pitchFamily="18" charset="0"/>
              </a:rPr>
              <a:t>-</a:t>
            </a: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Вплив радіації</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Люди, які зазнали дії такого випромінювання, яке називається іонізуючим випромінюванням, мають підвищений ризик розвитку пухлини головного мозку. Приклади іонізуючого випромінювання включають променеву терапію, що застосовується для лікування раку та радіаційного опромінення.</a:t>
            </a:r>
            <a:endParaRPr lang="uk-UA"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-Сімейний анамнез</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пухлин головного мозку. Невелика частина пухлин головного мозку зустрічається у людей із сімейною історією пухлин головного мозку або сімейною історією генетичних синдромів, які підвищують ризик виникнення новоутворень.</a:t>
            </a:r>
            <a:endParaRPr lang="uk-UA"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798246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A540725-6606-E622-5CBB-7ADF7E31F976}"/>
              </a:ext>
            </a:extLst>
          </p:cNvPr>
          <p:cNvSpPr>
            <a:spLocks noGrp="1"/>
          </p:cNvSpPr>
          <p:nvPr>
            <p:ph type="title"/>
          </p:nvPr>
        </p:nvSpPr>
        <p:spPr>
          <a:xfrm>
            <a:off x="829559" y="207390"/>
            <a:ext cx="10803117" cy="859411"/>
          </a:xfrm>
        </p:spPr>
        <p:txBody>
          <a:bodyPr>
            <a:normAutofit fontScale="90000"/>
          </a:bodyPr>
          <a:lstStyle/>
          <a:p>
            <a:pPr>
              <a:lnSpc>
                <a:spcPct val="107000"/>
              </a:lnSpc>
              <a:spcAft>
                <a:spcPts val="800"/>
              </a:spcAft>
            </a:pPr>
            <a:r>
              <a:rPr lang="uk-UA" sz="3100" b="1" kern="100" dirty="0">
                <a:effectLst/>
                <a:latin typeface="Times New Roman" panose="02020603050405020304" pitchFamily="18" charset="0"/>
                <a:ea typeface="Calibri" panose="020F0502020204030204" pitchFamily="34" charset="0"/>
                <a:cs typeface="Times New Roman" panose="02020603050405020304" pitchFamily="18" charset="0"/>
              </a:rPr>
              <a:t/>
            </a:r>
            <a:br>
              <a:rPr lang="uk-UA" sz="31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uk-UA" sz="3100" b="1" kern="100" dirty="0">
                <a:effectLst/>
                <a:latin typeface="Times New Roman" panose="02020603050405020304" pitchFamily="18" charset="0"/>
                <a:ea typeface="Calibri" panose="020F0502020204030204" pitchFamily="34" charset="0"/>
                <a:cs typeface="Times New Roman" panose="02020603050405020304" pitchFamily="18" charset="0"/>
              </a:rPr>
              <a:t>Типи пухлин головного мозку і їх вплив на </a:t>
            </a:r>
            <a:r>
              <a:rPr lang="uk-UA" sz="3100" b="1" kern="100" dirty="0" err="1">
                <a:effectLst/>
                <a:latin typeface="Times New Roman" panose="02020603050405020304" pitchFamily="18" charset="0"/>
                <a:ea typeface="Calibri" panose="020F0502020204030204" pitchFamily="34" charset="0"/>
                <a:cs typeface="Times New Roman" panose="02020603050405020304" pitchFamily="18" charset="0"/>
              </a:rPr>
              <a:t>мовні</a:t>
            </a:r>
            <a:r>
              <a:rPr lang="uk-UA" sz="3100" b="1" kern="100" dirty="0">
                <a:effectLst/>
                <a:latin typeface="Times New Roman" panose="02020603050405020304" pitchFamily="18" charset="0"/>
                <a:ea typeface="Calibri" panose="020F0502020204030204" pitchFamily="34" charset="0"/>
                <a:cs typeface="Times New Roman" panose="02020603050405020304" pitchFamily="18" charset="0"/>
              </a:rPr>
              <a:t> функції</a:t>
            </a:r>
            <a:r>
              <a:rPr lang="uk-UA" sz="3200" kern="100" dirty="0">
                <a:effectLst/>
                <a:latin typeface="Calibri" panose="020F0502020204030204" pitchFamily="34" charset="0"/>
                <a:ea typeface="Calibri" panose="020F0502020204030204" pitchFamily="34" charset="0"/>
                <a:cs typeface="Times New Roman" panose="02020603050405020304" pitchFamily="18" charset="0"/>
              </a:rPr>
              <a:t/>
            </a:r>
            <a:br>
              <a:rPr lang="uk-UA"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uk-UA" dirty="0"/>
          </a:p>
        </p:txBody>
      </p:sp>
      <p:pic>
        <p:nvPicPr>
          <p:cNvPr id="4" name="Объект 3">
            <a:extLst>
              <a:ext uri="{FF2B5EF4-FFF2-40B4-BE49-F238E27FC236}">
                <a16:creationId xmlns:a16="http://schemas.microsoft.com/office/drawing/2014/main" xmlns="" id="{B3BA687C-8C63-5B09-2397-7C6604FE6130}"/>
              </a:ext>
            </a:extLst>
          </p:cNvPr>
          <p:cNvPicPr>
            <a:picLocks noGrp="1" noChangeAspect="1"/>
          </p:cNvPicPr>
          <p:nvPr>
            <p:ph sz="quarter" idx="13"/>
          </p:nvPr>
        </p:nvPicPr>
        <p:blipFill>
          <a:blip r:embed="rId2"/>
          <a:stretch>
            <a:fillRect/>
          </a:stretch>
        </p:blipFill>
        <p:spPr>
          <a:xfrm>
            <a:off x="829559" y="1066801"/>
            <a:ext cx="3609012" cy="3581159"/>
          </a:xfrm>
          <a:prstGeom prst="rect">
            <a:avLst/>
          </a:prstGeom>
        </p:spPr>
      </p:pic>
      <p:sp>
        <p:nvSpPr>
          <p:cNvPr id="6" name="TextBox 5">
            <a:extLst>
              <a:ext uri="{FF2B5EF4-FFF2-40B4-BE49-F238E27FC236}">
                <a16:creationId xmlns:a16="http://schemas.microsoft.com/office/drawing/2014/main" xmlns="" id="{50AB979E-2A81-EAA2-5D14-215F3C5800C0}"/>
              </a:ext>
            </a:extLst>
          </p:cNvPr>
          <p:cNvSpPr txBox="1"/>
          <p:nvPr/>
        </p:nvSpPr>
        <p:spPr>
          <a:xfrm>
            <a:off x="4751108" y="1066802"/>
            <a:ext cx="6947555" cy="5998052"/>
          </a:xfrm>
          <a:prstGeom prst="rect">
            <a:avLst/>
          </a:prstGeom>
          <a:noFill/>
        </p:spPr>
        <p:txBody>
          <a:bodyPr wrap="square">
            <a:spAutoFit/>
          </a:bodyPr>
          <a:lstStyle/>
          <a:p>
            <a:pPr algn="just">
              <a:lnSpc>
                <a:spcPct val="107000"/>
              </a:lnSpc>
              <a:spcAft>
                <a:spcPts val="800"/>
              </a:spcAft>
            </a:pPr>
            <a:r>
              <a:rPr lang="uk-UA" sz="2800" b="1" kern="100" dirty="0" err="1">
                <a:effectLst/>
                <a:latin typeface="Times New Roman" panose="02020603050405020304" pitchFamily="18" charset="0"/>
                <a:ea typeface="Calibri" panose="020F0502020204030204" pitchFamily="34" charset="0"/>
                <a:cs typeface="Times New Roman" panose="02020603050405020304" pitchFamily="18" charset="0"/>
              </a:rPr>
              <a:t>Гліобластома</a:t>
            </a:r>
            <a:r>
              <a:rPr lang="uk-UA" sz="2800"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 Це агресивна і швидко зростаюча пухлина, що виникає з </a:t>
            </a:r>
            <a:r>
              <a:rPr lang="uk-UA" sz="2800" kern="100" dirty="0" err="1">
                <a:effectLst/>
                <a:latin typeface="Times New Roman" panose="02020603050405020304" pitchFamily="18" charset="0"/>
                <a:ea typeface="Calibri" panose="020F0502020204030204" pitchFamily="34" charset="0"/>
                <a:cs typeface="Times New Roman" panose="02020603050405020304" pitchFamily="18" charset="0"/>
              </a:rPr>
              <a:t>гліальних</a:t>
            </a: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 клітин. </a:t>
            </a:r>
            <a:r>
              <a:rPr lang="uk-UA" sz="2800" kern="100" dirty="0" err="1">
                <a:effectLst/>
                <a:latin typeface="Times New Roman" panose="02020603050405020304" pitchFamily="18" charset="0"/>
                <a:ea typeface="Calibri" panose="020F0502020204030204" pitchFamily="34" charset="0"/>
                <a:cs typeface="Times New Roman" panose="02020603050405020304" pitchFamily="18" charset="0"/>
              </a:rPr>
              <a:t>Гліобластома</a:t>
            </a: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 може впливати на різні частини мозку, включаючи зони, відповідальні за мовлення, що може призвести до порушень у формулюванні і розумінні мови,</a:t>
            </a:r>
            <a:r>
              <a:rPr lang="uk-UA" sz="2800"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порушення зору, слуху, пам'яті.</a:t>
            </a:r>
          </a:p>
          <a:p>
            <a:pPr algn="just">
              <a:lnSpc>
                <a:spcPct val="107000"/>
              </a:lnSpc>
              <a:spcAft>
                <a:spcPts val="800"/>
              </a:spcAft>
            </a:pPr>
            <a:endParaRPr lang="uk-UA" kern="0" spc="-75" dirty="0">
              <a:solidFill>
                <a:srgbClr val="000000"/>
              </a:solidFill>
              <a:latin typeface="Open Sans" panose="020B0606030504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uk-UA" sz="1600" kern="0" spc="-75"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uk-UA" sz="1600" kern="0" spc="-75" dirty="0">
              <a:solidFill>
                <a:srgbClr val="000000"/>
              </a:solidFill>
              <a:latin typeface="Open Sans" panose="020B0606030504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uk-UA" sz="1600" kern="0" spc="-75"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uk-UA" sz="1600" kern="0" spc="-75" dirty="0">
              <a:solidFill>
                <a:srgbClr val="000000"/>
              </a:solidFill>
              <a:latin typeface="Open Sans" panose="020B0606030504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uk-UA"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9178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261F04A-60A2-0329-A322-C70C7995A4C8}"/>
              </a:ext>
            </a:extLst>
          </p:cNvPr>
          <p:cNvSpPr>
            <a:spLocks noGrp="1"/>
          </p:cNvSpPr>
          <p:nvPr>
            <p:ph type="title"/>
          </p:nvPr>
        </p:nvSpPr>
        <p:spPr>
          <a:xfrm>
            <a:off x="791852" y="226244"/>
            <a:ext cx="10821971" cy="840558"/>
          </a:xfrm>
        </p:spPr>
        <p:txBody>
          <a:bodyPr>
            <a:normAutofit fontScale="90000"/>
          </a:bodyPr>
          <a:lstStyle/>
          <a:p>
            <a:r>
              <a:rPr kumimoji="0" lang="uk-UA" sz="2800" b="1" i="0"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Типи пухлин головного мозку і їх вплив на </a:t>
            </a:r>
            <a:r>
              <a:rPr kumimoji="0" lang="uk-UA" sz="2800" b="1" i="0" u="none" strike="noStrike" kern="100" cap="all"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мовні</a:t>
            </a:r>
            <a:r>
              <a:rPr kumimoji="0" lang="uk-UA" sz="2800" b="1" i="0" u="none" strike="noStrike" kern="1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функції</a:t>
            </a:r>
            <a:endParaRPr lang="uk-UA" dirty="0"/>
          </a:p>
        </p:txBody>
      </p:sp>
      <p:pic>
        <p:nvPicPr>
          <p:cNvPr id="4" name="Объект 3">
            <a:extLst>
              <a:ext uri="{FF2B5EF4-FFF2-40B4-BE49-F238E27FC236}">
                <a16:creationId xmlns:a16="http://schemas.microsoft.com/office/drawing/2014/main" xmlns="" id="{F36269EB-AFF7-CF61-D548-BCF35A8893BF}"/>
              </a:ext>
            </a:extLst>
          </p:cNvPr>
          <p:cNvPicPr>
            <a:picLocks noGrp="1" noChangeAspect="1"/>
          </p:cNvPicPr>
          <p:nvPr>
            <p:ph sz="quarter" idx="13"/>
          </p:nvPr>
        </p:nvPicPr>
        <p:blipFill>
          <a:blip r:embed="rId2"/>
          <a:stretch>
            <a:fillRect/>
          </a:stretch>
        </p:blipFill>
        <p:spPr>
          <a:xfrm>
            <a:off x="791852" y="1379175"/>
            <a:ext cx="3714160" cy="2966582"/>
          </a:xfrm>
          <a:prstGeom prst="rect">
            <a:avLst/>
          </a:prstGeom>
        </p:spPr>
      </p:pic>
      <p:sp>
        <p:nvSpPr>
          <p:cNvPr id="6" name="TextBox 5">
            <a:extLst>
              <a:ext uri="{FF2B5EF4-FFF2-40B4-BE49-F238E27FC236}">
                <a16:creationId xmlns:a16="http://schemas.microsoft.com/office/drawing/2014/main" xmlns="" id="{E416ACB0-FE90-8379-3CD0-2FFE48D37918}"/>
              </a:ext>
            </a:extLst>
          </p:cNvPr>
          <p:cNvSpPr txBox="1"/>
          <p:nvPr/>
        </p:nvSpPr>
        <p:spPr>
          <a:xfrm>
            <a:off x="4685122" y="1659118"/>
            <a:ext cx="6928701" cy="3582712"/>
          </a:xfrm>
          <a:prstGeom prst="rect">
            <a:avLst/>
          </a:prstGeom>
          <a:noFill/>
        </p:spPr>
        <p:txBody>
          <a:bodyPr wrap="square">
            <a:spAutoFit/>
          </a:bodyPr>
          <a:lstStyle/>
          <a:p>
            <a:pPr>
              <a:lnSpc>
                <a:spcPct val="107000"/>
              </a:lnSpc>
              <a:spcAft>
                <a:spcPts val="800"/>
              </a:spcAft>
            </a:pPr>
            <a:r>
              <a:rPr lang="uk-UA" sz="2400" b="1" kern="100" dirty="0">
                <a:effectLst/>
                <a:latin typeface="Times New Roman" panose="02020603050405020304" pitchFamily="18" charset="0"/>
                <a:ea typeface="Calibri" panose="020F0502020204030204" pitchFamily="34" charset="0"/>
                <a:cs typeface="Times New Roman" panose="02020603050405020304" pitchFamily="18" charset="0"/>
              </a:rPr>
              <a:t>Астроцитома</a:t>
            </a: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 Ці пухлини виникають з астроцитів, які є типом </a:t>
            </a:r>
            <a:r>
              <a:rPr lang="uk-UA" sz="2400" kern="100" dirty="0" err="1">
                <a:effectLst/>
                <a:latin typeface="Times New Roman" panose="02020603050405020304" pitchFamily="18" charset="0"/>
                <a:ea typeface="Calibri" panose="020F0502020204030204" pitchFamily="34" charset="0"/>
                <a:cs typeface="Times New Roman" panose="02020603050405020304" pitchFamily="18" charset="0"/>
              </a:rPr>
              <a:t>гліальних</a:t>
            </a: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 клітин. Астроцитоми можуть мати різні ступені злоякісності і впливати на </a:t>
            </a:r>
            <a:r>
              <a:rPr lang="uk-UA" sz="2400" kern="100" dirty="0" err="1">
                <a:effectLst/>
                <a:latin typeface="Times New Roman" panose="02020603050405020304" pitchFamily="18" charset="0"/>
                <a:ea typeface="Calibri" panose="020F0502020204030204" pitchFamily="34" charset="0"/>
                <a:cs typeface="Times New Roman" panose="02020603050405020304" pitchFamily="18" charset="0"/>
              </a:rPr>
              <a:t>мовні</a:t>
            </a: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 центри головного мозку, що може спричинити труднощі в мовленні та комунікації, порушення</a:t>
            </a:r>
            <a:r>
              <a:rPr lang="uk-UA" sz="24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письма, </a:t>
            </a:r>
            <a:r>
              <a:rPr lang="uk-UA" sz="24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уповільнене  мовлення</a:t>
            </a:r>
          </a:p>
          <a:p>
            <a:pPr>
              <a:lnSpc>
                <a:spcPct val="107000"/>
              </a:lnSpc>
              <a:spcAft>
                <a:spcPts val="800"/>
              </a:spcAft>
            </a:pPr>
            <a:endParaRPr lang="uk-UA"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uk-UA" sz="16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uk-UA"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5842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1E802FF-9527-7D71-E600-396A7FB6192E}"/>
              </a:ext>
            </a:extLst>
          </p:cNvPr>
          <p:cNvSpPr>
            <a:spLocks noGrp="1"/>
          </p:cNvSpPr>
          <p:nvPr>
            <p:ph type="title"/>
          </p:nvPr>
        </p:nvSpPr>
        <p:spPr>
          <a:xfrm>
            <a:off x="801277" y="235670"/>
            <a:ext cx="10821971" cy="831131"/>
          </a:xfrm>
        </p:spPr>
        <p:txBody>
          <a:bodyPr>
            <a:normAutofit/>
          </a:bodyPr>
          <a:lstStyle/>
          <a:p>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Менінгіома</a:t>
            </a:r>
            <a:endParaRPr lang="uk-UA" dirty="0"/>
          </a:p>
        </p:txBody>
      </p:sp>
      <p:pic>
        <p:nvPicPr>
          <p:cNvPr id="4" name="Объект 3">
            <a:extLst>
              <a:ext uri="{FF2B5EF4-FFF2-40B4-BE49-F238E27FC236}">
                <a16:creationId xmlns:a16="http://schemas.microsoft.com/office/drawing/2014/main" xmlns="" id="{0F63EE5B-C216-27E0-5E47-451781DB7ABB}"/>
              </a:ext>
            </a:extLst>
          </p:cNvPr>
          <p:cNvPicPr>
            <a:picLocks noGrp="1" noChangeAspect="1"/>
          </p:cNvPicPr>
          <p:nvPr>
            <p:ph sz="quarter" idx="13"/>
          </p:nvPr>
        </p:nvPicPr>
        <p:blipFill>
          <a:blip r:embed="rId2"/>
          <a:stretch>
            <a:fillRect/>
          </a:stretch>
        </p:blipFill>
        <p:spPr>
          <a:xfrm>
            <a:off x="801277" y="1484397"/>
            <a:ext cx="3731028" cy="3221767"/>
          </a:xfrm>
          <a:prstGeom prst="rect">
            <a:avLst/>
          </a:prstGeom>
        </p:spPr>
      </p:pic>
      <p:sp>
        <p:nvSpPr>
          <p:cNvPr id="8" name="TextBox 7">
            <a:extLst>
              <a:ext uri="{FF2B5EF4-FFF2-40B4-BE49-F238E27FC236}">
                <a16:creationId xmlns:a16="http://schemas.microsoft.com/office/drawing/2014/main" xmlns="" id="{FE033794-6664-DDEE-A1E4-912A3AF1B440}"/>
              </a:ext>
            </a:extLst>
          </p:cNvPr>
          <p:cNvSpPr txBox="1"/>
          <p:nvPr/>
        </p:nvSpPr>
        <p:spPr>
          <a:xfrm>
            <a:off x="4920791" y="2620652"/>
            <a:ext cx="6469932" cy="1953163"/>
          </a:xfrm>
          <a:prstGeom prst="rect">
            <a:avLst/>
          </a:prstGeom>
          <a:noFill/>
        </p:spPr>
        <p:txBody>
          <a:bodyPr wrap="square">
            <a:spAutoFit/>
          </a:bodyPr>
          <a:lstStyle/>
          <a:p>
            <a:pPr>
              <a:lnSpc>
                <a:spcPct val="107000"/>
              </a:lnSpc>
              <a:spcAft>
                <a:spcPts val="800"/>
              </a:spcAft>
            </a:pP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Менінгіома</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kern="100" dirty="0" err="1">
                <a:effectLst/>
                <a:latin typeface="Times New Roman" panose="02020603050405020304" pitchFamily="18" charset="0"/>
                <a:ea typeface="Calibri" panose="020F0502020204030204" pitchFamily="34" charset="0"/>
                <a:cs typeface="Times New Roman" panose="02020603050405020304" pitchFamily="18" charset="0"/>
              </a:rPr>
              <a:t>Менінгіоми</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утворюються з оболонок головного мозку (</a:t>
            </a:r>
            <a:r>
              <a:rPr lang="uk-UA" sz="1800" kern="100" dirty="0" err="1">
                <a:effectLst/>
                <a:latin typeface="Times New Roman" panose="02020603050405020304" pitchFamily="18" charset="0"/>
                <a:ea typeface="Calibri" panose="020F0502020204030204" pitchFamily="34" charset="0"/>
                <a:cs typeface="Times New Roman" panose="02020603050405020304" pitchFamily="18" charset="0"/>
              </a:rPr>
              <a:t>менінгів</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Хоча ці пухлини зазвичай ростуть повільно і мають менш агресивний характер, їх розташування може тиснути на важливі </a:t>
            </a:r>
            <a:r>
              <a:rPr lang="uk-UA" sz="1800" kern="100" dirty="0" err="1">
                <a:effectLst/>
                <a:latin typeface="Times New Roman" panose="02020603050405020304" pitchFamily="18" charset="0"/>
                <a:ea typeface="Calibri" panose="020F0502020204030204" pitchFamily="34" charset="0"/>
                <a:cs typeface="Times New Roman" panose="02020603050405020304" pitchFamily="18" charset="0"/>
              </a:rPr>
              <a:t>мовні</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зони головного мозку, що може призвести до порушень мовлення.</a:t>
            </a:r>
          </a:p>
          <a:p>
            <a:pPr>
              <a:lnSpc>
                <a:spcPct val="107000"/>
              </a:lnSpc>
              <a:spcAft>
                <a:spcPts val="800"/>
              </a:spcAft>
            </a:pPr>
            <a:endParaRPr lang="uk-UA" kern="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1885968"/>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Капля</Template>
  <TotalTime>175</TotalTime>
  <Words>2637</Words>
  <Application>Microsoft Office PowerPoint</Application>
  <PresentationFormat>Широкоэкранный</PresentationFormat>
  <Paragraphs>218</Paragraphs>
  <Slides>34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34</vt:i4>
      </vt:variant>
    </vt:vector>
  </HeadingPairs>
  <TitlesOfParts>
    <vt:vector size="40" baseType="lpstr">
      <vt:lpstr>Arial</vt:lpstr>
      <vt:lpstr>Calibri</vt:lpstr>
      <vt:lpstr>Open Sans</vt:lpstr>
      <vt:lpstr>Times New Roman</vt:lpstr>
      <vt:lpstr>Tw Cen MT</vt:lpstr>
      <vt:lpstr>Капля</vt:lpstr>
      <vt:lpstr>ЗМ 2.Тема 5. Новоутворення мозкової тканини.</vt:lpstr>
      <vt:lpstr>Презентация PowerPoint</vt:lpstr>
      <vt:lpstr> Симптоми пухлини мозку </vt:lpstr>
      <vt:lpstr>Причини пухлини мозку</vt:lpstr>
      <vt:lpstr> розповсюджені типи злоякісних пухлин головного мозку </vt:lpstr>
      <vt:lpstr>Вторинні (метастатичні) пухлини мозку </vt:lpstr>
      <vt:lpstr> Типи пухлин головного мозку і їх вплив на мовні функції </vt:lpstr>
      <vt:lpstr>Типи пухлин головного мозку і їх вплив на мовні функції</vt:lpstr>
      <vt:lpstr>Менінгіома</vt:lpstr>
      <vt:lpstr>Як різні локалізації пухлин впливають на мовлення</vt:lpstr>
      <vt:lpstr>Види ТМП, зумовлені пухлинами мозку</vt:lpstr>
      <vt:lpstr>Симптоми порушення мовних функцій</vt:lpstr>
      <vt:lpstr> Діагностика мовних порушень при пухлинах головного мозку </vt:lpstr>
      <vt:lpstr>Діагностика</vt:lpstr>
      <vt:lpstr> Оцінка мовних функцій нейропсихологічними тестами </vt:lpstr>
      <vt:lpstr>ВПЛИВ НАСЛІДКІВ ПУХЛИН ГОЛОВНОГО МОЗКУ НА МОВНІ ФУНКЦІЇ </vt:lpstr>
      <vt:lpstr>ВПЛИВ НАСЛІДКІВ ПУХЛИН ГОЛОВНОГО МОЗКУ НА МОВНІ ФУНКЦІЇ</vt:lpstr>
      <vt:lpstr>ВПЛИВ НАСЛІДКІВ ПУХЛИН ГОЛОВНОГО МОЗКУ НА МОВНІ ФУНКЦІЇ</vt:lpstr>
      <vt:lpstr> Принципи логопедичної діагностики  </vt:lpstr>
      <vt:lpstr>Етапи логопедичної реабілітації</vt:lpstr>
      <vt:lpstr>особливості логопедичної роботи</vt:lpstr>
      <vt:lpstr> Паразитарні кісти (ехінококоз). </vt:lpstr>
      <vt:lpstr> Як ехінококоз мозку може впливати на мовлення? </vt:lpstr>
      <vt:lpstr>Аневризма судин мозку</vt:lpstr>
      <vt:lpstr>  Причини аневризми головного мозку </vt:lpstr>
      <vt:lpstr>Причини аневризми головного мозку</vt:lpstr>
      <vt:lpstr>Причини аневризми головного мозку</vt:lpstr>
      <vt:lpstr>Основні симптоми аневризми гм</vt:lpstr>
      <vt:lpstr>Розрив аневризми</vt:lpstr>
      <vt:lpstr>Лікування аневризми</vt:lpstr>
      <vt:lpstr>Порушення мовлення при аневризмах судин головного мозку</vt:lpstr>
      <vt:lpstr>Порушення мовлення при аневризмах судин головного мозку</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ЗМ 2.Тема 5. Новоутворення мозкової тканини.</dc:title>
  <dc:creator>user</dc:creator>
  <cp:lastModifiedBy>Пользователь Windows</cp:lastModifiedBy>
  <cp:revision>6</cp:revision>
  <dcterms:created xsi:type="dcterms:W3CDTF">2025-04-14T20:09:54Z</dcterms:created>
  <dcterms:modified xsi:type="dcterms:W3CDTF">2025-04-16T07:51:39Z</dcterms:modified>
</cp:coreProperties>
</file>