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5" r:id="rId18"/>
    <p:sldId id="276" r:id="rId19"/>
    <p:sldId id="277" r:id="rId20"/>
    <p:sldId id="278" r:id="rId21"/>
    <p:sldId id="279" r:id="rId22"/>
    <p:sldId id="281" r:id="rId23"/>
    <p:sldId id="280" r:id="rId24"/>
    <p:sldId id="284" r:id="rId25"/>
    <p:sldId id="283" r:id="rId26"/>
    <p:sldId id="285" r:id="rId27"/>
    <p:sldId id="286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5.wmf"/><Relationship Id="rId1" Type="http://schemas.openxmlformats.org/officeDocument/2006/relationships/image" Target="../media/image30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0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7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9185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11" Type="http://schemas.openxmlformats.org/officeDocument/2006/relationships/image" Target="../media/image25.wmf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31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44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5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5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7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7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76.wmf"/><Relationship Id="rId3" Type="http://schemas.openxmlformats.org/officeDocument/2006/relationships/oleObject" Target="../embeddings/oleObject79.bin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75.wmf"/><Relationship Id="rId5" Type="http://schemas.openxmlformats.org/officeDocument/2006/relationships/oleObject" Target="../embeddings/oleObject80.bin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83.bin"/><Relationship Id="rId4" Type="http://schemas.openxmlformats.org/officeDocument/2006/relationships/image" Target="../media/image72.wmf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8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8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8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8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97.bin"/><Relationship Id="rId4" Type="http://schemas.openxmlformats.org/officeDocument/2006/relationships/image" Target="../media/image8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22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18.wmf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П’ЮТЕРНА</a:t>
            </a:r>
            <a:r>
              <a:rPr lang="uk-UA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ОБЧИСЛЮВАЛЬНА 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ГЕОМЕТРІЯ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нормалі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Звідси  для одиничного вектора дотичної     маємо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значить, що вектори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є ортогональними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напрямок якого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з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вектором головної нормалі. 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639886"/>
              </p:ext>
            </p:extLst>
          </p:nvPr>
        </p:nvGraphicFramePr>
        <p:xfrm>
          <a:off x="6732240" y="1628800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4" name="Формула" r:id="rId3" imgW="126890" imgH="190335" progId="Equation.3">
                  <p:embed/>
                </p:oleObj>
              </mc:Choice>
              <mc:Fallback>
                <p:oleObj name="Формула" r:id="rId3" imgW="126890" imgH="19033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628800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764122"/>
              </p:ext>
            </p:extLst>
          </p:nvPr>
        </p:nvGraphicFramePr>
        <p:xfrm>
          <a:off x="3059113" y="2133600"/>
          <a:ext cx="10080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5" name="Формула" r:id="rId5" imgW="672808" imgH="457002" progId="Equation.3">
                  <p:embed/>
                </p:oleObj>
              </mc:Choice>
              <mc:Fallback>
                <p:oleObj name="Формула" r:id="rId5" imgW="672808" imgH="457002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133600"/>
                        <a:ext cx="10080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5895"/>
              </p:ext>
            </p:extLst>
          </p:nvPr>
        </p:nvGraphicFramePr>
        <p:xfrm>
          <a:off x="4283968" y="2780928"/>
          <a:ext cx="4318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6" name="Формула" r:id="rId7" imgW="279400" imgH="457200" progId="Equation.3">
                  <p:embed/>
                </p:oleObj>
              </mc:Choice>
              <mc:Fallback>
                <p:oleObj name="Формула" r:id="rId7" imgW="27940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780928"/>
                        <a:ext cx="43180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774631"/>
              </p:ext>
            </p:extLst>
          </p:nvPr>
        </p:nvGraphicFramePr>
        <p:xfrm>
          <a:off x="5003800" y="2997200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7" name="Формула" r:id="rId9" imgW="126890" imgH="190335" progId="Equation.3">
                  <p:embed/>
                </p:oleObj>
              </mc:Choice>
              <mc:Fallback>
                <p:oleObj name="Формула" r:id="rId9" imgW="126890" imgH="19033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997200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453506"/>
              </p:ext>
            </p:extLst>
          </p:nvPr>
        </p:nvGraphicFramePr>
        <p:xfrm>
          <a:off x="3491880" y="3861048"/>
          <a:ext cx="287338" cy="362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8" name="Формула" r:id="rId10" imgW="152268" imgH="203024" progId="Equation.3">
                  <p:embed/>
                </p:oleObj>
              </mc:Choice>
              <mc:Fallback>
                <p:oleObj name="Формула" r:id="rId10" imgW="152268" imgH="203024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861048"/>
                        <a:ext cx="287338" cy="362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461796"/>
              </p:ext>
            </p:extLst>
          </p:nvPr>
        </p:nvGraphicFramePr>
        <p:xfrm>
          <a:off x="7956376" y="3717032"/>
          <a:ext cx="419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9" name="Формула" r:id="rId12" imgW="279360" imgH="457200" progId="Equation.3">
                  <p:embed/>
                </p:oleObj>
              </mc:Choice>
              <mc:Fallback>
                <p:oleObj name="Формула" r:id="rId12" imgW="279360" imgH="457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3717032"/>
                        <a:ext cx="4191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06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параметром є довжина дуги , то прийняте наступне позначення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скаляр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кривизною кривої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визначенням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&gt;0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орієнтація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визначається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таким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414148"/>
              </p:ext>
            </p:extLst>
          </p:nvPr>
        </p:nvGraphicFramePr>
        <p:xfrm>
          <a:off x="3275856" y="2420888"/>
          <a:ext cx="1079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8" name="Формула" r:id="rId3" imgW="672808" imgH="457002" progId="Equation.3">
                  <p:embed/>
                </p:oleObj>
              </mc:Choice>
              <mc:Fallback>
                <p:oleObj name="Формула" r:id="rId3" imgW="672808" imgH="457002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420888"/>
                        <a:ext cx="1079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92528"/>
              </p:ext>
            </p:extLst>
          </p:nvPr>
        </p:nvGraphicFramePr>
        <p:xfrm>
          <a:off x="5436096" y="3717032"/>
          <a:ext cx="4318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9" name="Формула" r:id="rId5" imgW="279400" imgH="457200" progId="Equation.3">
                  <p:embed/>
                </p:oleObj>
              </mc:Choice>
              <mc:Fallback>
                <p:oleObj name="Формула" r:id="rId5" imgW="27940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3717032"/>
                        <a:ext cx="43180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774201"/>
              </p:ext>
            </p:extLst>
          </p:nvPr>
        </p:nvGraphicFramePr>
        <p:xfrm>
          <a:off x="2123728" y="4149080"/>
          <a:ext cx="2873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0" name="Формула" r:id="rId7" imgW="152268" imgH="203024" progId="Equation.3">
                  <p:embed/>
                </p:oleObj>
              </mc:Choice>
              <mc:Fallback>
                <p:oleObj name="Формула" r:id="rId7" imgW="152268" imgH="203024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149080"/>
                        <a:ext cx="287338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007542"/>
              </p:ext>
            </p:extLst>
          </p:nvPr>
        </p:nvGraphicFramePr>
        <p:xfrm>
          <a:off x="2123728" y="4725144"/>
          <a:ext cx="15843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1" name="Формула" r:id="rId9" imgW="1054100" imgH="457200" progId="Equation.3">
                  <p:embed/>
                </p:oleObj>
              </mc:Choice>
              <mc:Fallback>
                <p:oleObj name="Формула" r:id="rId9" imgW="1054100" imgH="457200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725144"/>
                        <a:ext cx="15843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687939"/>
              </p:ext>
            </p:extLst>
          </p:nvPr>
        </p:nvGraphicFramePr>
        <p:xfrm>
          <a:off x="4067944" y="5013176"/>
          <a:ext cx="50323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2" name="Формула" r:id="rId11" imgW="266469" imgH="203024" progId="Equation.3">
                  <p:embed/>
                </p:oleObj>
              </mc:Choice>
              <mc:Fallback>
                <p:oleObj name="Формула" r:id="rId11" imgW="266469" imgH="203024" progId="Equation.3">
                  <p:embed/>
                  <p:pic>
                    <p:nvPicPr>
                      <p:cNvPr id="0" name="Объект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013176"/>
                        <a:ext cx="503237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300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бінормалі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Векторний добуток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 третій вектор, перпендикулярний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вектором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бінормалі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одиничних  взаємно ортогональних вектора бінормалі, нормалі і дотичної зв’язані співвідношеннями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тригранник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Френе.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Площини, які проходять через задану точку на кривій і містять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 називаються,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дотичною, нормальною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площиною,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спрямляє.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799177"/>
              </p:ext>
            </p:extLst>
          </p:nvPr>
        </p:nvGraphicFramePr>
        <p:xfrm>
          <a:off x="3491880" y="1628800"/>
          <a:ext cx="5762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5" name="Формула" r:id="rId3" imgW="393529" imgH="203112" progId="Equation.3">
                  <p:embed/>
                </p:oleObj>
              </mc:Choice>
              <mc:Fallback>
                <p:oleObj name="Формула" r:id="rId3" imgW="393529" imgH="203112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628800"/>
                        <a:ext cx="576263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713084"/>
              </p:ext>
            </p:extLst>
          </p:nvPr>
        </p:nvGraphicFramePr>
        <p:xfrm>
          <a:off x="3563888" y="2060848"/>
          <a:ext cx="2873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6" name="Формула" r:id="rId5" imgW="152268" imgH="203024" progId="Equation.3">
                  <p:embed/>
                </p:oleObj>
              </mc:Choice>
              <mc:Fallback>
                <p:oleObj name="Формула" r:id="rId5" imgW="152268" imgH="203024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060848"/>
                        <a:ext cx="287338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991115"/>
              </p:ext>
            </p:extLst>
          </p:nvPr>
        </p:nvGraphicFramePr>
        <p:xfrm>
          <a:off x="4067944" y="1988840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7" name="Формула" r:id="rId7" imgW="126890" imgH="190335" progId="Equation.3">
                  <p:embed/>
                </p:oleObj>
              </mc:Choice>
              <mc:Fallback>
                <p:oleObj name="Формула" r:id="rId7" imgW="126890" imgH="19033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988840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24629"/>
              </p:ext>
            </p:extLst>
          </p:nvPr>
        </p:nvGraphicFramePr>
        <p:xfrm>
          <a:off x="4067944" y="2348880"/>
          <a:ext cx="288925" cy="373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8" name="Формула" r:id="rId9" imgW="139700" imgH="228600" progId="Equation.3">
                  <p:embed/>
                </p:oleObj>
              </mc:Choice>
              <mc:Fallback>
                <p:oleObj name="Формула" r:id="rId9" imgW="139700" imgH="228600" progId="Equation.3">
                  <p:embed/>
                  <p:pic>
                    <p:nvPicPr>
                      <p:cNvPr id="0" name="Объект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348880"/>
                        <a:ext cx="288925" cy="373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322192"/>
              </p:ext>
            </p:extLst>
          </p:nvPr>
        </p:nvGraphicFramePr>
        <p:xfrm>
          <a:off x="2267744" y="3645024"/>
          <a:ext cx="2968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9" name="Формула" r:id="rId11" imgW="2209800" imgH="254000" progId="Equation.3">
                  <p:embed/>
                </p:oleObj>
              </mc:Choice>
              <mc:Fallback>
                <p:oleObj name="Формула" r:id="rId11" imgW="2209800" imgH="254000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645024"/>
                        <a:ext cx="29686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353347"/>
              </p:ext>
            </p:extLst>
          </p:nvPr>
        </p:nvGraphicFramePr>
        <p:xfrm>
          <a:off x="827584" y="5229200"/>
          <a:ext cx="179863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0" name="Формула" r:id="rId13" imgW="1269449" imgH="253890" progId="Equation.3">
                  <p:embed/>
                </p:oleObj>
              </mc:Choice>
              <mc:Fallback>
                <p:oleObj name="Формула" r:id="rId13" imgW="1269449" imgH="253890" progId="Equation.3">
                  <p:embed/>
                  <p:pic>
                    <p:nvPicPr>
                      <p:cNvPr id="0" name="Объект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229200"/>
                        <a:ext cx="179863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65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Тригранник Френе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Тригранник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Френе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22537"/>
            <a:ext cx="417646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459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показати, що нормаль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площини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лежит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дотичн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к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о, 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ямок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добутку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іншого боку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після векторного перемноження маємо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останнього співвідношення витікає формула для обчислення кривизни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47755"/>
              </p:ext>
            </p:extLst>
          </p:nvPr>
        </p:nvGraphicFramePr>
        <p:xfrm>
          <a:off x="1979712" y="2420888"/>
          <a:ext cx="5032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0" name="Формула" r:id="rId3" imgW="355446" imgH="190417" progId="Equation.3">
                  <p:embed/>
                </p:oleObj>
              </mc:Choice>
              <mc:Fallback>
                <p:oleObj name="Формула" r:id="rId3" imgW="355446" imgH="190417" progId="Equation.3">
                  <p:embed/>
                  <p:pic>
                    <p:nvPicPr>
                      <p:cNvPr id="0" name="Объект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20888"/>
                        <a:ext cx="503237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732523"/>
              </p:ext>
            </p:extLst>
          </p:nvPr>
        </p:nvGraphicFramePr>
        <p:xfrm>
          <a:off x="2267744" y="2780928"/>
          <a:ext cx="2387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1" name="Формула" r:id="rId5" imgW="1497950" imgH="266584" progId="Equation.3">
                  <p:embed/>
                </p:oleObj>
              </mc:Choice>
              <mc:Fallback>
                <p:oleObj name="Формула" r:id="rId5" imgW="1497950" imgH="266584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780928"/>
                        <a:ext cx="2387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423659"/>
              </p:ext>
            </p:extLst>
          </p:nvPr>
        </p:nvGraphicFramePr>
        <p:xfrm>
          <a:off x="2411760" y="3645024"/>
          <a:ext cx="23129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2" name="Формула" r:id="rId7" imgW="1625600" imgH="279400" progId="Equation.3">
                  <p:embed/>
                </p:oleObj>
              </mc:Choice>
              <mc:Fallback>
                <p:oleObj name="Формула" r:id="rId7" imgW="1625600" imgH="279400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645024"/>
                        <a:ext cx="2312987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104901"/>
              </p:ext>
            </p:extLst>
          </p:nvPr>
        </p:nvGraphicFramePr>
        <p:xfrm>
          <a:off x="3707904" y="5013176"/>
          <a:ext cx="1440160" cy="1002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3" name="Формула" r:id="rId9" imgW="571320" imgH="495000" progId="Equation.3">
                  <p:embed/>
                </p:oleObj>
              </mc:Choice>
              <mc:Fallback>
                <p:oleObj name="Формула" r:id="rId9" imgW="571320" imgH="495000" progId="Equation.3">
                  <p:embed/>
                  <p:pic>
                    <p:nvPicPr>
                      <p:cNvPr id="0" name="Объект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013176"/>
                        <a:ext cx="1440160" cy="1002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11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Геометричний сенс кривизни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 деякій точці кривої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r=r(s)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вписати коло радіусу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яке розташоване в дотичній площині, то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кривизна кривої є величина обернена радіусу такого кола.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42186"/>
              </p:ext>
            </p:extLst>
          </p:nvPr>
        </p:nvGraphicFramePr>
        <p:xfrm>
          <a:off x="3491880" y="3068960"/>
          <a:ext cx="1584176" cy="879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Формула" r:id="rId3" imgW="888840" imgH="495000" progId="Equation.3">
                  <p:embed/>
                </p:oleObj>
              </mc:Choice>
              <mc:Fallback>
                <p:oleObj name="Формула" r:id="rId3" imgW="888840" imgH="4950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068960"/>
                        <a:ext cx="1584176" cy="879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9767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плоскої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частковому випадку плоскої кривої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практиці досить часто має місце випадок коли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остання формула набуває дуже простого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438404"/>
              </p:ext>
            </p:extLst>
          </p:nvPr>
        </p:nvGraphicFramePr>
        <p:xfrm>
          <a:off x="6228184" y="1700808"/>
          <a:ext cx="14398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" name="Формула" r:id="rId4" imgW="1079032" imgH="241195" progId="Equation.3">
                  <p:embed/>
                </p:oleObj>
              </mc:Choice>
              <mc:Fallback>
                <p:oleObj name="Формула" r:id="rId4" imgW="1079032" imgH="241195" progId="Equation.3">
                  <p:embed/>
                  <p:pic>
                    <p:nvPicPr>
                      <p:cNvPr id="0" name="Объект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700808"/>
                        <a:ext cx="14398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064485"/>
              </p:ext>
            </p:extLst>
          </p:nvPr>
        </p:nvGraphicFramePr>
        <p:xfrm>
          <a:off x="2267744" y="2348880"/>
          <a:ext cx="4104456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0" name="Формула" r:id="rId6" imgW="2971800" imgH="279400" progId="Equation.3">
                  <p:embed/>
                </p:oleObj>
              </mc:Choice>
              <mc:Fallback>
                <p:oleObj name="Формула" r:id="rId6" imgW="2971800" imgH="279400" progId="Equation.3">
                  <p:embed/>
                  <p:pic>
                    <p:nvPicPr>
                      <p:cNvPr id="0" name="Объект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348880"/>
                        <a:ext cx="4104456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571885"/>
              </p:ext>
            </p:extLst>
          </p:nvPr>
        </p:nvGraphicFramePr>
        <p:xfrm>
          <a:off x="2843808" y="2924944"/>
          <a:ext cx="1865089" cy="1007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1" name="Формула" r:id="rId8" imgW="1155600" imgH="685800" progId="Equation.3">
                  <p:embed/>
                </p:oleObj>
              </mc:Choice>
              <mc:Fallback>
                <p:oleObj name="Формула" r:id="rId8" imgW="1155600" imgH="685800" progId="Equation.3">
                  <p:embed/>
                  <p:pic>
                    <p:nvPicPr>
                      <p:cNvPr id="0" name="Объект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924944"/>
                        <a:ext cx="1865089" cy="1007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550298"/>
              </p:ext>
            </p:extLst>
          </p:nvPr>
        </p:nvGraphicFramePr>
        <p:xfrm>
          <a:off x="827584" y="4725144"/>
          <a:ext cx="863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2" name="Формула" r:id="rId10" imgW="672808" imgH="228501" progId="Equation.3">
                  <p:embed/>
                </p:oleObj>
              </mc:Choice>
              <mc:Fallback>
                <p:oleObj name="Формула" r:id="rId10" imgW="672808" imgH="228501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725144"/>
                        <a:ext cx="8636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726516"/>
              </p:ext>
            </p:extLst>
          </p:nvPr>
        </p:nvGraphicFramePr>
        <p:xfrm>
          <a:off x="3419872" y="5517232"/>
          <a:ext cx="81121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3" name="Формула" r:id="rId12" imgW="583920" imgH="279360" progId="Equation.3">
                  <p:embed/>
                </p:oleObj>
              </mc:Choice>
              <mc:Fallback>
                <p:oleObj name="Формула" r:id="rId12" imgW="583920" imgH="279360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517232"/>
                        <a:ext cx="81121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3243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Векторні характеристики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 , а також зв’язок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ними задаються наступними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співвідношеннями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мають назву формул Френе- Серре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/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æ</a:t>
            </a:r>
            <a:endParaRPr lang="uk-UA" dirty="0" smtClean="0"/>
          </a:p>
          <a:p>
            <a:endParaRPr lang="uk-UA" dirty="0"/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uk-UA" dirty="0"/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скаляр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називається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крученням кривої.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872583"/>
              </p:ext>
            </p:extLst>
          </p:nvPr>
        </p:nvGraphicFramePr>
        <p:xfrm>
          <a:off x="2339752" y="5085184"/>
          <a:ext cx="3603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" name="Формула" r:id="rId3" imgW="164814" imgH="177492" progId="Equation.3">
                  <p:embed/>
                </p:oleObj>
              </mc:Choice>
              <mc:Fallback>
                <p:oleObj name="Формула" r:id="rId3" imgW="164814" imgH="177492" progId="Equation.3">
                  <p:embed/>
                  <p:pic>
                    <p:nvPicPr>
                      <p:cNvPr id="0" name="Объект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085184"/>
                        <a:ext cx="3603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3241"/>
              </p:ext>
            </p:extLst>
          </p:nvPr>
        </p:nvGraphicFramePr>
        <p:xfrm>
          <a:off x="2847975" y="3141663"/>
          <a:ext cx="2298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7" name="Формула" r:id="rId5" imgW="1333440" imgH="457200" progId="Equation.3">
                  <p:embed/>
                </p:oleObj>
              </mc:Choice>
              <mc:Fallback>
                <p:oleObj name="Формула" r:id="rId5" imgW="1333440" imgH="457200" progId="Equation.3">
                  <p:embed/>
                  <p:pic>
                    <p:nvPicPr>
                      <p:cNvPr id="0" name="Объект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3141663"/>
                        <a:ext cx="2298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149470"/>
              </p:ext>
            </p:extLst>
          </p:nvPr>
        </p:nvGraphicFramePr>
        <p:xfrm>
          <a:off x="2771800" y="3789040"/>
          <a:ext cx="316865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" name="Формула" r:id="rId7" imgW="1815312" imgH="583947" progId="Equation.3">
                  <p:embed/>
                </p:oleObj>
              </mc:Choice>
              <mc:Fallback>
                <p:oleObj name="Формула" r:id="rId7" imgW="1815312" imgH="583947" progId="Equation.3">
                  <p:embed/>
                  <p:pic>
                    <p:nvPicPr>
                      <p:cNvPr id="0" name="Объект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89040"/>
                        <a:ext cx="3168650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782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Параметрична форма поверхні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задаються у параметричній формі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вибрані деяким чином координатні лінії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пропорційним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Подібним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пропорційним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цих кривих у точці їх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тину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обидва 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дотичних вектора 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отже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нормаль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розглянутої поверхні буде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пропорційна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векторному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добутку ц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вектор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892322"/>
              </p:ext>
            </p:extLst>
          </p:nvPr>
        </p:nvGraphicFramePr>
        <p:xfrm>
          <a:off x="7164288" y="1700808"/>
          <a:ext cx="9699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7" name="Формула" r:id="rId3" imgW="761760" imgH="228600" progId="Equation.3">
                  <p:embed/>
                </p:oleObj>
              </mc:Choice>
              <mc:Fallback>
                <p:oleObj name="Формула" r:id="rId3" imgW="761760" imgH="2286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700808"/>
                        <a:ext cx="969963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451016"/>
              </p:ext>
            </p:extLst>
          </p:nvPr>
        </p:nvGraphicFramePr>
        <p:xfrm>
          <a:off x="4860032" y="2492896"/>
          <a:ext cx="23860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8" name="Формула" r:id="rId5" imgW="1651000" imgH="241300" progId="Equation.3">
                  <p:embed/>
                </p:oleObj>
              </mc:Choice>
              <mc:Fallback>
                <p:oleObj name="Формула" r:id="rId5" imgW="1651000" imgH="2413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492896"/>
                        <a:ext cx="23860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07827"/>
              </p:ext>
            </p:extLst>
          </p:nvPr>
        </p:nvGraphicFramePr>
        <p:xfrm>
          <a:off x="4716016" y="3356992"/>
          <a:ext cx="1224136" cy="381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9" name="Формула" r:id="rId7" imgW="838200" imgH="241300" progId="Equation.3">
                  <p:embed/>
                </p:oleObj>
              </mc:Choice>
              <mc:Fallback>
                <p:oleObj name="Формула" r:id="rId7" imgW="838200" imgH="2413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356992"/>
                        <a:ext cx="1224136" cy="381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474447"/>
              </p:ext>
            </p:extLst>
          </p:nvPr>
        </p:nvGraphicFramePr>
        <p:xfrm>
          <a:off x="3275856" y="4149080"/>
          <a:ext cx="12239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0" name="Формула" r:id="rId9" imgW="914400" imgH="241300" progId="Equation.3">
                  <p:embed/>
                </p:oleObj>
              </mc:Choice>
              <mc:Fallback>
                <p:oleObj name="Формула" r:id="rId9" imgW="914400" imgH="241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149080"/>
                        <a:ext cx="12239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183897"/>
              </p:ext>
            </p:extLst>
          </p:nvPr>
        </p:nvGraphicFramePr>
        <p:xfrm>
          <a:off x="4427984" y="2708920"/>
          <a:ext cx="9366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1" name="Формула" r:id="rId11" imgW="571500" imgH="457200" progId="Equation.3">
                  <p:embed/>
                </p:oleObj>
              </mc:Choice>
              <mc:Fallback>
                <p:oleObj name="Формула" r:id="rId11" imgW="571500" imgH="457200" progId="Equation.3">
                  <p:embed/>
                  <p:pic>
                    <p:nvPicPr>
                      <p:cNvPr id="0" name="Объект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708920"/>
                        <a:ext cx="936625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780758"/>
              </p:ext>
            </p:extLst>
          </p:nvPr>
        </p:nvGraphicFramePr>
        <p:xfrm>
          <a:off x="1979712" y="3573016"/>
          <a:ext cx="8937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2" name="Формула" r:id="rId13" imgW="545760" imgH="457200" progId="Equation.3">
                  <p:embed/>
                </p:oleObj>
              </mc:Choice>
              <mc:Fallback>
                <p:oleObj name="Формула" r:id="rId13" imgW="545760" imgH="457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573016"/>
                        <a:ext cx="8937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9885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Параметрична форма поверхні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355837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690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 диференціальної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геометрії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</a:p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нормалі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плоскої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Параметрична форма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Метричні властивості поверхонь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Перша квадратична форма поверхні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нормалі поверхні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нормальний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визначає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формул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ою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буток обчислюється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                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вектора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обирається у відповідності до розглянутого випадку. Точки,  у яких часткові похідні не існують або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яких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особливими і відповідають або особливим точкам параметризації, або гребням чи загостренням поверхні.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255764"/>
              </p:ext>
            </p:extLst>
          </p:nvPr>
        </p:nvGraphicFramePr>
        <p:xfrm>
          <a:off x="5580112" y="3789040"/>
          <a:ext cx="12239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1" name="Формула" r:id="rId3" imgW="965200" imgH="241300" progId="Equation.3">
                  <p:embed/>
                </p:oleObj>
              </mc:Choice>
              <mc:Fallback>
                <p:oleObj name="Формула" r:id="rId3" imgW="965200" imgH="241300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3789040"/>
                        <a:ext cx="12239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57292"/>
              </p:ext>
            </p:extLst>
          </p:nvPr>
        </p:nvGraphicFramePr>
        <p:xfrm>
          <a:off x="2915816" y="2276872"/>
          <a:ext cx="216024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2" name="Формула" r:id="rId5" imgW="812447" imgH="507780" progId="Equation.3">
                  <p:embed/>
                </p:oleObj>
              </mc:Choice>
              <mc:Fallback>
                <p:oleObj name="Формула" r:id="rId5" imgW="812447" imgH="507780" progId="Equation.3">
                  <p:embed/>
                  <p:pic>
                    <p:nvPicPr>
                      <p:cNvPr id="0" name="Объект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76872"/>
                        <a:ext cx="2160240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750817"/>
              </p:ext>
            </p:extLst>
          </p:nvPr>
        </p:nvGraphicFramePr>
        <p:xfrm>
          <a:off x="1835696" y="4941168"/>
          <a:ext cx="884783" cy="370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" name="Формула" r:id="rId7" imgW="711000" imgH="241200" progId="Equation.3">
                  <p:embed/>
                </p:oleObj>
              </mc:Choice>
              <mc:Fallback>
                <p:oleObj name="Формула" r:id="rId7" imgW="71100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941168"/>
                        <a:ext cx="884783" cy="370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869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Метричні властивості поверхонь.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координатні лінії поверхні задати як функції параметру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рівняння кривої, що лежить на поверхні набуде вигляду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матричній формі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означає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довільну точку на заданій поверхні, 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r(t)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точку на кривій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дотичний до цієї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обчислити  за допомогою ланцюгового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матричній формі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22107"/>
              </p:ext>
            </p:extLst>
          </p:nvPr>
        </p:nvGraphicFramePr>
        <p:xfrm>
          <a:off x="3419872" y="2060848"/>
          <a:ext cx="15843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" name="Формула" r:id="rId3" imgW="1219200" imgH="228600" progId="Equation.3">
                  <p:embed/>
                </p:oleObj>
              </mc:Choice>
              <mc:Fallback>
                <p:oleObj name="Формула" r:id="rId3" imgW="1219200" imgH="228600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060848"/>
                        <a:ext cx="15843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45955"/>
              </p:ext>
            </p:extLst>
          </p:nvPr>
        </p:nvGraphicFramePr>
        <p:xfrm>
          <a:off x="5868144" y="2420888"/>
          <a:ext cx="7921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1" name="Формула" r:id="rId5" imgW="685800" imgH="228600" progId="Equation.3">
                  <p:embed/>
                </p:oleObj>
              </mc:Choice>
              <mc:Fallback>
                <p:oleObj name="Формула" r:id="rId5" imgW="685800" imgH="228600" progId="Equation.3">
                  <p:embed/>
                  <p:pic>
                    <p:nvPicPr>
                      <p:cNvPr id="0" name="Объект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420888"/>
                        <a:ext cx="7921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894450"/>
              </p:ext>
            </p:extLst>
          </p:nvPr>
        </p:nvGraphicFramePr>
        <p:xfrm>
          <a:off x="3203848" y="2708920"/>
          <a:ext cx="15843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2" name="Формула" r:id="rId7" imgW="1168400" imgH="279400" progId="Equation.3">
                  <p:embed/>
                </p:oleObj>
              </mc:Choice>
              <mc:Fallback>
                <p:oleObj name="Формула" r:id="rId7" imgW="1168400" imgH="279400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708920"/>
                        <a:ext cx="15843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7753"/>
              </p:ext>
            </p:extLst>
          </p:nvPr>
        </p:nvGraphicFramePr>
        <p:xfrm>
          <a:off x="5580112" y="2780928"/>
          <a:ext cx="946150" cy="365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3" name="Формула" r:id="rId9" imgW="736560" imgH="228600" progId="Equation.3">
                  <p:embed/>
                </p:oleObj>
              </mc:Choice>
              <mc:Fallback>
                <p:oleObj name="Формула" r:id="rId9" imgW="736560" imgH="228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780928"/>
                        <a:ext cx="946150" cy="365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697904"/>
              </p:ext>
            </p:extLst>
          </p:nvPr>
        </p:nvGraphicFramePr>
        <p:xfrm>
          <a:off x="2915816" y="3501008"/>
          <a:ext cx="2159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4" name="Формула" r:id="rId11" imgW="114102" imgH="177492" progId="Equation.3">
                  <p:embed/>
                </p:oleObj>
              </mc:Choice>
              <mc:Fallback>
                <p:oleObj name="Формула" r:id="rId11" imgW="114102" imgH="177492" progId="Equation.3">
                  <p:embed/>
                  <p:pic>
                    <p:nvPicPr>
                      <p:cNvPr id="0" name="Объект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501008"/>
                        <a:ext cx="215900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468746"/>
              </p:ext>
            </p:extLst>
          </p:nvPr>
        </p:nvGraphicFramePr>
        <p:xfrm>
          <a:off x="827584" y="4293096"/>
          <a:ext cx="28194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5" name="Формула" r:id="rId13" imgW="2247900" imgH="469900" progId="Equation.3">
                  <p:embed/>
                </p:oleObj>
              </mc:Choice>
              <mc:Fallback>
                <p:oleObj name="Формула" r:id="rId13" imgW="2247900" imgH="469900" progId="Equation.3">
                  <p:embed/>
                  <p:pic>
                    <p:nvPicPr>
                      <p:cNvPr id="0" name="Объект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293096"/>
                        <a:ext cx="28194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451669"/>
              </p:ext>
            </p:extLst>
          </p:nvPr>
        </p:nvGraphicFramePr>
        <p:xfrm>
          <a:off x="6300192" y="4293096"/>
          <a:ext cx="1656184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6" name="Формула" r:id="rId15" imgW="1320800" imgH="1333500" progId="Equation.3">
                  <p:embed/>
                </p:oleObj>
              </mc:Choice>
              <mc:Fallback>
                <p:oleObj name="Формула" r:id="rId15" imgW="1320800" imgH="1333500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293096"/>
                        <a:ext cx="1656184" cy="194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136575"/>
              </p:ext>
            </p:extLst>
          </p:nvPr>
        </p:nvGraphicFramePr>
        <p:xfrm>
          <a:off x="5076056" y="5085184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7" name="Формула" r:id="rId17" imgW="583947" imgH="241195" progId="Equation.3">
                  <p:embed/>
                </p:oleObj>
              </mc:Choice>
              <mc:Fallback>
                <p:oleObj name="Формула" r:id="rId17" imgW="583947" imgH="241195" progId="Equation.3">
                  <p:embed/>
                  <p:pic>
                    <p:nvPicPr>
                      <p:cNvPr id="0" name="Объект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085184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9935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Перша квадратична форма поверхні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479741"/>
              </p:ext>
            </p:extLst>
          </p:nvPr>
        </p:nvGraphicFramePr>
        <p:xfrm>
          <a:off x="1115616" y="1772816"/>
          <a:ext cx="6696744" cy="978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0" name="Формула" r:id="rId3" imgW="3924300" imgH="546100" progId="Equation.3">
                  <p:embed/>
                </p:oleObj>
              </mc:Choice>
              <mc:Fallback>
                <p:oleObj name="Формула" r:id="rId3" imgW="3924300" imgH="546100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772816"/>
                        <a:ext cx="6696744" cy="978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490872"/>
              </p:ext>
            </p:extLst>
          </p:nvPr>
        </p:nvGraphicFramePr>
        <p:xfrm>
          <a:off x="467544" y="3356992"/>
          <a:ext cx="3096344" cy="912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Формула" r:id="rId5" imgW="2057400" imgH="546100" progId="Equation.3">
                  <p:embed/>
                </p:oleObj>
              </mc:Choice>
              <mc:Fallback>
                <p:oleObj name="Формула" r:id="rId5" imgW="2057400" imgH="546100" progId="Equation.3">
                  <p:embed/>
                  <p:pic>
                    <p:nvPicPr>
                      <p:cNvPr id="0" name="Объект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56992"/>
                        <a:ext cx="3096344" cy="912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41351"/>
              </p:ext>
            </p:extLst>
          </p:nvPr>
        </p:nvGraphicFramePr>
        <p:xfrm>
          <a:off x="4139952" y="3429000"/>
          <a:ext cx="3096344" cy="745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2" name="Формула" r:id="rId7" imgW="1955800" imgH="457200" progId="Equation.3">
                  <p:embed/>
                </p:oleObj>
              </mc:Choice>
              <mc:Fallback>
                <p:oleObj name="Формула" r:id="rId7" imgW="1955800" imgH="457200" progId="Equation.3">
                  <p:embed/>
                  <p:pic>
                    <p:nvPicPr>
                      <p:cNvPr id="0" name="Объект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429000"/>
                        <a:ext cx="3096344" cy="745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202795"/>
              </p:ext>
            </p:extLst>
          </p:nvPr>
        </p:nvGraphicFramePr>
        <p:xfrm>
          <a:off x="755576" y="4869160"/>
          <a:ext cx="2736304" cy="912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3" name="Формула" r:id="rId9" imgW="2019300" imgH="546100" progId="Equation.3">
                  <p:embed/>
                </p:oleObj>
              </mc:Choice>
              <mc:Fallback>
                <p:oleObj name="Формула" r:id="rId9" imgW="2019300" imgH="546100" progId="Equation.3">
                  <p:embed/>
                  <p:pic>
                    <p:nvPicPr>
                      <p:cNvPr id="0" name="Объект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869160"/>
                        <a:ext cx="2736304" cy="912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900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Перша квадратична форма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довжина елементу кривої на поверхні може бути обчислена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матриця  є матрицею першої квадратичної форми поверхні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638864"/>
              </p:ext>
            </p:extLst>
          </p:nvPr>
        </p:nvGraphicFramePr>
        <p:xfrm>
          <a:off x="2267744" y="2420888"/>
          <a:ext cx="4176464" cy="567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Формула" r:id="rId3" imgW="2870200" imgH="355600" progId="Equation.3">
                  <p:embed/>
                </p:oleObj>
              </mc:Choice>
              <mc:Fallback>
                <p:oleObj name="Формула" r:id="rId3" imgW="2870200" imgH="355600" progId="Equation.3">
                  <p:embed/>
                  <p:pic>
                    <p:nvPicPr>
                      <p:cNvPr id="0" name="Объект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20888"/>
                        <a:ext cx="4176464" cy="567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881580"/>
              </p:ext>
            </p:extLst>
          </p:nvPr>
        </p:nvGraphicFramePr>
        <p:xfrm>
          <a:off x="2699792" y="4221088"/>
          <a:ext cx="2448272" cy="1480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Формула" r:id="rId5" imgW="1548728" imgH="901309" progId="Equation.3">
                  <p:embed/>
                </p:oleObj>
              </mc:Choice>
              <mc:Fallback>
                <p:oleObj name="Формула" r:id="rId5" imgW="1548728" imgH="901309" progId="Equation.3">
                  <p:embed/>
                  <p:pic>
                    <p:nvPicPr>
                      <p:cNvPr id="0" name="Объект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221088"/>
                        <a:ext cx="2448272" cy="1480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831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між кривими на 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Напрямком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du:dv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Ф, що задана рівнянням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r=r(u,v)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напрямок вектора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Кутом  між напрямками            і            називається кут між векторами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бути знайдено з скалярного добутку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цих векторів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880011"/>
              </p:ext>
            </p:extLst>
          </p:nvPr>
        </p:nvGraphicFramePr>
        <p:xfrm>
          <a:off x="1331640" y="3861048"/>
          <a:ext cx="18002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9" name="Формула" r:id="rId3" imgW="1168400" imgH="241300" progId="Equation.3">
                  <p:embed/>
                </p:oleObj>
              </mc:Choice>
              <mc:Fallback>
                <p:oleObj name="Формула" r:id="rId3" imgW="1168400" imgH="2413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861048"/>
                        <a:ext cx="18002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68930"/>
              </p:ext>
            </p:extLst>
          </p:nvPr>
        </p:nvGraphicFramePr>
        <p:xfrm>
          <a:off x="3131840" y="2492896"/>
          <a:ext cx="18002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0" name="Формула" r:id="rId5" imgW="1168400" imgH="241300" progId="Equation.3">
                  <p:embed/>
                </p:oleObj>
              </mc:Choice>
              <mc:Fallback>
                <p:oleObj name="Формула" r:id="rId5" imgW="1168400" imgH="2413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492896"/>
                        <a:ext cx="18002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039084"/>
              </p:ext>
            </p:extLst>
          </p:nvPr>
        </p:nvGraphicFramePr>
        <p:xfrm>
          <a:off x="2771800" y="5445224"/>
          <a:ext cx="25685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1" name="Формула" r:id="rId6" imgW="1333440" imgH="266400" progId="Equation.3">
                  <p:embed/>
                </p:oleObj>
              </mc:Choice>
              <mc:Fallback>
                <p:oleObj name="Формула" r:id="rId6" imgW="1333440" imgH="2664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445224"/>
                        <a:ext cx="25685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879726"/>
              </p:ext>
            </p:extLst>
          </p:nvPr>
        </p:nvGraphicFramePr>
        <p:xfrm>
          <a:off x="4139952" y="2924944"/>
          <a:ext cx="936104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2" name="Формула" r:id="rId8" imgW="634725" imgH="228501" progId="Equation.3">
                  <p:embed/>
                </p:oleObj>
              </mc:Choice>
              <mc:Fallback>
                <p:oleObj name="Формула" r:id="rId8" imgW="634725" imgH="228501" progId="Equation.3">
                  <p:embed/>
                  <p:pic>
                    <p:nvPicPr>
                      <p:cNvPr id="0" name="Объект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924944"/>
                        <a:ext cx="936104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912331"/>
              </p:ext>
            </p:extLst>
          </p:nvPr>
        </p:nvGraphicFramePr>
        <p:xfrm>
          <a:off x="5292080" y="2924944"/>
          <a:ext cx="734566" cy="372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3" name="Формула" r:id="rId10" imgW="609600" imgH="228600" progId="Equation.3">
                  <p:embed/>
                </p:oleObj>
              </mc:Choice>
              <mc:Fallback>
                <p:oleObj name="Формула" r:id="rId10" imgW="609600" imgH="228600" progId="Equation.3">
                  <p:embed/>
                  <p:pic>
                    <p:nvPicPr>
                      <p:cNvPr id="0" name="Объект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924944"/>
                        <a:ext cx="734566" cy="372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357849"/>
              </p:ext>
            </p:extLst>
          </p:nvPr>
        </p:nvGraphicFramePr>
        <p:xfrm>
          <a:off x="8460432" y="2924944"/>
          <a:ext cx="406325" cy="335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4" name="Формула" r:id="rId12" imgW="139639" imgH="190417" progId="Equation.3">
                  <p:embed/>
                </p:oleObj>
              </mc:Choice>
              <mc:Fallback>
                <p:oleObj name="Формула" r:id="rId12" imgW="139639" imgH="190417" progId="Equation.3">
                  <p:embed/>
                  <p:pic>
                    <p:nvPicPr>
                      <p:cNvPr id="0" name="Объект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432" y="2924944"/>
                        <a:ext cx="406325" cy="335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740142"/>
              </p:ext>
            </p:extLst>
          </p:nvPr>
        </p:nvGraphicFramePr>
        <p:xfrm>
          <a:off x="3429000" y="3861048"/>
          <a:ext cx="1647056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15" name="Формула" r:id="rId14" imgW="1104900" imgH="241300" progId="Equation.3">
                  <p:embed/>
                </p:oleObj>
              </mc:Choice>
              <mc:Fallback>
                <p:oleObj name="Формула" r:id="rId14" imgW="1104900" imgH="2413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61048"/>
                        <a:ext cx="1647056" cy="385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602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між кривими на 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630050"/>
              </p:ext>
            </p:extLst>
          </p:nvPr>
        </p:nvGraphicFramePr>
        <p:xfrm>
          <a:off x="1187624" y="1988840"/>
          <a:ext cx="4824536" cy="636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2" name="Формула" r:id="rId3" imgW="2654300" imgH="279400" progId="Equation.3">
                  <p:embed/>
                </p:oleObj>
              </mc:Choice>
              <mc:Fallback>
                <p:oleObj name="Формула" r:id="rId3" imgW="2654300" imgH="279400" progId="Equation.3">
                  <p:embed/>
                  <p:pic>
                    <p:nvPicPr>
                      <p:cNvPr id="0" name="Объект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988840"/>
                        <a:ext cx="4824536" cy="636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371536"/>
              </p:ext>
            </p:extLst>
          </p:nvPr>
        </p:nvGraphicFramePr>
        <p:xfrm>
          <a:off x="1331640" y="2852936"/>
          <a:ext cx="4968552" cy="636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3" name="Формула" r:id="rId5" imgW="2616200" imgH="279400" progId="Equation.3">
                  <p:embed/>
                </p:oleObj>
              </mc:Choice>
              <mc:Fallback>
                <p:oleObj name="Формула" r:id="rId5" imgW="2616200" imgH="279400" progId="Equation.3">
                  <p:embed/>
                  <p:pic>
                    <p:nvPicPr>
                      <p:cNvPr id="0" name="Объект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852936"/>
                        <a:ext cx="4968552" cy="636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101185"/>
              </p:ext>
            </p:extLst>
          </p:nvPr>
        </p:nvGraphicFramePr>
        <p:xfrm>
          <a:off x="899592" y="3789040"/>
          <a:ext cx="7128792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4" name="Формула" r:id="rId7" imgW="3606800" imgH="228600" progId="Equation.3">
                  <p:embed/>
                </p:oleObj>
              </mc:Choice>
              <mc:Fallback>
                <p:oleObj name="Формула" r:id="rId7" imgW="3606800" imgH="228600" progId="Equation.3">
                  <p:embed/>
                  <p:pic>
                    <p:nvPicPr>
                      <p:cNvPr id="0" name="Объект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789040"/>
                        <a:ext cx="7128792" cy="444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489202"/>
              </p:ext>
            </p:extLst>
          </p:nvPr>
        </p:nvGraphicFramePr>
        <p:xfrm>
          <a:off x="2627784" y="4653136"/>
          <a:ext cx="3168352" cy="1224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5" name="Формула" r:id="rId9" imgW="1485900" imgH="508000" progId="Equation.3">
                  <p:embed/>
                </p:oleObj>
              </mc:Choice>
              <mc:Fallback>
                <p:oleObj name="Формула" r:id="rId9" imgW="1485900" imgH="508000" progId="Equation.3">
                  <p:embed/>
                  <p:pic>
                    <p:nvPicPr>
                      <p:cNvPr id="0" name="Объект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653136"/>
                        <a:ext cx="3168352" cy="12249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6396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між кривими на поверхні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Координатні лінії на поверхні мають напрямки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кута між координатними лініями маємо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Координатна сітка на поверхні є ортогональною тоді і тільки тоді, коли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F=0.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881388"/>
              </p:ext>
            </p:extLst>
          </p:nvPr>
        </p:nvGraphicFramePr>
        <p:xfrm>
          <a:off x="1763688" y="2276872"/>
          <a:ext cx="7080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0" name="Формула" r:id="rId3" imgW="520560" imgH="228600" progId="Equation.3">
                  <p:embed/>
                </p:oleObj>
              </mc:Choice>
              <mc:Fallback>
                <p:oleObj name="Формула" r:id="rId3" imgW="520560" imgH="228600" progId="Equation.3">
                  <p:embed/>
                  <p:pic>
                    <p:nvPicPr>
                      <p:cNvPr id="0" name="Объект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276872"/>
                        <a:ext cx="708025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347312"/>
              </p:ext>
            </p:extLst>
          </p:nvPr>
        </p:nvGraphicFramePr>
        <p:xfrm>
          <a:off x="3059832" y="2276872"/>
          <a:ext cx="7810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Формула" r:id="rId5" imgW="520560" imgH="228600" progId="Equation.3">
                  <p:embed/>
                </p:oleObj>
              </mc:Choice>
              <mc:Fallback>
                <p:oleObj name="Формула" r:id="rId5" imgW="520560" imgH="228600" progId="Equation.3">
                  <p:embed/>
                  <p:pic>
                    <p:nvPicPr>
                      <p:cNvPr id="0" name="Объект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276872"/>
                        <a:ext cx="78105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764132"/>
              </p:ext>
            </p:extLst>
          </p:nvPr>
        </p:nvGraphicFramePr>
        <p:xfrm>
          <a:off x="1979712" y="3501008"/>
          <a:ext cx="4320480" cy="984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2" name="Формула" r:id="rId7" imgW="2336800" imgH="558800" progId="Equation.3">
                  <p:embed/>
                </p:oleObj>
              </mc:Choice>
              <mc:Fallback>
                <p:oleObj name="Формула" r:id="rId7" imgW="2336800" imgH="558800" progId="Equation.3">
                  <p:embed/>
                  <p:pic>
                    <p:nvPicPr>
                      <p:cNvPr id="0" name="Объект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501008"/>
                        <a:ext cx="4320480" cy="9844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9411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 поверхні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ділянку поверхні , що розміщена між координатними кривими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наблизити цю ділянку плоским паралелограмом, то елемент площі визначиться як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Використовуючи означення векторного добутку і отриманий вираз для          ,  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211034"/>
              </p:ext>
            </p:extLst>
          </p:nvPr>
        </p:nvGraphicFramePr>
        <p:xfrm>
          <a:off x="4427984" y="2060848"/>
          <a:ext cx="388843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Формула" r:id="rId3" imgW="2844800" imgH="241300" progId="Equation.3">
                  <p:embed/>
                </p:oleObj>
              </mc:Choice>
              <mc:Fallback>
                <p:oleObj name="Формула" r:id="rId3" imgW="2844800" imgH="241300" progId="Equation.3">
                  <p:embed/>
                  <p:pic>
                    <p:nvPicPr>
                      <p:cNvPr id="0" name="Объект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060848"/>
                        <a:ext cx="388843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945353"/>
              </p:ext>
            </p:extLst>
          </p:nvPr>
        </p:nvGraphicFramePr>
        <p:xfrm>
          <a:off x="2398713" y="3573463"/>
          <a:ext cx="26892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Формула" r:id="rId5" imgW="1358640" imgH="495000" progId="Equation.3">
                  <p:embed/>
                </p:oleObj>
              </mc:Choice>
              <mc:Fallback>
                <p:oleObj name="Формула" r:id="rId5" imgW="1358640" imgH="4950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3573463"/>
                        <a:ext cx="26892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576713"/>
              </p:ext>
            </p:extLst>
          </p:nvPr>
        </p:nvGraphicFramePr>
        <p:xfrm>
          <a:off x="3995936" y="5373216"/>
          <a:ext cx="6477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9" name="Формула" r:id="rId7" imgW="393480" imgH="190440" progId="Equation.3">
                  <p:embed/>
                </p:oleObj>
              </mc:Choice>
              <mc:Fallback>
                <p:oleObj name="Формула" r:id="rId7" imgW="393480" imgH="190440" progId="Equation.3">
                  <p:embed/>
                  <p:pic>
                    <p:nvPicPr>
                      <p:cNvPr id="0" name="Объект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373216"/>
                        <a:ext cx="6477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9860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 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визначається тільки її першою квадратичною формою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04283962"/>
              </p:ext>
            </p:extLst>
          </p:nvPr>
        </p:nvGraphicFramePr>
        <p:xfrm>
          <a:off x="1907704" y="1988840"/>
          <a:ext cx="412591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4" name="Формула" r:id="rId3" imgW="2489200" imgH="317500" progId="Equation.3">
                  <p:embed/>
                </p:oleObj>
              </mc:Choice>
              <mc:Fallback>
                <p:oleObj name="Формула" r:id="rId3" imgW="2489200" imgH="317500" progId="Equation.3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988840"/>
                        <a:ext cx="4125913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79879947"/>
              </p:ext>
            </p:extLst>
          </p:nvPr>
        </p:nvGraphicFramePr>
        <p:xfrm>
          <a:off x="2123728" y="3140968"/>
          <a:ext cx="3240956" cy="70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Формула" r:id="rId5" imgW="1574800" imgH="342900" progId="Equation.3">
                  <p:embed/>
                </p:oleObj>
              </mc:Choice>
              <mc:Fallback>
                <p:oleObj name="Формула" r:id="rId5" imgW="1574800" imgH="342900" progId="Equation.3">
                  <p:embed/>
                  <p:pic>
                    <p:nvPicPr>
                      <p:cNvPr id="0" name="Объект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140968"/>
                        <a:ext cx="3240956" cy="7029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447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 диференціальної геометрії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На  відміну від аналітичної  диференціальна геометрія вивчає властивості кривих і поверхонь в безкінечно малому околі деякої точки. Як відомо, існують наступні види завдання  кривих (у випадку двох вимірів)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Y=y(x)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F(x,y)=0 -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неявний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параметричний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x=x(u),y=y(u)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векторний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215519"/>
              </p:ext>
            </p:extLst>
          </p:nvPr>
        </p:nvGraphicFramePr>
        <p:xfrm>
          <a:off x="7380312" y="4437112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Формула" r:id="rId3" imgW="622030" imgH="241195" progId="Equation.3">
                  <p:embed/>
                </p:oleObj>
              </mc:Choice>
              <mc:Fallback>
                <p:oleObj name="Формула" r:id="rId3" imgW="622030" imgH="24119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4437112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784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 диференціальної геометрії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Відзначимо, що одна й таж крива допускає декілька форм параметризації як по виду функціональних залежностей у лівій частині, так і по змісту параметру. Параметризація у якій в якості параметру вибрано довжину дуги кривої, називається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натуральною.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Далі як для плоских так і для просторових кривих буде використовуватись переважно параметрична форма.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деяка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загальному випадку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просторова)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задана у вигляді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довільний параметр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довжина дуги.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367382"/>
              </p:ext>
            </p:extLst>
          </p:nvPr>
        </p:nvGraphicFramePr>
        <p:xfrm>
          <a:off x="4139952" y="4653136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Формула" r:id="rId3" imgW="622030" imgH="241195" progId="Equation.3">
                  <p:embed/>
                </p:oleObj>
              </mc:Choice>
              <mc:Fallback>
                <p:oleObj name="Формула" r:id="rId3" imgW="622030" imgH="24119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653136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331864"/>
              </p:ext>
            </p:extLst>
          </p:nvPr>
        </p:nvGraphicFramePr>
        <p:xfrm>
          <a:off x="5652120" y="4653136"/>
          <a:ext cx="7588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Формула" r:id="rId5" imgW="596880" imgH="228600" progId="Equation.3">
                  <p:embed/>
                </p:oleObj>
              </mc:Choice>
              <mc:Fallback>
                <p:oleObj name="Формула" r:id="rId5" imgW="59688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653136"/>
                        <a:ext cx="7588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90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дві точки на кривій : 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рами          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хордою,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з’єднує ці точки.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72516"/>
              </p:ext>
            </p:extLst>
          </p:nvPr>
        </p:nvGraphicFramePr>
        <p:xfrm>
          <a:off x="1619672" y="2060848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name="Формула" r:id="rId3" imgW="622030" imgH="241195" progId="Equation.3">
                  <p:embed/>
                </p:oleObj>
              </mc:Choice>
              <mc:Fallback>
                <p:oleObj name="Формула" r:id="rId3" imgW="622030" imgH="24119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060848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95806"/>
              </p:ext>
            </p:extLst>
          </p:nvPr>
        </p:nvGraphicFramePr>
        <p:xfrm>
          <a:off x="6012160" y="2060848"/>
          <a:ext cx="11652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" name="Формула" r:id="rId5" imgW="685800" imgH="228600" progId="Equation.3">
                  <p:embed/>
                </p:oleObj>
              </mc:Choice>
              <mc:Fallback>
                <p:oleObj name="Формула" r:id="rId5" imgW="685800" imgH="2286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2060848"/>
                        <a:ext cx="11652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570396"/>
              </p:ext>
            </p:extLst>
          </p:nvPr>
        </p:nvGraphicFramePr>
        <p:xfrm>
          <a:off x="1835696" y="2924944"/>
          <a:ext cx="2159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2" name="Формула" r:id="rId7" imgW="1524000" imgH="228600" progId="Equation.3">
                  <p:embed/>
                </p:oleObj>
              </mc:Choice>
              <mc:Fallback>
                <p:oleObj name="Формула" r:id="rId7" imgW="1524000" imgH="2286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924944"/>
                        <a:ext cx="2159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273630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24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з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напрямком дотичної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дана крива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цій точці  цілком визначену дотичну. З іншого боку коли довжина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дуги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пара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метром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кривої , то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,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одиничної  довжини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напрямок 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з напрямком дотичної до нашої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і який називається одиничним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вектором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дотичної.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562054"/>
              </p:ext>
            </p:extLst>
          </p:nvPr>
        </p:nvGraphicFramePr>
        <p:xfrm>
          <a:off x="1691680" y="1628800"/>
          <a:ext cx="9366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Формула" r:id="rId3" imgW="596641" imgH="203112" progId="Equation.3">
                  <p:embed/>
                </p:oleObj>
              </mc:Choice>
              <mc:Fallback>
                <p:oleObj name="Формула" r:id="rId3" imgW="596641" imgH="203112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628800"/>
                        <a:ext cx="9366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833505"/>
              </p:ext>
            </p:extLst>
          </p:nvPr>
        </p:nvGraphicFramePr>
        <p:xfrm>
          <a:off x="4572000" y="1556792"/>
          <a:ext cx="431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Формула" r:id="rId5" imgW="241300" imgH="457200" progId="Equation.3">
                  <p:embed/>
                </p:oleObj>
              </mc:Choice>
              <mc:Fallback>
                <p:oleObj name="Формула" r:id="rId5" imgW="241300" imgH="4572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56792"/>
                        <a:ext cx="4318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199831"/>
              </p:ext>
            </p:extLst>
          </p:nvPr>
        </p:nvGraphicFramePr>
        <p:xfrm>
          <a:off x="1043608" y="3933056"/>
          <a:ext cx="20161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1" name="Формула" r:id="rId7" imgW="1371600" imgH="266700" progId="Equation.3">
                  <p:embed/>
                </p:oleObj>
              </mc:Choice>
              <mc:Fallback>
                <p:oleObj name="Формула" r:id="rId7" imgW="1371600" imgH="266700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933056"/>
                        <a:ext cx="20161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90209"/>
              </p:ext>
            </p:extLst>
          </p:nvPr>
        </p:nvGraphicFramePr>
        <p:xfrm>
          <a:off x="3491880" y="3717032"/>
          <a:ext cx="1808163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2" name="Формула" r:id="rId9" imgW="1206360" imgH="457200" progId="Equation.3">
                  <p:embed/>
                </p:oleObj>
              </mc:Choice>
              <mc:Fallback>
                <p:oleObj name="Формула" r:id="rId9" imgW="1206360" imgH="45720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717032"/>
                        <a:ext cx="1808163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834965"/>
              </p:ext>
            </p:extLst>
          </p:nvPr>
        </p:nvGraphicFramePr>
        <p:xfrm>
          <a:off x="1259632" y="4581128"/>
          <a:ext cx="2159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3" name="Формула" r:id="rId11" imgW="126890" imgH="190335" progId="Equation.3">
                  <p:embed/>
                </p:oleObj>
              </mc:Choice>
              <mc:Fallback>
                <p:oleObj name="Формула" r:id="rId11" imgW="126890" imgH="190335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581128"/>
                        <a:ext cx="215900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109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Постільки завдання кривої у вигляді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r=r(u)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більш простим ніж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r=r(s)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обчислимо похідну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(*)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далі крапкою позначається диференціювання по довільному параметру. З формули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витікає геометричний зміст множника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довжина дотичного вектора.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121800"/>
              </p:ext>
            </p:extLst>
          </p:nvPr>
        </p:nvGraphicFramePr>
        <p:xfrm>
          <a:off x="1763688" y="2636912"/>
          <a:ext cx="18002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" name="Формула" r:id="rId3" imgW="1231900" imgH="457200" progId="Equation.3">
                  <p:embed/>
                </p:oleObj>
              </mc:Choice>
              <mc:Fallback>
                <p:oleObj name="Формула" r:id="rId3" imgW="1231900" imgH="4572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636912"/>
                        <a:ext cx="18002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265078"/>
              </p:ext>
            </p:extLst>
          </p:nvPr>
        </p:nvGraphicFramePr>
        <p:xfrm>
          <a:off x="2051720" y="3501008"/>
          <a:ext cx="7921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Формула" r:id="rId5" imgW="494870" imgH="203024" progId="Equation.3">
                  <p:embed/>
                </p:oleObj>
              </mc:Choice>
              <mc:Fallback>
                <p:oleObj name="Формула" r:id="rId5" imgW="494870" imgH="203024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501008"/>
                        <a:ext cx="792162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532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 кривої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прямая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проходить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має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напрямок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вектора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. Таким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 рівняння дотичної до кривої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   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відстань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поточною точкою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дотику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474807"/>
              </p:ext>
            </p:extLst>
          </p:nvPr>
        </p:nvGraphicFramePr>
        <p:xfrm>
          <a:off x="4644008" y="2060848"/>
          <a:ext cx="7191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8" name="Формула" r:id="rId3" imgW="431613" imgH="241195" progId="Equation.3">
                  <p:embed/>
                </p:oleObj>
              </mc:Choice>
              <mc:Fallback>
                <p:oleObj name="Формула" r:id="rId3" imgW="431613" imgH="241195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060848"/>
                        <a:ext cx="7191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925114"/>
              </p:ext>
            </p:extLst>
          </p:nvPr>
        </p:nvGraphicFramePr>
        <p:xfrm>
          <a:off x="5364088" y="1628800"/>
          <a:ext cx="288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9" name="Формула" r:id="rId5" imgW="203112" imgH="241195" progId="Equation.3">
                  <p:embed/>
                </p:oleObj>
              </mc:Choice>
              <mc:Fallback>
                <p:oleObj name="Формула" r:id="rId5" imgW="203112" imgH="241195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628800"/>
                        <a:ext cx="2889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17298"/>
              </p:ext>
            </p:extLst>
          </p:nvPr>
        </p:nvGraphicFramePr>
        <p:xfrm>
          <a:off x="6228184" y="4077072"/>
          <a:ext cx="5921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0" name="Формула" r:id="rId7" imgW="355320" imgH="228600" progId="Equation.3">
                  <p:embed/>
                </p:oleObj>
              </mc:Choice>
              <mc:Fallback>
                <p:oleObj name="Формула" r:id="rId7" imgW="355320" imgH="2286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077072"/>
                        <a:ext cx="5921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495485"/>
              </p:ext>
            </p:extLst>
          </p:nvPr>
        </p:nvGraphicFramePr>
        <p:xfrm>
          <a:off x="1979712" y="2420888"/>
          <a:ext cx="64928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1" name="Формула" r:id="rId9" imgW="444307" imgH="241195" progId="Equation.3">
                  <p:embed/>
                </p:oleObj>
              </mc:Choice>
              <mc:Fallback>
                <p:oleObj name="Формула" r:id="rId9" imgW="444307" imgH="241195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20888"/>
                        <a:ext cx="649288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758442"/>
              </p:ext>
            </p:extLst>
          </p:nvPr>
        </p:nvGraphicFramePr>
        <p:xfrm>
          <a:off x="2843808" y="2780928"/>
          <a:ext cx="2889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2" name="Формула" r:id="rId11" imgW="203112" imgH="241195" progId="Equation.3">
                  <p:embed/>
                </p:oleObj>
              </mc:Choice>
              <mc:Fallback>
                <p:oleObj name="Формула" r:id="rId11" imgW="203112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780928"/>
                        <a:ext cx="2889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584643"/>
              </p:ext>
            </p:extLst>
          </p:nvPr>
        </p:nvGraphicFramePr>
        <p:xfrm>
          <a:off x="2915816" y="3356992"/>
          <a:ext cx="15113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3" name="Формула" r:id="rId12" imgW="1091726" imgH="241195" progId="Equation.3">
                  <p:embed/>
                </p:oleObj>
              </mc:Choice>
              <mc:Fallback>
                <p:oleObj name="Формула" r:id="rId12" imgW="1091726" imgH="241195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356992"/>
                        <a:ext cx="15113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467573"/>
              </p:ext>
            </p:extLst>
          </p:nvPr>
        </p:nvGraphicFramePr>
        <p:xfrm>
          <a:off x="1187624" y="4077072"/>
          <a:ext cx="2159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4" name="Формула" r:id="rId14" imgW="139579" imgH="177646" progId="Equation.3">
                  <p:embed/>
                </p:oleObj>
              </mc:Choice>
              <mc:Fallback>
                <p:oleObj name="Формула" r:id="rId14" imgW="139579" imgH="177646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077072"/>
                        <a:ext cx="2159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564431"/>
              </p:ext>
            </p:extLst>
          </p:nvPr>
        </p:nvGraphicFramePr>
        <p:xfrm>
          <a:off x="3563888" y="1700808"/>
          <a:ext cx="5921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5" name="Формула" r:id="rId16" imgW="355320" imgH="228600" progId="Equation.3">
                  <p:embed/>
                </p:oleObj>
              </mc:Choice>
              <mc:Fallback>
                <p:oleObj name="Формула" r:id="rId16" imgW="355320" imgH="2286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700808"/>
                        <a:ext cx="5921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355183"/>
              </p:ext>
            </p:extLst>
          </p:nvPr>
        </p:nvGraphicFramePr>
        <p:xfrm>
          <a:off x="1835696" y="4437112"/>
          <a:ext cx="7191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6" name="Формула" r:id="rId18" imgW="431613" imgH="241195" progId="Equation.3">
                  <p:embed/>
                </p:oleObj>
              </mc:Choice>
              <mc:Fallback>
                <p:oleObj name="Формула" r:id="rId18" imgW="431613" imgH="24119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437112"/>
                        <a:ext cx="7191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9893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нормалі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двовимірної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існує тільки одна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нормаль. 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тривимірної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 крив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нормальным вектором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будь який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лежить в площині перпендикуляром до якої є дотичний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взяти одиничний вектор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продиферен-ціювати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скалярний добуток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отримаємо важливий результат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722710"/>
              </p:ext>
            </p:extLst>
          </p:nvPr>
        </p:nvGraphicFramePr>
        <p:xfrm>
          <a:off x="5076056" y="3212976"/>
          <a:ext cx="6683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8" name="Формула" r:id="rId3" imgW="520474" imgH="266584" progId="Equation.3">
                  <p:embed/>
                </p:oleObj>
              </mc:Choice>
              <mc:Fallback>
                <p:oleObj name="Формула" r:id="rId3" imgW="520474" imgH="266584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212976"/>
                        <a:ext cx="66833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08995"/>
              </p:ext>
            </p:extLst>
          </p:nvPr>
        </p:nvGraphicFramePr>
        <p:xfrm>
          <a:off x="4788024" y="3573016"/>
          <a:ext cx="79216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name="Формула" r:id="rId5" imgW="596641" imgH="203112" progId="Equation.3">
                  <p:embed/>
                </p:oleObj>
              </mc:Choice>
              <mc:Fallback>
                <p:oleObj name="Формула" r:id="rId5" imgW="596641" imgH="203112" progId="Equation.3">
                  <p:embed/>
                  <p:pic>
                    <p:nvPicPr>
                      <p:cNvPr id="0" name="Объект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573016"/>
                        <a:ext cx="79216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508013"/>
              </p:ext>
            </p:extLst>
          </p:nvPr>
        </p:nvGraphicFramePr>
        <p:xfrm>
          <a:off x="3203848" y="4509120"/>
          <a:ext cx="1080120" cy="816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Формула" r:id="rId7" imgW="660400" imgH="457200" progId="Equation.3">
                  <p:embed/>
                </p:oleObj>
              </mc:Choice>
              <mc:Fallback>
                <p:oleObj name="Формула" r:id="rId7" imgW="660400" imgH="457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509120"/>
                        <a:ext cx="1080120" cy="816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34884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2905</TotalTime>
  <Words>947</Words>
  <Application>Microsoft Office PowerPoint</Application>
  <PresentationFormat>Экран (4:3)</PresentationFormat>
  <Paragraphs>198</Paragraphs>
  <Slides>28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Паркет</vt:lpstr>
      <vt:lpstr>Формула</vt:lpstr>
      <vt:lpstr>КОМП’ЮТЕРНА ОБЧИСЛЮВАЛЬНА ГЕОМЕТРІЯ</vt:lpstr>
      <vt:lpstr>ЛЕКЦІЯ 2</vt:lpstr>
      <vt:lpstr>Елементи диференціальної геометрії</vt:lpstr>
      <vt:lpstr>Елементи диференціальної геометрії</vt:lpstr>
      <vt:lpstr>Дотична до кривої</vt:lpstr>
      <vt:lpstr>Дотична до кривої</vt:lpstr>
      <vt:lpstr>Дотична до кривої</vt:lpstr>
      <vt:lpstr>Дотична до кривої</vt:lpstr>
      <vt:lpstr>Вектор  нормалі</vt:lpstr>
      <vt:lpstr>Вектор  нормалі</vt:lpstr>
      <vt:lpstr>Кривизна кривої</vt:lpstr>
      <vt:lpstr>Вектор бінормалі</vt:lpstr>
      <vt:lpstr>Тригранник Френе </vt:lpstr>
      <vt:lpstr>Кривизна кривої</vt:lpstr>
      <vt:lpstr>Геометричний сенс кривизни</vt:lpstr>
      <vt:lpstr>Кривизна плоскої кривої</vt:lpstr>
      <vt:lpstr>Презентация PowerPoint</vt:lpstr>
      <vt:lpstr>Параметрична форма поверхні</vt:lpstr>
      <vt:lpstr>Параметрична форма поверхні</vt:lpstr>
      <vt:lpstr>Вектор нормалі поверхні</vt:lpstr>
      <vt:lpstr>Метричні властивості поверхонь.</vt:lpstr>
      <vt:lpstr>Перша квадратична форма поверхні</vt:lpstr>
      <vt:lpstr>Перша квадратична форма поверхні</vt:lpstr>
      <vt:lpstr>Кут між кривими на поверхні</vt:lpstr>
      <vt:lpstr>Кут між кривими на поверхні</vt:lpstr>
      <vt:lpstr>Кут між кривими на поверхні</vt:lpstr>
      <vt:lpstr>Площа поверхні</vt:lpstr>
      <vt:lpstr>Площа поверхні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224</cp:revision>
  <dcterms:created xsi:type="dcterms:W3CDTF">2018-09-10T07:12:08Z</dcterms:created>
  <dcterms:modified xsi:type="dcterms:W3CDTF">2023-09-01T06:18:13Z</dcterms:modified>
</cp:coreProperties>
</file>