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7" r:id="rId3"/>
    <p:sldId id="278" r:id="rId4"/>
    <p:sldId id="279" r:id="rId5"/>
    <p:sldId id="280" r:id="rId6"/>
    <p:sldId id="282" r:id="rId7"/>
    <p:sldId id="281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7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79" autoAdjust="0"/>
    <p:restoredTop sz="94660"/>
  </p:normalViewPr>
  <p:slideViewPr>
    <p:cSldViewPr>
      <p:cViewPr varScale="1">
        <p:scale>
          <a:sx n="68" d="100"/>
          <a:sy n="68" d="100"/>
        </p:scale>
        <p:origin x="150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B4C71EC6-210F-42DE-9C53-41977AD35B3D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94832" cy="743580"/>
          </a:xfrm>
        </p:spPr>
        <p:txBody>
          <a:bodyPr/>
          <a:lstStyle/>
          <a:p>
            <a:br>
              <a:rPr lang="uk-UA" dirty="0"/>
            </a:br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827090"/>
            <a:ext cx="6624736" cy="1391280"/>
          </a:xfrm>
        </p:spPr>
        <p:txBody>
          <a:bodyPr>
            <a:normAutofit fontScale="90000"/>
          </a:bodyPr>
          <a:lstStyle/>
          <a:p>
            <a:r>
              <a:rPr lang="uk-UA" sz="4400" dirty="0">
                <a:solidFill>
                  <a:schemeClr val="bg2"/>
                </a:solidFill>
              </a:rPr>
              <a:t>Тема 3. КЛАСИФІКАЦІЯ й ОСОБЛИВОСТІ кави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94CD3D-BEDE-9F9A-00E3-B06A46434D8F}"/>
              </a:ext>
            </a:extLst>
          </p:cNvPr>
          <p:cNvSpPr txBox="1"/>
          <p:nvPr/>
        </p:nvSpPr>
        <p:spPr>
          <a:xfrm>
            <a:off x="616372" y="3212976"/>
            <a:ext cx="799288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uk-UA" sz="3600" dirty="0"/>
              <a:t>Класифікація кави за різними ознаками.</a:t>
            </a:r>
          </a:p>
          <a:p>
            <a:pPr marL="742950" indent="-742950">
              <a:buAutoNum type="arabicPeriod"/>
            </a:pPr>
            <a:r>
              <a:rPr lang="uk-UA" sz="3600" dirty="0"/>
              <a:t>Види обсмажування кави.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45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90"/>
    </mc:Choice>
    <mc:Fallback xmlns="">
      <p:transition spd="slow" advTm="7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F6289ABB-78C8-845F-1234-931FB607EE1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4762872" cy="4075176"/>
          </a:xfrm>
        </p:spPr>
        <p:txBody>
          <a:bodyPr/>
          <a:lstStyle/>
          <a:p>
            <a:pPr algn="l"/>
            <a:r>
              <a:rPr lang="uk-UA" dirty="0"/>
              <a:t>4. </a:t>
            </a:r>
            <a:r>
              <a:rPr lang="uk-UA" dirty="0" err="1"/>
              <a:t>Ексцельза</a:t>
            </a:r>
            <a:endParaRPr lang="uk-UA" dirty="0"/>
          </a:p>
          <a:p>
            <a:pPr algn="l"/>
            <a:r>
              <a:rPr lang="uk-UA" dirty="0"/>
              <a:t>Цей досить рідкісний елітний сорт. Його вирощують тільки на родючих </a:t>
            </a:r>
            <a:r>
              <a:rPr lang="uk-UA" dirty="0" err="1"/>
              <a:t>грунтах</a:t>
            </a:r>
            <a:r>
              <a:rPr lang="uk-UA" dirty="0"/>
              <a:t>. Чагарник висотою до 20 м., гілки якого суцільно покриті невеликими червоними плодами. Саме тому боби цього дерева називають «Високою кавою». Сорт цінується за стійкість до грибкових захворювань. Вирощується в основному у Венесуелі, Кенії, В'єтнамі, а також на Філіппінах.</a:t>
            </a:r>
          </a:p>
        </p:txBody>
      </p:sp>
      <p:pic>
        <p:nvPicPr>
          <p:cNvPr id="3074" name="Picture 2" descr="Кофе Эксцельза: понятие и характеристика сорта зерен">
            <a:extLst>
              <a:ext uri="{FF2B5EF4-FFF2-40B4-BE49-F238E27FC236}">
                <a16:creationId xmlns:a16="http://schemas.microsoft.com/office/drawing/2014/main" id="{39218CCD-88E7-3506-9DFC-996C9F384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839" y="3717032"/>
            <a:ext cx="3993161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2D5438-F4E5-B4F9-1AE7-9C0495E8A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912" y="1402840"/>
            <a:ext cx="3826713" cy="223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04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B26C1141-1087-ED73-3D17-879B97F5386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916832"/>
            <a:ext cx="8229600" cy="3352392"/>
          </a:xfrm>
        </p:spPr>
        <p:txBody>
          <a:bodyPr/>
          <a:lstStyle/>
          <a:p>
            <a:pPr algn="l"/>
            <a:r>
              <a:rPr lang="uk-UA" dirty="0"/>
              <a:t>Чим вище над рівнем моря вирощений урожай, тим більш елітним вважається сорт. Побачити позначку про висоту вирощування можна на маркуванні упаковки кави:</a:t>
            </a:r>
          </a:p>
          <a:p>
            <a:pPr algn="l"/>
            <a:endParaRPr lang="uk-UA" dirty="0"/>
          </a:p>
          <a:p>
            <a:pPr algn="l"/>
            <a:r>
              <a:rPr lang="uk-UA" dirty="0"/>
              <a:t>- </a:t>
            </a:r>
            <a:r>
              <a:rPr lang="en-US" dirty="0"/>
              <a:t>CS, MG-</a:t>
            </a:r>
            <a:r>
              <a:rPr lang="uk-UA" dirty="0"/>
              <a:t>кавові плантації розташовані на рівнинах;</a:t>
            </a:r>
          </a:p>
          <a:p>
            <a:pPr algn="l"/>
            <a:r>
              <a:rPr lang="uk-UA" dirty="0"/>
              <a:t>- </a:t>
            </a:r>
            <a:r>
              <a:rPr lang="en-US" dirty="0"/>
              <a:t>HG-</a:t>
            </a:r>
            <a:r>
              <a:rPr lang="uk-UA" dirty="0"/>
              <a:t>кавові дерева ростуть в передгірних районах висотою близько 100-1500 метрів над рівнем моря;</a:t>
            </a:r>
          </a:p>
          <a:p>
            <a:pPr algn="l"/>
            <a:r>
              <a:rPr lang="uk-UA" dirty="0"/>
              <a:t>- </a:t>
            </a:r>
            <a:r>
              <a:rPr lang="en-US" dirty="0"/>
              <a:t>SHG-</a:t>
            </a:r>
            <a:r>
              <a:rPr lang="uk-UA" dirty="0"/>
              <a:t>кава вирощена у високогір'ї (до 2000 метрів над рівнем моря).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A4B47F8-5FB9-2645-F7FD-AC84244F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975360"/>
            <a:ext cx="7344816" cy="701040"/>
          </a:xfrm>
        </p:spPr>
        <p:txBody>
          <a:bodyPr>
            <a:normAutofit/>
          </a:bodyPr>
          <a:lstStyle/>
          <a:p>
            <a:r>
              <a:rPr lang="ru-RU" dirty="0" err="1"/>
              <a:t>Класифікація</a:t>
            </a:r>
            <a:r>
              <a:rPr lang="ru-RU" dirty="0"/>
              <a:t> в </a:t>
            </a:r>
            <a:r>
              <a:rPr lang="ru-RU" dirty="0" err="1"/>
              <a:t>залежності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висоти</a:t>
            </a:r>
            <a:r>
              <a:rPr lang="ru-RU" dirty="0"/>
              <a:t> </a:t>
            </a:r>
            <a:r>
              <a:rPr lang="ru-RU" dirty="0" err="1"/>
              <a:t>вирощування</a:t>
            </a:r>
            <a:r>
              <a:rPr lang="ru-RU" dirty="0"/>
              <a:t> над </a:t>
            </a:r>
            <a:r>
              <a:rPr lang="ru-RU" dirty="0" err="1"/>
              <a:t>рівнем</a:t>
            </a:r>
            <a:r>
              <a:rPr lang="ru-RU" dirty="0"/>
              <a:t> моря</a:t>
            </a:r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010989-7415-1C8D-032E-75085A5A2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992" y="4797152"/>
            <a:ext cx="4242048" cy="195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129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760657E9-990C-C933-9090-465BA89093A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579296" cy="4075176"/>
          </a:xfrm>
        </p:spPr>
        <p:txBody>
          <a:bodyPr/>
          <a:lstStyle/>
          <a:p>
            <a:pPr marL="457200" indent="-457200" algn="l">
              <a:buAutoNum type="arabicPeriod"/>
            </a:pPr>
            <a:r>
              <a:rPr lang="uk-UA" dirty="0"/>
              <a:t>Суха обробка. </a:t>
            </a:r>
            <a:r>
              <a:rPr lang="ru-RU" dirty="0"/>
              <a:t>Є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методів</a:t>
            </a:r>
            <a:r>
              <a:rPr lang="ru-RU" dirty="0"/>
              <a:t>:</a:t>
            </a:r>
          </a:p>
          <a:p>
            <a:pPr algn="l"/>
            <a:endParaRPr lang="ru-RU" dirty="0"/>
          </a:p>
          <a:p>
            <a:pPr algn="l"/>
            <a:r>
              <a:rPr lang="ru-RU" dirty="0"/>
              <a:t>✔ на </a:t>
            </a:r>
            <a:r>
              <a:rPr lang="ru-RU" dirty="0" err="1"/>
              <a:t>підготовлені</a:t>
            </a:r>
            <a:r>
              <a:rPr lang="ru-RU" dirty="0"/>
              <a:t> </a:t>
            </a:r>
            <a:r>
              <a:rPr lang="ru-RU" dirty="0" err="1"/>
              <a:t>настили</a:t>
            </a:r>
            <a:r>
              <a:rPr lang="ru-RU" dirty="0"/>
              <a:t> прямо на </a:t>
            </a:r>
            <a:r>
              <a:rPr lang="ru-RU" dirty="0" err="1"/>
              <a:t>землі</a:t>
            </a:r>
            <a:r>
              <a:rPr lang="ru-RU" dirty="0"/>
              <a:t> </a:t>
            </a:r>
            <a:r>
              <a:rPr lang="ru-RU" dirty="0" err="1"/>
              <a:t>викладають</a:t>
            </a:r>
            <a:r>
              <a:rPr lang="ru-RU" dirty="0"/>
              <a:t> весь урожай.</a:t>
            </a:r>
          </a:p>
          <a:p>
            <a:pPr algn="l"/>
            <a:r>
              <a:rPr lang="ru-RU" dirty="0"/>
              <a:t>✔ </a:t>
            </a:r>
            <a:r>
              <a:rPr lang="ru-RU" dirty="0" err="1"/>
              <a:t>ягоди</a:t>
            </a:r>
            <a:r>
              <a:rPr lang="ru-RU" dirty="0"/>
              <a:t> </a:t>
            </a:r>
            <a:r>
              <a:rPr lang="ru-RU" dirty="0" err="1"/>
              <a:t>збирають</a:t>
            </a:r>
            <a:r>
              <a:rPr lang="ru-RU" dirty="0"/>
              <a:t> у резервуар </a:t>
            </a:r>
            <a:r>
              <a:rPr lang="ru-RU" dirty="0" err="1"/>
              <a:t>або</a:t>
            </a:r>
            <a:r>
              <a:rPr lang="ru-RU" dirty="0"/>
              <a:t> яму, </a:t>
            </a:r>
            <a:r>
              <a:rPr lang="ru-RU" dirty="0" err="1"/>
              <a:t>що</a:t>
            </a:r>
            <a:r>
              <a:rPr lang="ru-RU" dirty="0"/>
              <a:t> не </a:t>
            </a:r>
            <a:r>
              <a:rPr lang="ru-RU" dirty="0" err="1"/>
              <a:t>містить</a:t>
            </a:r>
            <a:r>
              <a:rPr lang="ru-RU" dirty="0"/>
              <a:t> води.</a:t>
            </a:r>
          </a:p>
          <a:p>
            <a:pPr algn="l"/>
            <a:r>
              <a:rPr lang="ru-RU" dirty="0"/>
              <a:t>✔ </a:t>
            </a:r>
            <a:r>
              <a:rPr lang="ru-RU" dirty="0" err="1"/>
              <a:t>сушіння</a:t>
            </a:r>
            <a:r>
              <a:rPr lang="ru-RU" dirty="0"/>
              <a:t> на «</a:t>
            </a:r>
            <a:r>
              <a:rPr lang="ru-RU" dirty="0" err="1"/>
              <a:t>африканському</a:t>
            </a:r>
            <a:r>
              <a:rPr lang="ru-RU" dirty="0"/>
              <a:t> </a:t>
            </a:r>
            <a:r>
              <a:rPr lang="ru-RU" dirty="0" err="1"/>
              <a:t>ліжку</a:t>
            </a:r>
            <a:r>
              <a:rPr lang="ru-RU" dirty="0"/>
              <a:t>» (</a:t>
            </a:r>
            <a:r>
              <a:rPr lang="ru-RU" dirty="0" err="1"/>
              <a:t>найкращій</a:t>
            </a:r>
            <a:r>
              <a:rPr lang="ru-RU" dirty="0"/>
              <a:t> </a:t>
            </a:r>
            <a:r>
              <a:rPr lang="ru-RU" dirty="0" err="1"/>
              <a:t>спосіб</a:t>
            </a:r>
            <a:r>
              <a:rPr lang="ru-RU" dirty="0"/>
              <a:t>).</a:t>
            </a:r>
            <a:endParaRPr lang="uk-UA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C70DE4E-7536-F5C2-5E3D-488D087D5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392" y="980728"/>
            <a:ext cx="7859216" cy="701040"/>
          </a:xfrm>
        </p:spPr>
        <p:txBody>
          <a:bodyPr/>
          <a:lstStyle/>
          <a:p>
            <a:r>
              <a:rPr lang="ru-RU" dirty="0" err="1"/>
              <a:t>Класифікація</a:t>
            </a:r>
            <a:r>
              <a:rPr lang="ru-RU" dirty="0"/>
              <a:t> за </a:t>
            </a:r>
            <a:r>
              <a:rPr lang="ru-RU" dirty="0" err="1"/>
              <a:t>технологією</a:t>
            </a:r>
            <a:r>
              <a:rPr lang="ru-RU" dirty="0"/>
              <a:t> </a:t>
            </a:r>
            <a:r>
              <a:rPr lang="ru-RU" dirty="0" err="1"/>
              <a:t>обробки</a:t>
            </a:r>
            <a:r>
              <a:rPr lang="ru-RU" dirty="0"/>
              <a:t> зерен</a:t>
            </a: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47AEE4-B252-F0AC-32E3-BEDC85F50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292" y="3933055"/>
            <a:ext cx="4113802" cy="284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71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5A0D9CDA-134F-BE8D-195D-CC9CEFE2EF9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3528" y="1931472"/>
            <a:ext cx="4762872" cy="4521864"/>
          </a:xfrm>
        </p:spPr>
        <p:txBody>
          <a:bodyPr/>
          <a:lstStyle/>
          <a:p>
            <a:pPr algn="l"/>
            <a:r>
              <a:rPr lang="uk-UA" dirty="0"/>
              <a:t>2. Волога обробка має попередній етап замочування. Зерна нового врожаю спочатку промивають у чистій воді, після чого залишають у свіжій воді на кілька годин. Потім знову споліскують чистою водою. За цей час жорстка оболонка зерна розм'якшується. Йде так званий процес ферментації, в результаті якого кожне зернятко стає м'яким, готовим до подальшої обробки.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47EE5D-8834-9E92-9747-BF6676E81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429" y="3620112"/>
            <a:ext cx="4297571" cy="322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26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B84E8A94-6753-2332-F36A-44D90F7D407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l"/>
            <a:r>
              <a:rPr lang="uk-UA" dirty="0"/>
              <a:t>Є п'ять різновидів кави по твердості зерна. Вони позначаються маркувальними шифрами:</a:t>
            </a:r>
          </a:p>
          <a:p>
            <a:pPr algn="l"/>
            <a:r>
              <a:rPr lang="uk-UA" dirty="0"/>
              <a:t>1. </a:t>
            </a:r>
            <a:r>
              <a:rPr lang="en-US" dirty="0"/>
              <a:t>SHB</a:t>
            </a:r>
            <a:r>
              <a:rPr lang="uk-UA" dirty="0"/>
              <a:t> - найтвердіші зерна</a:t>
            </a:r>
            <a:r>
              <a:rPr lang="en-US" dirty="0"/>
              <a:t>, </a:t>
            </a:r>
            <a:r>
              <a:rPr lang="uk-UA" dirty="0"/>
              <a:t>як правило, це </a:t>
            </a:r>
            <a:r>
              <a:rPr lang="uk-UA" dirty="0" err="1"/>
              <a:t>арабіка</a:t>
            </a:r>
            <a:r>
              <a:rPr lang="uk-UA" dirty="0"/>
              <a:t>, вирощена високо в горах і стала елітною. </a:t>
            </a:r>
          </a:p>
          <a:p>
            <a:pPr algn="l"/>
            <a:r>
              <a:rPr lang="uk-UA" dirty="0"/>
              <a:t>2. </a:t>
            </a:r>
            <a:r>
              <a:rPr lang="en-US" dirty="0"/>
              <a:t>HB</a:t>
            </a:r>
            <a:r>
              <a:rPr lang="uk-UA" dirty="0"/>
              <a:t> - тверді зерна, вирощені в передгір'ї на висоті до 1400 метрів над рівнем моря</a:t>
            </a:r>
            <a:r>
              <a:rPr lang="en-US" dirty="0"/>
              <a:t>. </a:t>
            </a:r>
            <a:endParaRPr lang="uk-UA" dirty="0"/>
          </a:p>
          <a:p>
            <a:pPr algn="l"/>
            <a:r>
              <a:rPr lang="uk-UA" dirty="0"/>
              <a:t>3. </a:t>
            </a:r>
            <a:r>
              <a:rPr lang="en-US" dirty="0"/>
              <a:t>MHB</a:t>
            </a:r>
            <a:r>
              <a:rPr lang="uk-UA" dirty="0"/>
              <a:t> - менш тверді зерна кави, що вирощені на рівнинній поверхні</a:t>
            </a:r>
            <a:r>
              <a:rPr lang="en-US" dirty="0"/>
              <a:t>. </a:t>
            </a:r>
            <a:endParaRPr lang="uk-UA" dirty="0"/>
          </a:p>
          <a:p>
            <a:pPr algn="l"/>
            <a:r>
              <a:rPr lang="uk-UA" dirty="0"/>
              <a:t>4. </a:t>
            </a:r>
            <a:r>
              <a:rPr lang="en-US" dirty="0"/>
              <a:t>LGA</a:t>
            </a:r>
            <a:r>
              <a:rPr lang="uk-UA" dirty="0"/>
              <a:t> – дешеві сорти, приготовані з м'яких </a:t>
            </a:r>
            <a:r>
              <a:rPr lang="uk-UA" dirty="0" err="1"/>
              <a:t>зерен</a:t>
            </a:r>
            <a:r>
              <a:rPr lang="en-US" dirty="0"/>
              <a:t>.</a:t>
            </a:r>
            <a:endParaRPr lang="uk-UA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56F7AB2-4BA3-0BB7-7FD4-C4453144C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04" y="980728"/>
            <a:ext cx="7643192" cy="701040"/>
          </a:xfrm>
        </p:spPr>
        <p:txBody>
          <a:bodyPr/>
          <a:lstStyle/>
          <a:p>
            <a:r>
              <a:rPr lang="ru-RU" dirty="0" err="1"/>
              <a:t>Класифікація</a:t>
            </a:r>
            <a:r>
              <a:rPr lang="ru-RU" dirty="0"/>
              <a:t> в </a:t>
            </a:r>
            <a:r>
              <a:rPr lang="ru-RU" dirty="0" err="1"/>
              <a:t>залежності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твердості</a:t>
            </a:r>
            <a:r>
              <a:rPr lang="ru-RU" dirty="0"/>
              <a:t> зерен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6311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28C1F3F9-9F22-D323-2318-31A37B1D62A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uk-UA" dirty="0"/>
              <a:t>Від обробки сировини також залежить якість кави. Існує висока, середня і низька якість, що позначено наступними маркерами:</a:t>
            </a:r>
          </a:p>
          <a:p>
            <a:endParaRPr lang="uk-UA" dirty="0"/>
          </a:p>
          <a:p>
            <a:pPr marL="457200" indent="-457200" algn="l">
              <a:buFont typeface="+mj-lt"/>
              <a:buAutoNum type="arabicPeriod"/>
            </a:pPr>
            <a:r>
              <a:rPr lang="uk-UA" dirty="0"/>
              <a:t>ВВ-якість низька;</a:t>
            </a:r>
          </a:p>
          <a:p>
            <a:pPr marL="457200" indent="-457200" algn="l">
              <a:buFont typeface="+mj-lt"/>
              <a:buAutoNum type="arabicPeriod"/>
            </a:pPr>
            <a:r>
              <a:rPr lang="uk-UA" dirty="0"/>
              <a:t>Ва-середня якість;</a:t>
            </a:r>
          </a:p>
          <a:p>
            <a:pPr marL="457200" indent="-457200" algn="l">
              <a:buFont typeface="+mj-lt"/>
              <a:buAutoNum type="arabicPeriod"/>
            </a:pPr>
            <a:r>
              <a:rPr lang="uk-UA" dirty="0"/>
              <a:t>АВ-хороша якість;</a:t>
            </a:r>
          </a:p>
          <a:p>
            <a:pPr marL="457200" indent="-457200" algn="l">
              <a:buFont typeface="+mj-lt"/>
              <a:buAutoNum type="arabicPeriod"/>
            </a:pPr>
            <a:r>
              <a:rPr lang="uk-UA" dirty="0"/>
              <a:t>АА-найкраща якість.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4F52D6A-1DCD-100C-73A8-FCA432DC5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132" y="980728"/>
            <a:ext cx="5081736" cy="701040"/>
          </a:xfrm>
        </p:spPr>
        <p:txBody>
          <a:bodyPr/>
          <a:lstStyle/>
          <a:p>
            <a:r>
              <a:rPr lang="uk-UA" dirty="0"/>
              <a:t>Класифікація за якістю сировини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E53B95-24FD-D94A-EA78-D65193172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3400687"/>
            <a:ext cx="4818112" cy="281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37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ACA5B836-DF71-4990-6998-954DE3960CC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0063" y="1858011"/>
            <a:ext cx="4835624" cy="4075176"/>
          </a:xfrm>
        </p:spPr>
        <p:txBody>
          <a:bodyPr>
            <a:noAutofit/>
          </a:bodyPr>
          <a:lstStyle/>
          <a:p>
            <a:pPr algn="l"/>
            <a:r>
              <a:rPr lang="ru-RU" sz="1600" dirty="0"/>
              <a:t>1. Помел великий. Зерна </a:t>
            </a:r>
            <a:r>
              <a:rPr lang="ru-RU" sz="1600" dirty="0" err="1"/>
              <a:t>подрібнюються</a:t>
            </a:r>
            <a:r>
              <a:rPr lang="ru-RU" sz="1600" dirty="0"/>
              <a:t> в </a:t>
            </a:r>
            <a:r>
              <a:rPr lang="ru-RU" sz="1600" dirty="0" err="1"/>
              <a:t>масу</a:t>
            </a:r>
            <a:r>
              <a:rPr lang="ru-RU" sz="1600" dirty="0"/>
              <a:t>, за характером </a:t>
            </a:r>
            <a:r>
              <a:rPr lang="ru-RU" sz="1600" dirty="0" err="1"/>
              <a:t>нагадує</a:t>
            </a:r>
            <a:r>
              <a:rPr lang="ru-RU" sz="1600" dirty="0"/>
              <a:t> велику </a:t>
            </a:r>
            <a:r>
              <a:rPr lang="ru-RU" sz="1600" dirty="0" err="1"/>
              <a:t>сіль</a:t>
            </a:r>
            <a:r>
              <a:rPr lang="ru-RU" sz="1600" dirty="0"/>
              <a:t>. </a:t>
            </a:r>
            <a:r>
              <a:rPr lang="ru-RU" sz="1600" dirty="0" err="1"/>
              <a:t>Такої</a:t>
            </a:r>
            <a:r>
              <a:rPr lang="ru-RU" sz="1600" dirty="0"/>
              <a:t> </a:t>
            </a:r>
            <a:r>
              <a:rPr lang="ru-RU" sz="1600" dirty="0" err="1"/>
              <a:t>консистенції</a:t>
            </a:r>
            <a:r>
              <a:rPr lang="ru-RU" sz="1600" dirty="0"/>
              <a:t> </a:t>
            </a:r>
            <a:r>
              <a:rPr lang="ru-RU" sz="1600" dirty="0" err="1"/>
              <a:t>можна</a:t>
            </a:r>
            <a:r>
              <a:rPr lang="ru-RU" sz="1600" dirty="0"/>
              <a:t> </a:t>
            </a:r>
            <a:r>
              <a:rPr lang="ru-RU" sz="1600" dirty="0" err="1"/>
              <a:t>досягти</a:t>
            </a:r>
            <a:r>
              <a:rPr lang="ru-RU" sz="1600" dirty="0"/>
              <a:t> за </a:t>
            </a:r>
            <a:r>
              <a:rPr lang="ru-RU" sz="1600" dirty="0" err="1"/>
              <a:t>допомогою</a:t>
            </a:r>
            <a:r>
              <a:rPr lang="ru-RU" sz="1600" dirty="0"/>
              <a:t> </a:t>
            </a:r>
            <a:r>
              <a:rPr lang="ru-RU" sz="1600" dirty="0" err="1"/>
              <a:t>ручної</a:t>
            </a:r>
            <a:r>
              <a:rPr lang="ru-RU" sz="1600" dirty="0"/>
              <a:t> </a:t>
            </a:r>
            <a:r>
              <a:rPr lang="ru-RU" sz="1600" dirty="0" err="1"/>
              <a:t>або</a:t>
            </a:r>
            <a:r>
              <a:rPr lang="ru-RU" sz="1600" dirty="0"/>
              <a:t> </a:t>
            </a:r>
            <a:r>
              <a:rPr lang="ru-RU" sz="1600" dirty="0" err="1"/>
              <a:t>електричної</a:t>
            </a:r>
            <a:r>
              <a:rPr lang="ru-RU" sz="1600" dirty="0"/>
              <a:t> </a:t>
            </a:r>
            <a:r>
              <a:rPr lang="ru-RU" sz="1600" dirty="0" err="1"/>
              <a:t>побутової</a:t>
            </a:r>
            <a:r>
              <a:rPr lang="ru-RU" sz="1600" dirty="0"/>
              <a:t> </a:t>
            </a:r>
            <a:r>
              <a:rPr lang="ru-RU" sz="1600" dirty="0" err="1"/>
              <a:t>кавомолки</a:t>
            </a:r>
            <a:r>
              <a:rPr lang="ru-RU" sz="1600" dirty="0"/>
              <a:t>. Кава крупного помелу в продаж не </a:t>
            </a:r>
            <a:r>
              <a:rPr lang="ru-RU" sz="1600" dirty="0" err="1"/>
              <a:t>надходить</a:t>
            </a:r>
            <a:r>
              <a:rPr lang="ru-RU" sz="1600" dirty="0"/>
              <a:t>, </a:t>
            </a:r>
            <a:r>
              <a:rPr lang="ru-RU" sz="1600" dirty="0" err="1"/>
              <a:t>іноді</a:t>
            </a:r>
            <a:r>
              <a:rPr lang="ru-RU" sz="1600" dirty="0"/>
              <a:t> ним </a:t>
            </a:r>
            <a:r>
              <a:rPr lang="ru-RU" sz="1600" dirty="0" err="1"/>
              <a:t>користуються</a:t>
            </a:r>
            <a:r>
              <a:rPr lang="ru-RU" sz="1600" dirty="0"/>
              <a:t> для </a:t>
            </a:r>
            <a:r>
              <a:rPr lang="ru-RU" sz="1600" dirty="0" err="1"/>
              <a:t>приготування</a:t>
            </a:r>
            <a:r>
              <a:rPr lang="ru-RU" sz="1600" dirty="0"/>
              <a:t> </a:t>
            </a:r>
            <a:r>
              <a:rPr lang="ru-RU" sz="1600" dirty="0" err="1"/>
              <a:t>напоїв</a:t>
            </a:r>
            <a:r>
              <a:rPr lang="ru-RU" sz="1600" dirty="0"/>
              <a:t> при </a:t>
            </a:r>
            <a:r>
              <a:rPr lang="ru-RU" sz="1600" dirty="0" err="1"/>
              <a:t>дегустації</a:t>
            </a:r>
            <a:r>
              <a:rPr lang="ru-RU" sz="1600" dirty="0"/>
              <a:t>.</a:t>
            </a:r>
          </a:p>
          <a:p>
            <a:pPr algn="l"/>
            <a:r>
              <a:rPr lang="ru-RU" sz="1600" dirty="0"/>
              <a:t>2. Помел </a:t>
            </a:r>
            <a:r>
              <a:rPr lang="ru-RU" sz="1600" dirty="0" err="1"/>
              <a:t>середній</a:t>
            </a:r>
            <a:r>
              <a:rPr lang="ru-RU" sz="1600" dirty="0"/>
              <a:t>. </a:t>
            </a:r>
            <a:r>
              <a:rPr lang="ru-RU" sz="1600" dirty="0" err="1"/>
              <a:t>Якщо</a:t>
            </a:r>
            <a:r>
              <a:rPr lang="ru-RU" sz="1600" dirty="0"/>
              <a:t> молоти зерна в </a:t>
            </a:r>
            <a:r>
              <a:rPr lang="ru-RU" sz="1600" dirty="0" err="1"/>
              <a:t>кавомолці</a:t>
            </a:r>
            <a:r>
              <a:rPr lang="ru-RU" sz="1600" dirty="0"/>
              <a:t> </a:t>
            </a:r>
            <a:r>
              <a:rPr lang="ru-RU" sz="1600" dirty="0" err="1"/>
              <a:t>близько</a:t>
            </a:r>
            <a:r>
              <a:rPr lang="ru-RU" sz="1600" dirty="0"/>
              <a:t> 15 секунд, то </a:t>
            </a:r>
            <a:r>
              <a:rPr lang="ru-RU" sz="1600" dirty="0" err="1"/>
              <a:t>можна</a:t>
            </a:r>
            <a:r>
              <a:rPr lang="ru-RU" sz="1600" dirty="0"/>
              <a:t> </a:t>
            </a:r>
            <a:r>
              <a:rPr lang="ru-RU" sz="1600" dirty="0" err="1"/>
              <a:t>отримати</a:t>
            </a:r>
            <a:r>
              <a:rPr lang="ru-RU" sz="1600" dirty="0"/>
              <a:t> порошок,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нагадує</a:t>
            </a:r>
            <a:r>
              <a:rPr lang="ru-RU" sz="1600" dirty="0"/>
              <a:t> </a:t>
            </a:r>
            <a:r>
              <a:rPr lang="ru-RU" sz="1600" dirty="0" err="1"/>
              <a:t>пісок</a:t>
            </a:r>
            <a:r>
              <a:rPr lang="ru-RU" sz="1600" dirty="0"/>
              <a:t>. </a:t>
            </a:r>
            <a:r>
              <a:rPr lang="ru-RU" sz="1600" dirty="0" err="1"/>
              <a:t>Це</a:t>
            </a:r>
            <a:r>
              <a:rPr lang="ru-RU" sz="1600" dirty="0"/>
              <a:t> </a:t>
            </a:r>
            <a:r>
              <a:rPr lang="ru-RU" sz="1600" dirty="0" err="1"/>
              <a:t>найбільш</a:t>
            </a:r>
            <a:r>
              <a:rPr lang="ru-RU" sz="1600" dirty="0"/>
              <a:t> </a:t>
            </a:r>
            <a:r>
              <a:rPr lang="ru-RU" sz="1600" dirty="0" err="1"/>
              <a:t>універсальний</a:t>
            </a:r>
            <a:r>
              <a:rPr lang="ru-RU" sz="1600" dirty="0"/>
              <a:t> вид помелу.</a:t>
            </a:r>
          </a:p>
          <a:p>
            <a:pPr algn="l"/>
            <a:r>
              <a:rPr lang="ru-RU" sz="1600" dirty="0"/>
              <a:t>3. Помел </a:t>
            </a:r>
            <a:r>
              <a:rPr lang="ru-RU" sz="1600" dirty="0" err="1"/>
              <a:t>дрібний</a:t>
            </a:r>
            <a:r>
              <a:rPr lang="ru-RU" sz="1600" dirty="0"/>
              <a:t>. За </a:t>
            </a:r>
            <a:r>
              <a:rPr lang="ru-RU" sz="1600" dirty="0" err="1"/>
              <a:t>консистенцією</a:t>
            </a:r>
            <a:r>
              <a:rPr lang="ru-RU" sz="1600" dirty="0"/>
              <a:t> порошок кави </a:t>
            </a:r>
            <a:r>
              <a:rPr lang="ru-RU" sz="1600" dirty="0" err="1"/>
              <a:t>нагадує</a:t>
            </a:r>
            <a:r>
              <a:rPr lang="ru-RU" sz="1600" dirty="0"/>
              <a:t> пудру </a:t>
            </a:r>
            <a:r>
              <a:rPr lang="ru-RU" sz="1600" dirty="0" err="1"/>
              <a:t>або</a:t>
            </a:r>
            <a:r>
              <a:rPr lang="ru-RU" sz="1600" dirty="0"/>
              <a:t> </a:t>
            </a:r>
            <a:r>
              <a:rPr lang="ru-RU" sz="1600" dirty="0" err="1"/>
              <a:t>дрібну</a:t>
            </a:r>
            <a:r>
              <a:rPr lang="ru-RU" sz="1600" dirty="0"/>
              <a:t> </a:t>
            </a:r>
            <a:r>
              <a:rPr lang="ru-RU" sz="1600" dirty="0" err="1"/>
              <a:t>сіль</a:t>
            </a:r>
            <a:r>
              <a:rPr lang="ru-RU" sz="1600" dirty="0"/>
              <a:t>. </a:t>
            </a:r>
            <a:r>
              <a:rPr lang="ru-RU" sz="1600" dirty="0" err="1"/>
              <a:t>Такий</a:t>
            </a:r>
            <a:r>
              <a:rPr lang="ru-RU" sz="1600" dirty="0"/>
              <a:t> вид помелу </a:t>
            </a:r>
            <a:r>
              <a:rPr lang="ru-RU" sz="1600" dirty="0" err="1"/>
              <a:t>використовується</a:t>
            </a:r>
            <a:r>
              <a:rPr lang="ru-RU" sz="1600" dirty="0"/>
              <a:t> для </a:t>
            </a:r>
            <a:r>
              <a:rPr lang="ru-RU" sz="1600" dirty="0" err="1"/>
              <a:t>варіння</a:t>
            </a:r>
            <a:r>
              <a:rPr lang="ru-RU" sz="1600" dirty="0"/>
              <a:t> напою в </a:t>
            </a:r>
            <a:r>
              <a:rPr lang="ru-RU" sz="1600" dirty="0" err="1"/>
              <a:t>кавомашинах</a:t>
            </a:r>
            <a:r>
              <a:rPr lang="ru-RU" sz="1600" dirty="0"/>
              <a:t> </a:t>
            </a:r>
            <a:r>
              <a:rPr lang="ru-RU" sz="1600" dirty="0" err="1"/>
              <a:t>або</a:t>
            </a:r>
            <a:r>
              <a:rPr lang="ru-RU" sz="1600" dirty="0"/>
              <a:t> </a:t>
            </a:r>
            <a:r>
              <a:rPr lang="ru-RU" sz="1600" dirty="0" err="1"/>
              <a:t>приготування</a:t>
            </a:r>
            <a:r>
              <a:rPr lang="ru-RU" sz="1600" dirty="0"/>
              <a:t> в </a:t>
            </a:r>
            <a:r>
              <a:rPr lang="ru-RU" sz="1600" dirty="0" err="1"/>
              <a:t>турці</a:t>
            </a:r>
            <a:r>
              <a:rPr lang="ru-RU" sz="1600" dirty="0"/>
              <a:t>. </a:t>
            </a:r>
            <a:r>
              <a:rPr lang="ru-RU" sz="1600" dirty="0" err="1"/>
              <a:t>Загальний</a:t>
            </a:r>
            <a:r>
              <a:rPr lang="ru-RU" sz="1600" dirty="0"/>
              <a:t> час помелу - 20 секунд. Кава </a:t>
            </a:r>
            <a:r>
              <a:rPr lang="ru-RU" sz="1600" dirty="0" err="1"/>
              <a:t>дрібного</a:t>
            </a:r>
            <a:r>
              <a:rPr lang="ru-RU" sz="1600" dirty="0"/>
              <a:t> помелу </a:t>
            </a:r>
            <a:r>
              <a:rPr lang="ru-RU" sz="1600" dirty="0" err="1"/>
              <a:t>має</a:t>
            </a:r>
            <a:r>
              <a:rPr lang="ru-RU" sz="1600" dirty="0"/>
              <a:t> </a:t>
            </a:r>
            <a:r>
              <a:rPr lang="ru-RU" sz="1600" dirty="0" err="1"/>
              <a:t>досить</a:t>
            </a:r>
            <a:r>
              <a:rPr lang="ru-RU" sz="1600" dirty="0"/>
              <a:t> </a:t>
            </a:r>
            <a:r>
              <a:rPr lang="ru-RU" sz="1600" dirty="0" err="1"/>
              <a:t>гіркий</a:t>
            </a:r>
            <a:r>
              <a:rPr lang="ru-RU" sz="1600" dirty="0"/>
              <a:t> смак за </a:t>
            </a:r>
            <a:r>
              <a:rPr lang="ru-RU" sz="1600" dirty="0" err="1"/>
              <a:t>рахунок</a:t>
            </a:r>
            <a:r>
              <a:rPr lang="ru-RU" sz="1600" dirty="0"/>
              <a:t> </a:t>
            </a:r>
            <a:r>
              <a:rPr lang="ru-RU" sz="1600" dirty="0" err="1"/>
              <a:t>вивільняється</a:t>
            </a:r>
            <a:r>
              <a:rPr lang="ru-RU" sz="1600" dirty="0"/>
              <a:t> </a:t>
            </a:r>
            <a:r>
              <a:rPr lang="ru-RU" sz="1600" dirty="0" err="1"/>
              <a:t>кофеїну</a:t>
            </a:r>
            <a:r>
              <a:rPr lang="ru-RU" sz="1600" dirty="0"/>
              <a:t>.</a:t>
            </a:r>
            <a:endParaRPr lang="uk-UA" sz="1600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57D2843-EE8C-C3B8-5D69-A38161CBC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908720"/>
            <a:ext cx="5009728" cy="701040"/>
          </a:xfrm>
        </p:spPr>
        <p:txBody>
          <a:bodyPr/>
          <a:lstStyle/>
          <a:p>
            <a:r>
              <a:rPr lang="uk-UA" dirty="0"/>
              <a:t>Класифікація за видами помелу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B9D0FA-5906-9C09-C595-7EB528CC4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920" y="2564904"/>
            <a:ext cx="4064567" cy="292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24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EA004C34-7F92-FE3A-9AD9-C0CC81E5E55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err="1"/>
              <a:t>Забарвлення</a:t>
            </a:r>
            <a:r>
              <a:rPr lang="ru-RU" dirty="0"/>
              <a:t> і </a:t>
            </a:r>
            <a:r>
              <a:rPr lang="ru-RU" dirty="0" err="1"/>
              <a:t>смакові</a:t>
            </a:r>
            <a:r>
              <a:rPr lang="ru-RU" dirty="0"/>
              <a:t> </a:t>
            </a:r>
            <a:r>
              <a:rPr lang="ru-RU" dirty="0" err="1"/>
              <a:t>якості</a:t>
            </a:r>
            <a:r>
              <a:rPr lang="ru-RU" dirty="0"/>
              <a:t> кави </a:t>
            </a:r>
            <a:r>
              <a:rPr lang="ru-RU" dirty="0" err="1"/>
              <a:t>багато</a:t>
            </a:r>
            <a:r>
              <a:rPr lang="ru-RU" dirty="0"/>
              <a:t> в </a:t>
            </a:r>
            <a:r>
              <a:rPr lang="ru-RU" dirty="0" err="1"/>
              <a:t>чому</a:t>
            </a:r>
            <a:r>
              <a:rPr lang="ru-RU" dirty="0"/>
              <a:t> </a:t>
            </a:r>
            <a:r>
              <a:rPr lang="ru-RU" dirty="0" err="1"/>
              <a:t>залежать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ступеня</a:t>
            </a:r>
            <a:r>
              <a:rPr lang="ru-RU" dirty="0"/>
              <a:t> </a:t>
            </a:r>
            <a:r>
              <a:rPr lang="ru-RU" dirty="0" err="1"/>
              <a:t>обсмажування</a:t>
            </a:r>
            <a:r>
              <a:rPr lang="ru-RU" dirty="0"/>
              <a:t>.</a:t>
            </a:r>
            <a:endParaRPr lang="uk-UA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0C1ED1B-9DDC-A272-8951-D6416E5A6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Види обсмажування кави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448B01-3813-B4BC-33A8-8B9712D5E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3059049"/>
            <a:ext cx="8953500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69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B428A466-75BC-B3E2-B7CB-988BA16217E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844824"/>
            <a:ext cx="8229600" cy="468052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ru-RU" dirty="0" err="1"/>
              <a:t>Особливості</a:t>
            </a:r>
            <a:r>
              <a:rPr lang="ru-RU" dirty="0"/>
              <a:t>:</a:t>
            </a:r>
          </a:p>
          <a:p>
            <a:pPr algn="l"/>
            <a:endParaRPr lang="ru-RU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 err="1"/>
              <a:t>Блідо-коричневий</a:t>
            </a:r>
            <a:r>
              <a:rPr lang="ru-RU" dirty="0"/>
              <a:t> </a:t>
            </a:r>
            <a:r>
              <a:rPr lang="ru-RU" dirty="0" err="1"/>
              <a:t>колір</a:t>
            </a:r>
            <a:r>
              <a:rPr lang="ru-RU" dirty="0"/>
              <a:t>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 err="1"/>
              <a:t>Сухість</a:t>
            </a:r>
            <a:r>
              <a:rPr lang="ru-RU" dirty="0"/>
              <a:t> зерен без </a:t>
            </a:r>
            <a:r>
              <a:rPr lang="ru-RU" dirty="0" err="1"/>
              <a:t>ефірних</a:t>
            </a:r>
            <a:r>
              <a:rPr lang="ru-RU" dirty="0"/>
              <a:t> масел;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 err="1"/>
              <a:t>Яскраво</a:t>
            </a:r>
            <a:r>
              <a:rPr lang="ru-RU" dirty="0"/>
              <a:t> </a:t>
            </a:r>
            <a:r>
              <a:rPr lang="ru-RU" dirty="0" err="1"/>
              <a:t>виражена</a:t>
            </a:r>
            <a:r>
              <a:rPr lang="ru-RU" dirty="0"/>
              <a:t> кислота в смаку;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 err="1"/>
              <a:t>Насичений</a:t>
            </a:r>
            <a:r>
              <a:rPr lang="ru-RU" dirty="0"/>
              <a:t> аромат кави;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/>
              <a:t>Температура </a:t>
            </a:r>
            <a:r>
              <a:rPr lang="ru-RU" dirty="0" err="1"/>
              <a:t>обробки</a:t>
            </a:r>
            <a:r>
              <a:rPr lang="ru-RU" dirty="0"/>
              <a:t> 180-205 </a:t>
            </a:r>
            <a:r>
              <a:rPr lang="ru-RU" dirty="0" err="1"/>
              <a:t>градусів</a:t>
            </a:r>
            <a:r>
              <a:rPr lang="ru-RU" dirty="0"/>
              <a:t>.</a:t>
            </a:r>
          </a:p>
          <a:p>
            <a:pPr algn="l"/>
            <a:endParaRPr lang="uk-UA" dirty="0"/>
          </a:p>
          <a:p>
            <a:pPr algn="l"/>
            <a:r>
              <a:rPr lang="uk-UA" dirty="0"/>
              <a:t>В процесі термічної обробки зерна починають </a:t>
            </a:r>
          </a:p>
          <a:p>
            <a:pPr algn="l"/>
            <a:r>
              <a:rPr lang="uk-UA" dirty="0"/>
              <a:t>розтріскуватися. Світле обсмажування триває до першого тріска - "першого </a:t>
            </a:r>
            <a:r>
              <a:rPr lang="uk-UA" dirty="0" err="1"/>
              <a:t>крека</a:t>
            </a:r>
            <a:r>
              <a:rPr lang="uk-UA" dirty="0"/>
              <a:t>".</a:t>
            </a:r>
          </a:p>
          <a:p>
            <a:pPr algn="l"/>
            <a:endParaRPr lang="uk-UA" dirty="0"/>
          </a:p>
          <a:p>
            <a:pPr algn="l"/>
            <a:r>
              <a:rPr lang="uk-UA" dirty="0"/>
              <a:t>Під час світлого типу обсмажування зберігається максимальна кількість кофеїну. </a:t>
            </a:r>
          </a:p>
          <a:p>
            <a:pPr algn="l"/>
            <a:r>
              <a:rPr lang="uk-UA" dirty="0"/>
              <a:t>Найбільшою популярністю користуються типи кави світлого обсмажування:</a:t>
            </a:r>
          </a:p>
          <a:p>
            <a:pPr algn="l"/>
            <a:r>
              <a:rPr lang="uk-UA" dirty="0"/>
              <a:t>- Корична. Це найлегший і світлий спосіб. Передбачає повільне обсмажування при низьких температурах.</a:t>
            </a:r>
          </a:p>
          <a:p>
            <a:pPr algn="l"/>
            <a:r>
              <a:rPr lang="uk-UA" dirty="0"/>
              <a:t>- Легка. Процес обсмажування триває трохи довше і при більш високому температурному режимі.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C89570E-83C9-3111-430C-0E3CCA453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Світлий вид </a:t>
            </a:r>
            <a:r>
              <a:rPr lang="uk-UA" dirty="0" err="1"/>
              <a:t>обсмаження</a:t>
            </a: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614FDD-DB7B-B37C-13F7-8DD101F13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844824"/>
            <a:ext cx="3563887" cy="237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63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90C19928-25D2-FC13-B1D4-AF090EE9F98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pPr algn="l"/>
            <a:r>
              <a:rPr lang="uk-UA" sz="1800" dirty="0"/>
              <a:t>Особливості:</a:t>
            </a:r>
          </a:p>
          <a:p>
            <a:pPr algn="l"/>
            <a:endParaRPr lang="uk-UA" sz="1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sz="1800" dirty="0"/>
              <a:t>Шоколадний відтінок;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sz="1800" dirty="0"/>
              <a:t>Яскраво виражена фактура зерна;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sz="1800" dirty="0"/>
              <a:t>Відсутність ефірних </a:t>
            </a:r>
            <a:r>
              <a:rPr lang="uk-UA" sz="1800" dirty="0" err="1"/>
              <a:t>масел</a:t>
            </a:r>
            <a:r>
              <a:rPr lang="uk-UA" sz="1800" dirty="0"/>
              <a:t> на поверхні зерна;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sz="1800" dirty="0"/>
              <a:t>Приємний смак одночасно з </a:t>
            </a:r>
            <a:r>
              <a:rPr lang="uk-UA" sz="1800" dirty="0" err="1"/>
              <a:t>кислинкою</a:t>
            </a:r>
            <a:r>
              <a:rPr lang="uk-UA" sz="1800" dirty="0"/>
              <a:t> і гіркуватістю;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sz="1800" dirty="0"/>
              <a:t>Кавовий аромат з відтінком димку;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sz="1800" dirty="0"/>
              <a:t>Температура обсмажування 210-230 градусів.</a:t>
            </a:r>
          </a:p>
          <a:p>
            <a:pPr algn="l"/>
            <a:endParaRPr lang="uk-UA" sz="1800" dirty="0"/>
          </a:p>
          <a:p>
            <a:pPr algn="l"/>
            <a:r>
              <a:rPr lang="uk-UA" sz="1800" dirty="0"/>
              <a:t>Зерна піддаються термічній обробці до періоду між 1 і 2 </a:t>
            </a:r>
            <a:r>
              <a:rPr lang="uk-UA" sz="1800" dirty="0" err="1"/>
              <a:t>креком</a:t>
            </a:r>
            <a:r>
              <a:rPr lang="uk-UA" sz="1800" dirty="0"/>
              <a:t>. Такий вид </a:t>
            </a:r>
            <a:r>
              <a:rPr lang="uk-UA" sz="1800" dirty="0" err="1"/>
              <a:t>обсмаження</a:t>
            </a:r>
            <a:r>
              <a:rPr lang="uk-UA" sz="1800" dirty="0"/>
              <a:t> надає зернам підсмажений смак і відтінок </a:t>
            </a:r>
            <a:r>
              <a:rPr lang="uk-UA" sz="1800" dirty="0" err="1"/>
              <a:t>кислинки</a:t>
            </a:r>
            <a:r>
              <a:rPr lang="uk-UA" sz="1800" dirty="0"/>
              <a:t>.</a:t>
            </a:r>
          </a:p>
          <a:p>
            <a:pPr algn="l"/>
            <a:endParaRPr lang="uk-UA" sz="1800" dirty="0"/>
          </a:p>
          <a:p>
            <a:pPr algn="l"/>
            <a:r>
              <a:rPr lang="uk-UA" sz="1800" dirty="0"/>
              <a:t>Найпопулярніші види середнього обсмажування:</a:t>
            </a:r>
          </a:p>
          <a:p>
            <a:pPr algn="l"/>
            <a:r>
              <a:rPr lang="uk-UA" sz="1800" dirty="0"/>
              <a:t>- Американський - класичний спосіб. Зерна обробляються до завершення 1 </a:t>
            </a:r>
            <a:r>
              <a:rPr lang="uk-UA" sz="1800" dirty="0" err="1"/>
              <a:t>крека</a:t>
            </a:r>
            <a:r>
              <a:rPr lang="uk-UA" sz="1800" dirty="0"/>
              <a:t>.</a:t>
            </a:r>
          </a:p>
          <a:p>
            <a:pPr algn="l"/>
            <a:r>
              <a:rPr lang="uk-UA" sz="1800" dirty="0"/>
              <a:t>- Міський - найпопулярніший вид обробки. У смаку підкреслюється </a:t>
            </a:r>
            <a:r>
              <a:rPr lang="uk-UA" sz="1800" dirty="0" err="1"/>
              <a:t>кислинка</a:t>
            </a:r>
            <a:r>
              <a:rPr lang="uk-UA" sz="1800" dirty="0"/>
              <a:t>, а не підсмажений присмак.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DDC2BFF-8476-0EBE-1756-3929A94BC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Середнє обсмажування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136C87-20DD-FB3C-8892-0D8AC9C4D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1772816"/>
            <a:ext cx="3131840" cy="208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56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946979-11A7-B02D-D53D-ADBF35DE2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378296"/>
            <a:ext cx="4114800" cy="701040"/>
          </a:xfrm>
        </p:spPr>
        <p:txBody>
          <a:bodyPr/>
          <a:lstStyle/>
          <a:p>
            <a:r>
              <a:rPr lang="uk-UA" dirty="0"/>
              <a:t>Класифікація кави за місцем збору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0EF68B-CA4A-3D35-BAFB-965A9AC56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56792"/>
            <a:ext cx="7620000" cy="492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7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8D3BF281-DB86-C0CD-A93C-F7DCE92DB29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847" y="1988840"/>
            <a:ext cx="8435280" cy="4075176"/>
          </a:xfrm>
        </p:spPr>
        <p:txBody>
          <a:bodyPr>
            <a:noAutofit/>
          </a:bodyPr>
          <a:lstStyle/>
          <a:p>
            <a:pPr algn="l"/>
            <a:r>
              <a:rPr lang="uk-UA" sz="1400" dirty="0"/>
              <a:t>Особливості:</a:t>
            </a:r>
          </a:p>
          <a:p>
            <a:pPr algn="l"/>
            <a:endParaRPr lang="uk-UA" sz="1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sz="1400" dirty="0"/>
              <a:t>Відтінок темного шоколаду, майже чорний;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sz="1400" dirty="0"/>
              <a:t>Виділення ефірних </a:t>
            </a:r>
            <a:r>
              <a:rPr lang="uk-UA" sz="1400" dirty="0" err="1"/>
              <a:t>масел</a:t>
            </a:r>
            <a:r>
              <a:rPr lang="uk-UA" sz="1400" dirty="0"/>
              <a:t>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sz="1400" dirty="0"/>
              <a:t>Смак з </a:t>
            </a:r>
            <a:r>
              <a:rPr lang="uk-UA" sz="1400" dirty="0" err="1"/>
              <a:t>гірчинкою</a:t>
            </a:r>
            <a:r>
              <a:rPr lang="uk-UA" sz="1400" dirty="0"/>
              <a:t>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sz="1400" dirty="0"/>
              <a:t>Аромат </a:t>
            </a:r>
            <a:r>
              <a:rPr lang="uk-UA" sz="1400" dirty="0" err="1"/>
              <a:t>інтенсивно</a:t>
            </a:r>
            <a:r>
              <a:rPr lang="uk-UA" sz="1400" dirty="0"/>
              <a:t> кавовий з явним підсмаженим відтінком;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sz="1400" dirty="0"/>
              <a:t>Температура обробки 240-250 градусів.</a:t>
            </a:r>
            <a:endParaRPr lang="ru-RU" sz="1400" dirty="0"/>
          </a:p>
          <a:p>
            <a:pPr algn="l"/>
            <a:r>
              <a:rPr lang="ru-RU" sz="1400" dirty="0" err="1"/>
              <a:t>Такий</a:t>
            </a:r>
            <a:r>
              <a:rPr lang="ru-RU" sz="1400" dirty="0"/>
              <a:t> вид </a:t>
            </a:r>
            <a:r>
              <a:rPr lang="ru-RU" sz="1400" dirty="0" err="1"/>
              <a:t>обсмажування</a:t>
            </a:r>
            <a:r>
              <a:rPr lang="ru-RU" sz="1400" dirty="0"/>
              <a:t> </a:t>
            </a:r>
            <a:r>
              <a:rPr lang="ru-RU" sz="1400" dirty="0" err="1"/>
              <a:t>триває</a:t>
            </a:r>
            <a:r>
              <a:rPr lang="ru-RU" sz="1400" dirty="0"/>
              <a:t> до </a:t>
            </a:r>
            <a:r>
              <a:rPr lang="ru-RU" sz="1400" dirty="0" err="1"/>
              <a:t>закінчення</a:t>
            </a:r>
            <a:r>
              <a:rPr lang="ru-RU" sz="1400" dirty="0"/>
              <a:t> 2 </a:t>
            </a:r>
            <a:r>
              <a:rPr lang="ru-RU" sz="1400" dirty="0" err="1"/>
              <a:t>крека</a:t>
            </a:r>
            <a:r>
              <a:rPr lang="ru-RU" sz="1400" dirty="0"/>
              <a:t>. В </a:t>
            </a:r>
            <a:r>
              <a:rPr lang="ru-RU" sz="1400" dirty="0" err="1"/>
              <a:t>ароматі</a:t>
            </a:r>
            <a:r>
              <a:rPr lang="ru-RU" sz="1400" dirty="0"/>
              <a:t> і смаку </a:t>
            </a:r>
            <a:r>
              <a:rPr lang="ru-RU" sz="1400" dirty="0" err="1"/>
              <a:t>переважає</a:t>
            </a:r>
            <a:r>
              <a:rPr lang="ru-RU" sz="1400" dirty="0"/>
              <a:t> тон </a:t>
            </a:r>
            <a:r>
              <a:rPr lang="ru-RU" sz="1400" dirty="0" err="1"/>
              <a:t>обсмажування</a:t>
            </a:r>
            <a:r>
              <a:rPr lang="ru-RU" sz="1400" dirty="0"/>
              <a:t>, а не </a:t>
            </a:r>
            <a:r>
              <a:rPr lang="ru-RU" sz="1400" dirty="0" err="1"/>
              <a:t>кавових</a:t>
            </a:r>
            <a:r>
              <a:rPr lang="ru-RU" sz="1400" dirty="0"/>
              <a:t> зерен. </a:t>
            </a:r>
            <a:r>
              <a:rPr lang="ru-RU" sz="1400" dirty="0" err="1"/>
              <a:t>Із</a:t>
            </a:r>
            <a:r>
              <a:rPr lang="ru-RU" sz="1400" dirty="0"/>
              <a:t> зерен, </a:t>
            </a:r>
            <a:r>
              <a:rPr lang="ru-RU" sz="1400" dirty="0" err="1"/>
              <a:t>обсмажених</a:t>
            </a:r>
            <a:r>
              <a:rPr lang="ru-RU" sz="1400" dirty="0"/>
              <a:t> таким способом, </a:t>
            </a:r>
            <a:r>
              <a:rPr lang="ru-RU" sz="1400" dirty="0" err="1"/>
              <a:t>зазвичай</a:t>
            </a:r>
            <a:r>
              <a:rPr lang="ru-RU" sz="1400" dirty="0"/>
              <a:t> </a:t>
            </a:r>
            <a:r>
              <a:rPr lang="ru-RU" sz="1400" dirty="0" err="1"/>
              <a:t>готують</a:t>
            </a:r>
            <a:r>
              <a:rPr lang="ru-RU" sz="1400" dirty="0"/>
              <a:t> </a:t>
            </a:r>
            <a:r>
              <a:rPr lang="ru-RU" sz="1400" dirty="0" err="1"/>
              <a:t>еспресо</a:t>
            </a:r>
            <a:r>
              <a:rPr lang="ru-RU" sz="1400" dirty="0"/>
              <a:t>.</a:t>
            </a:r>
            <a:endParaRPr lang="uk-UA" sz="1400" dirty="0"/>
          </a:p>
          <a:p>
            <a:pPr algn="l"/>
            <a:r>
              <a:rPr lang="uk-UA" sz="1400" dirty="0"/>
              <a:t>Найпопулярніші види кави темного </a:t>
            </a:r>
            <a:r>
              <a:rPr lang="uk-UA" sz="1400" dirty="0" err="1"/>
              <a:t>обсмаження</a:t>
            </a:r>
            <a:r>
              <a:rPr lang="uk-UA" sz="1400" dirty="0"/>
              <a:t>:</a:t>
            </a:r>
          </a:p>
          <a:p>
            <a:pPr algn="l"/>
            <a:r>
              <a:rPr lang="uk-UA" sz="1400" dirty="0"/>
              <a:t>-Французький - найпопулярніший вид обробки в Західній Америці. У смаку переважають солодкуваті і гіркі ноти.</a:t>
            </a:r>
          </a:p>
          <a:p>
            <a:pPr algn="l"/>
            <a:r>
              <a:rPr lang="uk-UA" sz="1400" dirty="0"/>
              <a:t>- Віденський. Для нього характерно виділення масла на поверхні. Зерна обробляються до завершення 2 </a:t>
            </a:r>
            <a:r>
              <a:rPr lang="uk-UA" sz="1400" dirty="0" err="1"/>
              <a:t>крека</a:t>
            </a:r>
            <a:r>
              <a:rPr lang="uk-UA" sz="1400" dirty="0"/>
              <a:t>.</a:t>
            </a:r>
          </a:p>
          <a:p>
            <a:pPr algn="l"/>
            <a:r>
              <a:rPr lang="uk-UA" sz="1400" dirty="0"/>
              <a:t>- Іспанська (іноді його називають "темний французький"). Обсмажування триває до кінця 2 </a:t>
            </a:r>
            <a:r>
              <a:rPr lang="uk-UA" sz="1400" dirty="0" err="1"/>
              <a:t>крека</a:t>
            </a:r>
            <a:r>
              <a:rPr lang="uk-UA" sz="1400" dirty="0"/>
              <a:t>. 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DD7B675-E44D-CAF6-AB55-C1AFC9596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975360"/>
            <a:ext cx="4577680" cy="701040"/>
          </a:xfrm>
        </p:spPr>
        <p:txBody>
          <a:bodyPr/>
          <a:lstStyle/>
          <a:p>
            <a:r>
              <a:rPr lang="uk-UA" dirty="0"/>
              <a:t>Темний спосіб обсмажування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991E6B-8425-4FE7-C9D5-4D5CE0525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1844824"/>
            <a:ext cx="3140681" cy="208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68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5628AB36-8332-B725-EC5C-2BF2583F354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ru-RU" dirty="0"/>
              <a:t>В </a:t>
            </a:r>
            <a:r>
              <a:rPr lang="ru-RU" dirty="0" err="1"/>
              <a:t>процесі</a:t>
            </a:r>
            <a:r>
              <a:rPr lang="ru-RU" dirty="0"/>
              <a:t> </a:t>
            </a:r>
            <a:r>
              <a:rPr lang="ru-RU" dirty="0" err="1"/>
              <a:t>обсмажування</a:t>
            </a:r>
            <a:r>
              <a:rPr lang="ru-RU" dirty="0"/>
              <a:t> </a:t>
            </a:r>
            <a:r>
              <a:rPr lang="ru-RU" dirty="0" err="1"/>
              <a:t>втрачається</a:t>
            </a:r>
            <a:r>
              <a:rPr lang="ru-RU" dirty="0"/>
              <a:t> </a:t>
            </a:r>
            <a:r>
              <a:rPr lang="ru-RU" dirty="0" err="1"/>
              <a:t>оригінальний</a:t>
            </a:r>
            <a:r>
              <a:rPr lang="ru-RU" dirty="0"/>
              <a:t> смак кави і </a:t>
            </a:r>
            <a:r>
              <a:rPr lang="ru-RU" dirty="0" err="1"/>
              <a:t>природний</a:t>
            </a:r>
            <a:r>
              <a:rPr lang="ru-RU" dirty="0"/>
              <a:t> аромат зерен. </a:t>
            </a:r>
            <a:r>
              <a:rPr lang="ru-RU" dirty="0" err="1"/>
              <a:t>Починають</a:t>
            </a:r>
            <a:r>
              <a:rPr lang="ru-RU" dirty="0"/>
              <a:t> </a:t>
            </a:r>
            <a:r>
              <a:rPr lang="ru-RU" dirty="0" err="1"/>
              <a:t>переважати</a:t>
            </a:r>
            <a:r>
              <a:rPr lang="ru-RU" dirty="0"/>
              <a:t> </a:t>
            </a:r>
            <a:r>
              <a:rPr lang="ru-RU" dirty="0" err="1"/>
              <a:t>ноти</a:t>
            </a:r>
            <a:r>
              <a:rPr lang="ru-RU" dirty="0"/>
              <a:t> </a:t>
            </a:r>
            <a:r>
              <a:rPr lang="ru-RU" dirty="0" err="1"/>
              <a:t>обсмажування</a:t>
            </a:r>
            <a:r>
              <a:rPr lang="ru-RU" dirty="0"/>
              <a:t>. Так, зерна, </a:t>
            </a:r>
            <a:r>
              <a:rPr lang="ru-RU" dirty="0" err="1"/>
              <a:t>оброблені</a:t>
            </a:r>
            <a:r>
              <a:rPr lang="ru-RU" dirty="0"/>
              <a:t> </a:t>
            </a:r>
            <a:r>
              <a:rPr lang="ru-RU" dirty="0" err="1"/>
              <a:t>по-різному</a:t>
            </a:r>
            <a:r>
              <a:rPr lang="ru-RU" dirty="0"/>
              <a:t>, </a:t>
            </a:r>
            <a:r>
              <a:rPr lang="ru-RU" dirty="0" err="1"/>
              <a:t>мають</a:t>
            </a:r>
            <a:r>
              <a:rPr lang="ru-RU" dirty="0"/>
              <a:t> характеристики:</a:t>
            </a:r>
          </a:p>
          <a:p>
            <a:pPr algn="l"/>
            <a:endParaRPr lang="ru-RU" dirty="0"/>
          </a:p>
          <a:p>
            <a:pPr algn="l"/>
            <a:r>
              <a:rPr lang="ru-RU" dirty="0" err="1"/>
              <a:t>Світлому</a:t>
            </a:r>
            <a:r>
              <a:rPr lang="ru-RU" dirty="0"/>
              <a:t> виду характерна кислинка, а темному - терпкий, </a:t>
            </a:r>
            <a:r>
              <a:rPr lang="ru-RU" dirty="0" err="1"/>
              <a:t>насичений</a:t>
            </a:r>
            <a:r>
              <a:rPr lang="ru-RU" dirty="0"/>
              <a:t>, </a:t>
            </a:r>
            <a:r>
              <a:rPr lang="ru-RU" dirty="0" err="1"/>
              <a:t>смажений</a:t>
            </a:r>
            <a:r>
              <a:rPr lang="ru-RU" dirty="0"/>
              <a:t> смак.</a:t>
            </a:r>
          </a:p>
          <a:p>
            <a:pPr algn="l"/>
            <a:r>
              <a:rPr lang="ru-RU" dirty="0"/>
              <a:t>В </a:t>
            </a:r>
            <a:r>
              <a:rPr lang="ru-RU" dirty="0" err="1"/>
              <a:t>процесі</a:t>
            </a:r>
            <a:r>
              <a:rPr lang="ru-RU" dirty="0"/>
              <a:t> </a:t>
            </a:r>
            <a:r>
              <a:rPr lang="ru-RU" dirty="0" err="1"/>
              <a:t>світлого</a:t>
            </a:r>
            <a:r>
              <a:rPr lang="ru-RU" dirty="0"/>
              <a:t> і </a:t>
            </a:r>
            <a:r>
              <a:rPr lang="ru-RU" dirty="0" err="1"/>
              <a:t>середнього</a:t>
            </a:r>
            <a:r>
              <a:rPr lang="ru-RU" dirty="0"/>
              <a:t> </a:t>
            </a:r>
            <a:r>
              <a:rPr lang="ru-RU" dirty="0" err="1"/>
              <a:t>обсмажування</a:t>
            </a:r>
            <a:r>
              <a:rPr lang="ru-RU" dirty="0"/>
              <a:t> </a:t>
            </a:r>
            <a:r>
              <a:rPr lang="ru-RU" dirty="0" err="1"/>
              <a:t>зберігається</a:t>
            </a:r>
            <a:r>
              <a:rPr lang="ru-RU" dirty="0"/>
              <a:t> </a:t>
            </a:r>
            <a:r>
              <a:rPr lang="ru-RU" dirty="0" err="1"/>
              <a:t>сухість</a:t>
            </a:r>
            <a:r>
              <a:rPr lang="ru-RU" dirty="0"/>
              <a:t> зерен. </a:t>
            </a:r>
            <a:r>
              <a:rPr lang="ru-RU" dirty="0" err="1"/>
              <a:t>Під</a:t>
            </a:r>
            <a:r>
              <a:rPr lang="ru-RU" dirty="0"/>
              <a:t> час темного на </a:t>
            </a:r>
            <a:r>
              <a:rPr lang="ru-RU" dirty="0" err="1"/>
              <a:t>поверхні</a:t>
            </a:r>
            <a:r>
              <a:rPr lang="ru-RU" dirty="0"/>
              <a:t> </a:t>
            </a:r>
            <a:r>
              <a:rPr lang="ru-RU" dirty="0" err="1"/>
              <a:t>виділяються</a:t>
            </a:r>
            <a:r>
              <a:rPr lang="ru-RU" dirty="0"/>
              <a:t> масла.</a:t>
            </a:r>
          </a:p>
          <a:p>
            <a:pPr algn="l"/>
            <a:r>
              <a:rPr lang="ru-RU" dirty="0"/>
              <a:t>У </a:t>
            </a:r>
            <a:r>
              <a:rPr lang="ru-RU" dirty="0" err="1"/>
              <a:t>міру</a:t>
            </a:r>
            <a:r>
              <a:rPr lang="ru-RU" dirty="0"/>
              <a:t> </a:t>
            </a:r>
            <a:r>
              <a:rPr lang="ru-RU" dirty="0" err="1"/>
              <a:t>обсмажування</a:t>
            </a:r>
            <a:r>
              <a:rPr lang="ru-RU" dirty="0"/>
              <a:t> в зернах </a:t>
            </a:r>
            <a:r>
              <a:rPr lang="ru-RU" dirty="0" err="1"/>
              <a:t>втрачається</a:t>
            </a:r>
            <a:r>
              <a:rPr lang="ru-RU" dirty="0"/>
              <a:t> </a:t>
            </a:r>
            <a:r>
              <a:rPr lang="ru-RU" dirty="0" err="1"/>
              <a:t>кофеїн</a:t>
            </a:r>
            <a:r>
              <a:rPr lang="ru-RU" dirty="0"/>
              <a:t>.</a:t>
            </a:r>
          </a:p>
          <a:p>
            <a:pPr algn="l"/>
            <a:r>
              <a:rPr lang="ru-RU" dirty="0"/>
              <a:t>Зерна, </a:t>
            </a:r>
            <a:r>
              <a:rPr lang="ru-RU" dirty="0" err="1"/>
              <a:t>обсмажені</a:t>
            </a:r>
            <a:r>
              <a:rPr lang="ru-RU" dirty="0"/>
              <a:t> в </a:t>
            </a:r>
            <a:r>
              <a:rPr lang="ru-RU" dirty="0" err="1"/>
              <a:t>різний</a:t>
            </a:r>
            <a:r>
              <a:rPr lang="ru-RU" dirty="0"/>
              <a:t> </a:t>
            </a:r>
            <a:r>
              <a:rPr lang="ru-RU" dirty="0" err="1"/>
              <a:t>спосіб</a:t>
            </a:r>
            <a:r>
              <a:rPr lang="ru-RU" dirty="0"/>
              <a:t>, </a:t>
            </a:r>
            <a:r>
              <a:rPr lang="ru-RU" dirty="0" err="1"/>
              <a:t>відрізняються</a:t>
            </a:r>
            <a:r>
              <a:rPr lang="ru-RU" dirty="0"/>
              <a:t> не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кольором</a:t>
            </a:r>
            <a:r>
              <a:rPr lang="ru-RU" dirty="0"/>
              <a:t>, </a:t>
            </a:r>
            <a:r>
              <a:rPr lang="ru-RU" dirty="0" err="1"/>
              <a:t>але</a:t>
            </a:r>
            <a:r>
              <a:rPr lang="ru-RU" dirty="0"/>
              <a:t> і смаком, ароматом, </a:t>
            </a:r>
            <a:r>
              <a:rPr lang="ru-RU" dirty="0" err="1"/>
              <a:t>кількістю</a:t>
            </a:r>
            <a:r>
              <a:rPr lang="ru-RU" dirty="0"/>
              <a:t> </a:t>
            </a:r>
            <a:r>
              <a:rPr lang="ru-RU" dirty="0" err="1"/>
              <a:t>кофеїну</a:t>
            </a:r>
            <a:r>
              <a:rPr lang="ru-RU" dirty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717590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0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2"/>
    </mc:Choice>
    <mc:Fallback xmlns="">
      <p:transition spd="slow" advTm="323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25FA0D-489B-6D91-D137-09729EE06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158" y="548680"/>
            <a:ext cx="2051720" cy="20517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7225A8-B5AB-3959-0B81-F5B440771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4" y="4653136"/>
            <a:ext cx="1487703" cy="19850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F58BCF-8493-1285-99ED-DDA7B8BB5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928" y="2924944"/>
            <a:ext cx="1837566" cy="18375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EE6376-2BFF-3E11-12A7-734DD7FAE728}"/>
              </a:ext>
            </a:extLst>
          </p:cNvPr>
          <p:cNvSpPr txBox="1"/>
          <p:nvPr/>
        </p:nvSpPr>
        <p:spPr>
          <a:xfrm>
            <a:off x="379928" y="1772816"/>
            <a:ext cx="655623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dirty="0"/>
              <a:t>Південна Америка включає в себе такі сорти, як:</a:t>
            </a:r>
          </a:p>
          <a:p>
            <a:pPr marL="342900" indent="-342900">
              <a:buFontTx/>
              <a:buChar char="-"/>
            </a:pPr>
            <a:r>
              <a:rPr lang="uk-UA" sz="2000" dirty="0" err="1"/>
              <a:t>Марагоджип</a:t>
            </a:r>
            <a:r>
              <a:rPr lang="uk-UA" sz="2000" dirty="0"/>
              <a:t> (з ароматом і смаком шоколаду і жирних вершків);</a:t>
            </a:r>
          </a:p>
          <a:p>
            <a:pPr marL="342900" indent="-342900">
              <a:buFontTx/>
              <a:buChar char="-"/>
            </a:pPr>
            <a:r>
              <a:rPr lang="uk-UA" sz="2000" dirty="0" err="1"/>
              <a:t>Супремо</a:t>
            </a:r>
            <a:r>
              <a:rPr lang="uk-UA" sz="2000" dirty="0"/>
              <a:t> (віддає </a:t>
            </a:r>
            <a:r>
              <a:rPr lang="uk-UA" sz="2000" dirty="0" err="1"/>
              <a:t>вином</a:t>
            </a:r>
            <a:r>
              <a:rPr lang="uk-UA" sz="2000" dirty="0"/>
              <a:t>); </a:t>
            </a:r>
          </a:p>
          <a:p>
            <a:pPr marL="342900" indent="-342900">
              <a:buFontTx/>
              <a:buChar char="-"/>
            </a:pPr>
            <a:r>
              <a:rPr lang="uk-UA" sz="2000" dirty="0" err="1"/>
              <a:t>Ексельсо</a:t>
            </a:r>
            <a:r>
              <a:rPr lang="uk-UA" sz="2000" dirty="0"/>
              <a:t> (для любителів цитрусового аромату);</a:t>
            </a:r>
          </a:p>
          <a:p>
            <a:pPr marL="342900" indent="-342900">
              <a:buFontTx/>
              <a:buChar char="-"/>
            </a:pPr>
            <a:r>
              <a:rPr lang="uk-UA" sz="2000" dirty="0" err="1"/>
              <a:t>Катура</a:t>
            </a:r>
            <a:r>
              <a:rPr lang="uk-UA" sz="2000" dirty="0"/>
              <a:t> (зовсім не гірка кава з запахом фруктів);</a:t>
            </a:r>
          </a:p>
          <a:p>
            <a:pPr marL="342900" indent="-342900">
              <a:buFontTx/>
              <a:buChar char="-"/>
            </a:pPr>
            <a:r>
              <a:rPr lang="uk-UA" sz="2000" dirty="0" err="1"/>
              <a:t>Вилкамба</a:t>
            </a:r>
            <a:r>
              <a:rPr lang="uk-UA" sz="2000" dirty="0"/>
              <a:t> - один із рідкісних елітних сортів, який вирощують в Еквадорі. </a:t>
            </a:r>
          </a:p>
          <a:p>
            <a:pPr marL="342900" indent="-342900">
              <a:buFontTx/>
              <a:buChar char="-"/>
            </a:pPr>
            <a:r>
              <a:rPr lang="uk-UA" sz="2000" dirty="0"/>
              <a:t>Бразильська кава через присмак лікарських трав зазвичай використовують в суміші з іншими сортами.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56187C-80D7-1CF9-87AC-3CDD98BCF3A8}"/>
              </a:ext>
            </a:extLst>
          </p:cNvPr>
          <p:cNvSpPr txBox="1"/>
          <p:nvPr/>
        </p:nvSpPr>
        <p:spPr>
          <a:xfrm>
            <a:off x="-1044624" y="2600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86644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41276A-C2F6-5A78-D832-D55AA57AB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752475"/>
            <a:ext cx="5484730" cy="53530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BE2C0E-6051-0950-FD7B-4EBC48C65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4" y="0"/>
            <a:ext cx="4737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52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0DA7DC-EF72-0E3A-50C9-3533E5D3AD66}"/>
              </a:ext>
            </a:extLst>
          </p:cNvPr>
          <p:cNvSpPr txBox="1"/>
          <p:nvPr/>
        </p:nvSpPr>
        <p:spPr>
          <a:xfrm>
            <a:off x="376239" y="1484784"/>
            <a:ext cx="89032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Африка. </a:t>
            </a:r>
            <a:r>
              <a:rPr lang="ru-RU" sz="2000" dirty="0" err="1"/>
              <a:t>Цей</a:t>
            </a:r>
            <a:r>
              <a:rPr lang="ru-RU" sz="2000" dirty="0"/>
              <a:t> континент з </a:t>
            </a:r>
            <a:r>
              <a:rPr lang="ru-RU" sz="2000" dirty="0" err="1"/>
              <a:t>більш</a:t>
            </a:r>
            <a:r>
              <a:rPr lang="ru-RU" sz="2000" dirty="0"/>
              <a:t> </a:t>
            </a:r>
            <a:r>
              <a:rPr lang="ru-RU" sz="2000" dirty="0" err="1"/>
              <a:t>помірним</a:t>
            </a:r>
            <a:r>
              <a:rPr lang="ru-RU" sz="2000" dirty="0"/>
              <a:t> </a:t>
            </a:r>
            <a:r>
              <a:rPr lang="ru-RU" sz="2000" dirty="0" err="1"/>
              <a:t>кліматом</a:t>
            </a:r>
            <a:r>
              <a:rPr lang="ru-RU" sz="2000" dirty="0"/>
              <a:t>. Тут </a:t>
            </a:r>
            <a:r>
              <a:rPr lang="ru-RU" sz="2000" dirty="0" err="1"/>
              <a:t>виробляється</a:t>
            </a:r>
            <a:r>
              <a:rPr lang="ru-RU" sz="2000" dirty="0"/>
              <a:t> в </a:t>
            </a:r>
          </a:p>
          <a:p>
            <a:r>
              <a:rPr lang="ru-RU" sz="2000" dirty="0"/>
              <a:t>основному кава сорту «Робуста». Але в </a:t>
            </a:r>
            <a:r>
              <a:rPr lang="ru-RU" sz="2000" dirty="0" err="1"/>
              <a:t>окремих</a:t>
            </a:r>
            <a:r>
              <a:rPr lang="ru-RU" sz="2000" dirty="0"/>
              <a:t> </a:t>
            </a:r>
            <a:r>
              <a:rPr lang="ru-RU" sz="2000" dirty="0" err="1"/>
              <a:t>країнах</a:t>
            </a:r>
            <a:r>
              <a:rPr lang="ru-RU" sz="2000" dirty="0"/>
              <a:t> </a:t>
            </a:r>
            <a:r>
              <a:rPr lang="ru-RU" sz="2000" dirty="0" err="1"/>
              <a:t>вирощується</a:t>
            </a:r>
            <a:r>
              <a:rPr lang="ru-RU" sz="2000" dirty="0"/>
              <a:t> і </a:t>
            </a:r>
            <a:r>
              <a:rPr lang="ru-RU" sz="2000" dirty="0" err="1"/>
              <a:t>більш</a:t>
            </a:r>
            <a:r>
              <a:rPr lang="ru-RU" sz="2000" dirty="0"/>
              <a:t> </a:t>
            </a:r>
            <a:r>
              <a:rPr lang="ru-RU" sz="2000" dirty="0" err="1"/>
              <a:t>трудомісткий</a:t>
            </a:r>
            <a:r>
              <a:rPr lang="ru-RU" sz="2000" dirty="0"/>
              <a:t> сорт «</a:t>
            </a:r>
            <a:r>
              <a:rPr lang="ru-RU" sz="2000" dirty="0" err="1"/>
              <a:t>Арабіка</a:t>
            </a:r>
            <a:r>
              <a:rPr lang="ru-RU" sz="2000" dirty="0"/>
              <a:t>».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8548EE-454F-7AA8-F91C-2D92766B6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539133"/>
            <a:ext cx="6962935" cy="407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03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BDBE10-2C27-2B48-B96C-F6252CE9C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362" y="2132856"/>
            <a:ext cx="2445350" cy="35814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183ED1-9168-2B4A-56E2-BCDA93B0D0C2}"/>
              </a:ext>
            </a:extLst>
          </p:cNvPr>
          <p:cNvSpPr txBox="1"/>
          <p:nvPr/>
        </p:nvSpPr>
        <p:spPr>
          <a:xfrm>
            <a:off x="395536" y="1552292"/>
            <a:ext cx="575771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dirty="0"/>
              <a:t>Азія й Австралія. Найчистішою з точки зору екології вважається </a:t>
            </a:r>
            <a:r>
              <a:rPr lang="uk-UA" sz="2000" dirty="0" err="1"/>
              <a:t>Арабіка</a:t>
            </a:r>
            <a:r>
              <a:rPr lang="uk-UA" sz="2000" dirty="0"/>
              <a:t>, вирощувана в Ємені, тут же поширені такі сорти, як Мокко, </a:t>
            </a:r>
            <a:r>
              <a:rPr lang="uk-UA" sz="2000" dirty="0" err="1"/>
              <a:t>Ходейда</a:t>
            </a:r>
            <a:r>
              <a:rPr lang="uk-UA" sz="2000" dirty="0"/>
              <a:t> і </a:t>
            </a:r>
            <a:r>
              <a:rPr lang="uk-UA" sz="2000" dirty="0" err="1"/>
              <a:t>Санані</a:t>
            </a:r>
            <a:r>
              <a:rPr lang="uk-UA" sz="2000" dirty="0"/>
              <a:t>, що вважаються найбільш дорогими. В основному кавовий бізнес поширений в східній частині Австралії. Обробка кави має свою специфіку. Зазвичай кавові зерна довго знаходяться на деревах, навіть вже дозрілі. Після збору їх занурюють на 1 годину в воду, розм'якшуючи оболонку. Зерна піддаються як сухій, так і вологій обробці. Тут освоєна технологія </a:t>
            </a:r>
            <a:r>
              <a:rPr lang="en-US" sz="2000" dirty="0"/>
              <a:t>DUBBLE PASS, </a:t>
            </a:r>
            <a:r>
              <a:rPr lang="uk-UA" sz="2000" dirty="0"/>
              <a:t>завдяки якій в зернах значно піднімається відсоток вмісту цукру. </a:t>
            </a:r>
            <a:r>
              <a:rPr lang="uk-UA" sz="2000" dirty="0" err="1"/>
              <a:t>Типіка</a:t>
            </a:r>
            <a:r>
              <a:rPr lang="uk-UA" sz="2000" dirty="0"/>
              <a:t>, Катай, </a:t>
            </a:r>
            <a:r>
              <a:rPr lang="uk-UA" sz="2000" dirty="0" err="1"/>
              <a:t>Мондо</a:t>
            </a:r>
            <a:r>
              <a:rPr lang="uk-UA" sz="2000" dirty="0"/>
              <a:t> Ново, К7-ось ці сорти кави, які поширені на австралійському континенті.</a:t>
            </a:r>
          </a:p>
        </p:txBody>
      </p:sp>
    </p:spTree>
    <p:extLst>
      <p:ext uri="{BB962C8B-B14F-4D97-AF65-F5344CB8AC3E}">
        <p14:creationId xmlns:p14="http://schemas.microsoft.com/office/powerpoint/2010/main" val="1021125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B0337C-E9AB-7048-764D-7CED9169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975360"/>
            <a:ext cx="7200800" cy="701040"/>
          </a:xfrm>
        </p:spPr>
        <p:txBody>
          <a:bodyPr/>
          <a:lstStyle/>
          <a:p>
            <a:r>
              <a:rPr lang="ru-RU" dirty="0" err="1"/>
              <a:t>Класифікація</a:t>
            </a:r>
            <a:r>
              <a:rPr lang="ru-RU" dirty="0"/>
              <a:t> </a:t>
            </a:r>
            <a:r>
              <a:rPr lang="ru-RU" dirty="0" err="1"/>
              <a:t>сортів</a:t>
            </a:r>
            <a:r>
              <a:rPr lang="ru-RU" dirty="0"/>
              <a:t> кави в </a:t>
            </a:r>
            <a:r>
              <a:rPr lang="ru-RU" dirty="0" err="1"/>
              <a:t>залежності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характеру </a:t>
            </a:r>
            <a:r>
              <a:rPr lang="ru-RU" dirty="0" err="1"/>
              <a:t>кавового</a:t>
            </a:r>
            <a:r>
              <a:rPr lang="ru-RU" dirty="0"/>
              <a:t> дерева</a:t>
            </a:r>
            <a:endParaRPr lang="uk-U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8C571F-F68F-CE06-D875-4A024CF883E0}"/>
              </a:ext>
            </a:extLst>
          </p:cNvPr>
          <p:cNvSpPr txBox="1"/>
          <p:nvPr/>
        </p:nvSpPr>
        <p:spPr>
          <a:xfrm>
            <a:off x="179512" y="2132856"/>
            <a:ext cx="612068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dirty="0"/>
              <a:t>1. </a:t>
            </a:r>
            <a:r>
              <a:rPr lang="uk-UA" sz="2000" dirty="0" err="1"/>
              <a:t>Арабіка</a:t>
            </a:r>
            <a:endParaRPr lang="uk-UA" sz="2000" dirty="0"/>
          </a:p>
          <a:p>
            <a:r>
              <a:rPr lang="uk-UA" sz="2000" dirty="0" err="1"/>
              <a:t>Арабіка</a:t>
            </a:r>
            <a:r>
              <a:rPr lang="uk-UA" sz="2000" dirty="0"/>
              <a:t> - це кущоподібні дерева висотою близько </a:t>
            </a:r>
          </a:p>
          <a:p>
            <a:r>
              <a:rPr lang="uk-UA" sz="2000" dirty="0"/>
              <a:t>5 м., покриті тонкими довгими гілками і загостреними листям довжиною до 25 см. Ці дерева добре ростуть у високогірних районах, де немає сильної спеки, клімат помірний і досить вологий. Після цвітіння через 8-9 місяців дерево покривається безліччю червоних куль, що містять численні кавові зерна. </a:t>
            </a:r>
            <a:r>
              <a:rPr lang="uk-UA" sz="2000" dirty="0" err="1"/>
              <a:t>Арабіка</a:t>
            </a:r>
            <a:r>
              <a:rPr lang="uk-UA" sz="2000" dirty="0"/>
              <a:t> - рослина примхлива, так як легко підхоплює інфекцію і захворює. Оптимальними країнами для її зростання вважаються Ефіопія, Індія. Індонезія, країни Латинської Америки.</a:t>
            </a:r>
          </a:p>
        </p:txBody>
      </p:sp>
      <p:pic>
        <p:nvPicPr>
          <p:cNvPr id="1026" name="Picture 2" descr="Семена кофейного дерева «Арабика» высокого качества ⭐ купить онлайн по  доступной цене | westgard.com.ua">
            <a:extLst>
              <a:ext uri="{FF2B5EF4-FFF2-40B4-BE49-F238E27FC236}">
                <a16:creationId xmlns:a16="http://schemas.microsoft.com/office/drawing/2014/main" id="{0452DCBF-B029-AA4E-F798-F281C1901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428" y="3573016"/>
            <a:ext cx="3117726" cy="311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386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148B5040-3047-384D-178E-1A90B099EA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5536" y="1772816"/>
            <a:ext cx="5626968" cy="4536504"/>
          </a:xfrm>
        </p:spPr>
        <p:txBody>
          <a:bodyPr>
            <a:normAutofit lnSpcReduction="10000"/>
          </a:bodyPr>
          <a:lstStyle/>
          <a:p>
            <a:pPr algn="l"/>
            <a:r>
              <a:rPr lang="uk-UA" dirty="0"/>
              <a:t>2. </a:t>
            </a:r>
            <a:r>
              <a:rPr lang="uk-UA" dirty="0" err="1"/>
              <a:t>Робуста</a:t>
            </a:r>
            <a:endParaRPr lang="uk-UA" dirty="0"/>
          </a:p>
          <a:p>
            <a:pPr algn="l"/>
            <a:r>
              <a:rPr lang="uk-UA" dirty="0"/>
              <a:t>Величезні чагарники, що досягають 10 м. у висоту, сильно розгалужені і рясно покриті біло-рожевими бутонами, що розпускаються в величезні квіти. Близько року потрібно на те, щоб після цвітіння дозріли плоди, наповнені зернами. </a:t>
            </a:r>
            <a:r>
              <a:rPr lang="uk-UA" dirty="0" err="1"/>
              <a:t>Робуста</a:t>
            </a:r>
            <a:r>
              <a:rPr lang="uk-UA" dirty="0"/>
              <a:t> менш примхлива, ніж </a:t>
            </a:r>
            <a:r>
              <a:rPr lang="uk-UA" dirty="0" err="1"/>
              <a:t>Арабіка</a:t>
            </a:r>
            <a:r>
              <a:rPr lang="uk-UA" dirty="0"/>
              <a:t>, вона майже не хворіє. Росте </a:t>
            </a:r>
            <a:r>
              <a:rPr lang="uk-UA" dirty="0" err="1"/>
              <a:t>Робуста</a:t>
            </a:r>
            <a:r>
              <a:rPr lang="uk-UA" dirty="0"/>
              <a:t> на рівних поверхнях, запилюється природним шляхом за допомогою вітру. Зерна </a:t>
            </a:r>
            <a:r>
              <a:rPr lang="uk-UA" dirty="0" err="1"/>
              <a:t>Робусти</a:t>
            </a:r>
            <a:r>
              <a:rPr lang="uk-UA" dirty="0"/>
              <a:t> відрізняє кругла форма. За смаковими якостями </a:t>
            </a:r>
            <a:r>
              <a:rPr lang="uk-UA" dirty="0" err="1"/>
              <a:t>Робуста</a:t>
            </a:r>
            <a:r>
              <a:rPr lang="uk-UA" dirty="0"/>
              <a:t> поступається </a:t>
            </a:r>
            <a:r>
              <a:rPr lang="uk-UA" dirty="0" err="1"/>
              <a:t>арабіці</a:t>
            </a:r>
            <a:r>
              <a:rPr lang="uk-UA" dirty="0"/>
              <a:t>, тому вона дешевша. Зростає </a:t>
            </a:r>
            <a:r>
              <a:rPr lang="uk-UA" dirty="0" err="1"/>
              <a:t>Робуста</a:t>
            </a:r>
            <a:r>
              <a:rPr lang="uk-UA" dirty="0"/>
              <a:t> в країнах Африки та Азії.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660F11-53F6-0CCA-4501-FA40262D0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4488" y="3212976"/>
            <a:ext cx="3212598" cy="358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94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496AA648-B6C4-3741-6F1A-D63D93F7B7C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4762872" cy="4075176"/>
          </a:xfrm>
        </p:spPr>
        <p:txBody>
          <a:bodyPr>
            <a:normAutofit lnSpcReduction="10000"/>
          </a:bodyPr>
          <a:lstStyle/>
          <a:p>
            <a:pPr algn="l"/>
            <a:r>
              <a:rPr lang="uk-UA" dirty="0"/>
              <a:t>3. </a:t>
            </a:r>
            <a:r>
              <a:rPr lang="uk-UA" dirty="0" err="1"/>
              <a:t>Ліберіка</a:t>
            </a:r>
            <a:endParaRPr lang="uk-UA" dirty="0"/>
          </a:p>
          <a:p>
            <a:pPr algn="l"/>
            <a:r>
              <a:rPr lang="uk-UA" dirty="0"/>
              <a:t>Дерева </a:t>
            </a:r>
            <a:r>
              <a:rPr lang="uk-UA" dirty="0" err="1"/>
              <a:t>Ліберіки</a:t>
            </a:r>
            <a:r>
              <a:rPr lang="uk-UA" dirty="0"/>
              <a:t> мають обмежену географію поширення, в основному росте в Азії. Свою назву дерево отримало від країни Ліберії, де воно росте в диких умовах. Крона дерева має пірамідальну форму, саме воно досягає до 12 м. у висоту. Дерево схильне до такого інфекційного захворювання, як іржа-</a:t>
            </a:r>
            <a:r>
              <a:rPr lang="ru-RU" dirty="0" err="1"/>
              <a:t>грибкове</a:t>
            </a:r>
            <a:r>
              <a:rPr lang="ru-RU" dirty="0"/>
              <a:t> </a:t>
            </a:r>
            <a:r>
              <a:rPr lang="ru-RU" dirty="0" err="1"/>
              <a:t>захворювання</a:t>
            </a:r>
            <a:r>
              <a:rPr lang="ru-RU" dirty="0"/>
              <a:t> </a:t>
            </a:r>
            <a:r>
              <a:rPr lang="ru-RU" dirty="0" err="1"/>
              <a:t>рослин</a:t>
            </a:r>
            <a:r>
              <a:rPr lang="ru-RU" dirty="0"/>
              <a:t>, яке </a:t>
            </a:r>
            <a:r>
              <a:rPr lang="ru-RU" dirty="0" err="1"/>
              <a:t>характеризується</a:t>
            </a:r>
            <a:r>
              <a:rPr lang="ru-RU" dirty="0"/>
              <a:t> </a:t>
            </a:r>
            <a:r>
              <a:rPr lang="ru-RU" dirty="0" err="1"/>
              <a:t>появою</a:t>
            </a:r>
            <a:r>
              <a:rPr lang="ru-RU" dirty="0"/>
              <a:t> рудо-</a:t>
            </a:r>
            <a:r>
              <a:rPr lang="ru-RU" dirty="0" err="1"/>
              <a:t>коричневих</a:t>
            </a:r>
            <a:r>
              <a:rPr lang="ru-RU" dirty="0"/>
              <a:t>, </a:t>
            </a:r>
            <a:r>
              <a:rPr lang="ru-RU" dirty="0" err="1"/>
              <a:t>іржавих</a:t>
            </a:r>
            <a:r>
              <a:rPr lang="ru-RU" dirty="0"/>
              <a:t> </a:t>
            </a:r>
            <a:r>
              <a:rPr lang="ru-RU" dirty="0" err="1"/>
              <a:t>плям</a:t>
            </a:r>
            <a:r>
              <a:rPr lang="ru-RU" dirty="0"/>
              <a:t> на </a:t>
            </a:r>
            <a:r>
              <a:rPr lang="ru-RU" dirty="0" err="1"/>
              <a:t>листі</a:t>
            </a:r>
            <a:r>
              <a:rPr lang="ru-RU" dirty="0"/>
              <a:t> та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частинах</a:t>
            </a:r>
            <a:r>
              <a:rPr lang="ru-RU" dirty="0"/>
              <a:t> </a:t>
            </a:r>
            <a:r>
              <a:rPr lang="ru-RU" dirty="0" err="1"/>
              <a:t>рослини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2050" name="Picture 2" descr="Ліберика — Вікіпедія">
            <a:extLst>
              <a:ext uri="{FF2B5EF4-FFF2-40B4-BE49-F238E27FC236}">
                <a16:creationId xmlns:a16="http://schemas.microsoft.com/office/drawing/2014/main" id="{9DF16550-47B3-47C8-64A8-4FF277089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28800"/>
            <a:ext cx="3629465" cy="494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4045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1296</TotalTime>
  <Words>1425</Words>
  <Application>Microsoft Office PowerPoint</Application>
  <PresentationFormat>Экран (4:3)</PresentationFormat>
  <Paragraphs>107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Constantia</vt:lpstr>
      <vt:lpstr>Garamond</vt:lpstr>
      <vt:lpstr>BlackTie</vt:lpstr>
      <vt:lpstr>Тема 3. КЛАСИФІКАЦІЯ й ОСОБЛИВОСТІ кави</vt:lpstr>
      <vt:lpstr>Класифікація кави за місцем збору</vt:lpstr>
      <vt:lpstr>Презентация PowerPoint</vt:lpstr>
      <vt:lpstr>Презентация PowerPoint</vt:lpstr>
      <vt:lpstr>Презентация PowerPoint</vt:lpstr>
      <vt:lpstr>Презентация PowerPoint</vt:lpstr>
      <vt:lpstr>Класифікація сортів кави в залежності від характеру кавового дерева</vt:lpstr>
      <vt:lpstr>Презентация PowerPoint</vt:lpstr>
      <vt:lpstr>Презентация PowerPoint</vt:lpstr>
      <vt:lpstr>Презентация PowerPoint</vt:lpstr>
      <vt:lpstr>Класифікація в залежності від висоти вирощування над рівнем моря</vt:lpstr>
      <vt:lpstr>Класифікація за технологією обробки зерен</vt:lpstr>
      <vt:lpstr>Презентация PowerPoint</vt:lpstr>
      <vt:lpstr>Класифікація в залежності від твердості зерен</vt:lpstr>
      <vt:lpstr>Класифікація за якістю сировини</vt:lpstr>
      <vt:lpstr>Класифікація за видами помелу</vt:lpstr>
      <vt:lpstr>Види обсмажування кави</vt:lpstr>
      <vt:lpstr>Світлий вид обсмаження</vt:lpstr>
      <vt:lpstr>Середнє обсмажування</vt:lpstr>
      <vt:lpstr>Темний спосіб обсмажування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на тему  «КАВА»</dc:title>
  <dc:creator>Миколайович</dc:creator>
  <cp:lastModifiedBy>Анна Сидорук</cp:lastModifiedBy>
  <cp:revision>23</cp:revision>
  <dcterms:created xsi:type="dcterms:W3CDTF">2012-10-29T22:41:42Z</dcterms:created>
  <dcterms:modified xsi:type="dcterms:W3CDTF">2024-10-23T15:04:58Z</dcterms:modified>
</cp:coreProperties>
</file>