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3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3888C34-0B98-4919-8CCC-13315108A65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3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6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44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1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3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1A1A-ABD5-4F1B-A642-F216E823E40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4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88F8-84C7-4BA4-AE14-8D673CE534F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9AC7-A0EF-4100-BE34-F190A22CB2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1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3B-D4D9-44A9-BB24-1B2B63B374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6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493F-B7D9-402D-B2A5-C71827F24C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32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52D1-1D2C-45D4-B9E9-0783781A326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FCF-4634-47EC-83B7-53627145DD1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EF7-0974-46E5-8682-50CC0B877B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10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C01-E673-4ECE-A8B6-A19C3F53F9C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3F7D-B7B4-4755-9CAC-C8600BA2E1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24744"/>
            <a:ext cx="7918450" cy="2332037"/>
          </a:xfrm>
        </p:spPr>
        <p:txBody>
          <a:bodyPr/>
          <a:lstStyle/>
          <a:p>
            <a:r>
              <a:rPr lang="ru-RU" altLang="ru-RU" sz="4000" b="1" i="1" dirty="0" smtClean="0"/>
              <a:t/>
            </a:r>
            <a:br>
              <a:rPr lang="ru-RU" altLang="ru-RU" sz="4000" b="1" i="1" dirty="0" smtClean="0"/>
            </a:br>
            <a:r>
              <a:rPr lang="uk-UA" sz="4000" b="1" dirty="0"/>
              <a:t>ФІНАНСИ ПІДПРИЄМСТВ ТУРИСТИЧНОЇ ГАЛУЗІ</a:t>
            </a:r>
            <a:r>
              <a:rPr lang="uk-UA" sz="4000" dirty="0"/>
              <a:t/>
            </a:r>
            <a:br>
              <a:rPr lang="uk-UA" sz="4000" dirty="0"/>
            </a:br>
            <a:endParaRPr lang="ru-RU" altLang="ru-RU" sz="4000" b="1" i="1" dirty="0" smtClean="0">
              <a:cs typeface="Aparajit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3501008"/>
            <a:ext cx="7891387" cy="297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78672" y="1461971"/>
            <a:ext cx="7781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6</a:t>
            </a:r>
            <a:r>
              <a:rPr lang="uk-UA" sz="2000" dirty="0"/>
              <a:t>. Аргументовано відстоювати свої погляди у розв'язанні професійних завдань.</a:t>
            </a:r>
          </a:p>
          <a:p>
            <a:r>
              <a:rPr lang="uk-UA" sz="2000" dirty="0"/>
              <a:t>7. Виявляти проблемні ситуації і пропонувати шляхи їх розв'язання.</a:t>
            </a:r>
          </a:p>
          <a:p>
            <a:r>
              <a:rPr lang="uk-UA" sz="2000" dirty="0"/>
              <a:t>8. Приймати обґрунтовані рішення та нести відповідальність за результати своєї професійної діяльності.</a:t>
            </a:r>
          </a:p>
          <a:p>
            <a:r>
              <a:rPr lang="uk-UA" sz="2000" dirty="0"/>
              <a:t>9. Професійно виконувати завдання в невизначених та екстремальних ситуаціях.</a:t>
            </a:r>
          </a:p>
          <a:p>
            <a:r>
              <a:rPr lang="uk-UA" sz="2000" dirty="0"/>
              <a:t>10. Володіти інструментарієм оцінювання економічної ефективності ресурсного потенціалу туристичних підприємств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180" y="581184"/>
            <a:ext cx="82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 результаті вивчення навчальної дисципліни студент повинен</a:t>
            </a:r>
            <a:br>
              <a:rPr lang="uk-UA" sz="2400" b="1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58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5" y="1532077"/>
            <a:ext cx="7891387" cy="494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35997" y="747247"/>
            <a:ext cx="7196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це </a:t>
            </a:r>
            <a:r>
              <a:rPr lang="uk-UA" sz="2400" dirty="0"/>
              <a:t>професійно орієнтована дисципліна, яка є підґрунтям для формування системи теоретичних знань і професійних навичок майбутніх фахівців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179" y="188833"/>
            <a:ext cx="8285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Курс  </a:t>
            </a:r>
            <a:r>
              <a:rPr lang="uk-UA" sz="2800" dirty="0" smtClean="0"/>
              <a:t>«</a:t>
            </a:r>
            <a:r>
              <a:rPr lang="uk-UA" sz="2800" dirty="0" smtClean="0"/>
              <a:t>Фінанси підприємств туристичної галузі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22768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/>
              <a:t>є набуття студентами комплексних знань про принципи і закономірності функціонування підприємства в готельній індустрії як господарської фінансової системи, про методи планування, управління, ціноутворення, фінансування в діяльності підприємства туристичної сфери з метою підвищення його ефективності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7885" y="573390"/>
            <a:ext cx="7454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2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ГОЛОВНИМИ ЗАВДАННЯМИ КУРСУ Є: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0587" y="1412776"/>
            <a:ext cx="72828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uk-UA" sz="2000" dirty="0"/>
              <a:t>розкрити соціально-економічний і адміністративно-господарський механізм процесу створення матеріально-речових благ</a:t>
            </a:r>
            <a:r>
              <a:rPr lang="uk-UA" sz="2000" dirty="0" smtClean="0"/>
              <a:t>;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uk-UA" sz="2000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/>
              <a:t>показати шляхи і засоби ефективного використання фінансових ресурсів підприємства туристичної галузі з метою забезпечення прибуткового господарювання в умовах ринкових відносин</a:t>
            </a:r>
            <a:r>
              <a:rPr lang="uk-UA" sz="2000" dirty="0" smtClean="0"/>
              <a:t>;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uk-UA" sz="2000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/>
              <a:t>сформувати і закріпити навички самостійної оцінки економічних явищ, рівня і динаміки зміни економічних показників з позиції раціоналізації господарської діяльності підприємства туристичної індустрії.</a:t>
            </a:r>
          </a:p>
        </p:txBody>
      </p:sp>
    </p:spTree>
    <p:extLst>
      <p:ext uri="{BB962C8B-B14F-4D97-AF65-F5344CB8AC3E}">
        <p14:creationId xmlns:p14="http://schemas.microsoft.com/office/powerpoint/2010/main" val="180925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3212975"/>
            <a:ext cx="7891387" cy="323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7986" y="34915"/>
            <a:ext cx="7970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/>
              <a:t>Фінанси підприємств туристичної галузі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6441" y="511897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Складається з 4 змістових </a:t>
            </a:r>
            <a:r>
              <a:rPr lang="uk-UA" sz="2400" dirty="0" err="1" smtClean="0"/>
              <a:t>модулей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400" b="1" dirty="0"/>
              <a:t>Змістовий модуль 1. Сутність основних понять, засади організації фінансів і рух грошових коштів </a:t>
            </a:r>
            <a:r>
              <a:rPr lang="uk-UA" sz="2400" b="1" dirty="0" smtClean="0"/>
              <a:t>підприємства</a:t>
            </a:r>
          </a:p>
          <a:p>
            <a:endParaRPr lang="uk-UA" sz="2400" dirty="0"/>
          </a:p>
          <a:p>
            <a:r>
              <a:rPr lang="uk-UA" sz="2400" i="1" dirty="0"/>
              <a:t>Тема 1. Сутність та завдання фінансового менеджменту підприємств туристичної галузі</a:t>
            </a:r>
            <a:r>
              <a:rPr lang="uk-UA" sz="2400" dirty="0"/>
              <a:t>. </a:t>
            </a:r>
          </a:p>
          <a:p>
            <a:r>
              <a:rPr lang="uk-UA" sz="2400" i="1" dirty="0"/>
              <a:t>Тема 2. Міжнародна система фінансів</a:t>
            </a:r>
            <a:r>
              <a:rPr lang="uk-UA" sz="2400" dirty="0"/>
              <a:t>.</a:t>
            </a:r>
            <a:r>
              <a:rPr lang="uk-UA" sz="2400" b="1" dirty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7848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708920"/>
            <a:ext cx="7891387" cy="376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11167" y="773267"/>
            <a:ext cx="7891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Змістовий модуль 2</a:t>
            </a:r>
            <a:r>
              <a:rPr lang="ru-RU" sz="2400" b="1" dirty="0"/>
              <a:t>. </a:t>
            </a:r>
            <a:r>
              <a:rPr lang="ru-RU" sz="2400" b="1" dirty="0" err="1"/>
              <a:t>Фінанси</a:t>
            </a:r>
            <a:r>
              <a:rPr lang="ru-RU" sz="2400" b="1" dirty="0"/>
              <a:t> і статистика в </a:t>
            </a:r>
            <a:r>
              <a:rPr lang="ru-RU" sz="2400" b="1" dirty="0" err="1"/>
              <a:t>туристичному</a:t>
            </a:r>
            <a:r>
              <a:rPr lang="ru-RU" sz="2400" b="1" dirty="0"/>
              <a:t> </a:t>
            </a:r>
            <a:r>
              <a:rPr lang="ru-RU" sz="2400" b="1" dirty="0" err="1"/>
              <a:t>бізнесі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uk-UA" sz="2400" dirty="0"/>
          </a:p>
          <a:p>
            <a:r>
              <a:rPr lang="uk-UA" sz="2400" i="1" dirty="0"/>
              <a:t>Тема 3. </a:t>
            </a:r>
            <a:r>
              <a:rPr lang="ru-RU" sz="2400" i="1" dirty="0" err="1"/>
              <a:t>Фінанси</a:t>
            </a:r>
            <a:r>
              <a:rPr lang="ru-RU" sz="2400" i="1" dirty="0"/>
              <a:t> і статистика в </a:t>
            </a:r>
            <a:r>
              <a:rPr lang="ru-RU" sz="2400" i="1" dirty="0" err="1"/>
              <a:t>туристичному</a:t>
            </a:r>
            <a:r>
              <a:rPr lang="ru-RU" sz="2400" i="1" dirty="0"/>
              <a:t> </a:t>
            </a:r>
            <a:r>
              <a:rPr lang="ru-RU" sz="2400" i="1" dirty="0" err="1"/>
              <a:t>бізнесі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69770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958822"/>
            <a:ext cx="7891387" cy="35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58781" y="476672"/>
            <a:ext cx="7891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Змістовий модуль 3. Фінансовий аналіз і планування діяльності підприємства</a:t>
            </a:r>
            <a:r>
              <a:rPr lang="uk-UA" sz="2400" b="1" dirty="0" smtClean="0"/>
              <a:t>.</a:t>
            </a:r>
          </a:p>
          <a:p>
            <a:endParaRPr lang="uk-UA" sz="2400" dirty="0"/>
          </a:p>
          <a:p>
            <a:r>
              <a:rPr lang="uk-UA" sz="2400" i="1" dirty="0"/>
              <a:t>Тема 4. Формування й розподіл прибутку.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r>
              <a:rPr lang="uk-UA" sz="2400" i="1" dirty="0" smtClean="0"/>
              <a:t>Тема </a:t>
            </a:r>
            <a:r>
              <a:rPr lang="uk-UA" sz="2400" i="1" dirty="0"/>
              <a:t>5. Фінансове планування на підприємстві</a:t>
            </a:r>
            <a:r>
              <a:rPr lang="uk-UA" sz="2400" b="1" dirty="0"/>
              <a:t>.</a:t>
            </a:r>
            <a:r>
              <a:rPr lang="uk-UA" sz="2400" i="1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7264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958822"/>
            <a:ext cx="7891387" cy="35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8326" y="487025"/>
            <a:ext cx="7891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Змістовий модуль 4. Фінансова санація і запобігання банкрутству підприємств</a:t>
            </a:r>
            <a:r>
              <a:rPr lang="uk-UA" sz="2400" b="1" dirty="0" smtClean="0"/>
              <a:t>.</a:t>
            </a:r>
          </a:p>
          <a:p>
            <a:endParaRPr lang="uk-UA" sz="2400" dirty="0"/>
          </a:p>
          <a:p>
            <a:r>
              <a:rPr lang="uk-UA" sz="2400" i="1" dirty="0"/>
              <a:t>Тема 6. Фінансова санація і запобігання банкрутству підприємств</a:t>
            </a:r>
            <a:r>
              <a:rPr lang="uk-UA" sz="2400" i="1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4110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3501008"/>
            <a:ext cx="7891387" cy="297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78672" y="1461971"/>
            <a:ext cx="7781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 Знати, розуміти і вміти використовувати на практиці основні положення туристичного законодавства, національних і міжнародних стандартів з обслуговування туристів.</a:t>
            </a:r>
          </a:p>
          <a:p>
            <a:r>
              <a:rPr lang="uk-UA" dirty="0"/>
              <a:t>2. Знати, розуміти і вміти використовувати на практиці базові поняття з теорії туризму, організації туристичного процесу та туристичної діяльності суб'єктів ринку туристичних послуг, а також світоглядних та суміжних наук. </a:t>
            </a:r>
          </a:p>
          <a:p>
            <a:r>
              <a:rPr lang="uk-UA" dirty="0"/>
              <a:t>3. Розуміти принципи, процеси і технології організації роботи суб'єкта туристичного бізнесу та окремих його підсистем (адміністративно-управлінська, соціально-психологічна, економічна, техніко-технологічна).</a:t>
            </a:r>
          </a:p>
          <a:p>
            <a:r>
              <a:rPr lang="uk-UA" dirty="0"/>
              <a:t>4. Встановлювати зв'язки з експертами туристичної та інших галузей.</a:t>
            </a:r>
          </a:p>
          <a:p>
            <a:r>
              <a:rPr lang="uk-UA" dirty="0"/>
              <a:t>5. Діяти у відповідності з принципами соціальної відповідальності та громадянської </a:t>
            </a:r>
            <a:r>
              <a:rPr lang="uk-UA" dirty="0" smtClean="0"/>
              <a:t>свідомості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180" y="581184"/>
            <a:ext cx="82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 результаті вивчення навчальної дисципліни студент повинен</a:t>
            </a:r>
            <a:br>
              <a:rPr lang="uk-UA" sz="2400" b="1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28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574</TotalTime>
  <Words>422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 ФІНАНСИ ПІДПРИЄМСТВ ТУРИСТИЧНОЇ ГАЛУЗІ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Bez Kukushki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 Andreevna</dc:creator>
  <cp:lastModifiedBy>Наташа</cp:lastModifiedBy>
  <cp:revision>40</cp:revision>
  <dcterms:created xsi:type="dcterms:W3CDTF">2008-09-19T16:37:35Z</dcterms:created>
  <dcterms:modified xsi:type="dcterms:W3CDTF">2021-10-23T17:10:54Z</dcterms:modified>
</cp:coreProperties>
</file>