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4630400" cy="8229600"/>
  <p:notesSz cx="8229600" cy="146304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Fraunces Extra Bold" panose="020B0604020202020204" charset="0"/>
      <p:regular r:id="rId27"/>
    </p:embeddedFont>
    <p:embeddedFont>
      <p:font typeface="Nobile" panose="020B0604020202020204" charset="0"/>
      <p:regular r:id="rId28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8" d="100"/>
          <a:sy n="68" d="100"/>
        </p:scale>
        <p:origin x="1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2766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2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3.sv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sv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948940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Синтетична реальність та навички майбутнього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4486751"/>
            <a:ext cx="7556421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Гібридний світ, де реальність зливається з AI-генерованим контентом</a:t>
            </a:r>
            <a:endParaRPr lang="en-US" sz="19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809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507938"/>
            <a:ext cx="894111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Apple Vision Pro — преміум-рівень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793790" y="4425672"/>
            <a:ext cx="4215289" cy="2776895"/>
          </a:xfrm>
          <a:prstGeom prst="roundRect">
            <a:avLst>
              <a:gd name="adj" fmla="val 3951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70930" y="4425672"/>
            <a:ext cx="91440" cy="2776895"/>
          </a:xfrm>
          <a:prstGeom prst="roundRect">
            <a:avLst>
              <a:gd name="adj" fmla="val 195349"/>
            </a:avLst>
          </a:prstGeom>
          <a:solidFill>
            <a:srgbClr val="438951"/>
          </a:solidFill>
          <a:ln/>
        </p:spPr>
      </p:sp>
      <p:sp>
        <p:nvSpPr>
          <p:cNvPr id="6" name="Text 3"/>
          <p:cNvSpPr/>
          <p:nvPr/>
        </p:nvSpPr>
        <p:spPr>
          <a:xfrm>
            <a:off x="1083588" y="4646890"/>
            <a:ext cx="327564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Технічні характеристики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1083588" y="5076111"/>
            <a:ext cx="3704273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Чіп M5 (швидший за M2, енергоефективніший), 4K micro-OLED екрани, eye-tracking (керування поглядом), spatial audio. VisionOS 2.6 з фотореалістичними аватарами.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5207437" y="4425672"/>
            <a:ext cx="4215408" cy="2776895"/>
          </a:xfrm>
          <a:prstGeom prst="roundRect">
            <a:avLst>
              <a:gd name="adj" fmla="val 3951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184577" y="4425672"/>
            <a:ext cx="91440" cy="2776895"/>
          </a:xfrm>
          <a:prstGeom prst="roundRect">
            <a:avLst>
              <a:gd name="adj" fmla="val 195349"/>
            </a:avLst>
          </a:prstGeom>
          <a:solidFill>
            <a:srgbClr val="438951"/>
          </a:solidFill>
          <a:ln/>
        </p:spPr>
      </p:sp>
      <p:sp>
        <p:nvSpPr>
          <p:cNvPr id="10" name="Text 7"/>
          <p:cNvSpPr/>
          <p:nvPr/>
        </p:nvSpPr>
        <p:spPr>
          <a:xfrm>
            <a:off x="5497235" y="4646890"/>
            <a:ext cx="345483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Професійне використання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5497235" y="5076111"/>
            <a:ext cx="3704392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Дизайнери моделюють продукти в 3D. Лікарі практикують операції. Підтримка стилуса Logitech та контролерів PSVR2. Продажі ~500 тис. одиниць.</a:t>
            </a:r>
            <a:endParaRPr lang="en-US" sz="1550" dirty="0"/>
          </a:p>
        </p:txBody>
      </p:sp>
      <p:sp>
        <p:nvSpPr>
          <p:cNvPr id="12" name="Shape 9"/>
          <p:cNvSpPr/>
          <p:nvPr/>
        </p:nvSpPr>
        <p:spPr>
          <a:xfrm>
            <a:off x="9621203" y="4425672"/>
            <a:ext cx="4215289" cy="2776895"/>
          </a:xfrm>
          <a:prstGeom prst="roundRect">
            <a:avLst>
              <a:gd name="adj" fmla="val 3951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9598343" y="4425672"/>
            <a:ext cx="91440" cy="2776895"/>
          </a:xfrm>
          <a:prstGeom prst="roundRect">
            <a:avLst>
              <a:gd name="adj" fmla="val 195349"/>
            </a:avLst>
          </a:prstGeom>
          <a:solidFill>
            <a:srgbClr val="438951"/>
          </a:solidFill>
          <a:ln/>
        </p:spPr>
      </p:sp>
      <p:sp>
        <p:nvSpPr>
          <p:cNvPr id="14" name="Text 11"/>
          <p:cNvSpPr/>
          <p:nvPr/>
        </p:nvSpPr>
        <p:spPr>
          <a:xfrm>
            <a:off x="9911001" y="464689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Плюси та мінуси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9911001" y="5076111"/>
            <a:ext cx="3704273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Плюси: найкраща інтеграція з Apple-екосистемою. Мінуси: вага ~600 г (втомлює шию), висока ціна ~3500 USD. Для новачків: почніть з демо в магазині.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425654" y="450652"/>
            <a:ext cx="1235512" cy="257056"/>
          </a:xfrm>
          <a:prstGeom prst="roundRect">
            <a:avLst>
              <a:gd name="adj" fmla="val 41838"/>
            </a:avLst>
          </a:prstGeom>
          <a:solidFill>
            <a:srgbClr val="DDEEE0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15189" y="519470"/>
            <a:ext cx="119420" cy="11942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694259" y="495419"/>
            <a:ext cx="877372" cy="1675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9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AI-ГЕНЕРАЦІЯ</a:t>
            </a:r>
            <a:endParaRPr lang="en-US" sz="900" dirty="0"/>
          </a:p>
        </p:txBody>
      </p:sp>
      <p:sp>
        <p:nvSpPr>
          <p:cNvPr id="5" name="Text 2"/>
          <p:cNvSpPr/>
          <p:nvPr/>
        </p:nvSpPr>
        <p:spPr>
          <a:xfrm>
            <a:off x="1425654" y="752594"/>
            <a:ext cx="6457712" cy="466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2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Революція AI-генерації контенту</a:t>
            </a:r>
            <a:endParaRPr lang="en-US" sz="2900" dirty="0"/>
          </a:p>
        </p:txBody>
      </p:sp>
      <p:sp>
        <p:nvSpPr>
          <p:cNvPr id="6" name="Text 3"/>
          <p:cNvSpPr/>
          <p:nvPr/>
        </p:nvSpPr>
        <p:spPr>
          <a:xfrm>
            <a:off x="1425654" y="1387912"/>
            <a:ext cx="11778972" cy="4188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AI-генерація — це коли штучний інтелект створює зображення, відео чи світи з тексту. Ви кажете "кішка в космосі", і ШІ малює це за секунди. Технологія еволюціонувала від GAN (2014-2020) до дифузійних моделей (2022-2024).</a:t>
            </a:r>
            <a:endParaRPr lang="en-US" sz="11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5654" y="1933218"/>
            <a:ext cx="11778972" cy="530042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675700" y="2073550"/>
            <a:ext cx="2061276" cy="318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GAN (2014)</a:t>
            </a:r>
            <a:endParaRPr lang="en-US" sz="2000" dirty="0"/>
          </a:p>
        </p:txBody>
      </p:sp>
      <p:sp>
        <p:nvSpPr>
          <p:cNvPr id="9" name="Text 5"/>
          <p:cNvSpPr/>
          <p:nvPr/>
        </p:nvSpPr>
        <p:spPr>
          <a:xfrm>
            <a:off x="3675700" y="2482691"/>
            <a:ext cx="2061276" cy="6694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Початок генеративних зображень</a:t>
            </a:r>
            <a:endParaRPr lang="en-US" sz="16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83717" y="3597387"/>
            <a:ext cx="456567" cy="456567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280609" y="5889601"/>
            <a:ext cx="2072602" cy="6370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Дифузійні моделі (2022)</a:t>
            </a:r>
            <a:endParaRPr lang="en-US" sz="2000" dirty="0"/>
          </a:p>
        </p:txBody>
      </p:sp>
      <p:sp>
        <p:nvSpPr>
          <p:cNvPr id="12" name="Text 7"/>
          <p:cNvSpPr/>
          <p:nvPr/>
        </p:nvSpPr>
        <p:spPr>
          <a:xfrm>
            <a:off x="6280609" y="6617277"/>
            <a:ext cx="2072602" cy="6694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Різке покращення якості та стабільності</a:t>
            </a:r>
            <a:endParaRPr lang="en-US" sz="16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88626" y="5262264"/>
            <a:ext cx="456567" cy="456567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8806238" y="1826862"/>
            <a:ext cx="2061277" cy="9556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Мультимодальні системи (2026)</a:t>
            </a:r>
            <a:endParaRPr lang="en-US" sz="2000" dirty="0"/>
          </a:p>
        </p:txBody>
      </p:sp>
      <p:sp>
        <p:nvSpPr>
          <p:cNvPr id="15" name="Text 9"/>
          <p:cNvSpPr/>
          <p:nvPr/>
        </p:nvSpPr>
        <p:spPr>
          <a:xfrm>
            <a:off x="8806238" y="2873073"/>
            <a:ext cx="2061277" cy="4463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Злиття тексту, зображень і звуку</a:t>
            </a:r>
            <a:endParaRPr lang="en-US" sz="1600" dirty="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48233" y="3552084"/>
            <a:ext cx="456567" cy="456567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1425654" y="7360087"/>
            <a:ext cx="11778972" cy="4188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Дифузійні моделі працюють інакше: ШІ починає з "шуму" (випадкові пікселі) і поступово "очищає" його в зображення. Це стабільніше за GAN і краще керується текстом.</a:t>
            </a:r>
            <a:endParaRPr lang="en-US" sz="11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24263"/>
            <a:ext cx="787788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Лідери AI-генерації 2026 року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741176"/>
            <a:ext cx="2425660" cy="149911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488299"/>
            <a:ext cx="316039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FLUX (Black Forest Labs)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93790" y="4917519"/>
            <a:ext cx="4182189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12 млрд параметрів, технологія flow matching. Перевершує конкурентів у фотореалізмі — шкіра, освітлення, консистентність персонажів. Ідеально для дизайну та маркетингу.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986" y="2741176"/>
            <a:ext cx="2425660" cy="149911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23986" y="448829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Stable Diffusion 3.5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5223986" y="4917519"/>
            <a:ext cx="4182308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Варіанти Medium/Large/Turbo. Краща типографіка, розуміння складних промптів. Відкритий код — ідеально для новачків (завантажте з Hugging Face).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4302" y="2741176"/>
            <a:ext cx="2425660" cy="149911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54302" y="448829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Midjourney v7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9654302" y="4917519"/>
            <a:ext cx="4182308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Найкраща для художнього стилю. Створює портрети у стилі класичних художників. Популярна серед креативних професіоналів.</a:t>
            </a:r>
            <a:endParaRPr lang="en-US" sz="15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9113" y="701635"/>
            <a:ext cx="6950512" cy="5881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7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XR + AI = Магія майбутнього</a:t>
            </a:r>
            <a:endParaRPr lang="en-US" sz="3700" dirty="0"/>
          </a:p>
        </p:txBody>
      </p:sp>
      <p:sp>
        <p:nvSpPr>
          <p:cNvPr id="4" name="Text 1"/>
          <p:cNvSpPr/>
          <p:nvPr/>
        </p:nvSpPr>
        <p:spPr>
          <a:xfrm>
            <a:off x="6239113" y="1557457"/>
            <a:ext cx="7638574" cy="8801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Інтеграція XR та AI створює революційні можливості. ШІ робить XR "розумним" — адаптує світ під вас, генерує контент у реальному часі, розуміє емоції та контекст.</a:t>
            </a:r>
            <a:endParaRPr lang="en-US" sz="14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9113" y="2638306"/>
            <a:ext cx="940951" cy="112907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358420" y="2826425"/>
            <a:ext cx="2619494" cy="294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Генерація за голосом</a:t>
            </a:r>
            <a:endParaRPr lang="en-US" sz="1850" dirty="0"/>
          </a:p>
        </p:txBody>
      </p:sp>
      <p:sp>
        <p:nvSpPr>
          <p:cNvPr id="7" name="Text 3"/>
          <p:cNvSpPr/>
          <p:nvPr/>
        </p:nvSpPr>
        <p:spPr>
          <a:xfrm>
            <a:off x="7358420" y="3227546"/>
            <a:ext cx="6519267" cy="2933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У AR-окулярах кажете "покажи динозавра" — і він "бігає" по кімнаті</a:t>
            </a:r>
            <a:endParaRPr lang="en-US" sz="14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9113" y="3767376"/>
            <a:ext cx="940951" cy="1129070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358420" y="3955494"/>
            <a:ext cx="2559368" cy="294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Адаптивні елементи</a:t>
            </a:r>
            <a:endParaRPr lang="en-US" sz="1850" dirty="0"/>
          </a:p>
        </p:txBody>
      </p:sp>
      <p:sp>
        <p:nvSpPr>
          <p:cNvPr id="10" name="Text 5"/>
          <p:cNvSpPr/>
          <p:nvPr/>
        </p:nvSpPr>
        <p:spPr>
          <a:xfrm>
            <a:off x="7358420" y="4356616"/>
            <a:ext cx="6519267" cy="2933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NPC в іграх реагують на емоції через eye-tracking + AI</a:t>
            </a:r>
            <a:endParaRPr lang="en-US" sz="145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9113" y="4896445"/>
            <a:ext cx="940951" cy="1364099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358420" y="5084564"/>
            <a:ext cx="2950964" cy="294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Інтелектуальні окуляри</a:t>
            </a:r>
            <a:endParaRPr lang="en-US" sz="1850" dirty="0"/>
          </a:p>
        </p:txBody>
      </p:sp>
      <p:sp>
        <p:nvSpPr>
          <p:cNvPr id="13" name="Text 7"/>
          <p:cNvSpPr/>
          <p:nvPr/>
        </p:nvSpPr>
        <p:spPr>
          <a:xfrm>
            <a:off x="7358420" y="5485686"/>
            <a:ext cx="6519267" cy="5867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Meta Ray-Ban + AI "бачить" світ, перекладає знаки, нагадує про ключі</a:t>
            </a:r>
            <a:endParaRPr lang="en-US" sz="1450" dirty="0"/>
          </a:p>
        </p:txBody>
      </p:sp>
      <p:sp>
        <p:nvSpPr>
          <p:cNvPr id="14" name="Shape 8"/>
          <p:cNvSpPr/>
          <p:nvPr/>
        </p:nvSpPr>
        <p:spPr>
          <a:xfrm>
            <a:off x="6239113" y="6461284"/>
            <a:ext cx="7638574" cy="1066681"/>
          </a:xfrm>
          <a:prstGeom prst="roundRect">
            <a:avLst>
              <a:gd name="adj" fmla="val 15879"/>
            </a:avLst>
          </a:prstGeom>
          <a:solidFill>
            <a:srgbClr val="CCE6D1"/>
          </a:solidFill>
          <a:ln/>
        </p:spPr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7232" y="6729889"/>
            <a:ext cx="235148" cy="188119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6850499" y="6686669"/>
            <a:ext cx="6839069" cy="5867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Ринковий прогноз: AI в XR досягне $38 млрд до 2030 року. AR-окуляри показують зростання +60-65% щорічно.</a:t>
            </a:r>
            <a:endParaRPr lang="en-US" sz="14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945005"/>
            <a:ext cx="1342906" cy="373142"/>
          </a:xfrm>
          <a:prstGeom prst="roundRect">
            <a:avLst>
              <a:gd name="adj" fmla="val 38297"/>
            </a:avLst>
          </a:prstGeom>
          <a:solidFill>
            <a:srgbClr val="DDEEE0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852" y="2052161"/>
            <a:ext cx="158710" cy="15871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50858" y="2004536"/>
            <a:ext cx="866775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ВАЖЛИВО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793790" y="2397442"/>
            <a:ext cx="909030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Виклики та обмеження технологій</a:t>
            </a:r>
            <a:endParaRPr lang="en-US" sz="3900" dirty="0"/>
          </a:p>
        </p:txBody>
      </p:sp>
      <p:sp>
        <p:nvSpPr>
          <p:cNvPr id="6" name="Shape 3"/>
          <p:cNvSpPr/>
          <p:nvPr/>
        </p:nvSpPr>
        <p:spPr>
          <a:xfrm>
            <a:off x="650915" y="3315176"/>
            <a:ext cx="6565106" cy="2969300"/>
          </a:xfrm>
          <a:prstGeom prst="roundRect">
            <a:avLst>
              <a:gd name="adj" fmla="val 9625"/>
            </a:avLst>
          </a:prstGeom>
          <a:solidFill>
            <a:srgbClr val="4A644E"/>
          </a:solidFill>
          <a:ln/>
        </p:spPr>
      </p:sp>
      <p:sp>
        <p:nvSpPr>
          <p:cNvPr id="7" name="Text 4"/>
          <p:cNvSpPr/>
          <p:nvPr/>
        </p:nvSpPr>
        <p:spPr>
          <a:xfrm>
            <a:off x="849273" y="351353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Ключові проблеми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849273" y="4022050"/>
            <a:ext cx="6168390" cy="15877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Комфорт: гарнітури важкі, викликають втому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Конфіденційність: камери + ШІ завжди "дивляться"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Енергія: батарея тримається 2-3 години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Етика: deepfakes та авторські права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Доступність: дорогі пристрої (бар'єр для України)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7564874" y="3513534"/>
            <a:ext cx="318825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Рішення та перспективи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7564874" y="4022050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Індустрія активно працює над вирішенням цих проблем. Розробляються легкі окуляри, впроваджується регулювання EU AI Act 2026, покращується енергоефективність.</a:t>
            </a:r>
            <a:endParaRPr lang="en-US" sz="1550" dirty="0"/>
          </a:p>
        </p:txBody>
      </p:sp>
      <p:sp>
        <p:nvSpPr>
          <p:cNvPr id="11" name="Text 8"/>
          <p:cNvSpPr/>
          <p:nvPr/>
        </p:nvSpPr>
        <p:spPr>
          <a:xfrm>
            <a:off x="7564874" y="5153263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Перспективи 2027-2030: AR-окуляри замінять смартфони, генеративні світи стануть стандартом для ігор та освіти, spatial computing + AI створять автономні системи.</a:t>
            </a:r>
            <a:endParaRPr lang="en-US" sz="15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80905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3026688"/>
            <a:ext cx="1157407" cy="388382"/>
          </a:xfrm>
          <a:prstGeom prst="roundRect">
            <a:avLst>
              <a:gd name="adj" fmla="val 36794"/>
            </a:avLst>
          </a:prstGeom>
          <a:noFill/>
          <a:ln w="7620">
            <a:solidFill>
              <a:srgbClr val="438951"/>
            </a:solidFill>
            <a:prstDash val="solid"/>
          </a:ln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0472" y="3141464"/>
            <a:ext cx="158710" cy="15871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158478" y="3093839"/>
            <a:ext cx="666036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38951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TED2025</a:t>
            </a:r>
            <a:endParaRPr lang="en-US" sz="1250" dirty="0"/>
          </a:p>
        </p:txBody>
      </p:sp>
      <p:sp>
        <p:nvSpPr>
          <p:cNvPr id="6" name="Text 2"/>
          <p:cNvSpPr/>
          <p:nvPr/>
        </p:nvSpPr>
        <p:spPr>
          <a:xfrm>
            <a:off x="793790" y="3494365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Трістан Гарріс: "Вузький шлях" штучного інтелекту</a:t>
            </a:r>
            <a:endParaRPr lang="en-US" sz="3900" dirty="0"/>
          </a:p>
        </p:txBody>
      </p:sp>
      <p:sp>
        <p:nvSpPr>
          <p:cNvPr id="7" name="Text 3"/>
          <p:cNvSpPr/>
          <p:nvPr/>
        </p:nvSpPr>
        <p:spPr>
          <a:xfrm>
            <a:off x="793790" y="5032177"/>
            <a:ext cx="13042821" cy="1190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Трістан Гарріс — колишній інсайдер Google, "совість Кремнієвої долини". Вісім років тому він попереджав про небезпеки соціальних мереж. Результат — найтривожніше й найдепресивніше покоління в історії.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1091446" y="6669524"/>
            <a:ext cx="12745164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ШІ — це не просто ще одна технологія. Він потужніший за всі попередні разом узяті. Прогрес в інтелекті прискорює прогрес у всіх інших галузях одночасно.</a:t>
            </a:r>
            <a:endParaRPr lang="en-US" sz="1950" dirty="0"/>
          </a:p>
        </p:txBody>
      </p:sp>
      <p:sp>
        <p:nvSpPr>
          <p:cNvPr id="9" name="Shape 5"/>
          <p:cNvSpPr/>
          <p:nvPr/>
        </p:nvSpPr>
        <p:spPr>
          <a:xfrm>
            <a:off x="793790" y="6446282"/>
            <a:ext cx="22860" cy="1240393"/>
          </a:xfrm>
          <a:prstGeom prst="rect">
            <a:avLst/>
          </a:prstGeom>
          <a:solidFill>
            <a:srgbClr val="438951"/>
          </a:solidFill>
          <a:ln/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46190" y="1219200"/>
            <a:ext cx="7958495" cy="504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50"/>
              </a:lnSpc>
              <a:buNone/>
            </a:pPr>
            <a:r>
              <a:rPr lang="en-US" sz="31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Два небезпечні сценарії майбутнього</a:t>
            </a:r>
            <a:endParaRPr lang="en-US" sz="3150" dirty="0"/>
          </a:p>
        </p:txBody>
      </p:sp>
      <p:sp>
        <p:nvSpPr>
          <p:cNvPr id="3" name="Shape 1"/>
          <p:cNvSpPr/>
          <p:nvPr/>
        </p:nvSpPr>
        <p:spPr>
          <a:xfrm>
            <a:off x="7303651" y="1986915"/>
            <a:ext cx="22860" cy="4582478"/>
          </a:xfrm>
          <a:prstGeom prst="roundRect">
            <a:avLst>
              <a:gd name="adj" fmla="val 635952"/>
            </a:avLst>
          </a:prstGeom>
          <a:solidFill>
            <a:srgbClr val="CED9CE"/>
          </a:solidFill>
          <a:ln/>
        </p:spPr>
      </p:sp>
      <p:sp>
        <p:nvSpPr>
          <p:cNvPr id="4" name="Shape 2"/>
          <p:cNvSpPr/>
          <p:nvPr/>
        </p:nvSpPr>
        <p:spPr>
          <a:xfrm>
            <a:off x="923330" y="1986915"/>
            <a:ext cx="6368891" cy="2159794"/>
          </a:xfrm>
          <a:prstGeom prst="roundRect">
            <a:avLst>
              <a:gd name="adj" fmla="val 6731"/>
            </a:avLst>
          </a:prstGeom>
          <a:solidFill>
            <a:srgbClr val="E8F3E8"/>
          </a:solidFill>
          <a:ln/>
        </p:spPr>
      </p:sp>
      <p:sp>
        <p:nvSpPr>
          <p:cNvPr id="5" name="Text 3"/>
          <p:cNvSpPr/>
          <p:nvPr/>
        </p:nvSpPr>
        <p:spPr>
          <a:xfrm>
            <a:off x="1084778" y="2148364"/>
            <a:ext cx="6045994" cy="293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Децентралізація ("нехай рветься")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1084778" y="2520196"/>
            <a:ext cx="6045994" cy="14650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Відкриті моделі ШІ доступні всім: кожному бізнесу, 16-річному на GitHub, кожній країні. Без прив'язки влади до відповідальності — це хаос: потік діпфейків, хакерство на новому рівні, біологічна небезпека. Кінець — "хаос атрактора кінцевої гри".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7337941" y="4409599"/>
            <a:ext cx="6369010" cy="2159794"/>
          </a:xfrm>
          <a:prstGeom prst="rect">
            <a:avLst/>
          </a:prstGeom>
          <a:solidFill>
            <a:srgbClr val="E8F3E8"/>
          </a:solidFill>
          <a:ln/>
        </p:spPr>
      </p:sp>
      <p:sp>
        <p:nvSpPr>
          <p:cNvPr id="8" name="Text 6"/>
          <p:cNvSpPr/>
          <p:nvPr/>
        </p:nvSpPr>
        <p:spPr>
          <a:xfrm>
            <a:off x="7499390" y="4571048"/>
            <a:ext cx="6046113" cy="293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Централізація ("заблокувати це")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499390" y="4942880"/>
            <a:ext cx="6046113" cy="14650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Кілька компаній або урядів контролюють найпотужніші моделі. Переваги — безпека й контроль. Але наслідок — безпрецедентна концентрація багатства й влади. Кому ви довірили б у мільйон разів більше сили? Кінець — антиутопія.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946190" y="6717268"/>
            <a:ext cx="12737902" cy="293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Обидва шляхи — погані. Нам потрібен вузький шлях, де влада завжди поєднана з відповідальністю на кожному рівні.</a:t>
            </a:r>
            <a:endParaRPr lang="en-US" sz="15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89107" y="613172"/>
            <a:ext cx="5715595" cy="5489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Шлях до мудрого вибору</a:t>
            </a:r>
            <a:endParaRPr lang="en-US" sz="3450" dirty="0"/>
          </a:p>
        </p:txBody>
      </p:sp>
      <p:sp>
        <p:nvSpPr>
          <p:cNvPr id="4" name="Text 1"/>
          <p:cNvSpPr/>
          <p:nvPr/>
        </p:nvSpPr>
        <p:spPr>
          <a:xfrm>
            <a:off x="6189107" y="1395413"/>
            <a:ext cx="175617" cy="2195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01</a:t>
            </a:r>
            <a:endParaRPr lang="en-US" sz="1350" dirty="0"/>
          </a:p>
        </p:txBody>
      </p:sp>
      <p:sp>
        <p:nvSpPr>
          <p:cNvPr id="5" name="Shape 2"/>
          <p:cNvSpPr/>
          <p:nvPr/>
        </p:nvSpPr>
        <p:spPr>
          <a:xfrm>
            <a:off x="6189107" y="1671042"/>
            <a:ext cx="7738586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6" name="Text 3"/>
          <p:cNvSpPr/>
          <p:nvPr/>
        </p:nvSpPr>
        <p:spPr>
          <a:xfrm>
            <a:off x="6189107" y="1804511"/>
            <a:ext cx="2196227" cy="2745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Глобальна ясність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6189107" y="2172295"/>
            <a:ext cx="7738586" cy="5300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Нинішній шлях неприйнятний. Замість плутанини — чітке усвідомлення: це божевілля, і є альтернатива.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6189107" y="2989540"/>
            <a:ext cx="175617" cy="2195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02</a:t>
            </a:r>
            <a:endParaRPr lang="en-US" sz="1350" dirty="0"/>
          </a:p>
        </p:txBody>
      </p:sp>
      <p:sp>
        <p:nvSpPr>
          <p:cNvPr id="9" name="Shape 6"/>
          <p:cNvSpPr/>
          <p:nvPr/>
        </p:nvSpPr>
        <p:spPr>
          <a:xfrm>
            <a:off x="6189107" y="3265170"/>
            <a:ext cx="7738586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0" name="Text 7"/>
          <p:cNvSpPr/>
          <p:nvPr/>
        </p:nvSpPr>
        <p:spPr>
          <a:xfrm>
            <a:off x="6189107" y="3398639"/>
            <a:ext cx="2948821" cy="2745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Колективне зобов'язання</a:t>
            </a:r>
            <a:endParaRPr lang="en-US" sz="1700" dirty="0"/>
          </a:p>
        </p:txBody>
      </p:sp>
      <p:sp>
        <p:nvSpPr>
          <p:cNvPr id="11" name="Text 8"/>
          <p:cNvSpPr/>
          <p:nvPr/>
        </p:nvSpPr>
        <p:spPr>
          <a:xfrm>
            <a:off x="6189107" y="3766423"/>
            <a:ext cx="7738586" cy="5300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Впроваджувати ШІ з іншими стимулами — прозорими, передбачуваними, відповідальними.</a:t>
            </a:r>
            <a:endParaRPr lang="en-US" sz="1350" dirty="0"/>
          </a:p>
        </p:txBody>
      </p:sp>
      <p:sp>
        <p:nvSpPr>
          <p:cNvPr id="12" name="Text 9"/>
          <p:cNvSpPr/>
          <p:nvPr/>
        </p:nvSpPr>
        <p:spPr>
          <a:xfrm>
            <a:off x="6189107" y="4583668"/>
            <a:ext cx="175617" cy="2195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03</a:t>
            </a:r>
            <a:endParaRPr lang="en-US" sz="1350" dirty="0"/>
          </a:p>
        </p:txBody>
      </p:sp>
      <p:sp>
        <p:nvSpPr>
          <p:cNvPr id="13" name="Shape 10"/>
          <p:cNvSpPr/>
          <p:nvPr/>
        </p:nvSpPr>
        <p:spPr>
          <a:xfrm>
            <a:off x="6189107" y="4859298"/>
            <a:ext cx="7738586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4" name="Text 11"/>
          <p:cNvSpPr/>
          <p:nvPr/>
        </p:nvSpPr>
        <p:spPr>
          <a:xfrm>
            <a:off x="6189107" y="4992767"/>
            <a:ext cx="2196227" cy="2745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Практичні кроки</a:t>
            </a:r>
            <a:endParaRPr lang="en-US" sz="1700" dirty="0"/>
          </a:p>
        </p:txBody>
      </p:sp>
      <p:sp>
        <p:nvSpPr>
          <p:cNvPr id="15" name="Text 12"/>
          <p:cNvSpPr/>
          <p:nvPr/>
        </p:nvSpPr>
        <p:spPr>
          <a:xfrm>
            <a:off x="6189107" y="5360551"/>
            <a:ext cx="7738586" cy="5300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Заборона ШІ як "компаньйона" для дітей, відповідальність розробників, захист викривачів, запобігання тотальному спостереженню.</a:t>
            </a:r>
            <a:endParaRPr lang="en-US" sz="1350" dirty="0"/>
          </a:p>
        </p:txBody>
      </p:sp>
      <p:sp>
        <p:nvSpPr>
          <p:cNvPr id="16" name="Text 13"/>
          <p:cNvSpPr/>
          <p:nvPr/>
        </p:nvSpPr>
        <p:spPr>
          <a:xfrm>
            <a:off x="6189107" y="6177796"/>
            <a:ext cx="175617" cy="2195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04</a:t>
            </a:r>
            <a:endParaRPr lang="en-US" sz="1350" dirty="0"/>
          </a:p>
        </p:txBody>
      </p:sp>
      <p:sp>
        <p:nvSpPr>
          <p:cNvPr id="17" name="Shape 14"/>
          <p:cNvSpPr/>
          <p:nvPr/>
        </p:nvSpPr>
        <p:spPr>
          <a:xfrm>
            <a:off x="6189107" y="6453426"/>
            <a:ext cx="7738586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8" name="Text 15"/>
          <p:cNvSpPr/>
          <p:nvPr/>
        </p:nvSpPr>
        <p:spPr>
          <a:xfrm>
            <a:off x="6189107" y="6586895"/>
            <a:ext cx="2196227" cy="2745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Ваша роль</a:t>
            </a:r>
            <a:endParaRPr lang="en-US" sz="1700" dirty="0"/>
          </a:p>
        </p:txBody>
      </p:sp>
      <p:sp>
        <p:nvSpPr>
          <p:cNvPr id="19" name="Text 16"/>
          <p:cNvSpPr/>
          <p:nvPr/>
        </p:nvSpPr>
        <p:spPr>
          <a:xfrm>
            <a:off x="6189107" y="6954679"/>
            <a:ext cx="7738586" cy="5300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Бути частиною колективної імунної системи. Коли чуєте фаталізм — говорити: ні, це вибір. І ми можемо обрати мудрість.</a:t>
            </a:r>
            <a:endParaRPr lang="en-US" sz="13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478161"/>
            <a:ext cx="2521268" cy="373142"/>
          </a:xfrm>
          <a:prstGeom prst="roundRect">
            <a:avLst>
              <a:gd name="adj" fmla="val 38297"/>
            </a:avLst>
          </a:prstGeom>
          <a:solidFill>
            <a:srgbClr val="DDEEE0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852" y="1585317"/>
            <a:ext cx="158710" cy="15871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50858" y="1537692"/>
            <a:ext cx="2045137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НАВИЧКИ МАЙБУТНЬОГО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793790" y="1930598"/>
            <a:ext cx="883265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Рекомендації WEF для 2025-2030</a:t>
            </a:r>
            <a:endParaRPr lang="en-US" sz="3900" dirty="0"/>
          </a:p>
        </p:txBody>
      </p:sp>
      <p:sp>
        <p:nvSpPr>
          <p:cNvPr id="6" name="Text 3"/>
          <p:cNvSpPr/>
          <p:nvPr/>
        </p:nvSpPr>
        <p:spPr>
          <a:xfrm>
            <a:off x="793790" y="2848332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За даними World Economic Forum Future of Jobs Report 2025, до 2030 року 39% основних навичок працівників зміняться. Майже 6 з 10 працівників потребуватимуть перепідготовки. Штучний інтелект, великі дані та цифрова трансформація автоматизують рутину, але посилюють потребу в людських якостях.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247436"/>
            <a:ext cx="4637365" cy="228076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564874" y="422255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Ключові висновки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7564874" y="4731068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70% топ-навичок 2025 — це soft skills, бо AI не може імітувати емоції чи креативність. Технологічні навички зростатимуть найшвидше до 2030, бо AI та дані — драйвери економіки.</a:t>
            </a:r>
            <a:endParaRPr lang="en-US" sz="1550" dirty="0"/>
          </a:p>
        </p:txBody>
      </p:sp>
      <p:sp>
        <p:nvSpPr>
          <p:cNvPr id="10" name="Text 6"/>
          <p:cNvSpPr/>
          <p:nvPr/>
        </p:nvSpPr>
        <p:spPr>
          <a:xfrm>
            <a:off x="7564874" y="5862280"/>
            <a:ext cx="62793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63-94% роботодавців стикаються з дефіцитом фахівців з AI-навичками. 77% компаній планують масовий upskilling під AI.</a:t>
            </a:r>
            <a:endParaRPr lang="en-US" sz="15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66842" y="1041083"/>
            <a:ext cx="7783116" cy="10632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Ситуація в Україні: зростання IT-сектору</a:t>
            </a:r>
            <a:endParaRPr lang="en-US" sz="3300" dirty="0"/>
          </a:p>
        </p:txBody>
      </p:sp>
      <p:sp>
        <p:nvSpPr>
          <p:cNvPr id="4" name="Text 1"/>
          <p:cNvSpPr/>
          <p:nvPr/>
        </p:nvSpPr>
        <p:spPr>
          <a:xfrm>
            <a:off x="6166842" y="2408039"/>
            <a:ext cx="2472928" cy="5613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00"/>
              </a:lnSpc>
              <a:buNone/>
            </a:pPr>
            <a:r>
              <a:rPr lang="en-US" sz="44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41K</a:t>
            </a:r>
            <a:endParaRPr lang="en-US" sz="4400" dirty="0"/>
          </a:p>
        </p:txBody>
      </p:sp>
      <p:sp>
        <p:nvSpPr>
          <p:cNvPr id="5" name="Text 2"/>
          <p:cNvSpPr/>
          <p:nvPr/>
        </p:nvSpPr>
        <p:spPr>
          <a:xfrm>
            <a:off x="6305550" y="3163729"/>
            <a:ext cx="2195393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Відкритих вакансій</a:t>
            </a: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6166842" y="3516868"/>
            <a:ext cx="2472928" cy="7583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3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За друге півріччя 2025 року — це +11% порівняно з першим півріччям</a:t>
            </a:r>
            <a:endParaRPr lang="en-US" sz="1300" dirty="0"/>
          </a:p>
        </p:txBody>
      </p:sp>
      <p:sp>
        <p:nvSpPr>
          <p:cNvPr id="7" name="Text 4"/>
          <p:cNvSpPr/>
          <p:nvPr/>
        </p:nvSpPr>
        <p:spPr>
          <a:xfrm>
            <a:off x="8821936" y="2408039"/>
            <a:ext cx="2472928" cy="5613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00"/>
              </a:lnSpc>
              <a:buNone/>
            </a:pPr>
            <a:r>
              <a:rPr lang="en-US" sz="44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+115%</a:t>
            </a:r>
            <a:endParaRPr lang="en-US" sz="4400" dirty="0"/>
          </a:p>
        </p:txBody>
      </p:sp>
      <p:sp>
        <p:nvSpPr>
          <p:cNvPr id="8" name="Text 5"/>
          <p:cNvSpPr/>
          <p:nvPr/>
        </p:nvSpPr>
        <p:spPr>
          <a:xfrm>
            <a:off x="8995172" y="3163729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Зростання AI/ML</a:t>
            </a:r>
            <a:endParaRPr lang="en-US" sz="1650" dirty="0"/>
          </a:p>
        </p:txBody>
      </p:sp>
      <p:sp>
        <p:nvSpPr>
          <p:cNvPr id="9" name="Text 6"/>
          <p:cNvSpPr/>
          <p:nvPr/>
        </p:nvSpPr>
        <p:spPr>
          <a:xfrm>
            <a:off x="8821936" y="3516868"/>
            <a:ext cx="2472928" cy="5055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3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Найшвидше зростання категорії за 2025 рік</a:t>
            </a:r>
            <a:endParaRPr lang="en-US" sz="1300" dirty="0"/>
          </a:p>
        </p:txBody>
      </p:sp>
      <p:sp>
        <p:nvSpPr>
          <p:cNvPr id="10" name="Text 7"/>
          <p:cNvSpPr/>
          <p:nvPr/>
        </p:nvSpPr>
        <p:spPr>
          <a:xfrm>
            <a:off x="11477030" y="2408039"/>
            <a:ext cx="2472928" cy="5613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00"/>
              </a:lnSpc>
              <a:buNone/>
            </a:pPr>
            <a:r>
              <a:rPr lang="en-US" sz="44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5200</a:t>
            </a:r>
            <a:endParaRPr lang="en-US" sz="4400" dirty="0"/>
          </a:p>
        </p:txBody>
      </p:sp>
      <p:sp>
        <p:nvSpPr>
          <p:cNvPr id="11" name="Text 8"/>
          <p:cNvSpPr/>
          <p:nvPr/>
        </p:nvSpPr>
        <p:spPr>
          <a:xfrm>
            <a:off x="11650266" y="3163729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AI-спеціалістів</a:t>
            </a:r>
            <a:endParaRPr lang="en-US" sz="1650" dirty="0"/>
          </a:p>
        </p:txBody>
      </p:sp>
      <p:sp>
        <p:nvSpPr>
          <p:cNvPr id="12" name="Text 9"/>
          <p:cNvSpPr/>
          <p:nvPr/>
        </p:nvSpPr>
        <p:spPr>
          <a:xfrm>
            <a:off x="11477030" y="3516868"/>
            <a:ext cx="2472928" cy="5055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3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Кількість зросла в 5 разів за 10 років</a:t>
            </a:r>
            <a:endParaRPr lang="en-US" sz="1300" dirty="0"/>
          </a:p>
        </p:txBody>
      </p:sp>
      <p:sp>
        <p:nvSpPr>
          <p:cNvPr id="13" name="Text 10"/>
          <p:cNvSpPr/>
          <p:nvPr/>
        </p:nvSpPr>
        <p:spPr>
          <a:xfrm>
            <a:off x="8821936" y="4651772"/>
            <a:ext cx="2472928" cy="5613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00"/>
              </a:lnSpc>
              <a:buNone/>
            </a:pPr>
            <a:r>
              <a:rPr lang="en-US" sz="44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$419M</a:t>
            </a:r>
            <a:endParaRPr lang="en-US" sz="4400" dirty="0"/>
          </a:p>
        </p:txBody>
      </p:sp>
      <p:sp>
        <p:nvSpPr>
          <p:cNvPr id="14" name="Text 11"/>
          <p:cNvSpPr/>
          <p:nvPr/>
        </p:nvSpPr>
        <p:spPr>
          <a:xfrm>
            <a:off x="8995172" y="5407462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Ринок AI</a:t>
            </a:r>
            <a:endParaRPr lang="en-US" sz="1650" dirty="0"/>
          </a:p>
        </p:txBody>
      </p:sp>
      <p:sp>
        <p:nvSpPr>
          <p:cNvPr id="15" name="Text 12"/>
          <p:cNvSpPr/>
          <p:nvPr/>
        </p:nvSpPr>
        <p:spPr>
          <a:xfrm>
            <a:off x="8821936" y="5760601"/>
            <a:ext cx="2472928" cy="5055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3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 Україні у 2025, прогноз &gt;$1.5 млрд до 2031</a:t>
            </a:r>
            <a:endParaRPr lang="en-US" sz="1300" dirty="0"/>
          </a:p>
        </p:txBody>
      </p:sp>
      <p:sp>
        <p:nvSpPr>
          <p:cNvPr id="16" name="Text 13"/>
          <p:cNvSpPr/>
          <p:nvPr/>
        </p:nvSpPr>
        <p:spPr>
          <a:xfrm>
            <a:off x="6166842" y="6430089"/>
            <a:ext cx="7783116" cy="7583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За даними DOU.ua, український IT-ринок показав зростання попри всі виклики. З'явилася нова категорія No-code/low-code — +1000% вакансій, часто пов'язана з швидким створенням AR/VR-прототипів.</a:t>
            </a:r>
            <a:endParaRPr lang="en-US" sz="13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952506"/>
            <a:ext cx="2243376" cy="373142"/>
          </a:xfrm>
          <a:prstGeom prst="roundRect">
            <a:avLst>
              <a:gd name="adj" fmla="val 38297"/>
            </a:avLst>
          </a:prstGeom>
          <a:solidFill>
            <a:srgbClr val="DDEEE0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852" y="2059662"/>
            <a:ext cx="158710" cy="15871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50858" y="2012037"/>
            <a:ext cx="1767245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ГЛОБАЛЬНИЙ ТРЕНД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793790" y="2404943"/>
            <a:ext cx="857285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Що таке синтетична реальність?</a:t>
            </a:r>
            <a:endParaRPr lang="en-US" sz="3900" dirty="0"/>
          </a:p>
        </p:txBody>
      </p:sp>
      <p:sp>
        <p:nvSpPr>
          <p:cNvPr id="6" name="Text 3"/>
          <p:cNvSpPr/>
          <p:nvPr/>
        </p:nvSpPr>
        <p:spPr>
          <a:xfrm>
            <a:off x="793790" y="3322677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Синтетична реальність — це гібридний світ, де технології AR/VR/MR зливаються з AI-генерованим контентом. Це метаверси, deepfakes, генеровані світи в ChatGPT або Midjourney. За даними World Economic Forum 2025, це топ-тренд, що впливає на 40% робочих місць до 2030 року.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793790" y="4498538"/>
            <a:ext cx="4215289" cy="1778556"/>
          </a:xfrm>
          <a:prstGeom prst="roundRect">
            <a:avLst>
              <a:gd name="adj" fmla="val 10043"/>
            </a:avLst>
          </a:prstGeom>
          <a:solidFill>
            <a:srgbClr val="E8F3E8"/>
          </a:solidFill>
          <a:ln/>
        </p:spPr>
      </p:sp>
      <p:sp>
        <p:nvSpPr>
          <p:cNvPr id="8" name="Text 5"/>
          <p:cNvSpPr/>
          <p:nvPr/>
        </p:nvSpPr>
        <p:spPr>
          <a:xfrm>
            <a:off x="992148" y="469689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AR/VR/MR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992148" y="5126117"/>
            <a:ext cx="381857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Технології розширеної реальності створюють нові способи взаємодії зі світом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207437" y="4498538"/>
            <a:ext cx="4215408" cy="1778556"/>
          </a:xfrm>
          <a:prstGeom prst="roundRect">
            <a:avLst>
              <a:gd name="adj" fmla="val 10043"/>
            </a:avLst>
          </a:prstGeom>
          <a:solidFill>
            <a:srgbClr val="E8F3E8"/>
          </a:solidFill>
          <a:ln/>
        </p:spPr>
      </p:sp>
      <p:sp>
        <p:nvSpPr>
          <p:cNvPr id="11" name="Text 8"/>
          <p:cNvSpPr/>
          <p:nvPr/>
        </p:nvSpPr>
        <p:spPr>
          <a:xfrm>
            <a:off x="5405795" y="469689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AI-генерація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5405795" y="5126117"/>
            <a:ext cx="381869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Штучний інтелект створює контент, який неможливо відрізнити від реального</a:t>
            </a:r>
            <a:endParaRPr lang="en-US" sz="1550" dirty="0"/>
          </a:p>
        </p:txBody>
      </p:sp>
      <p:sp>
        <p:nvSpPr>
          <p:cNvPr id="13" name="Shape 10"/>
          <p:cNvSpPr/>
          <p:nvPr/>
        </p:nvSpPr>
        <p:spPr>
          <a:xfrm>
            <a:off x="9621203" y="4498538"/>
            <a:ext cx="4215289" cy="1778556"/>
          </a:xfrm>
          <a:prstGeom prst="roundRect">
            <a:avLst>
              <a:gd name="adj" fmla="val 10043"/>
            </a:avLst>
          </a:prstGeom>
          <a:solidFill>
            <a:srgbClr val="E8F3E8"/>
          </a:solidFill>
          <a:ln/>
        </p:spPr>
      </p:sp>
      <p:sp>
        <p:nvSpPr>
          <p:cNvPr id="14" name="Text 11"/>
          <p:cNvSpPr/>
          <p:nvPr/>
        </p:nvSpPr>
        <p:spPr>
          <a:xfrm>
            <a:off x="9819561" y="469689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Метаверси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9819561" y="5126117"/>
            <a:ext cx="381857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Віртуальні світи стають новим простором для роботи та навчання</a:t>
            </a:r>
            <a:endParaRPr lang="en-US" sz="15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17258" y="582811"/>
            <a:ext cx="2231588" cy="285750"/>
          </a:xfrm>
          <a:prstGeom prst="roundRect">
            <a:avLst>
              <a:gd name="adj" fmla="val 40886"/>
            </a:avLst>
          </a:prstGeom>
          <a:solidFill>
            <a:srgbClr val="DDEEE0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4532" y="660797"/>
            <a:ext cx="129778" cy="12977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209199" y="631388"/>
            <a:ext cx="1842373" cy="1885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0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ПРАКТИЧНІ РЕКОМЕНДАЦІЇ</a:t>
            </a:r>
            <a:endParaRPr lang="en-US" sz="1000" dirty="0"/>
          </a:p>
        </p:txBody>
      </p:sp>
      <p:sp>
        <p:nvSpPr>
          <p:cNvPr id="5" name="Text 2"/>
          <p:cNvSpPr/>
          <p:nvPr/>
        </p:nvSpPr>
        <p:spPr>
          <a:xfrm>
            <a:off x="917258" y="921544"/>
            <a:ext cx="7115770" cy="506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50"/>
              </a:lnSpc>
              <a:buNone/>
            </a:pPr>
            <a:r>
              <a:rPr lang="en-US" sz="31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Як підготуватися до майбутнього</a:t>
            </a:r>
            <a:endParaRPr lang="en-US" sz="3150" dirty="0"/>
          </a:p>
        </p:txBody>
      </p:sp>
      <p:sp>
        <p:nvSpPr>
          <p:cNvPr id="6" name="Text 3"/>
          <p:cNvSpPr/>
          <p:nvPr/>
        </p:nvSpPr>
        <p:spPr>
          <a:xfrm>
            <a:off x="917258" y="1627465"/>
            <a:ext cx="12795766" cy="4717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Синтетична реальність прискорює трансформацію ринку праці. AI створює більше робочих місць, ніж зникає, але вимагає радикального оновлення навичок. В Україні IT — один із небагатьох секторів зростання, AI/ML та XR — абсолютні лідери.</a:t>
            </a:r>
            <a:endParaRPr lang="en-US" sz="1250" dirty="0"/>
          </a:p>
        </p:txBody>
      </p:sp>
      <p:sp>
        <p:nvSpPr>
          <p:cNvPr id="7" name="Shape 4"/>
          <p:cNvSpPr/>
          <p:nvPr/>
        </p:nvSpPr>
        <p:spPr>
          <a:xfrm>
            <a:off x="917258" y="2248376"/>
            <a:ext cx="12795766" cy="973574"/>
          </a:xfrm>
          <a:prstGeom prst="roundRect">
            <a:avLst>
              <a:gd name="adj" fmla="val 15000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940118" y="2271236"/>
            <a:ext cx="649010" cy="927854"/>
          </a:xfrm>
          <a:prstGeom prst="roundRect">
            <a:avLst>
              <a:gd name="adj" fmla="val 18275"/>
            </a:avLst>
          </a:prstGeom>
          <a:solidFill>
            <a:srgbClr val="E8F3E8"/>
          </a:solidFill>
          <a:ln/>
        </p:spPr>
      </p:sp>
      <p:sp>
        <p:nvSpPr>
          <p:cNvPr id="9" name="Text 6"/>
          <p:cNvSpPr/>
          <p:nvPr/>
        </p:nvSpPr>
        <p:spPr>
          <a:xfrm>
            <a:off x="1142881" y="2583061"/>
            <a:ext cx="243364" cy="304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9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</a:t>
            </a:r>
            <a:endParaRPr lang="en-US" sz="1900" dirty="0"/>
          </a:p>
        </p:txBody>
      </p:sp>
      <p:sp>
        <p:nvSpPr>
          <p:cNvPr id="10" name="Text 7"/>
          <p:cNvSpPr/>
          <p:nvPr/>
        </p:nvSpPr>
        <p:spPr>
          <a:xfrm>
            <a:off x="1721763" y="2433399"/>
            <a:ext cx="3450669" cy="253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AI Literacy + Prompt Engineering</a:t>
            </a:r>
            <a:endParaRPr lang="en-US" sz="1550" dirty="0"/>
          </a:p>
        </p:txBody>
      </p:sp>
      <p:sp>
        <p:nvSpPr>
          <p:cNvPr id="11" name="Text 8"/>
          <p:cNvSpPr/>
          <p:nvPr/>
        </p:nvSpPr>
        <p:spPr>
          <a:xfrm>
            <a:off x="1721763" y="2766536"/>
            <a:ext cx="11806237" cy="235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Обов'язковий базовий рівень. Безкоштовні курси: Google AI Essentials, Coursera "Prompt Engineering for ChatGPT"</a:t>
            </a:r>
            <a:endParaRPr lang="en-US" sz="1250" dirty="0"/>
          </a:p>
        </p:txBody>
      </p:sp>
      <p:sp>
        <p:nvSpPr>
          <p:cNvPr id="12" name="Shape 9"/>
          <p:cNvSpPr/>
          <p:nvPr/>
        </p:nvSpPr>
        <p:spPr>
          <a:xfrm>
            <a:off x="917258" y="3354586"/>
            <a:ext cx="12795766" cy="973574"/>
          </a:xfrm>
          <a:prstGeom prst="roundRect">
            <a:avLst>
              <a:gd name="adj" fmla="val 15000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940118" y="3377446"/>
            <a:ext cx="649010" cy="927854"/>
          </a:xfrm>
          <a:prstGeom prst="roundRect">
            <a:avLst>
              <a:gd name="adj" fmla="val 18275"/>
            </a:avLst>
          </a:prstGeom>
          <a:solidFill>
            <a:srgbClr val="E8F3E8"/>
          </a:solidFill>
          <a:ln/>
        </p:spPr>
      </p:sp>
      <p:sp>
        <p:nvSpPr>
          <p:cNvPr id="14" name="Text 11"/>
          <p:cNvSpPr/>
          <p:nvPr/>
        </p:nvSpPr>
        <p:spPr>
          <a:xfrm>
            <a:off x="1142881" y="3689271"/>
            <a:ext cx="243364" cy="304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9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1721763" y="3539609"/>
            <a:ext cx="2028230" cy="253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XR-навички</a:t>
            </a:r>
            <a:endParaRPr lang="en-US" sz="1550" dirty="0"/>
          </a:p>
        </p:txBody>
      </p:sp>
      <p:sp>
        <p:nvSpPr>
          <p:cNvPr id="16" name="Text 13"/>
          <p:cNvSpPr/>
          <p:nvPr/>
        </p:nvSpPr>
        <p:spPr>
          <a:xfrm>
            <a:off x="1721763" y="3872746"/>
            <a:ext cx="11806237" cy="235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Unity/Unreal Engine, C#, 3D-моделювання + інтеграція з AI (FLUX, Stable Diffusion для генерації асетів)</a:t>
            </a:r>
            <a:endParaRPr lang="en-US" sz="1250" dirty="0"/>
          </a:p>
        </p:txBody>
      </p:sp>
      <p:sp>
        <p:nvSpPr>
          <p:cNvPr id="17" name="Shape 14"/>
          <p:cNvSpPr/>
          <p:nvPr/>
        </p:nvSpPr>
        <p:spPr>
          <a:xfrm>
            <a:off x="917258" y="4460796"/>
            <a:ext cx="12795766" cy="973574"/>
          </a:xfrm>
          <a:prstGeom prst="roundRect">
            <a:avLst>
              <a:gd name="adj" fmla="val 15000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18" name="Shape 15"/>
          <p:cNvSpPr/>
          <p:nvPr/>
        </p:nvSpPr>
        <p:spPr>
          <a:xfrm>
            <a:off x="940118" y="4483656"/>
            <a:ext cx="649010" cy="927854"/>
          </a:xfrm>
          <a:prstGeom prst="roundRect">
            <a:avLst>
              <a:gd name="adj" fmla="val 18275"/>
            </a:avLst>
          </a:prstGeom>
          <a:solidFill>
            <a:srgbClr val="E8F3E8"/>
          </a:solidFill>
          <a:ln/>
        </p:spPr>
      </p:sp>
      <p:sp>
        <p:nvSpPr>
          <p:cNvPr id="19" name="Text 16"/>
          <p:cNvSpPr/>
          <p:nvPr/>
        </p:nvSpPr>
        <p:spPr>
          <a:xfrm>
            <a:off x="1142881" y="4795480"/>
            <a:ext cx="243364" cy="304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9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</a:t>
            </a:r>
            <a:endParaRPr lang="en-US" sz="1900" dirty="0"/>
          </a:p>
        </p:txBody>
      </p:sp>
      <p:sp>
        <p:nvSpPr>
          <p:cNvPr id="20" name="Text 17"/>
          <p:cNvSpPr/>
          <p:nvPr/>
        </p:nvSpPr>
        <p:spPr>
          <a:xfrm>
            <a:off x="1721763" y="4645819"/>
            <a:ext cx="2028230" cy="253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Data Literacy</a:t>
            </a:r>
            <a:endParaRPr lang="en-US" sz="1550" dirty="0"/>
          </a:p>
        </p:txBody>
      </p:sp>
      <p:sp>
        <p:nvSpPr>
          <p:cNvPr id="21" name="Text 18"/>
          <p:cNvSpPr/>
          <p:nvPr/>
        </p:nvSpPr>
        <p:spPr>
          <a:xfrm>
            <a:off x="1721763" y="4978956"/>
            <a:ext cx="11806237" cy="235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Аналіз метрик з VR/AR-сесій, робота з даними синтетичних середовищ (Google Data Analytics Certificate)</a:t>
            </a:r>
            <a:endParaRPr lang="en-US" sz="1250" dirty="0"/>
          </a:p>
        </p:txBody>
      </p:sp>
      <p:sp>
        <p:nvSpPr>
          <p:cNvPr id="22" name="Shape 19"/>
          <p:cNvSpPr/>
          <p:nvPr/>
        </p:nvSpPr>
        <p:spPr>
          <a:xfrm>
            <a:off x="917258" y="5567005"/>
            <a:ext cx="12795766" cy="973574"/>
          </a:xfrm>
          <a:prstGeom prst="roundRect">
            <a:avLst>
              <a:gd name="adj" fmla="val 15000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23" name="Shape 20"/>
          <p:cNvSpPr/>
          <p:nvPr/>
        </p:nvSpPr>
        <p:spPr>
          <a:xfrm>
            <a:off x="940118" y="5589865"/>
            <a:ext cx="649010" cy="927854"/>
          </a:xfrm>
          <a:prstGeom prst="roundRect">
            <a:avLst>
              <a:gd name="adj" fmla="val 18275"/>
            </a:avLst>
          </a:prstGeom>
          <a:solidFill>
            <a:srgbClr val="E8F3E8"/>
          </a:solidFill>
          <a:ln/>
        </p:spPr>
      </p:sp>
      <p:sp>
        <p:nvSpPr>
          <p:cNvPr id="24" name="Text 21"/>
          <p:cNvSpPr/>
          <p:nvPr/>
        </p:nvSpPr>
        <p:spPr>
          <a:xfrm>
            <a:off x="1142881" y="5901690"/>
            <a:ext cx="243364" cy="304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9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4</a:t>
            </a:r>
            <a:endParaRPr lang="en-US" sz="1900" dirty="0"/>
          </a:p>
        </p:txBody>
      </p:sp>
      <p:sp>
        <p:nvSpPr>
          <p:cNvPr id="25" name="Text 22"/>
          <p:cNvSpPr/>
          <p:nvPr/>
        </p:nvSpPr>
        <p:spPr>
          <a:xfrm>
            <a:off x="1721763" y="5752028"/>
            <a:ext cx="3103126" cy="253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Критичне мислення та етика</a:t>
            </a:r>
            <a:endParaRPr lang="en-US" sz="1550" dirty="0"/>
          </a:p>
        </p:txBody>
      </p:sp>
      <p:sp>
        <p:nvSpPr>
          <p:cNvPr id="26" name="Text 23"/>
          <p:cNvSpPr/>
          <p:nvPr/>
        </p:nvSpPr>
        <p:spPr>
          <a:xfrm>
            <a:off x="1721763" y="6085165"/>
            <a:ext cx="11806237" cy="235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Перевірка синтетичного контенту, уникнення упереджень (курс "AI Ethics" від University of Helsinki)</a:t>
            </a:r>
            <a:endParaRPr lang="en-US" sz="1250" dirty="0"/>
          </a:p>
        </p:txBody>
      </p:sp>
      <p:sp>
        <p:nvSpPr>
          <p:cNvPr id="27" name="Shape 24"/>
          <p:cNvSpPr/>
          <p:nvPr/>
        </p:nvSpPr>
        <p:spPr>
          <a:xfrm>
            <a:off x="917258" y="6673215"/>
            <a:ext cx="12795766" cy="973574"/>
          </a:xfrm>
          <a:prstGeom prst="roundRect">
            <a:avLst>
              <a:gd name="adj" fmla="val 15000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28" name="Shape 25"/>
          <p:cNvSpPr/>
          <p:nvPr/>
        </p:nvSpPr>
        <p:spPr>
          <a:xfrm>
            <a:off x="940118" y="6696075"/>
            <a:ext cx="649010" cy="927854"/>
          </a:xfrm>
          <a:prstGeom prst="roundRect">
            <a:avLst>
              <a:gd name="adj" fmla="val 18275"/>
            </a:avLst>
          </a:prstGeom>
          <a:solidFill>
            <a:srgbClr val="E8F3E8"/>
          </a:solidFill>
          <a:ln/>
        </p:spPr>
      </p:sp>
      <p:sp>
        <p:nvSpPr>
          <p:cNvPr id="29" name="Text 26"/>
          <p:cNvSpPr/>
          <p:nvPr/>
        </p:nvSpPr>
        <p:spPr>
          <a:xfrm>
            <a:off x="1142881" y="7007900"/>
            <a:ext cx="243364" cy="304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9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5</a:t>
            </a:r>
            <a:endParaRPr lang="en-US" sz="1900" dirty="0"/>
          </a:p>
        </p:txBody>
      </p:sp>
      <p:sp>
        <p:nvSpPr>
          <p:cNvPr id="30" name="Text 27"/>
          <p:cNvSpPr/>
          <p:nvPr/>
        </p:nvSpPr>
        <p:spPr>
          <a:xfrm>
            <a:off x="1721763" y="6858238"/>
            <a:ext cx="2028230" cy="253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Lifelong Learning</a:t>
            </a:r>
            <a:endParaRPr lang="en-US" sz="1550" dirty="0"/>
          </a:p>
        </p:txBody>
      </p:sp>
      <p:sp>
        <p:nvSpPr>
          <p:cNvPr id="31" name="Text 28"/>
          <p:cNvSpPr/>
          <p:nvPr/>
        </p:nvSpPr>
        <p:spPr>
          <a:xfrm>
            <a:off x="1721763" y="7191375"/>
            <a:ext cx="11806237" cy="235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Щомісяця освоювати 1 новий інструмент. Створювати власні VR/AR-проєкти та публікувати на GitHub</a:t>
            </a:r>
            <a:endParaRPr lang="en-US" sz="12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07839"/>
            <a:ext cx="668035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Актуальність для України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1904167"/>
            <a:ext cx="4340185" cy="27786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Синтетична реальність активно змінює український ринок праці. За даними DOU.ua, зростання IT-вакансій з VR/AR склало 25% у 2025 році. Це відкриває нові можливості для українських фахівців у глобальній економіці.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93790" y="4722730"/>
            <a:ext cx="4340185" cy="23817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Зв'язок з digital skills gap критичний: 63% роботодавців шукають AI-навички згідно з Future of Jobs Report 2025. Україна має шанс стати лідером у цій сфері.</a:t>
            </a:r>
            <a:endParaRPr lang="en-US" sz="1950" dirty="0"/>
          </a:p>
        </p:txBody>
      </p:sp>
      <p:sp>
        <p:nvSpPr>
          <p:cNvPr id="6" name="Shape 3"/>
          <p:cNvSpPr/>
          <p:nvPr/>
        </p:nvSpPr>
        <p:spPr>
          <a:xfrm>
            <a:off x="5482828" y="1725573"/>
            <a:ext cx="3017758" cy="5696188"/>
          </a:xfrm>
          <a:prstGeom prst="roundRect">
            <a:avLst>
              <a:gd name="adj" fmla="val 9471"/>
            </a:avLst>
          </a:prstGeom>
          <a:solidFill>
            <a:srgbClr val="438951"/>
          </a:solidFill>
          <a:ln/>
        </p:spPr>
      </p:sp>
      <p:sp>
        <p:nvSpPr>
          <p:cNvPr id="7" name="Text 4"/>
          <p:cNvSpPr/>
          <p:nvPr/>
        </p:nvSpPr>
        <p:spPr>
          <a:xfrm>
            <a:off x="5681186" y="192393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Ключові цифри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5681186" y="2432447"/>
            <a:ext cx="2621042" cy="1905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+25% вакансій VR/AR у 2025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63% роботодавців шукають AI-навички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40% робочих місць зміняться до 2030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778556"/>
            <a:ext cx="1748790" cy="388382"/>
          </a:xfrm>
          <a:prstGeom prst="roundRect">
            <a:avLst>
              <a:gd name="adj" fmla="val 36794"/>
            </a:avLst>
          </a:prstGeom>
          <a:noFill/>
          <a:ln w="7620">
            <a:solidFill>
              <a:srgbClr val="438951"/>
            </a:solidFill>
            <a:prstDash val="solid"/>
          </a:ln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0472" y="1893332"/>
            <a:ext cx="158710" cy="15871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58478" y="1845707"/>
            <a:ext cx="1257419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38951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ТЕХНОЛОГІЇ XR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793790" y="2246233"/>
            <a:ext cx="726662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VR — Віртуальна Реальність</a:t>
            </a:r>
            <a:endParaRPr lang="en-US" sz="39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3163967"/>
            <a:ext cx="1505545" cy="150554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2547342" y="3163967"/>
            <a:ext cx="242863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Повне занурення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2547342" y="3593187"/>
            <a:ext cx="2428637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VR створює штучний світ, де реальність зникає. Ви надягаєте шолом і потрапляєте в інший вимір — ідеально для ігор, тренувань чи терапії.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3986" y="3163967"/>
            <a:ext cx="1505545" cy="150554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977539" y="3163967"/>
            <a:ext cx="242875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Meta Quest 3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6977539" y="3593187"/>
            <a:ext cx="2428756" cy="28578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Лідер ринку з ціною ~500 USD. Продано понад 20 млн одиниць до 2026 року. Snapdragon XR2 Gen 2, 4K+ роздільна здатність, автономність 2-3 години.</a:t>
            </a:r>
            <a:endParaRPr lang="en-US" sz="15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4302" y="3163967"/>
            <a:ext cx="1505545" cy="1505545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1407854" y="3163967"/>
            <a:ext cx="242875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PlayStation VR 2</a:t>
            </a:r>
            <a:endParaRPr lang="en-US" sz="1950" dirty="0"/>
          </a:p>
        </p:txBody>
      </p:sp>
      <p:sp>
        <p:nvSpPr>
          <p:cNvPr id="14" name="Text 8"/>
          <p:cNvSpPr/>
          <p:nvPr/>
        </p:nvSpPr>
        <p:spPr>
          <a:xfrm>
            <a:off x="11407854" y="3593187"/>
            <a:ext cx="242875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Для геймерів з PS5. Висока якість графіки та інтеграція з ігровою екосистемою Sony.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809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713798"/>
            <a:ext cx="725066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AR — Доповнена Реальність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4631531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AR додає цифрові елементи до реального світу через смартфон або окуляри. Наприклад, Pokémon GO або навігація з AR-стрілками на вулиці. Технологія не "відрізає" від реальності, а доповнює її корисною інформацією.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793790" y="5489853"/>
            <a:ext cx="6422231" cy="1506736"/>
          </a:xfrm>
          <a:prstGeom prst="roundRect">
            <a:avLst>
              <a:gd name="adj" fmla="val 11855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015008" y="5711071"/>
            <a:ext cx="360985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Meta Ray-Ban Smart Glasses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1015008" y="6140291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Gen 3, 2026 — з камерою та AI-асистентом, ціна ~300 USD. Виглядають як звичайні окуляри.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7414379" y="5489853"/>
            <a:ext cx="6422231" cy="1506736"/>
          </a:xfrm>
          <a:prstGeom prst="roundRect">
            <a:avLst>
              <a:gd name="adj" fmla="val 11855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7635597" y="571107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Xreal Air 2 Ultra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7635597" y="6140291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Легкі окуляри для перегляду фільмів "у повітрі". Компактні та зручні для щоденного використання.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86383"/>
            <a:ext cx="676965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MR — Змішана Реальність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702475"/>
            <a:ext cx="306240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Взаємодія з реальністю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2210991"/>
            <a:ext cx="627935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MR — це гібрид, де цифрові об'єкти "взаємодіють" з реальним світом. Віртуальний куб на столі реагує на ваші дотики. Архітектор може "будувати" модель будинку на реальному столі та обертати її руками.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3659743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Технологія використовує spatial computing — комп'ютер розуміє простір навколо вас та створює природну взаємодію між фізичним і цифровим світами.</a:t>
            </a:r>
            <a:endParaRPr lang="en-US" sz="15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874" y="1727359"/>
            <a:ext cx="6279356" cy="3532108"/>
          </a:xfrm>
          <a:prstGeom prst="rect">
            <a:avLst/>
          </a:prstGeom>
        </p:spPr>
      </p:pic>
      <p:sp>
        <p:nvSpPr>
          <p:cNvPr id="7" name="Shape 4"/>
          <p:cNvSpPr/>
          <p:nvPr/>
        </p:nvSpPr>
        <p:spPr>
          <a:xfrm>
            <a:off x="793790" y="5705951"/>
            <a:ext cx="6422231" cy="1937147"/>
          </a:xfrm>
          <a:prstGeom prst="roundRect">
            <a:avLst>
              <a:gd name="adj" fmla="val 9221"/>
            </a:avLst>
          </a:prstGeom>
          <a:solidFill>
            <a:srgbClr val="E8F3E8"/>
          </a:solidFill>
          <a:ln/>
        </p:spPr>
      </p:sp>
      <p:sp>
        <p:nvSpPr>
          <p:cNvPr id="8" name="Shape 5"/>
          <p:cNvSpPr/>
          <p:nvPr/>
        </p:nvSpPr>
        <p:spPr>
          <a:xfrm>
            <a:off x="992148" y="5904309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438951"/>
          </a:solidFill>
          <a:ln/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5859" y="6067901"/>
            <a:ext cx="267891" cy="26789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992148" y="669798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Apple Vision Pro</a:t>
            </a:r>
            <a:endParaRPr lang="en-US" sz="1950" dirty="0"/>
          </a:p>
        </p:txBody>
      </p:sp>
      <p:sp>
        <p:nvSpPr>
          <p:cNvPr id="11" name="Text 7"/>
          <p:cNvSpPr/>
          <p:nvPr/>
        </p:nvSpPr>
        <p:spPr>
          <a:xfrm>
            <a:off x="992148" y="7127200"/>
            <a:ext cx="60255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Чіп M5, ціна ~3500 USD, 4K micro-OLED екрани</a:t>
            </a:r>
            <a:endParaRPr lang="en-US" sz="1550" dirty="0"/>
          </a:p>
        </p:txBody>
      </p:sp>
      <p:sp>
        <p:nvSpPr>
          <p:cNvPr id="12" name="Shape 8"/>
          <p:cNvSpPr/>
          <p:nvPr/>
        </p:nvSpPr>
        <p:spPr>
          <a:xfrm>
            <a:off x="7414379" y="5705951"/>
            <a:ext cx="6422231" cy="1937147"/>
          </a:xfrm>
          <a:prstGeom prst="roundRect">
            <a:avLst>
              <a:gd name="adj" fmla="val 9221"/>
            </a:avLst>
          </a:prstGeom>
          <a:solidFill>
            <a:srgbClr val="E8F3E8"/>
          </a:solidFill>
          <a:ln/>
        </p:spPr>
      </p:sp>
      <p:sp>
        <p:nvSpPr>
          <p:cNvPr id="13" name="Shape 9"/>
          <p:cNvSpPr/>
          <p:nvPr/>
        </p:nvSpPr>
        <p:spPr>
          <a:xfrm>
            <a:off x="7612737" y="5904309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438951"/>
          </a:solidFill>
          <a:ln/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76448" y="6067901"/>
            <a:ext cx="267891" cy="26789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612737" y="669798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Meta Quest 3</a:t>
            </a:r>
            <a:endParaRPr lang="en-US" sz="1950" dirty="0"/>
          </a:p>
        </p:txBody>
      </p:sp>
      <p:sp>
        <p:nvSpPr>
          <p:cNvPr id="16" name="Text 11"/>
          <p:cNvSpPr/>
          <p:nvPr/>
        </p:nvSpPr>
        <p:spPr>
          <a:xfrm>
            <a:off x="7612737" y="7127200"/>
            <a:ext cx="60255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Повноколірний passthrough, доступна ціна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177052"/>
            <a:ext cx="2252901" cy="373142"/>
          </a:xfrm>
          <a:prstGeom prst="roundRect">
            <a:avLst>
              <a:gd name="adj" fmla="val 38297"/>
            </a:avLst>
          </a:prstGeom>
          <a:solidFill>
            <a:srgbClr val="DDEEE0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852" y="1284208"/>
            <a:ext cx="158710" cy="15871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50858" y="1236583"/>
            <a:ext cx="177677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РИНКОВІ ПОКАЗНИКИ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793790" y="1629489"/>
            <a:ext cx="552128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Ринок XR у 2026 році</a:t>
            </a:r>
            <a:endParaRPr lang="en-US" sz="39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2770465"/>
            <a:ext cx="4057650" cy="255805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564874" y="2725817"/>
            <a:ext cx="6279356" cy="1984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Загальний обсяг ринку XR перевищив 50 млрд USD у 2026 році — зростання +40% з 2025 року. Найшвидше ростуть AR-окуляри з AI (відправки ~5-7 млн одиниць), бо вони легкі та корисні щодня.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7564874" y="4889182"/>
            <a:ext cx="6279356" cy="1984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Тренд: інтеграція з AI робить досвід персональним. Технології вже використовуються в школах (VR-уроки історії), медицині (MR-симуляції операцій) та розвагах (AR-фільтри в соцмережах).</a:t>
            </a:r>
            <a:endParaRPr lang="en-US" sz="19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21432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08541" y="2769513"/>
            <a:ext cx="6440448" cy="553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Детальний огляд пристроїв</a:t>
            </a:r>
            <a:endParaRPr lang="en-US" sz="3450" dirty="0"/>
          </a:p>
        </p:txBody>
      </p:sp>
      <p:sp>
        <p:nvSpPr>
          <p:cNvPr id="4" name="Text 1"/>
          <p:cNvSpPr/>
          <p:nvPr/>
        </p:nvSpPr>
        <p:spPr>
          <a:xfrm>
            <a:off x="708541" y="3560326"/>
            <a:ext cx="13213318" cy="536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Гарнітури — це шоломи або окуляри з екранами, сенсорами та процесорами. Вони відстежують ваші рухи (tracking), щоб віртуальний світ реагував природно. Розглянемо ключових гравців ринку 2026 року.</a:t>
            </a:r>
            <a:endParaRPr lang="en-US" sz="1350" dirty="0"/>
          </a:p>
        </p:txBody>
      </p:sp>
      <p:sp>
        <p:nvSpPr>
          <p:cNvPr id="5" name="Shape 2"/>
          <p:cNvSpPr/>
          <p:nvPr/>
        </p:nvSpPr>
        <p:spPr>
          <a:xfrm>
            <a:off x="7303770" y="4274463"/>
            <a:ext cx="22860" cy="3399949"/>
          </a:xfrm>
          <a:prstGeom prst="roundRect">
            <a:avLst>
              <a:gd name="adj" fmla="val 697444"/>
            </a:avLst>
          </a:prstGeom>
          <a:solidFill>
            <a:srgbClr val="CED9CE"/>
          </a:solidFill>
          <a:ln/>
        </p:spPr>
      </p:sp>
      <p:sp>
        <p:nvSpPr>
          <p:cNvPr id="6" name="Shape 3"/>
          <p:cNvSpPr/>
          <p:nvPr/>
        </p:nvSpPr>
        <p:spPr>
          <a:xfrm>
            <a:off x="6607433" y="4462224"/>
            <a:ext cx="531376" cy="22860"/>
          </a:xfrm>
          <a:prstGeom prst="roundRect">
            <a:avLst>
              <a:gd name="adj" fmla="val 697444"/>
            </a:avLst>
          </a:prstGeom>
          <a:solidFill>
            <a:srgbClr val="CED9CE"/>
          </a:solidFill>
          <a:ln/>
        </p:spPr>
      </p:sp>
      <p:sp>
        <p:nvSpPr>
          <p:cNvPr id="7" name="Shape 4"/>
          <p:cNvSpPr/>
          <p:nvPr/>
        </p:nvSpPr>
        <p:spPr>
          <a:xfrm>
            <a:off x="7115949" y="4274463"/>
            <a:ext cx="398502" cy="398502"/>
          </a:xfrm>
          <a:prstGeom prst="roundRect">
            <a:avLst>
              <a:gd name="adj" fmla="val 40009"/>
            </a:avLst>
          </a:prstGeom>
          <a:solidFill>
            <a:srgbClr val="E8F3E8"/>
          </a:solidFill>
          <a:ln/>
        </p:spPr>
      </p:sp>
      <p:sp>
        <p:nvSpPr>
          <p:cNvPr id="8" name="Text 5"/>
          <p:cNvSpPr/>
          <p:nvPr/>
        </p:nvSpPr>
        <p:spPr>
          <a:xfrm>
            <a:off x="7182326" y="4307622"/>
            <a:ext cx="265628" cy="332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20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4215170" y="4335304"/>
            <a:ext cx="2214324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Meta Quest 3/3S</a:t>
            </a:r>
            <a:endParaRPr lang="en-US" sz="1700" dirty="0"/>
          </a:p>
        </p:txBody>
      </p:sp>
      <p:sp>
        <p:nvSpPr>
          <p:cNvPr id="10" name="Text 7"/>
          <p:cNvSpPr/>
          <p:nvPr/>
        </p:nvSpPr>
        <p:spPr>
          <a:xfrm>
            <a:off x="708541" y="4706898"/>
            <a:ext cx="5720953" cy="536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10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Доступний лідер для масового ринку. Ціна 499 USD, продано ~25 млн з 2023 року.</a:t>
            </a:r>
            <a:endParaRPr lang="en-US" sz="1350" dirty="0"/>
          </a:p>
        </p:txBody>
      </p:sp>
      <p:sp>
        <p:nvSpPr>
          <p:cNvPr id="11" name="Shape 8"/>
          <p:cNvSpPr/>
          <p:nvPr/>
        </p:nvSpPr>
        <p:spPr>
          <a:xfrm>
            <a:off x="7491591" y="5486995"/>
            <a:ext cx="531376" cy="22860"/>
          </a:xfrm>
          <a:prstGeom prst="roundRect">
            <a:avLst>
              <a:gd name="adj" fmla="val 697444"/>
            </a:avLst>
          </a:prstGeom>
          <a:solidFill>
            <a:srgbClr val="CED9CE"/>
          </a:solidFill>
          <a:ln/>
        </p:spPr>
      </p:sp>
      <p:sp>
        <p:nvSpPr>
          <p:cNvPr id="12" name="Shape 9"/>
          <p:cNvSpPr/>
          <p:nvPr/>
        </p:nvSpPr>
        <p:spPr>
          <a:xfrm>
            <a:off x="7115949" y="5299234"/>
            <a:ext cx="398502" cy="398502"/>
          </a:xfrm>
          <a:prstGeom prst="roundRect">
            <a:avLst>
              <a:gd name="adj" fmla="val 40009"/>
            </a:avLst>
          </a:prstGeom>
          <a:solidFill>
            <a:srgbClr val="E8F3E8"/>
          </a:solidFill>
          <a:ln/>
        </p:spPr>
      </p:sp>
      <p:sp>
        <p:nvSpPr>
          <p:cNvPr id="13" name="Text 10"/>
          <p:cNvSpPr/>
          <p:nvPr/>
        </p:nvSpPr>
        <p:spPr>
          <a:xfrm>
            <a:off x="7182326" y="5332393"/>
            <a:ext cx="265628" cy="332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20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</a:t>
            </a:r>
            <a:endParaRPr lang="en-US" sz="2050" dirty="0"/>
          </a:p>
        </p:txBody>
      </p:sp>
      <p:sp>
        <p:nvSpPr>
          <p:cNvPr id="14" name="Text 11"/>
          <p:cNvSpPr/>
          <p:nvPr/>
        </p:nvSpPr>
        <p:spPr>
          <a:xfrm>
            <a:off x="8200906" y="5360075"/>
            <a:ext cx="2214324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Apple Vision Pro</a:t>
            </a:r>
            <a:endParaRPr lang="en-US" sz="1700" dirty="0"/>
          </a:p>
        </p:txBody>
      </p:sp>
      <p:sp>
        <p:nvSpPr>
          <p:cNvPr id="15" name="Text 12"/>
          <p:cNvSpPr/>
          <p:nvPr/>
        </p:nvSpPr>
        <p:spPr>
          <a:xfrm>
            <a:off x="8200906" y="5731669"/>
            <a:ext cx="5720953" cy="536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Преміум-рівень для професіоналів. Чіп M5, найкраща інтеграція з Apple-екосистемою.</a:t>
            </a:r>
            <a:endParaRPr lang="en-US" sz="1350" dirty="0"/>
          </a:p>
        </p:txBody>
      </p:sp>
      <p:sp>
        <p:nvSpPr>
          <p:cNvPr id="16" name="Shape 13"/>
          <p:cNvSpPr/>
          <p:nvPr/>
        </p:nvSpPr>
        <p:spPr>
          <a:xfrm>
            <a:off x="6607433" y="6384131"/>
            <a:ext cx="531376" cy="22860"/>
          </a:xfrm>
          <a:prstGeom prst="roundRect">
            <a:avLst>
              <a:gd name="adj" fmla="val 697444"/>
            </a:avLst>
          </a:prstGeom>
          <a:solidFill>
            <a:srgbClr val="CED9CE"/>
          </a:solidFill>
          <a:ln/>
        </p:spPr>
      </p:sp>
      <p:sp>
        <p:nvSpPr>
          <p:cNvPr id="17" name="Shape 14"/>
          <p:cNvSpPr/>
          <p:nvPr/>
        </p:nvSpPr>
        <p:spPr>
          <a:xfrm>
            <a:off x="7115949" y="6196370"/>
            <a:ext cx="398502" cy="398502"/>
          </a:xfrm>
          <a:prstGeom prst="roundRect">
            <a:avLst>
              <a:gd name="adj" fmla="val 40009"/>
            </a:avLst>
          </a:prstGeom>
          <a:solidFill>
            <a:srgbClr val="E8F3E8"/>
          </a:solidFill>
          <a:ln/>
        </p:spPr>
      </p:sp>
      <p:sp>
        <p:nvSpPr>
          <p:cNvPr id="18" name="Text 15"/>
          <p:cNvSpPr/>
          <p:nvPr/>
        </p:nvSpPr>
        <p:spPr>
          <a:xfrm>
            <a:off x="7182326" y="6229529"/>
            <a:ext cx="265628" cy="332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20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</a:t>
            </a:r>
            <a:endParaRPr lang="en-US" sz="2050" dirty="0"/>
          </a:p>
        </p:txBody>
      </p:sp>
      <p:sp>
        <p:nvSpPr>
          <p:cNvPr id="19" name="Text 16"/>
          <p:cNvSpPr/>
          <p:nvPr/>
        </p:nvSpPr>
        <p:spPr>
          <a:xfrm>
            <a:off x="4186833" y="6257211"/>
            <a:ext cx="2242661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Samsung Galaxy XR</a:t>
            </a:r>
            <a:endParaRPr lang="en-US" sz="1700" dirty="0"/>
          </a:p>
        </p:txBody>
      </p:sp>
      <p:sp>
        <p:nvSpPr>
          <p:cNvPr id="20" name="Text 17"/>
          <p:cNvSpPr/>
          <p:nvPr/>
        </p:nvSpPr>
        <p:spPr>
          <a:xfrm>
            <a:off x="708541" y="6628805"/>
            <a:ext cx="5720953" cy="536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10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Інтеграція з Android XR + Gemini AI. Легкий дизайн, AI-генерація контенту.</a:t>
            </a:r>
            <a:endParaRPr lang="en-US" sz="13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216938"/>
            <a:ext cx="1932265" cy="388382"/>
          </a:xfrm>
          <a:prstGeom prst="roundRect">
            <a:avLst>
              <a:gd name="adj" fmla="val 36794"/>
            </a:avLst>
          </a:prstGeom>
          <a:noFill/>
          <a:ln w="7620">
            <a:solidFill>
              <a:srgbClr val="438951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920472" y="1284089"/>
            <a:ext cx="167890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38951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ДЕТАЛЬНИЙ ОГЛЯД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793790" y="1684615"/>
            <a:ext cx="952071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Meta Quest 3 — лідер масового ринку</a:t>
            </a:r>
            <a:endParaRPr lang="en-US" sz="39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825591"/>
            <a:ext cx="4926568" cy="277118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212086" y="280070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Специфікації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6212086" y="3309223"/>
            <a:ext cx="7632025" cy="15877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Snapdragon XR2 Gen 2 процесор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4K+ роздільна здатність на око, 120 Гц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Автономність 2-3 години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Повноколірний passthrough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Hand-tracking без контролерів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6212086" y="509537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Використання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6212086" y="5603892"/>
            <a:ext cx="763202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У школах — віртуальні екскурсії в космос. У бізнесі — тренінги з безпеки (симуляція пожежі). Оновлення 2026: AI-асистент для персоналізованих ігор.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1821</Words>
  <Application>Microsoft Office PowerPoint</Application>
  <PresentationFormat>Довільний</PresentationFormat>
  <Paragraphs>190</Paragraphs>
  <Slides>20</Slides>
  <Notes>20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6" baseType="lpstr">
      <vt:lpstr>Fraunces Light</vt:lpstr>
      <vt:lpstr>Nobile</vt:lpstr>
      <vt:lpstr>Fraunces Extra Bold</vt:lpstr>
      <vt:lpstr>Arial</vt:lpstr>
      <vt:lpstr>Calibri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subject/>
  <dc:creator>Микола Стороженко</dc:creator>
  <cp:lastModifiedBy>Микола Стороженко</cp:lastModifiedBy>
  <cp:revision>1</cp:revision>
  <dcterms:created xsi:type="dcterms:W3CDTF">2026-02-07T07:24:56Z</dcterms:created>
  <dcterms:modified xsi:type="dcterms:W3CDTF">2026-02-07T07:16:34Z</dcterms:modified>
</cp:coreProperties>
</file>