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1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7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8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9E45-C593-48B1-98D1-C13756A1A3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76D5-5DFE-45E6-907F-BE6FC9E3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 </a:t>
            </a:r>
            <a:r>
              <a:rPr lang="ru-RU" b="1" dirty="0" err="1"/>
              <a:t>Енергозбереження</a:t>
            </a:r>
            <a:r>
              <a:rPr lang="ru-RU" b="1" dirty="0"/>
              <a:t> в </a:t>
            </a:r>
            <a:r>
              <a:rPr lang="ru-RU" b="1" dirty="0" err="1"/>
              <a:t>металургії</a:t>
            </a:r>
            <a:r>
              <a:rPr lang="ru-RU" b="1" dirty="0"/>
              <a:t>. </a:t>
            </a:r>
            <a:r>
              <a:rPr lang="ru-RU" b="1" dirty="0" err="1"/>
              <a:t>Економія</a:t>
            </a:r>
            <a:r>
              <a:rPr lang="ru-RU" b="1" dirty="0"/>
              <a:t> </a:t>
            </a:r>
            <a:r>
              <a:rPr lang="ru-RU" b="1" dirty="0" err="1"/>
              <a:t>енергоресурсів</a:t>
            </a:r>
            <a:r>
              <a:rPr lang="ru-RU" b="1" dirty="0"/>
              <a:t>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2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827" y="0"/>
            <a:ext cx="10515600" cy="5823280"/>
          </a:xfrm>
        </p:spPr>
        <p:txBody>
          <a:bodyPr/>
          <a:lstStyle/>
          <a:p>
            <a:r>
              <a:rPr lang="ru-RU" i="1" dirty="0" err="1"/>
              <a:t>Таблиця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енергоносіїв</a:t>
            </a:r>
            <a:r>
              <a:rPr lang="ru-RU" dirty="0"/>
              <a:t> (ГДж/т </a:t>
            </a:r>
            <a:r>
              <a:rPr lang="ru-RU" dirty="0" err="1"/>
              <a:t>продукці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2" y="474453"/>
            <a:ext cx="9692137" cy="4222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2" y="4619528"/>
            <a:ext cx="9692137" cy="2160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04" y="6776049"/>
            <a:ext cx="8978660" cy="1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03" y="0"/>
            <a:ext cx="11161143" cy="506143"/>
          </a:xfrm>
        </p:spPr>
        <p:txBody>
          <a:bodyPr>
            <a:noAutofit/>
          </a:bodyPr>
          <a:lstStyle/>
          <a:p>
            <a:r>
              <a:rPr lang="ru-RU" sz="2400" i="1" dirty="0" err="1"/>
              <a:t>Таблиця</a:t>
            </a:r>
            <a:r>
              <a:rPr lang="ru-RU" sz="2400" i="1" dirty="0"/>
              <a:t> </a:t>
            </a:r>
            <a:r>
              <a:rPr lang="ru-RU" sz="2400" dirty="0"/>
              <a:t>- Структура </a:t>
            </a:r>
            <a:r>
              <a:rPr lang="ru-RU" sz="2400" dirty="0" err="1"/>
              <a:t>енергоспоживання</a:t>
            </a:r>
            <a:r>
              <a:rPr lang="ru-RU" sz="2400" dirty="0"/>
              <a:t> </a:t>
            </a:r>
            <a:r>
              <a:rPr lang="ru-RU" sz="2400" dirty="0" err="1"/>
              <a:t>металургійних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(Г Дж/т стали) 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283" y="6101871"/>
            <a:ext cx="10515600" cy="707367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err="1"/>
              <a:t>Примітка</a:t>
            </a:r>
            <a:r>
              <a:rPr lang="ru-RU" i="1" dirty="0"/>
              <a:t>. </a:t>
            </a:r>
            <a:r>
              <a:rPr lang="ru-RU" i="1" dirty="0" err="1"/>
              <a:t>Немає</a:t>
            </a:r>
            <a:r>
              <a:rPr lang="ru-RU" i="1" dirty="0"/>
              <a:t> </a:t>
            </a:r>
            <a:r>
              <a:rPr lang="ru-RU" i="1" dirty="0" err="1"/>
              <a:t>даних</a:t>
            </a:r>
            <a:r>
              <a:rPr lang="ru-RU" i="1" dirty="0"/>
              <a:t>; 1 разливка і прокатка; 2 </a:t>
            </a:r>
            <a:r>
              <a:rPr lang="ru-RU" i="1" dirty="0" err="1"/>
              <a:t>розрахунок</a:t>
            </a:r>
            <a:r>
              <a:rPr lang="ru-RU" i="1" dirty="0"/>
              <a:t> автора за даними;3 </a:t>
            </a:r>
            <a:r>
              <a:rPr lang="ru-RU" i="1" dirty="0" err="1"/>
              <a:t>чисельник</a:t>
            </a:r>
            <a:r>
              <a:rPr lang="ru-RU" i="1" dirty="0"/>
              <a:t>- </a:t>
            </a:r>
            <a:r>
              <a:rPr lang="ru-RU" i="1" dirty="0" err="1"/>
              <a:t>заводська</a:t>
            </a:r>
            <a:r>
              <a:rPr lang="ru-RU" i="1" dirty="0"/>
              <a:t> </a:t>
            </a:r>
            <a:r>
              <a:rPr lang="ru-RU" i="1" dirty="0" err="1"/>
              <a:t>енергоємність</a:t>
            </a:r>
            <a:r>
              <a:rPr lang="ru-RU" i="1" dirty="0"/>
              <a:t> </a:t>
            </a:r>
            <a:r>
              <a:rPr lang="ru-RU" i="1" dirty="0" err="1"/>
              <a:t>мартенівського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, </a:t>
            </a:r>
            <a:r>
              <a:rPr lang="ru-RU" i="1" dirty="0" err="1"/>
              <a:t>знаменник</a:t>
            </a:r>
            <a:r>
              <a:rPr lang="ru-RU" i="1" dirty="0"/>
              <a:t>- конвертерного; 4 за </a:t>
            </a:r>
            <a:r>
              <a:rPr lang="ru-RU" i="1" dirty="0" err="1"/>
              <a:t>данними</a:t>
            </a:r>
            <a:r>
              <a:rPr lang="ru-RU" i="1" dirty="0"/>
              <a:t> </a:t>
            </a:r>
            <a:r>
              <a:rPr lang="ru-RU" i="1" dirty="0" err="1"/>
              <a:t>статзвітності</a:t>
            </a:r>
            <a:r>
              <a:rPr lang="ru-RU" i="1" dirty="0"/>
              <a:t>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3" y="506143"/>
            <a:ext cx="10910057" cy="55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1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430"/>
            <a:ext cx="10515600" cy="5840533"/>
          </a:xfrm>
        </p:spPr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усіх</a:t>
            </a:r>
            <a:r>
              <a:rPr lang="ru-RU" dirty="0"/>
              <a:t> схем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на </a:t>
            </a:r>
            <a:r>
              <a:rPr lang="ru-RU" dirty="0" err="1"/>
              <a:t>виплавку</a:t>
            </a:r>
            <a:r>
              <a:rPr lang="ru-RU" dirty="0"/>
              <a:t> </a:t>
            </a:r>
            <a:r>
              <a:rPr lang="ru-RU" dirty="0" err="1"/>
              <a:t>електросталі</a:t>
            </a:r>
            <a:r>
              <a:rPr lang="ru-RU" dirty="0"/>
              <a:t> в ДСП за </a:t>
            </a:r>
            <a:r>
              <a:rPr lang="ru-RU" dirty="0" err="1"/>
              <a:t>наступними</a:t>
            </a:r>
            <a:r>
              <a:rPr lang="ru-RU" dirty="0"/>
              <a:t> маршрутами: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амортизаційного</a:t>
            </a:r>
            <a:r>
              <a:rPr lang="ru-RU" dirty="0"/>
              <a:t> </a:t>
            </a:r>
            <a:r>
              <a:rPr lang="ru-RU" dirty="0" err="1"/>
              <a:t>брухту</a:t>
            </a:r>
            <a:r>
              <a:rPr lang="ru-RU" dirty="0"/>
              <a:t> та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, за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</a:t>
            </a:r>
            <a:r>
              <a:rPr lang="ru-RU" dirty="0" err="1"/>
              <a:t>рідкий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чавун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металізації</a:t>
            </a:r>
            <a:r>
              <a:rPr lang="ru-RU" dirty="0"/>
              <a:t> (DRI, HBI).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металургійної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для </a:t>
            </a:r>
            <a:r>
              <a:rPr lang="ru-RU" dirty="0" err="1"/>
              <a:t>виплавки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приведено на рис.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9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515600" cy="540648"/>
          </a:xfrm>
        </p:spPr>
        <p:txBody>
          <a:bodyPr>
            <a:normAutofit/>
          </a:bodyPr>
          <a:lstStyle/>
          <a:p>
            <a:r>
              <a:rPr lang="ru-RU" sz="2400" i="1" dirty="0"/>
              <a:t>Рисунок - </a:t>
            </a:r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металевої</a:t>
            </a:r>
            <a:r>
              <a:rPr lang="ru-RU" sz="2400" dirty="0"/>
              <a:t> </a:t>
            </a:r>
            <a:r>
              <a:rPr lang="ru-RU" sz="2400" dirty="0" err="1"/>
              <a:t>шихти</a:t>
            </a:r>
            <a:r>
              <a:rPr lang="ru-RU" sz="2400" dirty="0"/>
              <a:t> для ДСП 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7" y="509032"/>
            <a:ext cx="11325045" cy="62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1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шихті</a:t>
            </a:r>
            <a:r>
              <a:rPr lang="ru-RU" dirty="0"/>
              <a:t> </a:t>
            </a:r>
            <a:r>
              <a:rPr lang="ru-RU" dirty="0" err="1"/>
              <a:t>електроплавлення</a:t>
            </a:r>
            <a:r>
              <a:rPr lang="ru-RU" dirty="0"/>
              <a:t> </a:t>
            </a:r>
            <a:r>
              <a:rPr lang="ru-RU" dirty="0" err="1"/>
              <a:t>металізованих</a:t>
            </a:r>
            <a:r>
              <a:rPr lang="ru-RU" dirty="0"/>
              <a:t> </a:t>
            </a:r>
            <a:r>
              <a:rPr lang="ru-RU" dirty="0" err="1"/>
              <a:t>окатишів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витратах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(табл.).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87" y="1362928"/>
            <a:ext cx="9410700" cy="29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255944"/>
            <a:ext cx="11734800" cy="3483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0" y="3739327"/>
            <a:ext cx="12018752" cy="27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38" y="232912"/>
            <a:ext cx="11430000" cy="64525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Нині</a:t>
            </a:r>
            <a:r>
              <a:rPr lang="ru-RU" dirty="0"/>
              <a:t> з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ймовірністю</a:t>
            </a:r>
            <a:r>
              <a:rPr lang="ru-RU" dirty="0"/>
              <a:t> </a:t>
            </a:r>
            <a:r>
              <a:rPr lang="ru-RU" dirty="0" err="1"/>
              <a:t>прогнозується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у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перероблення</a:t>
            </a:r>
            <a:r>
              <a:rPr lang="ru-RU" dirty="0"/>
              <a:t> </a:t>
            </a:r>
            <a:r>
              <a:rPr lang="ru-RU" dirty="0" err="1"/>
              <a:t>рудної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: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печей, установок ПЖВ – </a:t>
            </a:r>
            <a:r>
              <a:rPr lang="ru-RU" dirty="0" err="1"/>
              <a:t>Ромелт</a:t>
            </a:r>
            <a:r>
              <a:rPr lang="ru-RU" dirty="0"/>
              <a:t> та </a:t>
            </a:r>
            <a:r>
              <a:rPr lang="ru-RU" dirty="0" err="1"/>
              <a:t>модулів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губчатого </a:t>
            </a:r>
            <a:r>
              <a:rPr lang="ru-RU" dirty="0" err="1"/>
              <a:t>заліза</a:t>
            </a:r>
            <a:r>
              <a:rPr lang="ru-RU" dirty="0"/>
              <a:t>.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брухту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за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технологічними</a:t>
            </a:r>
            <a:r>
              <a:rPr lang="ru-RU" dirty="0"/>
              <a:t> маршрутами (</a:t>
            </a:r>
            <a:r>
              <a:rPr lang="ru-RU" dirty="0" err="1"/>
              <a:t>варіантами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стати </a:t>
            </a:r>
            <a:r>
              <a:rPr lang="ru-RU" dirty="0" err="1"/>
              <a:t>основними</a:t>
            </a:r>
            <a:r>
              <a:rPr lang="ru-RU" dirty="0"/>
              <a:t> (</a:t>
            </a:r>
            <a:r>
              <a:rPr lang="ru-RU" dirty="0" err="1"/>
              <a:t>характерними</a:t>
            </a:r>
            <a:r>
              <a:rPr lang="ru-RU" dirty="0"/>
              <a:t>) конкурентами у ХХІ ст. </a:t>
            </a:r>
            <a:endParaRPr lang="ru-RU" dirty="0" smtClean="0"/>
          </a:p>
          <a:p>
            <a:pPr algn="just"/>
            <a:r>
              <a:rPr lang="ru-RU" i="1" dirty="0" err="1" smtClean="0"/>
              <a:t>Варіант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dirty="0"/>
              <a:t>– </a:t>
            </a:r>
            <a:r>
              <a:rPr lang="ru-RU" dirty="0" err="1"/>
              <a:t>традиційний</a:t>
            </a:r>
            <a:r>
              <a:rPr lang="ru-RU" dirty="0"/>
              <a:t>: </a:t>
            </a:r>
            <a:r>
              <a:rPr lang="ru-RU" dirty="0" err="1"/>
              <a:t>доменна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– конвертер – </a:t>
            </a:r>
            <a:r>
              <a:rPr lang="ru-RU" dirty="0" err="1"/>
              <a:t>дугова</a:t>
            </a:r>
            <a:r>
              <a:rPr lang="ru-RU" dirty="0"/>
              <a:t> </a:t>
            </a:r>
            <a:r>
              <a:rPr lang="ru-RU" dirty="0" err="1"/>
              <a:t>електросталетопильна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(ДСП); </a:t>
            </a:r>
            <a:endParaRPr lang="ru-RU" dirty="0" smtClean="0"/>
          </a:p>
          <a:p>
            <a:pPr algn="just"/>
            <a:r>
              <a:rPr lang="ru-RU" i="1" dirty="0" err="1" smtClean="0"/>
              <a:t>Варіант</a:t>
            </a:r>
            <a:r>
              <a:rPr lang="ru-RU" i="1" dirty="0" smtClean="0"/>
              <a:t> </a:t>
            </a:r>
            <a:r>
              <a:rPr lang="ru-RU" i="1" dirty="0"/>
              <a:t>ІІ</a:t>
            </a:r>
            <a:r>
              <a:rPr lang="ru-RU" dirty="0"/>
              <a:t>: установка ПЖВ-</a:t>
            </a:r>
            <a:r>
              <a:rPr lang="ru-RU" dirty="0" err="1"/>
              <a:t>Ромелт</a:t>
            </a:r>
            <a:r>
              <a:rPr lang="ru-RU" dirty="0"/>
              <a:t> – конвертер – ДСП; </a:t>
            </a:r>
            <a:endParaRPr lang="ru-RU" dirty="0" smtClean="0"/>
          </a:p>
          <a:p>
            <a:pPr algn="just"/>
            <a:r>
              <a:rPr lang="ru-RU" i="1" dirty="0" err="1" smtClean="0"/>
              <a:t>Варіант</a:t>
            </a:r>
            <a:r>
              <a:rPr lang="ru-RU" i="1" dirty="0" smtClean="0"/>
              <a:t> </a:t>
            </a:r>
            <a:r>
              <a:rPr lang="ru-RU" i="1" dirty="0"/>
              <a:t>ІІІ</a:t>
            </a:r>
            <a:r>
              <a:rPr lang="ru-RU" dirty="0"/>
              <a:t>: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Мідрекс</a:t>
            </a:r>
            <a:r>
              <a:rPr lang="ru-RU" dirty="0"/>
              <a:t> – ДСП. </a:t>
            </a:r>
            <a:r>
              <a:rPr lang="ru-RU" dirty="0" err="1"/>
              <a:t>Енерговитрати</a:t>
            </a:r>
            <a:r>
              <a:rPr lang="ru-RU" dirty="0"/>
              <a:t> на </a:t>
            </a:r>
            <a:r>
              <a:rPr lang="ru-RU" dirty="0" err="1"/>
              <a:t>заготівлю</a:t>
            </a:r>
            <a:r>
              <a:rPr lang="ru-RU" dirty="0"/>
              <a:t> й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брухту</a:t>
            </a:r>
            <a:r>
              <a:rPr lang="ru-RU" dirty="0"/>
              <a:t> до </a:t>
            </a:r>
            <a:r>
              <a:rPr lang="ru-RU" dirty="0" err="1"/>
              <a:t>виплвки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і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енерговитрат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: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брухту</a:t>
            </a:r>
            <a:r>
              <a:rPr lang="ru-RU" dirty="0"/>
              <a:t>, </a:t>
            </a:r>
            <a:r>
              <a:rPr lang="ru-RU" dirty="0" err="1"/>
              <a:t>вантажо-розвантажувальні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,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брухту</a:t>
            </a:r>
            <a:r>
              <a:rPr lang="ru-RU" dirty="0"/>
              <a:t> (</a:t>
            </a:r>
            <a:r>
              <a:rPr lang="ru-RU" dirty="0" err="1"/>
              <a:t>підрізання</a:t>
            </a:r>
            <a:r>
              <a:rPr lang="ru-RU" dirty="0"/>
              <a:t>, </a:t>
            </a:r>
            <a:r>
              <a:rPr lang="ru-RU" dirty="0" err="1"/>
              <a:t>пакетування</a:t>
            </a:r>
            <a:r>
              <a:rPr lang="ru-RU" dirty="0"/>
              <a:t>, </a:t>
            </a:r>
            <a:r>
              <a:rPr lang="ru-RU" dirty="0" err="1"/>
              <a:t>брикетування</a:t>
            </a:r>
            <a:r>
              <a:rPr lang="ru-RU" dirty="0"/>
              <a:t>, </a:t>
            </a:r>
            <a:r>
              <a:rPr lang="ru-RU" dirty="0" err="1"/>
              <a:t>копрове</a:t>
            </a:r>
            <a:r>
              <a:rPr lang="ru-RU" dirty="0"/>
              <a:t> </a:t>
            </a:r>
            <a:r>
              <a:rPr lang="ru-RU" dirty="0" err="1"/>
              <a:t>розбивання</a:t>
            </a:r>
            <a:r>
              <a:rPr lang="ru-RU" dirty="0"/>
              <a:t>, </a:t>
            </a:r>
            <a:r>
              <a:rPr lang="ru-RU" dirty="0" err="1"/>
              <a:t>сортування</a:t>
            </a:r>
            <a:r>
              <a:rPr lang="ru-RU" dirty="0"/>
              <a:t>,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,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плавлення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аспірація</a:t>
            </a:r>
            <a:r>
              <a:rPr lang="ru-RU" dirty="0"/>
              <a:t> та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переробки</a:t>
            </a:r>
            <a:r>
              <a:rPr lang="ru-RU" dirty="0"/>
              <a:t>. </a:t>
            </a:r>
            <a:r>
              <a:rPr lang="ru-RU" dirty="0" err="1"/>
              <a:t>Прогнозована</a:t>
            </a:r>
            <a:r>
              <a:rPr lang="ru-RU" dirty="0"/>
              <a:t> </a:t>
            </a:r>
            <a:r>
              <a:rPr lang="ru-RU" dirty="0" err="1"/>
              <a:t>енергоємність</a:t>
            </a:r>
            <a:r>
              <a:rPr lang="ru-RU" dirty="0"/>
              <a:t> </a:t>
            </a:r>
            <a:r>
              <a:rPr lang="ru-RU" dirty="0" err="1"/>
              <a:t>підготовленого</a:t>
            </a:r>
            <a:r>
              <a:rPr lang="ru-RU" dirty="0"/>
              <a:t> до </a:t>
            </a:r>
            <a:r>
              <a:rPr lang="ru-RU" dirty="0" err="1"/>
              <a:t>виплавки</a:t>
            </a:r>
            <a:r>
              <a:rPr lang="ru-RU" dirty="0"/>
              <a:t> </a:t>
            </a:r>
            <a:r>
              <a:rPr lang="ru-RU" dirty="0" err="1"/>
              <a:t>брухту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 (219,1 </a:t>
            </a:r>
            <a:r>
              <a:rPr lang="ru-RU" dirty="0" err="1"/>
              <a:t>кВт·год</a:t>
            </a:r>
            <a:r>
              <a:rPr lang="ru-RU" dirty="0"/>
              <a:t>/т), </a:t>
            </a:r>
            <a:r>
              <a:rPr lang="ru-RU" dirty="0" err="1"/>
              <a:t>паливо</a:t>
            </a:r>
            <a:r>
              <a:rPr lang="ru-RU" dirty="0"/>
              <a:t> (275,4 кг </a:t>
            </a:r>
            <a:r>
              <a:rPr lang="ru-RU" dirty="0" err="1"/>
              <a:t>у.п</a:t>
            </a:r>
            <a:r>
              <a:rPr lang="ru-RU" dirty="0"/>
              <a:t>./т) та </a:t>
            </a:r>
            <a:r>
              <a:rPr lang="ru-RU" dirty="0" err="1"/>
              <a:t>сумарну</a:t>
            </a:r>
            <a:r>
              <a:rPr lang="ru-RU" dirty="0"/>
              <a:t> </a:t>
            </a:r>
            <a:r>
              <a:rPr lang="ru-RU" dirty="0" err="1"/>
              <a:t>первинну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(352,1 кг </a:t>
            </a:r>
            <a:r>
              <a:rPr lang="ru-RU" dirty="0" err="1"/>
              <a:t>у.п</a:t>
            </a:r>
            <a:r>
              <a:rPr lang="ru-RU" dirty="0"/>
              <a:t>./т). </a:t>
            </a:r>
            <a:r>
              <a:rPr lang="ru-RU" dirty="0" err="1"/>
              <a:t>Енергоємність</a:t>
            </a:r>
            <a:r>
              <a:rPr lang="ru-RU" dirty="0"/>
              <a:t> </a:t>
            </a:r>
            <a:r>
              <a:rPr lang="ru-RU" dirty="0" err="1"/>
              <a:t>привезеного</a:t>
            </a:r>
            <a:r>
              <a:rPr lang="ru-RU" dirty="0"/>
              <a:t> </a:t>
            </a:r>
            <a:r>
              <a:rPr lang="ru-RU" dirty="0" err="1"/>
              <a:t>брухту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35 кг </a:t>
            </a:r>
            <a:r>
              <a:rPr lang="ru-RU" dirty="0" err="1"/>
              <a:t>у.п</a:t>
            </a:r>
            <a:r>
              <a:rPr lang="ru-RU" dirty="0"/>
              <a:t>./т.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2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563" y="293297"/>
            <a:ext cx="11654286" cy="64525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Вторинні</a:t>
            </a:r>
            <a:r>
              <a:rPr lang="ru-RU" i="1" dirty="0"/>
              <a:t>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(ВЕР)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високо</a:t>
            </a:r>
            <a:r>
              <a:rPr lang="ru-RU" dirty="0"/>
              <a:t>- і </a:t>
            </a:r>
            <a:r>
              <a:rPr lang="ru-RU" dirty="0" err="1"/>
              <a:t>низькопотенційні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i="1" dirty="0" err="1" smtClean="0"/>
              <a:t>Використання</a:t>
            </a:r>
            <a:r>
              <a:rPr lang="ru-RU" i="1" dirty="0" smtClean="0"/>
              <a:t> </a:t>
            </a:r>
            <a:r>
              <a:rPr lang="ru-RU" i="1" dirty="0" err="1"/>
              <a:t>високопотенційних</a:t>
            </a:r>
            <a:r>
              <a:rPr lang="ru-RU" i="1" dirty="0"/>
              <a:t> ВЕР </a:t>
            </a:r>
            <a:r>
              <a:rPr lang="ru-RU" dirty="0"/>
              <a:t>До </a:t>
            </a:r>
            <a:r>
              <a:rPr lang="ru-RU" dirty="0" err="1"/>
              <a:t>високопотенційних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нагріті</a:t>
            </a:r>
            <a:r>
              <a:rPr lang="ru-RU" dirty="0"/>
              <a:t> до </a:t>
            </a:r>
            <a:r>
              <a:rPr lang="ru-RU" dirty="0" err="1"/>
              <a:t>високих</a:t>
            </a:r>
            <a:r>
              <a:rPr lang="ru-RU" dirty="0"/>
              <a:t> температур (1000-17000С) гази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і </a:t>
            </a:r>
            <a:r>
              <a:rPr lang="ru-RU" dirty="0" err="1"/>
              <a:t>відходи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горючі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.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і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i="1" dirty="0" err="1" smtClean="0"/>
              <a:t>Утилізація</a:t>
            </a:r>
            <a:r>
              <a:rPr lang="ru-RU" i="1" dirty="0" smtClean="0"/>
              <a:t> </a:t>
            </a:r>
            <a:r>
              <a:rPr lang="ru-RU" i="1" dirty="0" err="1"/>
              <a:t>теплоти</a:t>
            </a:r>
            <a:r>
              <a:rPr lang="ru-RU" i="1" dirty="0"/>
              <a:t> </a:t>
            </a:r>
            <a:r>
              <a:rPr lang="ru-RU" i="1" dirty="0" err="1"/>
              <a:t>газів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відходять</a:t>
            </a:r>
            <a:r>
              <a:rPr lang="ru-RU" i="1" dirty="0"/>
              <a:t>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робочого</a:t>
            </a:r>
            <a:r>
              <a:rPr lang="ru-RU" dirty="0"/>
              <a:t> простору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, </a:t>
            </a:r>
            <a:r>
              <a:rPr lang="ru-RU" dirty="0" err="1"/>
              <a:t>гарячі</a:t>
            </a:r>
            <a:r>
              <a:rPr lang="ru-RU" dirty="0"/>
              <a:t> </a:t>
            </a:r>
            <a:r>
              <a:rPr lang="ru-RU" dirty="0" err="1"/>
              <a:t>димові</a:t>
            </a:r>
            <a:r>
              <a:rPr lang="ru-RU" dirty="0"/>
              <a:t> гази </a:t>
            </a:r>
            <a:r>
              <a:rPr lang="ru-RU" dirty="0" err="1"/>
              <a:t>забирають</a:t>
            </a:r>
            <a:r>
              <a:rPr lang="ru-RU" dirty="0"/>
              <a:t> з собою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. Для максимального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1) </a:t>
            </a:r>
            <a:r>
              <a:rPr lang="ru-RU" dirty="0" err="1"/>
              <a:t>пропускають</a:t>
            </a:r>
            <a:r>
              <a:rPr lang="ru-RU" dirty="0"/>
              <a:t> гази,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через казан-</a:t>
            </a:r>
            <a:r>
              <a:rPr lang="ru-RU" dirty="0" err="1"/>
              <a:t>утилізатор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пари; </a:t>
            </a:r>
          </a:p>
          <a:p>
            <a:pPr algn="just"/>
            <a:r>
              <a:rPr lang="ru-RU" dirty="0"/>
              <a:t>2)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гарячі</a:t>
            </a:r>
            <a:r>
              <a:rPr lang="ru-RU" dirty="0"/>
              <a:t> гази для </a:t>
            </a:r>
            <a:r>
              <a:rPr lang="ru-RU" dirty="0" err="1"/>
              <a:t>попереднього</a:t>
            </a:r>
            <a:r>
              <a:rPr lang="ru-RU" dirty="0"/>
              <a:t> (перед </a:t>
            </a:r>
            <a:r>
              <a:rPr lang="ru-RU" dirty="0" err="1"/>
              <a:t>завантаженням</a:t>
            </a:r>
            <a:r>
              <a:rPr lang="ru-RU" dirty="0"/>
              <a:t> в </a:t>
            </a:r>
            <a:r>
              <a:rPr lang="ru-RU" dirty="0" err="1"/>
              <a:t>сталеплавильний</a:t>
            </a:r>
            <a:r>
              <a:rPr lang="ru-RU" dirty="0"/>
              <a:t> агрегат)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металобрухту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3)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повітрю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газу,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подаються</a:t>
            </a:r>
            <a:r>
              <a:rPr lang="ru-RU" dirty="0"/>
              <a:t> в </a:t>
            </a:r>
            <a:r>
              <a:rPr lang="ru-RU" dirty="0" err="1"/>
              <a:t>металургійний</a:t>
            </a:r>
            <a:r>
              <a:rPr lang="ru-RU" dirty="0"/>
              <a:t> агрегат для </a:t>
            </a:r>
            <a:r>
              <a:rPr lang="ru-RU" dirty="0" err="1"/>
              <a:t>горіння</a:t>
            </a:r>
            <a:r>
              <a:rPr lang="ru-RU" dirty="0"/>
              <a:t> (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теплообмінників</a:t>
            </a:r>
            <a:r>
              <a:rPr lang="ru-RU" dirty="0"/>
              <a:t> регенеративного і рекуперативного </a:t>
            </a:r>
            <a:r>
              <a:rPr lang="ru-RU" dirty="0" err="1"/>
              <a:t>типів</a:t>
            </a:r>
            <a:r>
              <a:rPr lang="ru-RU" dirty="0" smtClean="0"/>
              <a:t>).</a:t>
            </a:r>
          </a:p>
          <a:p>
            <a:pPr algn="just"/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, </a:t>
            </a:r>
            <a:r>
              <a:rPr lang="ru-RU" dirty="0" err="1"/>
              <a:t>відібраної</a:t>
            </a:r>
            <a:r>
              <a:rPr lang="ru-RU" dirty="0"/>
              <a:t> з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димових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і </a:t>
            </a:r>
            <a:r>
              <a:rPr lang="ru-RU" dirty="0" err="1"/>
              <a:t>внесених</a:t>
            </a:r>
            <a:r>
              <a:rPr lang="ru-RU" dirty="0"/>
              <a:t> в </a:t>
            </a:r>
            <a:r>
              <a:rPr lang="ru-RU" dirty="0" err="1"/>
              <a:t>піч</a:t>
            </a:r>
            <a:r>
              <a:rPr lang="ru-RU" dirty="0"/>
              <a:t> з </a:t>
            </a:r>
            <a:r>
              <a:rPr lang="ru-RU" dirty="0" err="1"/>
              <a:t>підігрітим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газом, є </a:t>
            </a:r>
            <a:r>
              <a:rPr lang="ru-RU" dirty="0" err="1"/>
              <a:t>ціннішою</a:t>
            </a:r>
            <a:r>
              <a:rPr lang="ru-RU" dirty="0"/>
              <a:t> по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, </a:t>
            </a:r>
            <a:r>
              <a:rPr lang="ru-RU" dirty="0" err="1" smtClean="0"/>
              <a:t>отриманої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печі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згорання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регенеративних</a:t>
            </a:r>
            <a:r>
              <a:rPr lang="ru-RU" dirty="0"/>
              <a:t> і </a:t>
            </a:r>
            <a:r>
              <a:rPr lang="ru-RU" dirty="0" err="1"/>
              <a:t>рекуперативних</a:t>
            </a:r>
            <a:r>
              <a:rPr lang="ru-RU" dirty="0"/>
              <a:t> </a:t>
            </a:r>
            <a:r>
              <a:rPr lang="ru-RU" dirty="0" err="1"/>
              <a:t>теплообмінників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понизити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902"/>
            <a:ext cx="11083506" cy="653882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утилізації</a:t>
            </a:r>
            <a:r>
              <a:rPr lang="ru-RU" i="1" dirty="0"/>
              <a:t> </a:t>
            </a:r>
            <a:r>
              <a:rPr lang="ru-RU" i="1" dirty="0" err="1"/>
              <a:t>конвертерних</a:t>
            </a:r>
            <a:r>
              <a:rPr lang="ru-RU" i="1" dirty="0"/>
              <a:t> </a:t>
            </a:r>
            <a:r>
              <a:rPr lang="ru-RU" i="1" dirty="0" err="1"/>
              <a:t>газів</a:t>
            </a:r>
            <a:r>
              <a:rPr lang="ru-RU" dirty="0"/>
              <a:t>. Основною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конвертерних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є СО, температура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плавки </a:t>
            </a:r>
            <a:r>
              <a:rPr lang="ru-RU" dirty="0" err="1"/>
              <a:t>коливається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1300 до 17000С.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конвертерів</a:t>
            </a:r>
            <a:r>
              <a:rPr lang="ru-RU" dirty="0"/>
              <a:t> з подачею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в газах,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</a:t>
            </a:r>
            <a:r>
              <a:rPr lang="ru-RU" dirty="0" err="1"/>
              <a:t>водень</a:t>
            </a:r>
            <a:r>
              <a:rPr lang="ru-RU" dirty="0"/>
              <a:t> практично </a:t>
            </a:r>
            <a:r>
              <a:rPr lang="ru-RU" dirty="0" err="1"/>
              <a:t>відсутній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газоподібних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в газах,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міститися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Конвертерні</a:t>
            </a:r>
            <a:r>
              <a:rPr lang="ru-RU" dirty="0" smtClean="0"/>
              <a:t> </a:t>
            </a:r>
            <a:r>
              <a:rPr lang="ru-RU" dirty="0"/>
              <a:t>гази - </a:t>
            </a:r>
            <a:r>
              <a:rPr lang="ru-RU" dirty="0" err="1"/>
              <a:t>цінне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високопотенційних</a:t>
            </a:r>
            <a:r>
              <a:rPr lang="ru-RU" dirty="0"/>
              <a:t> ВЕР (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утилізувати</a:t>
            </a:r>
            <a:r>
              <a:rPr lang="ru-RU" dirty="0"/>
              <a:t> </a:t>
            </a:r>
            <a:r>
              <a:rPr lang="ru-RU" dirty="0" err="1"/>
              <a:t>фізичну</a:t>
            </a:r>
            <a:r>
              <a:rPr lang="ru-RU" dirty="0"/>
              <a:t> теплоту </a:t>
            </a:r>
            <a:r>
              <a:rPr lang="ru-RU" dirty="0" err="1"/>
              <a:t>нагрітих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і </a:t>
            </a:r>
            <a:r>
              <a:rPr lang="ru-RU" dirty="0" err="1"/>
              <a:t>хімічну</a:t>
            </a:r>
            <a:r>
              <a:rPr lang="ru-RU" dirty="0"/>
              <a:t> теплоту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згорання</a:t>
            </a:r>
            <a:r>
              <a:rPr lang="ru-RU" dirty="0"/>
              <a:t> СО та Н2),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наступне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з конвертера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нуля в </a:t>
            </a:r>
            <a:r>
              <a:rPr lang="ru-RU" dirty="0" err="1"/>
              <a:t>міжплавильний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до максимуму </a:t>
            </a:r>
            <a:r>
              <a:rPr lang="ru-RU" dirty="0" err="1"/>
              <a:t>приблизно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продування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 </a:t>
            </a:r>
            <a:r>
              <a:rPr lang="ru-RU" dirty="0" err="1"/>
              <a:t>від</a:t>
            </a:r>
            <a:r>
              <a:rPr lang="ru-RU" dirty="0"/>
              <a:t> початку плавки до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35 </a:t>
            </a:r>
            <a:r>
              <a:rPr lang="ru-RU" dirty="0" err="1"/>
              <a:t>хв</a:t>
            </a:r>
            <a:r>
              <a:rPr lang="ru-RU" dirty="0"/>
              <a:t>. (</a:t>
            </a:r>
            <a:r>
              <a:rPr lang="ru-RU" dirty="0" err="1"/>
              <a:t>приблизно</a:t>
            </a:r>
            <a:r>
              <a:rPr lang="ru-RU" dirty="0"/>
              <a:t> 40 плавок в </a:t>
            </a:r>
            <a:r>
              <a:rPr lang="ru-RU" dirty="0" err="1"/>
              <a:t>добу</a:t>
            </a:r>
            <a:r>
              <a:rPr lang="ru-RU" dirty="0"/>
              <a:t>), а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окислення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10 </a:t>
            </a:r>
            <a:r>
              <a:rPr lang="ru-RU" dirty="0" err="1"/>
              <a:t>хв</a:t>
            </a:r>
            <a:r>
              <a:rPr lang="ru-RU" dirty="0"/>
              <a:t>., то з 1440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добового</a:t>
            </a:r>
            <a:r>
              <a:rPr lang="ru-RU" dirty="0"/>
              <a:t> часу </a:t>
            </a:r>
            <a:r>
              <a:rPr lang="ru-RU" dirty="0" err="1"/>
              <a:t>тільки</a:t>
            </a:r>
            <a:r>
              <a:rPr lang="ru-RU" dirty="0"/>
              <a:t> 400 </a:t>
            </a:r>
            <a:r>
              <a:rPr lang="ru-RU" dirty="0" err="1"/>
              <a:t>хв</a:t>
            </a:r>
            <a:r>
              <a:rPr lang="ru-RU" dirty="0"/>
              <a:t>. на </a:t>
            </a:r>
            <a:r>
              <a:rPr lang="ru-RU" dirty="0" err="1"/>
              <a:t>добу</a:t>
            </a:r>
            <a:r>
              <a:rPr lang="ru-RU" dirty="0"/>
              <a:t> конвертер </a:t>
            </a:r>
            <a:r>
              <a:rPr lang="ru-RU" dirty="0" err="1"/>
              <a:t>залишають</a:t>
            </a:r>
            <a:r>
              <a:rPr lang="ru-RU" dirty="0"/>
              <a:t> гази, </a:t>
            </a:r>
            <a:r>
              <a:rPr lang="ru-RU" dirty="0" err="1"/>
              <a:t>які</a:t>
            </a:r>
            <a:r>
              <a:rPr lang="ru-RU" dirty="0"/>
              <a:t> і є ВЕР;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конвертерні</a:t>
            </a:r>
            <a:r>
              <a:rPr lang="ru-RU" dirty="0"/>
              <a:t> гази,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собою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плавильного пилу (</a:t>
            </a:r>
            <a:r>
              <a:rPr lang="ru-RU" dirty="0" err="1"/>
              <a:t>іноді</a:t>
            </a:r>
            <a:r>
              <a:rPr lang="ru-RU" dirty="0"/>
              <a:t> до 250 г/м3 газу). </a:t>
            </a:r>
            <a:r>
              <a:rPr lang="ru-RU" dirty="0" err="1"/>
              <a:t>Викиди</a:t>
            </a:r>
            <a:r>
              <a:rPr lang="ru-RU" dirty="0"/>
              <a:t> таких </a:t>
            </a:r>
            <a:r>
              <a:rPr lang="ru-RU" dirty="0" err="1"/>
              <a:t>забруднених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недопустимий</a:t>
            </a:r>
            <a:r>
              <a:rPr lang="ru-RU" dirty="0"/>
              <a:t> по </a:t>
            </a:r>
            <a:r>
              <a:rPr lang="ru-RU" dirty="0" err="1"/>
              <a:t>санітарних</a:t>
            </a:r>
            <a:r>
              <a:rPr lang="ru-RU" dirty="0"/>
              <a:t>, </a:t>
            </a:r>
            <a:r>
              <a:rPr lang="ru-RU" dirty="0" err="1"/>
              <a:t>екологічних</a:t>
            </a:r>
            <a:r>
              <a:rPr lang="ru-RU" dirty="0"/>
              <a:t> і </a:t>
            </a:r>
            <a:r>
              <a:rPr lang="ru-RU" dirty="0" err="1"/>
              <a:t>економічних</a:t>
            </a:r>
            <a:r>
              <a:rPr lang="ru-RU" dirty="0"/>
              <a:t> нормах (пил в основному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оксидів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). Тому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конвертери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системами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для </a:t>
            </a:r>
            <a:r>
              <a:rPr lang="ru-RU" dirty="0" err="1"/>
              <a:t>утилізації</a:t>
            </a:r>
            <a:r>
              <a:rPr lang="ru-RU" dirty="0"/>
              <a:t> пороши. </a:t>
            </a:r>
            <a:endParaRPr lang="ru-RU" dirty="0" smtClean="0"/>
          </a:p>
          <a:p>
            <a:pPr algn="just"/>
            <a:r>
              <a:rPr lang="ru-RU" dirty="0" err="1" smtClean="0"/>
              <a:t>Гарячі</a:t>
            </a:r>
            <a:r>
              <a:rPr lang="ru-RU" dirty="0" smtClean="0"/>
              <a:t> </a:t>
            </a:r>
            <a:r>
              <a:rPr lang="ru-RU" dirty="0" err="1"/>
              <a:t>конвертерні</a:t>
            </a:r>
            <a:r>
              <a:rPr lang="ru-RU" dirty="0"/>
              <a:t> гази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/>
              <a:t>відновник</a:t>
            </a:r>
            <a:r>
              <a:rPr lang="ru-RU" dirty="0"/>
              <a:t> </a:t>
            </a:r>
            <a:r>
              <a:rPr lang="ru-RU" dirty="0" err="1"/>
              <a:t>залізорудної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і для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металобрухту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завантажують</a:t>
            </a:r>
            <a:r>
              <a:rPr lang="ru-RU" dirty="0"/>
              <a:t> в конвертер.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7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166"/>
            <a:ext cx="11083506" cy="652157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низькопотенційних</a:t>
            </a:r>
            <a:r>
              <a:rPr lang="ru-RU" i="1" dirty="0"/>
              <a:t> ВЕР </a:t>
            </a:r>
            <a:endParaRPr lang="ru-RU" i="1" dirty="0" smtClean="0"/>
          </a:p>
          <a:p>
            <a:pPr algn="just"/>
            <a:r>
              <a:rPr lang="ru-RU" dirty="0" err="1" smtClean="0"/>
              <a:t>Низькопотенційні</a:t>
            </a:r>
            <a:r>
              <a:rPr lang="ru-RU" dirty="0" smtClean="0"/>
              <a:t> </a:t>
            </a:r>
            <a:r>
              <a:rPr lang="ru-RU" dirty="0" err="1"/>
              <a:t>вторинні</a:t>
            </a:r>
            <a:r>
              <a:rPr lang="ru-RU" dirty="0"/>
              <a:t>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гази,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з температурою 200°С і </a:t>
            </a:r>
            <a:r>
              <a:rPr lang="ru-RU" dirty="0" err="1"/>
              <a:t>менше</a:t>
            </a:r>
            <a:r>
              <a:rPr lang="ru-RU" dirty="0"/>
              <a:t>, часто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невикористаними</a:t>
            </a:r>
            <a:r>
              <a:rPr lang="ru-RU" dirty="0"/>
              <a:t>, але і </a:t>
            </a:r>
            <a:r>
              <a:rPr lang="ru-RU" dirty="0" err="1"/>
              <a:t>розсіваються</a:t>
            </a:r>
            <a:r>
              <a:rPr lang="ru-RU" dirty="0"/>
              <a:t> в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 Проблема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ВЕР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, </a:t>
            </a:r>
            <a:r>
              <a:rPr lang="ru-RU" dirty="0" err="1"/>
              <a:t>перевірених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турбін</a:t>
            </a:r>
            <a:r>
              <a:rPr lang="ru-RU" dirty="0"/>
              <a:t> (</a:t>
            </a:r>
            <a:r>
              <a:rPr lang="ru-RU" dirty="0" err="1"/>
              <a:t>випробувано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,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Кореї</a:t>
            </a:r>
            <a:r>
              <a:rPr lang="ru-RU" dirty="0"/>
              <a:t>, </a:t>
            </a:r>
            <a:r>
              <a:rPr lang="ru-RU" dirty="0" err="1"/>
              <a:t>Італії</a:t>
            </a:r>
            <a:r>
              <a:rPr lang="ru-RU" dirty="0"/>
              <a:t>);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низькопотенційнихВЕР</a:t>
            </a:r>
            <a:r>
              <a:rPr lang="ru-RU" dirty="0"/>
              <a:t> для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в </a:t>
            </a:r>
            <a:r>
              <a:rPr lang="ru-RU" dirty="0" err="1"/>
              <a:t>теплицях</a:t>
            </a:r>
            <a:r>
              <a:rPr lang="ru-RU" dirty="0"/>
              <a:t>. За </a:t>
            </a:r>
            <a:r>
              <a:rPr lang="ru-RU" dirty="0" err="1"/>
              <a:t>попередніми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як </a:t>
            </a:r>
            <a:r>
              <a:rPr lang="ru-RU" dirty="0" err="1"/>
              <a:t>металургійний</a:t>
            </a:r>
            <a:r>
              <a:rPr lang="ru-RU" dirty="0"/>
              <a:t> </a:t>
            </a:r>
            <a:r>
              <a:rPr lang="ru-RU" dirty="0" err="1"/>
              <a:t>комбінат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обігрівати</a:t>
            </a:r>
            <a:r>
              <a:rPr lang="ru-RU" dirty="0"/>
              <a:t> </a:t>
            </a:r>
            <a:r>
              <a:rPr lang="ru-RU" dirty="0" err="1"/>
              <a:t>низькопотенційних</a:t>
            </a:r>
            <a:r>
              <a:rPr lang="ru-RU" dirty="0"/>
              <a:t> (80-90°С) ВЕР </a:t>
            </a:r>
            <a:r>
              <a:rPr lang="ru-RU" dirty="0" err="1"/>
              <a:t>приблизно</a:t>
            </a:r>
            <a:r>
              <a:rPr lang="ru-RU" dirty="0"/>
              <a:t> 150 га </a:t>
            </a:r>
            <a:r>
              <a:rPr lang="ru-RU" dirty="0" err="1"/>
              <a:t>теплиць</a:t>
            </a:r>
            <a:r>
              <a:rPr lang="ru-RU" dirty="0"/>
              <a:t> і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 тис. т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зелені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перепаду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дроселювання</a:t>
            </a:r>
            <a:r>
              <a:rPr lang="ru-RU" dirty="0"/>
              <a:t> газу на </a:t>
            </a:r>
            <a:r>
              <a:rPr lang="ru-RU" dirty="0" err="1"/>
              <a:t>газорозподільних</a:t>
            </a:r>
            <a:r>
              <a:rPr lang="ru-RU" dirty="0"/>
              <a:t> пунктах (ГРП) і </a:t>
            </a:r>
            <a:r>
              <a:rPr lang="ru-RU" dirty="0" err="1"/>
              <a:t>газорозподільних</a:t>
            </a:r>
            <a:r>
              <a:rPr lang="ru-RU" dirty="0"/>
              <a:t> </a:t>
            </a:r>
            <a:r>
              <a:rPr lang="ru-RU" dirty="0" err="1"/>
              <a:t>станціях</a:t>
            </a:r>
            <a:r>
              <a:rPr lang="ru-RU" dirty="0"/>
              <a:t> (ГРС)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/>
              <a:t>.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стислих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холоду, </a:t>
            </a:r>
            <a:r>
              <a:rPr lang="ru-RU" dirty="0" err="1"/>
              <a:t>необхідного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плодовоовощной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оксиду карбонату (ІІ),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з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для </a:t>
            </a:r>
            <a:r>
              <a:rPr lang="ru-RU" dirty="0" err="1"/>
              <a:t>отримання</a:t>
            </a:r>
            <a:r>
              <a:rPr lang="ru-RU" dirty="0"/>
              <a:t> сухого </a:t>
            </a:r>
            <a:r>
              <a:rPr lang="ru-RU" dirty="0" err="1"/>
              <a:t>льоду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заморожування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і сушки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забороною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 (для </a:t>
            </a:r>
            <a:r>
              <a:rPr lang="ru-RU" dirty="0" err="1"/>
              <a:t>збереження</a:t>
            </a:r>
            <a:r>
              <a:rPr lang="ru-RU" dirty="0"/>
              <a:t> озонового шару</a:t>
            </a:r>
            <a:r>
              <a:rPr lang="ru-RU" dirty="0" smtClean="0"/>
              <a:t>). </a:t>
            </a:r>
            <a:endParaRPr lang="ru-RU" dirty="0"/>
          </a:p>
          <a:p>
            <a:pPr algn="just"/>
            <a:r>
              <a:rPr lang="ru-RU" dirty="0"/>
              <a:t>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і </a:t>
            </a:r>
            <a:r>
              <a:rPr lang="ru-RU" dirty="0" err="1"/>
              <a:t>можливості</a:t>
            </a:r>
            <a:r>
              <a:rPr lang="ru-RU" dirty="0"/>
              <a:t> по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енергоефективності</a:t>
            </a:r>
            <a:r>
              <a:rPr lang="ru-RU" dirty="0"/>
              <a:t> </a:t>
            </a:r>
            <a:r>
              <a:rPr lang="ru-RU" dirty="0" err="1"/>
              <a:t>приведені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в </a:t>
            </a:r>
            <a:r>
              <a:rPr lang="ru-RU" dirty="0" err="1"/>
              <a:t>зведеній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58792"/>
            <a:ext cx="10893725" cy="6392174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Енергоресурси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 на </a:t>
            </a:r>
            <a:r>
              <a:rPr lang="ru-RU" i="1" dirty="0" err="1"/>
              <a:t>первинні</a:t>
            </a:r>
            <a:r>
              <a:rPr lang="ru-RU" i="1" dirty="0"/>
              <a:t> і </a:t>
            </a:r>
            <a:r>
              <a:rPr lang="ru-RU" i="1" dirty="0" err="1"/>
              <a:t>вторинні</a:t>
            </a:r>
            <a:r>
              <a:rPr lang="ru-RU" dirty="0"/>
              <a:t>. До </a:t>
            </a:r>
            <a:r>
              <a:rPr lang="ru-RU" i="1" dirty="0" err="1"/>
              <a:t>первинних</a:t>
            </a:r>
            <a:r>
              <a:rPr lang="ru-RU" i="1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використані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поступають</a:t>
            </a:r>
            <a:r>
              <a:rPr lang="ru-RU" dirty="0"/>
              <a:t> на завод, </a:t>
            </a:r>
            <a:r>
              <a:rPr lang="ru-RU" dirty="0" err="1"/>
              <a:t>вугілля</a:t>
            </a:r>
            <a:r>
              <a:rPr lang="ru-RU" dirty="0"/>
              <a:t>, газ, мазут, </a:t>
            </a:r>
            <a:r>
              <a:rPr lang="ru-RU" dirty="0" err="1"/>
              <a:t>електроенергія</a:t>
            </a:r>
            <a:r>
              <a:rPr lang="ru-RU" dirty="0"/>
              <a:t>. У </a:t>
            </a:r>
            <a:r>
              <a:rPr lang="ru-RU" dirty="0" err="1"/>
              <a:t>металургії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схованій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й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сировинних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(коксу, агломерату,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феросплавів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.), на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затрачається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Тому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енергоємність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Металургія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енергоємних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У </a:t>
            </a:r>
            <a:r>
              <a:rPr lang="ru-RU" dirty="0" err="1"/>
              <a:t>Росії</a:t>
            </a:r>
            <a:r>
              <a:rPr lang="ru-RU" dirty="0"/>
              <a:t> вона </a:t>
            </a:r>
            <a:r>
              <a:rPr lang="ru-RU" dirty="0" err="1"/>
              <a:t>споживає</a:t>
            </a:r>
            <a:r>
              <a:rPr lang="ru-RU" dirty="0"/>
              <a:t> 90%,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добувається</a:t>
            </a:r>
            <a:r>
              <a:rPr lang="ru-RU" dirty="0"/>
              <a:t> </a:t>
            </a:r>
            <a:r>
              <a:rPr lang="ru-RU" dirty="0" err="1"/>
              <a:t>коксівного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50%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25% природного газу,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добувається</a:t>
            </a:r>
            <a:r>
              <a:rPr lang="ru-RU" dirty="0"/>
              <a:t>. </a:t>
            </a:r>
            <a:r>
              <a:rPr lang="ru-RU" dirty="0" err="1"/>
              <a:t>Гірничо-металургійний</a:t>
            </a:r>
            <a:r>
              <a:rPr lang="ru-RU" dirty="0"/>
              <a:t> комплекс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17% </a:t>
            </a:r>
            <a:r>
              <a:rPr lang="ru-RU" dirty="0" err="1"/>
              <a:t>палива</a:t>
            </a:r>
            <a:r>
              <a:rPr lang="ru-RU" dirty="0"/>
              <a:t> й 16,7%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3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091"/>
            <a:ext cx="10515600" cy="471637"/>
          </a:xfrm>
        </p:spPr>
        <p:txBody>
          <a:bodyPr>
            <a:normAutofit fontScale="90000"/>
          </a:bodyPr>
          <a:lstStyle/>
          <a:p>
            <a:r>
              <a:rPr lang="ru-RU" sz="2800" i="1" dirty="0" err="1"/>
              <a:t>Таблиця</a:t>
            </a:r>
            <a:r>
              <a:rPr lang="ru-RU" sz="2800" i="1" dirty="0"/>
              <a:t> - </a:t>
            </a:r>
            <a:r>
              <a:rPr lang="ru-RU" sz="2800" dirty="0" err="1"/>
              <a:t>Зведена</a:t>
            </a:r>
            <a:r>
              <a:rPr lang="ru-RU" sz="2800" dirty="0"/>
              <a:t> </a:t>
            </a:r>
            <a:r>
              <a:rPr lang="ru-RU" sz="2800" dirty="0" err="1"/>
              <a:t>таблиця</a:t>
            </a:r>
            <a:r>
              <a:rPr lang="ru-RU" sz="2800" dirty="0"/>
              <a:t> </a:t>
            </a:r>
            <a:r>
              <a:rPr lang="ru-RU" sz="2800" dirty="0" err="1"/>
              <a:t>енергоефективності</a:t>
            </a:r>
            <a:r>
              <a:rPr lang="ru-RU" sz="2800" dirty="0"/>
              <a:t> 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9" y="629728"/>
            <a:ext cx="11130107" cy="62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0551"/>
            <a:ext cx="10971362" cy="64094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 </a:t>
            </a:r>
            <a:r>
              <a:rPr lang="ru-RU" dirty="0" err="1"/>
              <a:t>досягло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15 млрд. т </a:t>
            </a:r>
            <a:r>
              <a:rPr lang="ru-RU" dirty="0" err="1"/>
              <a:t>у.п</a:t>
            </a:r>
            <a:r>
              <a:rPr lang="ru-RU" dirty="0"/>
              <a:t>./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у 14 ТВт), </a:t>
            </a:r>
            <a:r>
              <a:rPr lang="ru-RU" dirty="0" err="1"/>
              <a:t>геологічні</a:t>
            </a:r>
            <a:r>
              <a:rPr lang="ru-RU" dirty="0"/>
              <a:t> запаси </a:t>
            </a:r>
            <a:r>
              <a:rPr lang="ru-RU" dirty="0" err="1"/>
              <a:t>пальних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11310,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для </a:t>
            </a:r>
            <a:r>
              <a:rPr lang="ru-RU" dirty="0" err="1"/>
              <a:t>видобування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 – 3484 млрд. т </a:t>
            </a:r>
            <a:r>
              <a:rPr lang="ru-RU" dirty="0" err="1"/>
              <a:t>у.п</a:t>
            </a:r>
            <a:r>
              <a:rPr lang="ru-RU" dirty="0"/>
              <a:t>. На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запасах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89,53 й 82,66 %, а на </a:t>
            </a:r>
            <a:r>
              <a:rPr lang="ru-RU" dirty="0" err="1"/>
              <a:t>частку</a:t>
            </a:r>
            <a:r>
              <a:rPr lang="ru-RU" dirty="0"/>
              <a:t> газу – 2,02 й 5,11 %. </a:t>
            </a:r>
            <a:endParaRPr lang="ru-RU" dirty="0" smtClean="0"/>
          </a:p>
          <a:p>
            <a:pPr algn="just"/>
            <a:r>
              <a:rPr lang="ru-RU" i="1" dirty="0" err="1" smtClean="0"/>
              <a:t>Частка</a:t>
            </a:r>
            <a:r>
              <a:rPr lang="ru-RU" i="1" dirty="0" smtClean="0"/>
              <a:t> </a:t>
            </a:r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відновлюваних</a:t>
            </a:r>
            <a:r>
              <a:rPr lang="ru-RU" i="1" dirty="0"/>
              <a:t> </a:t>
            </a:r>
            <a:r>
              <a:rPr lang="ru-RU" i="1" dirty="0" err="1"/>
              <a:t>джерел</a:t>
            </a:r>
            <a:r>
              <a:rPr lang="ru-RU" i="1" dirty="0"/>
              <a:t> </a:t>
            </a:r>
            <a:r>
              <a:rPr lang="ru-RU" i="1" dirty="0" err="1"/>
              <a:t>енергії</a:t>
            </a:r>
            <a:r>
              <a:rPr lang="ru-RU" i="1" dirty="0"/>
              <a:t> </a:t>
            </a:r>
            <a:r>
              <a:rPr lang="ru-RU" dirty="0"/>
              <a:t>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гідроенергії</a:t>
            </a:r>
            <a:r>
              <a:rPr lang="ru-RU" dirty="0"/>
              <a:t>) становить, %: у </a:t>
            </a:r>
            <a:r>
              <a:rPr lang="ru-RU" dirty="0" err="1"/>
              <a:t>Фінляндії</a:t>
            </a:r>
            <a:r>
              <a:rPr lang="ru-RU" dirty="0"/>
              <a:t> 24,9 (3,9), </a:t>
            </a:r>
            <a:r>
              <a:rPr lang="ru-RU" dirty="0" err="1"/>
              <a:t>Швеції</a:t>
            </a:r>
            <a:r>
              <a:rPr lang="ru-RU" dirty="0"/>
              <a:t> 33 (14,4), </a:t>
            </a:r>
            <a:r>
              <a:rPr lang="ru-RU" dirty="0" err="1"/>
              <a:t>Канаді</a:t>
            </a:r>
            <a:r>
              <a:rPr lang="ru-RU" dirty="0"/>
              <a:t> 16,5 (12,1), </a:t>
            </a:r>
            <a:r>
              <a:rPr lang="ru-RU" dirty="0" err="1"/>
              <a:t>Норвегії</a:t>
            </a:r>
            <a:r>
              <a:rPr lang="ru-RU" dirty="0"/>
              <a:t> 49,6 (44,7).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(ПДЕ), за </a:t>
            </a:r>
            <a:r>
              <a:rPr lang="ru-RU" dirty="0" err="1"/>
              <a:t>даними</a:t>
            </a:r>
            <a:r>
              <a:rPr lang="ru-RU" dirty="0"/>
              <a:t> на початок 2003р., </a:t>
            </a:r>
            <a:r>
              <a:rPr lang="ru-RU" dirty="0" err="1"/>
              <a:t>диференціюється</a:t>
            </a:r>
            <a:r>
              <a:rPr lang="ru-RU" dirty="0"/>
              <a:t> на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: мала </a:t>
            </a:r>
            <a:r>
              <a:rPr lang="ru-RU" dirty="0" err="1"/>
              <a:t>гідроенергетика</a:t>
            </a:r>
            <a:r>
              <a:rPr lang="ru-RU" dirty="0"/>
              <a:t> (МГЕ) – 47 ГВт, </a:t>
            </a:r>
            <a:r>
              <a:rPr lang="ru-RU" dirty="0" err="1"/>
              <a:t>вітроенергетика</a:t>
            </a:r>
            <a:r>
              <a:rPr lang="ru-RU" dirty="0"/>
              <a:t> (ВЕУ) – 14 (0,1), </a:t>
            </a:r>
            <a:r>
              <a:rPr lang="ru-RU" dirty="0" err="1"/>
              <a:t>фотоелектричні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(ФЕС) – 1,4, </a:t>
            </a:r>
            <a:r>
              <a:rPr lang="ru-RU" dirty="0" err="1"/>
              <a:t>перероблена</a:t>
            </a:r>
            <a:r>
              <a:rPr lang="ru-RU" dirty="0"/>
              <a:t> </a:t>
            </a:r>
            <a:r>
              <a:rPr lang="ru-RU" dirty="0" err="1"/>
              <a:t>біомаса</a:t>
            </a:r>
            <a:r>
              <a:rPr lang="ru-RU" dirty="0"/>
              <a:t> – 100, геотермальна </a:t>
            </a:r>
            <a:r>
              <a:rPr lang="ru-RU" dirty="0" err="1"/>
              <a:t>енергія</a:t>
            </a:r>
            <a:r>
              <a:rPr lang="ru-RU" dirty="0"/>
              <a:t> – 5 (0,15), </a:t>
            </a:r>
            <a:r>
              <a:rPr lang="ru-RU" dirty="0" err="1"/>
              <a:t>припливні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– </a:t>
            </a:r>
            <a:r>
              <a:rPr lang="ru-RU" dirty="0" err="1"/>
              <a:t>менше</a:t>
            </a:r>
            <a:r>
              <a:rPr lang="ru-RU" dirty="0"/>
              <a:t> 1 ГВт. </a:t>
            </a:r>
            <a:r>
              <a:rPr lang="ru-RU" dirty="0" err="1"/>
              <a:t>Всього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у 2013р. </a:t>
            </a:r>
            <a:r>
              <a:rPr lang="ru-RU" dirty="0" err="1"/>
              <a:t>перевищила</a:t>
            </a:r>
            <a:r>
              <a:rPr lang="ru-RU" dirty="0"/>
              <a:t> 170 ГВт,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1,2% </a:t>
            </a:r>
            <a:r>
              <a:rPr lang="ru-RU" dirty="0" err="1"/>
              <a:t>споживаної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У </a:t>
            </a:r>
            <a:r>
              <a:rPr lang="ru-RU" dirty="0" err="1"/>
              <a:t>країнах</a:t>
            </a:r>
            <a:r>
              <a:rPr lang="ru-RU" dirty="0"/>
              <a:t> ЄС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наближується</a:t>
            </a:r>
            <a:r>
              <a:rPr lang="ru-RU" dirty="0"/>
              <a:t> до 10%. У </a:t>
            </a:r>
            <a:r>
              <a:rPr lang="ru-RU" dirty="0" err="1"/>
              <a:t>найближче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довести до 30%.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2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67419"/>
            <a:ext cx="10910977" cy="644393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Згідно</a:t>
            </a:r>
            <a:r>
              <a:rPr lang="ru-RU" dirty="0"/>
              <a:t> з прогнозами,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ХХІ ст.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й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поділиться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 </a:t>
            </a:r>
            <a:r>
              <a:rPr lang="ru-RU" dirty="0" err="1"/>
              <a:t>електроенергія</a:t>
            </a:r>
            <a:r>
              <a:rPr lang="ru-RU" dirty="0"/>
              <a:t> 65, </a:t>
            </a:r>
            <a:r>
              <a:rPr lang="ru-RU" dirty="0" err="1"/>
              <a:t>паливні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 35 % (</a:t>
            </a:r>
            <a:r>
              <a:rPr lang="ru-RU" dirty="0" err="1"/>
              <a:t>вугілля</a:t>
            </a:r>
            <a:r>
              <a:rPr lang="ru-RU" dirty="0"/>
              <a:t> 30, </a:t>
            </a:r>
            <a:r>
              <a:rPr lang="ru-RU" dirty="0" err="1"/>
              <a:t>природний</a:t>
            </a:r>
            <a:r>
              <a:rPr lang="ru-RU" dirty="0"/>
              <a:t> газ та </a:t>
            </a:r>
            <a:r>
              <a:rPr lang="ru-RU" dirty="0" err="1"/>
              <a:t>нафта</a:t>
            </a:r>
            <a:r>
              <a:rPr lang="ru-RU" dirty="0"/>
              <a:t> 5 %).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тимчасовий</a:t>
            </a:r>
            <a:r>
              <a:rPr lang="ru-RU" dirty="0"/>
              <a:t> «</a:t>
            </a:r>
            <a:r>
              <a:rPr lang="ru-RU" dirty="0" err="1"/>
              <a:t>вугільний</a:t>
            </a:r>
            <a:r>
              <a:rPr lang="ru-RU" dirty="0"/>
              <a:t> </a:t>
            </a:r>
            <a:r>
              <a:rPr lang="ru-RU" dirty="0" err="1"/>
              <a:t>пріоритет</a:t>
            </a:r>
            <a:r>
              <a:rPr lang="ru-RU" dirty="0"/>
              <a:t>» у </a:t>
            </a:r>
            <a:r>
              <a:rPr lang="ru-RU" dirty="0" err="1"/>
              <a:t>енергоджерелах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й не повинен стати причиною </a:t>
            </a:r>
            <a:r>
              <a:rPr lang="ru-RU" dirty="0" err="1"/>
              <a:t>розвитку</a:t>
            </a:r>
            <a:r>
              <a:rPr lang="ru-RU" dirty="0"/>
              <a:t> нового генерального </a:t>
            </a:r>
            <a:r>
              <a:rPr lang="ru-RU" dirty="0" err="1"/>
              <a:t>напрямку</a:t>
            </a:r>
            <a:r>
              <a:rPr lang="ru-RU" dirty="0"/>
              <a:t> в </a:t>
            </a:r>
            <a:r>
              <a:rPr lang="ru-RU" dirty="0" err="1"/>
              <a:t>металургії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пріоритет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віддати</a:t>
            </a:r>
            <a:r>
              <a:rPr lang="ru-RU" dirty="0"/>
              <a:t> </a:t>
            </a:r>
            <a:r>
              <a:rPr lang="ru-RU" dirty="0" err="1"/>
              <a:t>електричним</a:t>
            </a:r>
            <a:r>
              <a:rPr lang="ru-RU" dirty="0"/>
              <a:t> та </a:t>
            </a:r>
            <a:r>
              <a:rPr lang="ru-RU" dirty="0" err="1"/>
              <a:t>газовим</a:t>
            </a:r>
            <a:r>
              <a:rPr lang="ru-RU" dirty="0"/>
              <a:t> </a:t>
            </a:r>
            <a:r>
              <a:rPr lang="ru-RU" dirty="0" err="1"/>
              <a:t>технологіям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у </a:t>
            </a:r>
            <a:r>
              <a:rPr lang="ru-RU" dirty="0" err="1"/>
              <a:t>довгостроковій</a:t>
            </a:r>
            <a:r>
              <a:rPr lang="ru-RU" dirty="0"/>
              <a:t> </a:t>
            </a:r>
            <a:r>
              <a:rPr lang="ru-RU" dirty="0" err="1"/>
              <a:t>перспективі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альтернативи</a:t>
            </a:r>
            <a:r>
              <a:rPr lang="ru-RU" dirty="0"/>
              <a:t> </a:t>
            </a:r>
            <a:r>
              <a:rPr lang="ru-RU" dirty="0" err="1"/>
              <a:t>електроенергетичній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великі</a:t>
            </a:r>
            <a:r>
              <a:rPr lang="ru-RU" dirty="0"/>
              <a:t> запаси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добування</a:t>
            </a:r>
            <a:r>
              <a:rPr lang="ru-RU" dirty="0"/>
              <a:t> й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видами </a:t>
            </a:r>
            <a:r>
              <a:rPr lang="ru-RU" dirty="0" err="1"/>
              <a:t>паливних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найменшим</a:t>
            </a:r>
            <a:r>
              <a:rPr lang="ru-RU" dirty="0"/>
              <a:t> </a:t>
            </a:r>
            <a:r>
              <a:rPr lang="ru-RU" dirty="0" err="1"/>
              <a:t>коефіцієнтом</a:t>
            </a:r>
            <a:r>
              <a:rPr lang="ru-RU" dirty="0"/>
              <a:t> </a:t>
            </a:r>
            <a:r>
              <a:rPr lang="ru-RU" dirty="0" err="1"/>
              <a:t>енерговіддачі</a:t>
            </a:r>
            <a:r>
              <a:rPr lang="ru-RU" dirty="0"/>
              <a:t> – </a:t>
            </a:r>
            <a:r>
              <a:rPr lang="ru-RU" dirty="0" err="1"/>
              <a:t>коефіцієнтом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</a:t>
            </a:r>
            <a:r>
              <a:rPr lang="ru-RU" dirty="0" err="1"/>
              <a:t>відношенням</a:t>
            </a:r>
            <a:r>
              <a:rPr lang="ru-RU" dirty="0"/>
              <a:t> </a:t>
            </a:r>
            <a:r>
              <a:rPr lang="ru-RU" dirty="0" err="1"/>
              <a:t>отриманої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до </a:t>
            </a:r>
            <a:r>
              <a:rPr lang="ru-RU" dirty="0" err="1"/>
              <a:t>повних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5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5.2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енергозбереження</a:t>
            </a:r>
            <a:r>
              <a:rPr lang="ru-RU" b="1" dirty="0"/>
              <a:t> на </a:t>
            </a:r>
            <a:r>
              <a:rPr lang="ru-RU" b="1" dirty="0" err="1"/>
              <a:t>аглодоменно</a:t>
            </a:r>
            <a:r>
              <a:rPr lang="ru-RU" b="1" dirty="0"/>
              <a:t>-конвертерному </a:t>
            </a:r>
            <a:r>
              <a:rPr lang="ru-RU" b="1" dirty="0" err="1"/>
              <a:t>маршруті</a:t>
            </a:r>
            <a:r>
              <a:rPr lang="ru-RU" b="1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 </a:t>
            </a:r>
            <a:r>
              <a:rPr lang="ru-RU" dirty="0" err="1"/>
              <a:t>чорній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яка губиться 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утилізувати</a:t>
            </a:r>
            <a:r>
              <a:rPr lang="ru-RU" dirty="0"/>
              <a:t> й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тепла. На мал.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й </a:t>
            </a:r>
            <a:r>
              <a:rPr lang="ru-RU" dirty="0" err="1"/>
              <a:t>використання</a:t>
            </a:r>
            <a:r>
              <a:rPr lang="ru-RU" dirty="0"/>
              <a:t> на </a:t>
            </a:r>
            <a:r>
              <a:rPr lang="ru-RU" dirty="0" err="1"/>
              <a:t>металургійному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циклу. Як видно з рис.,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високу</a:t>
            </a:r>
            <a:r>
              <a:rPr lang="ru-RU" dirty="0"/>
              <a:t> температуру готового коксу й агломерату.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452" y="5856887"/>
            <a:ext cx="10515600" cy="100111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/>
              <a:t>Рисунок - </a:t>
            </a:r>
            <a:r>
              <a:rPr lang="ru-RU" dirty="0"/>
              <a:t>Схема </a:t>
            </a:r>
            <a:r>
              <a:rPr lang="ru-RU" dirty="0" err="1"/>
              <a:t>температурних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 на </a:t>
            </a:r>
            <a:r>
              <a:rPr lang="ru-RU" dirty="0" err="1"/>
              <a:t>металургійному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повним</a:t>
            </a:r>
            <a:r>
              <a:rPr lang="ru-RU" dirty="0"/>
              <a:t> </a:t>
            </a:r>
            <a:r>
              <a:rPr lang="ru-RU" dirty="0" err="1"/>
              <a:t>виробничим</a:t>
            </a:r>
            <a:r>
              <a:rPr lang="ru-RU" dirty="0"/>
              <a:t> циклом: 1 – </a:t>
            </a:r>
            <a:r>
              <a:rPr lang="ru-RU" dirty="0" err="1"/>
              <a:t>вугілля</a:t>
            </a:r>
            <a:r>
              <a:rPr lang="ru-RU" dirty="0"/>
              <a:t>; 2 – </a:t>
            </a:r>
            <a:r>
              <a:rPr lang="ru-RU" dirty="0" err="1"/>
              <a:t>змільчена</a:t>
            </a:r>
            <a:r>
              <a:rPr lang="ru-RU" dirty="0"/>
              <a:t> руда; 3 – агломерат; 4 – кокс; 5 – </a:t>
            </a:r>
            <a:r>
              <a:rPr lang="ru-RU" dirty="0" err="1"/>
              <a:t>рідкий</a:t>
            </a:r>
            <a:r>
              <a:rPr lang="ru-RU" dirty="0"/>
              <a:t> </a:t>
            </a:r>
            <a:r>
              <a:rPr lang="ru-RU" dirty="0" err="1"/>
              <a:t>чавун</a:t>
            </a:r>
            <a:r>
              <a:rPr lang="ru-RU" dirty="0"/>
              <a:t>; 6 – </a:t>
            </a:r>
            <a:r>
              <a:rPr lang="ru-RU" dirty="0" err="1"/>
              <a:t>рідка</a:t>
            </a:r>
            <a:r>
              <a:rPr lang="ru-RU" dirty="0"/>
              <a:t> сталь; 7 – </a:t>
            </a:r>
            <a:r>
              <a:rPr lang="ru-RU" dirty="0" err="1"/>
              <a:t>чавунна</a:t>
            </a:r>
            <a:r>
              <a:rPr lang="ru-RU" dirty="0"/>
              <a:t> </a:t>
            </a:r>
            <a:r>
              <a:rPr lang="ru-RU" dirty="0" err="1"/>
              <a:t>заготівка</a:t>
            </a:r>
            <a:r>
              <a:rPr lang="ru-RU" dirty="0"/>
              <a:t>; 8 – МБЛЗ; 9 – </a:t>
            </a:r>
            <a:r>
              <a:rPr lang="ru-RU" dirty="0" err="1"/>
              <a:t>зливок</a:t>
            </a:r>
            <a:r>
              <a:rPr lang="ru-RU" dirty="0"/>
              <a:t>; 10 – </a:t>
            </a:r>
            <a:r>
              <a:rPr lang="ru-RU" dirty="0" err="1"/>
              <a:t>нагрівальний</a:t>
            </a:r>
            <a:r>
              <a:rPr lang="ru-RU" dirty="0"/>
              <a:t> </a:t>
            </a:r>
            <a:r>
              <a:rPr lang="ru-RU" dirty="0" err="1"/>
              <a:t>колодязь</a:t>
            </a:r>
            <a:r>
              <a:rPr lang="ru-RU" dirty="0"/>
              <a:t>; 11 – сляб; 12 – </a:t>
            </a:r>
            <a:r>
              <a:rPr lang="ru-RU" dirty="0" err="1"/>
              <a:t>нагрівальна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; 13 – </a:t>
            </a:r>
            <a:r>
              <a:rPr lang="ru-RU" dirty="0" err="1"/>
              <a:t>гарячокатана</a:t>
            </a:r>
            <a:r>
              <a:rPr lang="ru-RU" dirty="0"/>
              <a:t> полоса; 14 – </a:t>
            </a:r>
            <a:r>
              <a:rPr lang="ru-RU" dirty="0" err="1"/>
              <a:t>травлення</a:t>
            </a:r>
            <a:r>
              <a:rPr lang="ru-RU" dirty="0"/>
              <a:t>; 15 – холодна прокатка; 16 - </a:t>
            </a:r>
            <a:r>
              <a:rPr lang="ru-RU" dirty="0" err="1"/>
              <a:t>електроочищення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22" y="0"/>
            <a:ext cx="10616130" cy="58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10551"/>
            <a:ext cx="10910977" cy="64353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ресурси</a:t>
            </a:r>
            <a:r>
              <a:rPr lang="ru-RU" dirty="0"/>
              <a:t> тепла,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утилізувати</a:t>
            </a:r>
            <a:r>
              <a:rPr lang="ru-RU" dirty="0"/>
              <a:t>, </a:t>
            </a:r>
            <a:r>
              <a:rPr lang="ru-RU" dirty="0" err="1"/>
              <a:t>орієнтовно</a:t>
            </a:r>
            <a:r>
              <a:rPr lang="ru-RU" dirty="0"/>
              <a:t> </a:t>
            </a:r>
            <a:r>
              <a:rPr lang="ru-RU" dirty="0" err="1"/>
              <a:t>складуть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при </a:t>
            </a:r>
            <a:r>
              <a:rPr lang="ru-RU" dirty="0" err="1"/>
              <a:t>агломерації</a:t>
            </a:r>
            <a:r>
              <a:rPr lang="ru-RU" dirty="0"/>
              <a:t> 0,348-1,74 </a:t>
            </a:r>
            <a:r>
              <a:rPr lang="ru-RU" dirty="0" err="1"/>
              <a:t>Гдж</a:t>
            </a:r>
            <a:r>
              <a:rPr lang="ru-RU" dirty="0"/>
              <a:t> (0,083-0,415 Гкал) на 1 т продукту;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при </a:t>
            </a:r>
            <a:r>
              <a:rPr lang="ru-RU" dirty="0" err="1"/>
              <a:t>коксуванні</a:t>
            </a:r>
            <a:r>
              <a:rPr lang="ru-RU" dirty="0"/>
              <a:t> 2,32 </a:t>
            </a:r>
            <a:r>
              <a:rPr lang="ru-RU" dirty="0" err="1"/>
              <a:t>Гдж</a:t>
            </a:r>
            <a:r>
              <a:rPr lang="ru-RU" dirty="0"/>
              <a:t> (0,554 Гкал) на одну тонну коксу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- на одну тонну </a:t>
            </a:r>
            <a:r>
              <a:rPr lang="ru-RU" dirty="0" err="1"/>
              <a:t>чавуну</a:t>
            </a:r>
            <a:r>
              <a:rPr lang="ru-RU" dirty="0"/>
              <a:t> 3,5 </a:t>
            </a:r>
            <a:r>
              <a:rPr lang="ru-RU" dirty="0" err="1"/>
              <a:t>Гдж</a:t>
            </a:r>
            <a:r>
              <a:rPr lang="ru-RU" dirty="0"/>
              <a:t> (0,834 Гкал). </a:t>
            </a:r>
            <a:endParaRPr lang="ru-RU" dirty="0" smtClean="0"/>
          </a:p>
          <a:p>
            <a:pPr algn="just"/>
            <a:r>
              <a:rPr lang="ru-RU" dirty="0" err="1" smtClean="0"/>
              <a:t>Підраховано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«</a:t>
            </a:r>
            <a:r>
              <a:rPr lang="ru-RU" dirty="0" err="1"/>
              <a:t>доменна</a:t>
            </a:r>
            <a:r>
              <a:rPr lang="ru-RU" dirty="0"/>
              <a:t> </a:t>
            </a:r>
            <a:r>
              <a:rPr lang="ru-RU" dirty="0" err="1"/>
              <a:t>піч-кисневий</a:t>
            </a:r>
            <a:r>
              <a:rPr lang="ru-RU" dirty="0"/>
              <a:t> конвертор» і «</a:t>
            </a:r>
            <a:r>
              <a:rPr lang="ru-RU" dirty="0" err="1"/>
              <a:t>доменна</a:t>
            </a:r>
            <a:r>
              <a:rPr lang="ru-RU" dirty="0"/>
              <a:t> </a:t>
            </a:r>
            <a:r>
              <a:rPr lang="ru-RU" dirty="0" err="1"/>
              <a:t>піч-мартенівська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» до прокату,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розливання</a:t>
            </a:r>
            <a:r>
              <a:rPr lang="ru-RU" dirty="0"/>
              <a:t> стали,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утилізованої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9,28 </a:t>
            </a:r>
            <a:r>
              <a:rPr lang="ru-RU" dirty="0" err="1"/>
              <a:t>Гдж</a:t>
            </a:r>
            <a:r>
              <a:rPr lang="ru-RU" dirty="0"/>
              <a:t> на одну тонну готового прокату. При </a:t>
            </a:r>
            <a:r>
              <a:rPr lang="ru-RU" dirty="0" err="1"/>
              <a:t>ступені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50%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зекономлено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10%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операціях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Помітне</a:t>
            </a:r>
            <a:r>
              <a:rPr lang="ru-RU" dirty="0" smtClean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енерговитрат</a:t>
            </a:r>
            <a:r>
              <a:rPr lang="ru-RU" dirty="0"/>
              <a:t>, як видно з рис.,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винаходом</a:t>
            </a:r>
            <a:r>
              <a:rPr lang="ru-RU" dirty="0"/>
              <a:t> </a:t>
            </a:r>
            <a:r>
              <a:rPr lang="ru-RU" dirty="0" err="1"/>
              <a:t>безперервного</a:t>
            </a:r>
            <a:r>
              <a:rPr lang="ru-RU" dirty="0"/>
              <a:t> </a:t>
            </a:r>
            <a:r>
              <a:rPr lang="ru-RU" dirty="0" err="1"/>
              <a:t>розливання</a:t>
            </a:r>
            <a:r>
              <a:rPr lang="ru-RU" dirty="0"/>
              <a:t> стали,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відпала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у </a:t>
            </a:r>
            <a:r>
              <a:rPr lang="ru-RU" dirty="0" err="1"/>
              <a:t>додатковому</a:t>
            </a:r>
            <a:r>
              <a:rPr lang="ru-RU" dirty="0"/>
              <a:t>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злитків</a:t>
            </a:r>
            <a:r>
              <a:rPr lang="ru-RU" dirty="0"/>
              <a:t> при </a:t>
            </a:r>
            <a:r>
              <a:rPr lang="ru-RU" dirty="0" err="1"/>
              <a:t>прокатці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дозволило </a:t>
            </a:r>
            <a:r>
              <a:rPr lang="ru-RU" dirty="0" err="1"/>
              <a:t>заощадити</a:t>
            </a:r>
            <a:r>
              <a:rPr lang="ru-RU" dirty="0"/>
              <a:t> 1,36 </a:t>
            </a:r>
            <a:r>
              <a:rPr lang="ru-RU" dirty="0" err="1"/>
              <a:t>Гдж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на тонну прокату.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й при </a:t>
            </a:r>
            <a:r>
              <a:rPr lang="ru-RU" dirty="0" err="1"/>
              <a:t>виробництві</a:t>
            </a:r>
            <a:r>
              <a:rPr lang="ru-RU" dirty="0"/>
              <a:t> коксу, агломерату й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Кокс </a:t>
            </a:r>
            <a:r>
              <a:rPr lang="ru-RU" dirty="0" err="1"/>
              <a:t>виштовхують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коксової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з температурою </a:t>
            </a:r>
            <a:r>
              <a:rPr lang="ru-RU" dirty="0" err="1"/>
              <a:t>вище</a:t>
            </a:r>
            <a:r>
              <a:rPr lang="ru-RU" dirty="0"/>
              <a:t> 11000С з </a:t>
            </a:r>
            <a:r>
              <a:rPr lang="ru-RU" dirty="0" err="1"/>
              <a:t>охолодженням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коксотушильной </a:t>
            </a:r>
            <a:r>
              <a:rPr lang="ru-RU" dirty="0" err="1"/>
              <a:t>вежі</a:t>
            </a:r>
            <a:r>
              <a:rPr lang="ru-RU" dirty="0"/>
              <a:t> й на </a:t>
            </a:r>
            <a:r>
              <a:rPr lang="ru-RU" dirty="0" err="1"/>
              <a:t>рампі</a:t>
            </a:r>
            <a:r>
              <a:rPr lang="ru-RU" dirty="0"/>
              <a:t> до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втрачаючи</a:t>
            </a:r>
            <a:r>
              <a:rPr lang="ru-RU" dirty="0"/>
              <a:t>, таким чином,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Агломерат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спікання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температуру </a:t>
            </a:r>
            <a:r>
              <a:rPr lang="ru-RU" dirty="0" err="1"/>
              <a:t>близько</a:t>
            </a:r>
            <a:r>
              <a:rPr lang="ru-RU" dirty="0"/>
              <a:t> 10000С, а в </a:t>
            </a:r>
            <a:r>
              <a:rPr lang="ru-RU" dirty="0" err="1"/>
              <a:t>доменний</a:t>
            </a:r>
            <a:r>
              <a:rPr lang="ru-RU" dirty="0"/>
              <a:t> цех приходить </a:t>
            </a:r>
            <a:r>
              <a:rPr lang="ru-RU" dirty="0" err="1"/>
              <a:t>холодним</a:t>
            </a:r>
            <a:r>
              <a:rPr lang="ru-RU" dirty="0"/>
              <a:t>.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ж </a:t>
            </a:r>
            <a:r>
              <a:rPr lang="ru-RU" dirty="0" err="1"/>
              <a:t>енергії</a:t>
            </a:r>
            <a:r>
              <a:rPr lang="ru-RU" dirty="0"/>
              <a:t> губиться й при </a:t>
            </a:r>
            <a:r>
              <a:rPr lang="ru-RU" dirty="0" err="1"/>
              <a:t>охолодженні</a:t>
            </a:r>
            <a:r>
              <a:rPr lang="ru-RU" dirty="0"/>
              <a:t> </a:t>
            </a:r>
            <a:r>
              <a:rPr lang="ru-RU" dirty="0" err="1"/>
              <a:t>окатишів</a:t>
            </a:r>
            <a:r>
              <a:rPr lang="ru-RU" dirty="0"/>
              <a:t>. Таким чином,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в доменному </a:t>
            </a:r>
            <a:r>
              <a:rPr lang="ru-RU" dirty="0" err="1"/>
              <a:t>процесі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заощадити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58792"/>
            <a:ext cx="11023121" cy="6340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err="1"/>
              <a:t>Агломераційне</a:t>
            </a:r>
            <a:r>
              <a:rPr lang="ru-RU" i="1" dirty="0"/>
              <a:t> </a:t>
            </a:r>
            <a:r>
              <a:rPr lang="ru-RU" i="1" dirty="0" err="1"/>
              <a:t>виробництво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Перевитрата</a:t>
            </a:r>
            <a:r>
              <a:rPr lang="ru-RU" dirty="0" smtClean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по </a:t>
            </a:r>
            <a:r>
              <a:rPr lang="ru-RU" dirty="0" err="1"/>
              <a:t>всіх</a:t>
            </a:r>
            <a:r>
              <a:rPr lang="ru-RU" dirty="0"/>
              <a:t> видах </a:t>
            </a:r>
            <a:r>
              <a:rPr lang="ru-RU" dirty="0" err="1"/>
              <a:t>енергоносіїв</a:t>
            </a:r>
            <a:r>
              <a:rPr lang="ru-RU" dirty="0"/>
              <a:t>, особливо </a:t>
            </a:r>
            <a:r>
              <a:rPr lang="ru-RU" dirty="0" err="1"/>
              <a:t>він</a:t>
            </a:r>
            <a:r>
              <a:rPr lang="ru-RU" dirty="0"/>
              <a:t> значителен по </a:t>
            </a:r>
            <a:r>
              <a:rPr lang="ru-RU" dirty="0" err="1"/>
              <a:t>електроенергії</a:t>
            </a:r>
            <a:r>
              <a:rPr lang="ru-RU" dirty="0"/>
              <a:t>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потужностей</a:t>
            </a:r>
            <a:r>
              <a:rPr lang="ru-RU" dirty="0"/>
              <a:t> </a:t>
            </a:r>
            <a:r>
              <a:rPr lang="ru-RU" dirty="0" err="1"/>
              <a:t>електроустаткування</a:t>
            </a:r>
            <a:r>
              <a:rPr lang="ru-RU" dirty="0"/>
              <a:t> на </a:t>
            </a:r>
            <a:r>
              <a:rPr lang="ru-RU" dirty="0" err="1"/>
              <a:t>аглофабриках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70% з них </a:t>
            </a:r>
            <a:r>
              <a:rPr lang="ru-RU" dirty="0" err="1"/>
              <a:t>витрачається</a:t>
            </a:r>
            <a:r>
              <a:rPr lang="ru-RU" dirty="0"/>
              <a:t> на роботу </a:t>
            </a:r>
            <a:r>
              <a:rPr lang="ru-RU" dirty="0" err="1"/>
              <a:t>ексгаустерів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відведення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. Причиною таких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є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підсоси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в </a:t>
            </a:r>
            <a:r>
              <a:rPr lang="ru-RU" dirty="0" err="1"/>
              <a:t>агломашини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на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аглофабриках</a:t>
            </a:r>
            <a:r>
              <a:rPr lang="ru-RU" dirty="0"/>
              <a:t> </a:t>
            </a:r>
            <a:r>
              <a:rPr lang="ru-RU" dirty="0" err="1"/>
              <a:t>втричі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західних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підсоси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транспорт газу по газоходу, але і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здорожують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Герметизація</a:t>
            </a:r>
            <a:r>
              <a:rPr lang="ru-RU" dirty="0" smtClean="0"/>
              <a:t> </a:t>
            </a:r>
            <a:r>
              <a:rPr lang="ru-RU" dirty="0" err="1"/>
              <a:t>агломашин</a:t>
            </a:r>
            <a:r>
              <a:rPr lang="ru-RU" dirty="0"/>
              <a:t> дозволить у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скорочувати</a:t>
            </a:r>
            <a:r>
              <a:rPr lang="ru-RU" dirty="0"/>
              <a:t> </a:t>
            </a:r>
            <a:r>
              <a:rPr lang="ru-RU" dirty="0" err="1"/>
              <a:t>об'єми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газовий</a:t>
            </a:r>
            <a:r>
              <a:rPr lang="ru-RU" dirty="0"/>
              <a:t> тракт для </a:t>
            </a:r>
            <a:r>
              <a:rPr lang="ru-RU" dirty="0" err="1"/>
              <a:t>очищення</a:t>
            </a:r>
            <a:r>
              <a:rPr lang="ru-RU" dirty="0"/>
              <a:t> і </a:t>
            </a:r>
            <a:r>
              <a:rPr lang="ru-RU" dirty="0" err="1"/>
              <a:t>відведення</a:t>
            </a:r>
            <a:r>
              <a:rPr lang="ru-RU" dirty="0"/>
              <a:t> газу, а не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газоочистки на зонах </a:t>
            </a:r>
            <a:r>
              <a:rPr lang="ru-RU" dirty="0" err="1"/>
              <a:t>охолоджування</a:t>
            </a:r>
            <a:r>
              <a:rPr lang="ru-RU" dirty="0"/>
              <a:t> і </a:t>
            </a:r>
            <a:r>
              <a:rPr lang="ru-RU" dirty="0" err="1"/>
              <a:t>спікання</a:t>
            </a:r>
            <a:r>
              <a:rPr lang="ru-RU" dirty="0"/>
              <a:t>.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транспорт і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дозволить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інерційних</a:t>
            </a:r>
            <a:r>
              <a:rPr lang="ru-RU" dirty="0"/>
              <a:t> і </a:t>
            </a:r>
            <a:r>
              <a:rPr lang="ru-RU" dirty="0" err="1"/>
              <a:t>мокрих</a:t>
            </a:r>
            <a:r>
              <a:rPr lang="ru-RU" dirty="0"/>
              <a:t> </a:t>
            </a:r>
            <a:r>
              <a:rPr lang="ru-RU" dirty="0" err="1"/>
              <a:t>газоочисних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,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дорожчими</a:t>
            </a:r>
            <a:r>
              <a:rPr lang="ru-RU" dirty="0"/>
              <a:t>, але </a:t>
            </a:r>
            <a:r>
              <a:rPr lang="ru-RU" dirty="0" err="1"/>
              <a:t>високоефективними</a:t>
            </a:r>
            <a:r>
              <a:rPr lang="ru-RU" dirty="0"/>
              <a:t> </a:t>
            </a:r>
            <a:r>
              <a:rPr lang="ru-RU" dirty="0" err="1"/>
              <a:t>електрофільтрами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таких </a:t>
            </a:r>
            <a:r>
              <a:rPr lang="ru-RU" dirty="0" err="1"/>
              <a:t>фільтрів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понизити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пороши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аглофабрик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92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0551"/>
            <a:ext cx="10515600" cy="58664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Газоподібне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в </a:t>
            </a:r>
            <a:r>
              <a:rPr lang="ru-RU" dirty="0" err="1"/>
              <a:t>агловиробництві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розпалюванняаглошихти</a:t>
            </a:r>
            <a:r>
              <a:rPr lang="ru-RU" dirty="0"/>
              <a:t>. На </a:t>
            </a:r>
            <a:r>
              <a:rPr lang="ru-RU" dirty="0" err="1"/>
              <a:t>аглофабриках</a:t>
            </a:r>
            <a:r>
              <a:rPr lang="ru-RU" dirty="0"/>
              <a:t> ЄС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вторинні</a:t>
            </a:r>
            <a:r>
              <a:rPr lang="ru-RU" dirty="0"/>
              <a:t> </a:t>
            </a:r>
            <a:r>
              <a:rPr lang="ru-RU" dirty="0" err="1"/>
              <a:t>енергоресурси</a:t>
            </a:r>
            <a:r>
              <a:rPr lang="ru-RU" dirty="0"/>
              <a:t>: </a:t>
            </a:r>
            <a:r>
              <a:rPr lang="ru-RU" dirty="0" err="1"/>
              <a:t>доменний</a:t>
            </a:r>
            <a:r>
              <a:rPr lang="ru-RU" dirty="0"/>
              <a:t> газ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коксодоменну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, в </a:t>
            </a:r>
            <a:r>
              <a:rPr lang="ru-RU" dirty="0" err="1"/>
              <a:t>Україні</a:t>
            </a:r>
            <a:r>
              <a:rPr lang="ru-RU" dirty="0"/>
              <a:t> - як і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дорогий</a:t>
            </a:r>
            <a:r>
              <a:rPr lang="ru-RU" dirty="0"/>
              <a:t> і </a:t>
            </a:r>
            <a:r>
              <a:rPr lang="ru-RU" dirty="0" err="1"/>
              <a:t>дефіцитний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газ,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 тепловому </a:t>
            </a:r>
            <a:r>
              <a:rPr lang="ru-RU" dirty="0" err="1"/>
              <a:t>еквіваленті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</a:t>
            </a:r>
            <a:r>
              <a:rPr lang="ru-RU" dirty="0" err="1"/>
              <a:t>двоє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західноєвропейських</a:t>
            </a:r>
            <a:r>
              <a:rPr lang="ru-RU" dirty="0"/>
              <a:t> </a:t>
            </a:r>
            <a:r>
              <a:rPr lang="ru-RU" dirty="0" err="1"/>
              <a:t>аглофабриках</a:t>
            </a:r>
            <a:r>
              <a:rPr lang="ru-RU" dirty="0"/>
              <a:t>. Причинами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агломерационного </a:t>
            </a:r>
            <a:r>
              <a:rPr lang="ru-RU" dirty="0" err="1"/>
              <a:t>палива</a:t>
            </a:r>
            <a:r>
              <a:rPr lang="ru-RU" dirty="0"/>
              <a:t> неоптимального </a:t>
            </a:r>
            <a:r>
              <a:rPr lang="ru-RU" dirty="0" err="1"/>
              <a:t>фракційного</a:t>
            </a:r>
            <a:r>
              <a:rPr lang="ru-RU" dirty="0"/>
              <a:t> складу. З одного боку,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шматки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нагрівати</a:t>
            </a:r>
            <a:r>
              <a:rPr lang="ru-RU" dirty="0"/>
              <a:t> для </a:t>
            </a:r>
            <a:r>
              <a:rPr lang="ru-RU" dirty="0" err="1"/>
              <a:t>займання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шару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показали,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3 мм </a:t>
            </a:r>
            <a:r>
              <a:rPr lang="ru-RU" dirty="0" err="1"/>
              <a:t>витрата</a:t>
            </a:r>
            <a:r>
              <a:rPr lang="ru-RU" dirty="0"/>
              <a:t> тепла на </a:t>
            </a:r>
            <a:r>
              <a:rPr lang="ru-RU" dirty="0" err="1"/>
              <a:t>розпалюваня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в межах 0,1-0,3 ГДж.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твердого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аглошихти</a:t>
            </a:r>
            <a:r>
              <a:rPr lang="ru-RU" dirty="0"/>
              <a:t> приводить до </a:t>
            </a:r>
            <a:r>
              <a:rPr lang="ru-RU" dirty="0" err="1"/>
              <a:t>недопалювання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шарі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СО. </a:t>
            </a:r>
            <a:r>
              <a:rPr lang="ru-RU" dirty="0" err="1"/>
              <a:t>Допалювання</a:t>
            </a:r>
            <a:r>
              <a:rPr lang="ru-RU" dirty="0"/>
              <a:t> СО в </a:t>
            </a:r>
            <a:r>
              <a:rPr lang="ru-RU" dirty="0" err="1"/>
              <a:t>аглошарі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відсівом</a:t>
            </a:r>
            <a:r>
              <a:rPr lang="ru-RU" dirty="0"/>
              <a:t> з </a:t>
            </a:r>
            <a:r>
              <a:rPr lang="ru-RU" dirty="0" err="1"/>
              <a:t>аглопалива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з </a:t>
            </a:r>
            <a:r>
              <a:rPr lang="ru-RU" dirty="0" err="1"/>
              <a:t>фракційним</a:t>
            </a:r>
            <a:r>
              <a:rPr lang="ru-RU" dirty="0"/>
              <a:t> складом &lt; 0,5 мм,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вакууму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аглолентою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рециркуляції</a:t>
            </a:r>
            <a:r>
              <a:rPr lang="ru-RU" dirty="0"/>
              <a:t> </a:t>
            </a:r>
            <a:r>
              <a:rPr lang="ru-RU" dirty="0" err="1"/>
              <a:t>димових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в </a:t>
            </a:r>
            <a:r>
              <a:rPr lang="ru-RU" dirty="0" err="1"/>
              <a:t>робочій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агломашини</a:t>
            </a:r>
            <a:r>
              <a:rPr lang="ru-RU" dirty="0"/>
              <a:t>.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рециркуляції</a:t>
            </a:r>
            <a:r>
              <a:rPr lang="ru-RU" dirty="0"/>
              <a:t> </a:t>
            </a:r>
            <a:r>
              <a:rPr lang="ru-RU" dirty="0" err="1"/>
              <a:t>аглогазів</a:t>
            </a:r>
            <a:r>
              <a:rPr lang="ru-RU" dirty="0"/>
              <a:t> без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герметизації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не приносить </a:t>
            </a:r>
            <a:r>
              <a:rPr lang="ru-RU" dirty="0" err="1"/>
              <a:t>очікуваного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29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5057"/>
            <a:ext cx="10971362" cy="63317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err="1"/>
              <a:t>Доменне</a:t>
            </a:r>
            <a:r>
              <a:rPr lang="ru-RU" i="1" dirty="0"/>
              <a:t> </a:t>
            </a:r>
            <a:r>
              <a:rPr lang="ru-RU" i="1" dirty="0" err="1"/>
              <a:t>виробництво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необхідної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готового прокату. На </a:t>
            </a:r>
            <a:r>
              <a:rPr lang="ru-RU" dirty="0" err="1"/>
              <a:t>виплавку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кокс, </a:t>
            </a:r>
            <a:r>
              <a:rPr lang="ru-RU" dirty="0" err="1"/>
              <a:t>природний</a:t>
            </a:r>
            <a:r>
              <a:rPr lang="ru-RU" dirty="0"/>
              <a:t> газ і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: </a:t>
            </a:r>
            <a:r>
              <a:rPr lang="ru-RU" dirty="0" err="1"/>
              <a:t>електрична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в основному на </a:t>
            </a:r>
            <a:r>
              <a:rPr lang="ru-RU" dirty="0" err="1"/>
              <a:t>привід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, </a:t>
            </a:r>
            <a:r>
              <a:rPr lang="ru-RU" dirty="0" err="1"/>
              <a:t>перекидання</a:t>
            </a:r>
            <a:r>
              <a:rPr lang="ru-RU" dirty="0"/>
              <a:t> </a:t>
            </a:r>
            <a:r>
              <a:rPr lang="ru-RU" dirty="0" err="1"/>
              <a:t>клапанів</a:t>
            </a:r>
            <a:r>
              <a:rPr lang="ru-RU" dirty="0"/>
              <a:t>, </a:t>
            </a:r>
            <a:r>
              <a:rPr lang="ru-RU" dirty="0" err="1"/>
              <a:t>освітлення</a:t>
            </a:r>
            <a:r>
              <a:rPr lang="ru-RU" dirty="0"/>
              <a:t>, </a:t>
            </a:r>
            <a:r>
              <a:rPr lang="ru-RU" dirty="0" err="1"/>
              <a:t>дуття</a:t>
            </a:r>
            <a:r>
              <a:rPr lang="ru-RU" dirty="0"/>
              <a:t>, </a:t>
            </a:r>
            <a:r>
              <a:rPr lang="ru-RU" dirty="0" err="1"/>
              <a:t>кисень</a:t>
            </a:r>
            <a:r>
              <a:rPr lang="ru-RU" dirty="0"/>
              <a:t>, </a:t>
            </a:r>
            <a:r>
              <a:rPr lang="ru-RU" dirty="0" err="1"/>
              <a:t>природний</a:t>
            </a:r>
            <a:r>
              <a:rPr lang="ru-RU" dirty="0"/>
              <a:t> газ для </a:t>
            </a:r>
            <a:r>
              <a:rPr lang="ru-RU" dirty="0" err="1"/>
              <a:t>кауперів</a:t>
            </a:r>
            <a:r>
              <a:rPr lang="ru-RU" dirty="0"/>
              <a:t>, пар, вода для </a:t>
            </a:r>
            <a:r>
              <a:rPr lang="ru-RU" dirty="0" err="1"/>
              <a:t>охолодження</a:t>
            </a:r>
            <a:r>
              <a:rPr lang="ru-RU" dirty="0"/>
              <a:t>, </a:t>
            </a:r>
            <a:r>
              <a:rPr lang="ru-RU" dirty="0" err="1"/>
              <a:t>стиснене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й </a:t>
            </a:r>
            <a:r>
              <a:rPr lang="ru-RU" dirty="0" err="1"/>
              <a:t>газоочищення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80%) </a:t>
            </a:r>
            <a:r>
              <a:rPr lang="ru-RU" dirty="0" err="1"/>
              <a:t>доменне</a:t>
            </a:r>
            <a:r>
              <a:rPr lang="ru-RU" dirty="0"/>
              <a:t> </a:t>
            </a:r>
            <a:r>
              <a:rPr lang="ru-RU" dirty="0" err="1"/>
              <a:t>виробництвоодержує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коксу. Губиться </a:t>
            </a:r>
            <a:r>
              <a:rPr lang="ru-RU" dirty="0" err="1"/>
              <a:t>енергія</a:t>
            </a:r>
            <a:r>
              <a:rPr lang="ru-RU" dirty="0"/>
              <a:t> з </a:t>
            </a:r>
            <a:r>
              <a:rPr lang="ru-RU" dirty="0" err="1"/>
              <a:t>колошниковим</a:t>
            </a:r>
            <a:r>
              <a:rPr lang="ru-RU" dirty="0"/>
              <a:t> газом, з </a:t>
            </a:r>
            <a:r>
              <a:rPr lang="ru-RU" dirty="0" err="1"/>
              <a:t>гарячими</a:t>
            </a:r>
            <a:r>
              <a:rPr lang="ru-RU" dirty="0"/>
              <a:t> </a:t>
            </a:r>
            <a:r>
              <a:rPr lang="ru-RU" dirty="0" err="1"/>
              <a:t>чавуном</a:t>
            </a:r>
            <a:r>
              <a:rPr lang="ru-RU" dirty="0"/>
              <a:t> і шлаками, з </a:t>
            </a:r>
            <a:r>
              <a:rPr lang="ru-RU" dirty="0" err="1"/>
              <a:t>охолодженням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, з </a:t>
            </a:r>
            <a:r>
              <a:rPr lang="ru-RU" dirty="0" err="1"/>
              <a:t>димовими</a:t>
            </a:r>
            <a:r>
              <a:rPr lang="ru-RU" dirty="0"/>
              <a:t> газами при </a:t>
            </a:r>
            <a:r>
              <a:rPr lang="ru-RU" dirty="0" err="1"/>
              <a:t>нагріванніповітронагрівачів</a:t>
            </a:r>
            <a:r>
              <a:rPr lang="ru-RU" dirty="0"/>
              <a:t> і з </a:t>
            </a:r>
            <a:r>
              <a:rPr lang="ru-RU" dirty="0" err="1"/>
              <a:t>підвищеним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газу </a:t>
            </a:r>
            <a:r>
              <a:rPr lang="ru-RU" dirty="0" err="1"/>
              <a:t>під</a:t>
            </a:r>
            <a:r>
              <a:rPr lang="ru-RU" dirty="0"/>
              <a:t> колошником.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з </a:t>
            </a:r>
            <a:r>
              <a:rPr lang="ru-RU" dirty="0" err="1"/>
              <a:t>рідким</a:t>
            </a:r>
            <a:r>
              <a:rPr lang="ru-RU" dirty="0"/>
              <a:t> </a:t>
            </a:r>
            <a:r>
              <a:rPr lang="ru-RU" dirty="0" err="1"/>
              <a:t>чавуном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при </a:t>
            </a:r>
            <a:r>
              <a:rPr lang="ru-RU" dirty="0" err="1"/>
              <a:t>транспортуванні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150-200 </a:t>
            </a:r>
            <a:r>
              <a:rPr lang="ru-RU" dirty="0" err="1"/>
              <a:t>градусів</a:t>
            </a:r>
            <a:r>
              <a:rPr lang="ru-RU" dirty="0"/>
              <a:t>: (150…200)×0,9×1000=0,135…0,180ГДж/т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r>
              <a:rPr lang="ru-RU" dirty="0" err="1"/>
              <a:t>Решта</a:t>
            </a:r>
            <a:r>
              <a:rPr lang="ru-RU" dirty="0"/>
              <a:t> тепло </a:t>
            </a:r>
            <a:r>
              <a:rPr lang="ru-RU" dirty="0" err="1"/>
              <a:t>використовується</a:t>
            </a:r>
            <a:r>
              <a:rPr lang="ru-RU" dirty="0"/>
              <a:t> при </a:t>
            </a:r>
            <a:r>
              <a:rPr lang="ru-RU" dirty="0" err="1"/>
              <a:t>сталеплавильномупереділі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зменшувати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укриття</a:t>
            </a:r>
            <a:r>
              <a:rPr lang="ru-RU" dirty="0"/>
              <a:t> </a:t>
            </a:r>
            <a:r>
              <a:rPr lang="ru-RU" dirty="0" err="1"/>
              <a:t>чавунних</a:t>
            </a:r>
            <a:r>
              <a:rPr lang="ru-RU" dirty="0"/>
              <a:t> </a:t>
            </a:r>
            <a:r>
              <a:rPr lang="ru-RU" dirty="0" err="1"/>
              <a:t>жолобів</a:t>
            </a:r>
            <a:r>
              <a:rPr lang="ru-RU" dirty="0"/>
              <a:t> на </a:t>
            </a:r>
            <a:r>
              <a:rPr lang="ru-RU" dirty="0" err="1"/>
              <a:t>ливарномудворі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чавуновозних</a:t>
            </a:r>
            <a:r>
              <a:rPr lang="ru-RU" dirty="0"/>
              <a:t> </a:t>
            </a:r>
            <a:r>
              <a:rPr lang="ru-RU" dirty="0" err="1"/>
              <a:t>ковшів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ємності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кращою</a:t>
            </a:r>
            <a:r>
              <a:rPr lang="ru-RU" dirty="0"/>
              <a:t> тепловою </a:t>
            </a:r>
            <a:r>
              <a:rPr lang="ru-RU" dirty="0" err="1"/>
              <a:t>ізоляцією</a:t>
            </a:r>
            <a:r>
              <a:rPr lang="ru-RU" dirty="0"/>
              <a:t> 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кришками</a:t>
            </a:r>
            <a:r>
              <a:rPr lang="ru-RU" dirty="0"/>
              <a:t>. </a:t>
            </a:r>
            <a:r>
              <a:rPr lang="ru-RU" dirty="0" err="1"/>
              <a:t>Кришки</a:t>
            </a:r>
            <a:r>
              <a:rPr lang="ru-RU" dirty="0"/>
              <a:t> для </a:t>
            </a:r>
            <a:r>
              <a:rPr lang="ru-RU" dirty="0" err="1"/>
              <a:t>жолобів</a:t>
            </a:r>
            <a:r>
              <a:rPr lang="ru-RU" dirty="0"/>
              <a:t> і </a:t>
            </a:r>
            <a:r>
              <a:rPr lang="ru-RU" dirty="0" err="1"/>
              <a:t>ковшів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постачені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пристроями</a:t>
            </a:r>
            <a:r>
              <a:rPr lang="ru-RU" dirty="0"/>
              <a:t> для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електричну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термоелектричні</a:t>
            </a:r>
            <a:r>
              <a:rPr lang="ru-RU" dirty="0"/>
              <a:t> </a:t>
            </a:r>
            <a:r>
              <a:rPr lang="ru-RU" dirty="0" err="1"/>
              <a:t>перетворювачі</a:t>
            </a:r>
            <a:r>
              <a:rPr lang="ru-RU" dirty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3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27804"/>
            <a:ext cx="11023121" cy="64266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спонтанного </a:t>
            </a:r>
            <a:r>
              <a:rPr lang="ru-RU" dirty="0" err="1"/>
              <a:t>коливання</a:t>
            </a:r>
            <a:r>
              <a:rPr lang="ru-RU" dirty="0"/>
              <a:t> теплового </a:t>
            </a:r>
            <a:r>
              <a:rPr lang="ru-RU" dirty="0" err="1"/>
              <a:t>станудоменної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, </a:t>
            </a:r>
            <a:r>
              <a:rPr lang="ru-RU" dirty="0" err="1"/>
              <a:t>застосувавши</a:t>
            </a:r>
            <a:r>
              <a:rPr lang="ru-RU" dirty="0"/>
              <a:t> </a:t>
            </a:r>
            <a:r>
              <a:rPr lang="ru-RU" dirty="0" err="1"/>
              <a:t>аналізатори</a:t>
            </a:r>
            <a:r>
              <a:rPr lang="ru-RU" dirty="0"/>
              <a:t> </a:t>
            </a:r>
            <a:r>
              <a:rPr lang="ru-RU" dirty="0" err="1"/>
              <a:t>шихтових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у </a:t>
            </a:r>
            <a:r>
              <a:rPr lang="ru-RU" dirty="0" err="1"/>
              <a:t>потоці</a:t>
            </a:r>
            <a:r>
              <a:rPr lang="ru-RU" dirty="0"/>
              <a:t> й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ходу </a:t>
            </a:r>
            <a:r>
              <a:rPr lang="ru-RU" dirty="0" err="1"/>
              <a:t>печі</a:t>
            </a:r>
            <a:r>
              <a:rPr lang="ru-RU" dirty="0"/>
              <a:t> методами </a:t>
            </a:r>
            <a:r>
              <a:rPr lang="ru-RU" dirty="0" err="1"/>
              <a:t>оптимізації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обчислювальної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пропонованих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30-50%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у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складе 1,4-2,3ГДж на тонну </a:t>
            </a:r>
            <a:r>
              <a:rPr lang="ru-RU" dirty="0" err="1"/>
              <a:t>чавуну</a:t>
            </a:r>
            <a:r>
              <a:rPr lang="ru-RU" dirty="0"/>
              <a:t>. Очевидно,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доменному </a:t>
            </a:r>
            <a:r>
              <a:rPr lang="ru-RU" dirty="0" err="1"/>
              <a:t>процесі</a:t>
            </a:r>
            <a:r>
              <a:rPr lang="ru-RU" dirty="0"/>
              <a:t> дозволить </a:t>
            </a:r>
            <a:r>
              <a:rPr lang="ru-RU" dirty="0" err="1"/>
              <a:t>заощадитизначну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колошниковомупилувтримується</a:t>
            </a:r>
            <a:r>
              <a:rPr lang="ru-RU" dirty="0"/>
              <a:t> 40-55% </a:t>
            </a:r>
            <a:r>
              <a:rPr lang="ru-RU" dirty="0" err="1"/>
              <a:t>заліза</a:t>
            </a:r>
            <a:r>
              <a:rPr lang="ru-RU" dirty="0"/>
              <a:t> й </a:t>
            </a:r>
            <a:r>
              <a:rPr lang="ru-RU" dirty="0" err="1"/>
              <a:t>близько</a:t>
            </a:r>
            <a:r>
              <a:rPr lang="ru-RU" dirty="0"/>
              <a:t> 15% коксу,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коксу при </a:t>
            </a:r>
            <a:r>
              <a:rPr lang="ru-RU" dirty="0" err="1"/>
              <a:t>виході</a:t>
            </a:r>
            <a:r>
              <a:rPr lang="ru-RU" dirty="0"/>
              <a:t> колошникового пилу 50 кг/т, </a:t>
            </a:r>
            <a:r>
              <a:rPr lang="ru-RU" dirty="0" err="1"/>
              <a:t>близько</a:t>
            </a:r>
            <a:r>
              <a:rPr lang="ru-RU" dirty="0"/>
              <a:t> 5 кг/т.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економія</a:t>
            </a:r>
            <a:r>
              <a:rPr lang="ru-RU" dirty="0"/>
              <a:t> коксу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складе </a:t>
            </a:r>
            <a:r>
              <a:rPr lang="ru-RU" dirty="0" err="1"/>
              <a:t>орієнтовно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150 кг/т </a:t>
            </a:r>
            <a:r>
              <a:rPr lang="ru-RU" dirty="0" err="1"/>
              <a:t>чавуну</a:t>
            </a:r>
            <a:r>
              <a:rPr lang="ru-RU" dirty="0"/>
              <a:t> й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газоочищення</a:t>
            </a:r>
            <a:r>
              <a:rPr lang="ru-RU" dirty="0"/>
              <a:t>, </a:t>
            </a:r>
            <a:r>
              <a:rPr lang="ru-RU" dirty="0" err="1"/>
              <a:t>повітронагрівачі</a:t>
            </a:r>
            <a:r>
              <a:rPr lang="ru-RU" dirty="0"/>
              <a:t> й </a:t>
            </a:r>
            <a:r>
              <a:rPr lang="ru-RU" dirty="0" err="1"/>
              <a:t>завантажувальні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переділами</a:t>
            </a:r>
            <a:r>
              <a:rPr lang="ru-RU" dirty="0"/>
              <a:t> (</a:t>
            </a:r>
            <a:r>
              <a:rPr lang="ru-RU" dirty="0" err="1"/>
              <a:t>коксохімічним</a:t>
            </a:r>
            <a:r>
              <a:rPr lang="ru-RU" dirty="0"/>
              <a:t>, </a:t>
            </a:r>
            <a:r>
              <a:rPr lang="ru-RU" dirty="0" err="1"/>
              <a:t>агломераційним</a:t>
            </a:r>
            <a:r>
              <a:rPr lang="ru-RU" dirty="0"/>
              <a:t> і </a:t>
            </a:r>
            <a:r>
              <a:rPr lang="ru-RU" dirty="0" err="1"/>
              <a:t>доменним</a:t>
            </a:r>
            <a:r>
              <a:rPr lang="ru-RU" dirty="0"/>
              <a:t>) у самому доменному </a:t>
            </a:r>
            <a:r>
              <a:rPr lang="ru-RU" dirty="0" err="1"/>
              <a:t>процесі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резерви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/>
              <a:t>доменного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максимальні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плавки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припадають</a:t>
            </a:r>
            <a:r>
              <a:rPr lang="ru-RU" dirty="0"/>
              <a:t> на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, </a:t>
            </a:r>
            <a:r>
              <a:rPr lang="ru-RU" dirty="0" err="1"/>
              <a:t>менші</a:t>
            </a:r>
            <a:r>
              <a:rPr lang="ru-RU" dirty="0"/>
              <a:t>- на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карбонатів</a:t>
            </a:r>
            <a:r>
              <a:rPr lang="ru-RU" dirty="0"/>
              <a:t> </a:t>
            </a:r>
            <a:r>
              <a:rPr lang="ru-RU" dirty="0" err="1"/>
              <a:t>рудних</a:t>
            </a:r>
            <a:r>
              <a:rPr lang="ru-RU" dirty="0"/>
              <a:t> і </a:t>
            </a:r>
            <a:r>
              <a:rPr lang="ru-RU" dirty="0" err="1"/>
              <a:t>флюсових</a:t>
            </a:r>
            <a:r>
              <a:rPr lang="ru-RU" dirty="0"/>
              <a:t>,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в шлаки,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2308"/>
            <a:ext cx="11049000" cy="62886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Сьогодні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валової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випускається</a:t>
            </a:r>
            <a:r>
              <a:rPr lang="ru-RU" dirty="0"/>
              <a:t>, </a:t>
            </a:r>
            <a:r>
              <a:rPr lang="ru-RU" dirty="0" err="1"/>
              <a:t>витрачається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індустріально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По </a:t>
            </a:r>
            <a:r>
              <a:rPr lang="ru-RU" dirty="0" err="1"/>
              <a:t>даним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ЦНІІЧМ, у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на 1 т прокату становить 1,24, у </a:t>
            </a:r>
            <a:r>
              <a:rPr lang="ru-RU" dirty="0" err="1"/>
              <a:t>країнах</a:t>
            </a:r>
            <a:r>
              <a:rPr lang="ru-RU" dirty="0"/>
              <a:t> ЄС – 0,99, у </a:t>
            </a:r>
            <a:r>
              <a:rPr lang="ru-RU" dirty="0" err="1"/>
              <a:t>Японії</a:t>
            </a:r>
            <a:r>
              <a:rPr lang="ru-RU" dirty="0"/>
              <a:t> – 0,90 т </a:t>
            </a:r>
            <a:r>
              <a:rPr lang="ru-RU" dirty="0" err="1"/>
              <a:t>у.т</a:t>
            </a:r>
            <a:r>
              <a:rPr lang="ru-RU" dirty="0"/>
              <a:t>. (36,3; 29,0 і 26,4 ГДж/т </a:t>
            </a:r>
            <a:r>
              <a:rPr lang="ru-RU" dirty="0" err="1"/>
              <a:t>відповідно</a:t>
            </a:r>
            <a:r>
              <a:rPr lang="ru-RU" dirty="0"/>
              <a:t>). Одна </a:t>
            </a:r>
            <a:r>
              <a:rPr lang="ru-RU" dirty="0" err="1"/>
              <a:t>із</a:t>
            </a:r>
            <a:r>
              <a:rPr lang="ru-RU" dirty="0"/>
              <a:t> причин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–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суворі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,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.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питомі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циклу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придбанням</a:t>
            </a:r>
            <a:r>
              <a:rPr lang="ru-RU" dirty="0"/>
              <a:t> коксу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коксівного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до складу </a:t>
            </a:r>
            <a:r>
              <a:rPr lang="ru-RU" dirty="0" err="1"/>
              <a:t>підприємства</a:t>
            </a:r>
            <a:r>
              <a:rPr lang="ru-RU" dirty="0"/>
              <a:t> входить </a:t>
            </a:r>
            <a:r>
              <a:rPr lang="ru-RU" dirty="0" err="1"/>
              <a:t>коксохімічне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. Кокс </a:t>
            </a:r>
            <a:r>
              <a:rPr lang="ru-RU" dirty="0" err="1"/>
              <a:t>використовується</a:t>
            </a:r>
            <a:r>
              <a:rPr lang="ru-RU" dirty="0"/>
              <a:t> в доменному </a:t>
            </a:r>
            <a:r>
              <a:rPr lang="ru-RU" dirty="0" err="1"/>
              <a:t>виробництві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основного </a:t>
            </a:r>
            <a:r>
              <a:rPr lang="ru-RU" dirty="0" err="1"/>
              <a:t>теплоносія</a:t>
            </a:r>
            <a:r>
              <a:rPr lang="ru-RU" dirty="0"/>
              <a:t> й </a:t>
            </a:r>
            <a:r>
              <a:rPr lang="ru-RU" dirty="0" err="1"/>
              <a:t>відновника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. </a:t>
            </a:r>
            <a:r>
              <a:rPr lang="ru-RU" dirty="0" err="1"/>
              <a:t>Витрата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цінового</a:t>
            </a:r>
            <a:r>
              <a:rPr lang="ru-RU" dirty="0"/>
              <a:t> фактору,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кінцеву</a:t>
            </a:r>
            <a:r>
              <a:rPr lang="ru-RU" dirty="0"/>
              <a:t> </a:t>
            </a:r>
            <a:r>
              <a:rPr lang="ru-RU" dirty="0" err="1"/>
              <a:t>енергоємність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техніко-економічні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У табл.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коксу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доменному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8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39946"/>
            <a:ext cx="11066253" cy="62886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в </a:t>
            </a:r>
            <a:r>
              <a:rPr lang="ru-RU" dirty="0" err="1"/>
              <a:t>доменних</a:t>
            </a:r>
            <a:r>
              <a:rPr lang="ru-RU" dirty="0"/>
              <a:t> печах. </a:t>
            </a:r>
          </a:p>
          <a:p>
            <a:pPr algn="just"/>
            <a:r>
              <a:rPr lang="ru-RU" dirty="0"/>
              <a:t>1.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: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ступеню</a:t>
            </a:r>
            <a:r>
              <a:rPr lang="ru-RU" dirty="0"/>
              <a:t> непрямого </a:t>
            </a:r>
            <a:r>
              <a:rPr lang="ru-RU" dirty="0" err="1"/>
              <a:t>відновлення</a:t>
            </a:r>
            <a:r>
              <a:rPr lang="ru-RU" dirty="0"/>
              <a:t> (</a:t>
            </a:r>
            <a:r>
              <a:rPr lang="ru-RU" dirty="0" err="1"/>
              <a:t>раціональний</a:t>
            </a:r>
            <a:r>
              <a:rPr lang="ru-RU" dirty="0"/>
              <a:t> </a:t>
            </a:r>
            <a:r>
              <a:rPr lang="ru-RU" dirty="0" err="1"/>
              <a:t>газорозподіл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відновних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);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(</a:t>
            </a:r>
            <a:r>
              <a:rPr lang="ru-RU" dirty="0" err="1"/>
              <a:t>електрика</a:t>
            </a:r>
            <a:r>
              <a:rPr lang="ru-RU" dirty="0"/>
              <a:t>, ультразвук, гама </a:t>
            </a:r>
            <a:r>
              <a:rPr lang="ru-RU" dirty="0" err="1"/>
              <a:t>опромінення</a:t>
            </a:r>
            <a:r>
              <a:rPr lang="ru-RU" dirty="0"/>
              <a:t>, </a:t>
            </a:r>
            <a:r>
              <a:rPr lang="ru-RU" dirty="0" err="1"/>
              <a:t>каталізатори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з </a:t>
            </a:r>
            <a:r>
              <a:rPr lang="ru-RU" dirty="0" err="1"/>
              <a:t>розкладанням</a:t>
            </a:r>
            <a:r>
              <a:rPr lang="ru-RU" dirty="0"/>
              <a:t> </a:t>
            </a:r>
            <a:r>
              <a:rPr lang="ru-RU" dirty="0" err="1"/>
              <a:t>карбонатів</a:t>
            </a:r>
            <a:r>
              <a:rPr lang="ru-RU" dirty="0"/>
              <a:t>, переходом </a:t>
            </a:r>
            <a:r>
              <a:rPr lang="ru-RU" dirty="0" err="1"/>
              <a:t>сірки</a:t>
            </a:r>
            <a:r>
              <a:rPr lang="ru-RU" dirty="0"/>
              <a:t> в шлак й </a:t>
            </a:r>
            <a:r>
              <a:rPr lang="ru-RU" dirty="0" err="1"/>
              <a:t>розкладанням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тепловтрат</a:t>
            </a:r>
            <a:r>
              <a:rPr lang="ru-RU" dirty="0"/>
              <a:t> через кладку </a:t>
            </a:r>
            <a:r>
              <a:rPr lang="ru-RU" dirty="0" err="1"/>
              <a:t>печі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4.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тепла, уносимого </a:t>
            </a:r>
            <a:r>
              <a:rPr lang="ru-RU" dirty="0" err="1"/>
              <a:t>чавуном</a:t>
            </a:r>
            <a:r>
              <a:rPr lang="ru-RU" dirty="0"/>
              <a:t>, шлаками й газом. </a:t>
            </a:r>
          </a:p>
          <a:p>
            <a:pPr algn="just"/>
            <a:r>
              <a:rPr lang="ru-RU" dirty="0"/>
              <a:t>5.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дорогого </a:t>
            </a:r>
            <a:r>
              <a:rPr lang="ru-RU" dirty="0" err="1"/>
              <a:t>енергоносія</a:t>
            </a:r>
            <a:r>
              <a:rPr lang="ru-RU" dirty="0"/>
              <a:t> (коксу)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дешеві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(</a:t>
            </a:r>
            <a:r>
              <a:rPr lang="ru-RU" dirty="0" err="1"/>
              <a:t>природний</a:t>
            </a:r>
            <a:r>
              <a:rPr lang="ru-RU" dirty="0"/>
              <a:t>, </a:t>
            </a:r>
            <a:r>
              <a:rPr lang="ru-RU" dirty="0" err="1"/>
              <a:t>коксовий</a:t>
            </a:r>
            <a:r>
              <a:rPr lang="ru-RU" dirty="0"/>
              <a:t> і </a:t>
            </a:r>
            <a:r>
              <a:rPr lang="ru-RU" dirty="0" err="1"/>
              <a:t>генераторний</a:t>
            </a:r>
            <a:r>
              <a:rPr lang="ru-RU" dirty="0"/>
              <a:t> гази, мазут, </a:t>
            </a:r>
            <a:r>
              <a:rPr lang="ru-RU" dirty="0" err="1"/>
              <a:t>пиловугільне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</a:t>
            </a:r>
            <a:r>
              <a:rPr lang="ru-RU" dirty="0" err="1"/>
              <a:t>гранульована</a:t>
            </a:r>
            <a:r>
              <a:rPr lang="ru-RU" dirty="0"/>
              <a:t> </a:t>
            </a:r>
            <a:r>
              <a:rPr lang="ru-RU" dirty="0" err="1"/>
              <a:t>пластмаса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.). </a:t>
            </a:r>
          </a:p>
          <a:p>
            <a:pPr algn="just"/>
            <a:r>
              <a:rPr lang="ru-RU" dirty="0"/>
              <a:t>6. </a:t>
            </a:r>
            <a:r>
              <a:rPr lang="ru-RU" dirty="0" err="1"/>
              <a:t>Стабілізація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режиму за часом.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95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430"/>
            <a:ext cx="11049000" cy="63749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Ці</a:t>
            </a:r>
            <a:r>
              <a:rPr lang="ru-RU" dirty="0"/>
              <a:t> шляхи </a:t>
            </a:r>
            <a:r>
              <a:rPr lang="ru-RU" dirty="0" err="1"/>
              <a:t>реалізуються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способами, так </a:t>
            </a:r>
            <a:r>
              <a:rPr lang="ru-RU" dirty="0" err="1"/>
              <a:t>званими</a:t>
            </a:r>
            <a:r>
              <a:rPr lang="ru-RU" dirty="0"/>
              <a:t> методами </a:t>
            </a:r>
            <a:r>
              <a:rPr lang="ru-RU" dirty="0" err="1"/>
              <a:t>інтенсифікації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традиційні</a:t>
            </a:r>
            <a:r>
              <a:rPr lang="ru-RU" dirty="0"/>
              <a:t>, </a:t>
            </a:r>
            <a:r>
              <a:rPr lang="ru-RU" dirty="0" err="1"/>
              <a:t>використовувані</a:t>
            </a:r>
            <a:r>
              <a:rPr lang="ru-RU" dirty="0"/>
              <a:t> й </a:t>
            </a:r>
            <a:r>
              <a:rPr lang="ru-RU" dirty="0" err="1"/>
              <a:t>вдосконалюємі</a:t>
            </a:r>
            <a:r>
              <a:rPr lang="ru-RU" dirty="0"/>
              <a:t> у </a:t>
            </a:r>
            <a:r>
              <a:rPr lang="ru-RU" dirty="0" err="1"/>
              <a:t>цей</a:t>
            </a:r>
            <a:r>
              <a:rPr lang="ru-RU" dirty="0"/>
              <a:t> час, і </a:t>
            </a:r>
            <a:r>
              <a:rPr lang="ru-RU" dirty="0" err="1"/>
              <a:t>нетрадиційні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</a:t>
            </a:r>
            <a:r>
              <a:rPr lang="ru-RU" dirty="0" err="1"/>
              <a:t>цей</a:t>
            </a:r>
            <a:r>
              <a:rPr lang="ru-RU" dirty="0"/>
              <a:t> час не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, але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i="1" dirty="0" smtClean="0"/>
              <a:t>До </a:t>
            </a:r>
            <a:r>
              <a:rPr lang="ru-RU" i="1" dirty="0" err="1"/>
              <a:t>традиційних</a:t>
            </a:r>
            <a:r>
              <a:rPr lang="ru-RU" i="1" dirty="0"/>
              <a:t> </a:t>
            </a:r>
            <a:r>
              <a:rPr lang="ru-RU" i="1" dirty="0" err="1"/>
              <a:t>відносяться</a:t>
            </a:r>
            <a:r>
              <a:rPr lang="ru-RU" i="1" dirty="0"/>
              <a:t> </a:t>
            </a:r>
            <a:r>
              <a:rPr lang="ru-RU" i="1" dirty="0" err="1"/>
              <a:t>наступні</a:t>
            </a:r>
            <a:r>
              <a:rPr lang="ru-RU" i="1" dirty="0"/>
              <a:t> </a:t>
            </a:r>
            <a:r>
              <a:rPr lang="ru-RU" i="1" dirty="0" err="1"/>
              <a:t>методи</a:t>
            </a:r>
            <a:r>
              <a:rPr lang="ru-RU" i="1" dirty="0"/>
              <a:t> </a:t>
            </a:r>
            <a:r>
              <a:rPr lang="ru-RU" i="1" dirty="0" err="1"/>
              <a:t>інтенсифікації</a:t>
            </a:r>
            <a:r>
              <a:rPr lang="ru-RU" i="1" dirty="0"/>
              <a:t>: </a:t>
            </a:r>
            <a:endParaRPr lang="ru-RU" dirty="0"/>
          </a:p>
          <a:p>
            <a:pPr algn="just"/>
            <a:r>
              <a:rPr lang="ru-RU" dirty="0"/>
              <a:t>–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залізорудних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до </a:t>
            </a:r>
            <a:r>
              <a:rPr lang="ru-RU" dirty="0" err="1"/>
              <a:t>доменної</a:t>
            </a:r>
            <a:r>
              <a:rPr lang="ru-RU" dirty="0"/>
              <a:t> плавки;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зволоження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киснем;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вдування</a:t>
            </a:r>
            <a:r>
              <a:rPr lang="ru-RU" dirty="0"/>
              <a:t> в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вуглецевмісних</a:t>
            </a:r>
            <a:r>
              <a:rPr lang="ru-RU" dirty="0"/>
              <a:t> добавок;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комбіноване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вдування</a:t>
            </a:r>
            <a:r>
              <a:rPr lang="ru-RU" dirty="0"/>
              <a:t> в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відбудовних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газу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позадоменна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; </a:t>
            </a:r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плавки;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доменною плавкою.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310" y="753453"/>
            <a:ext cx="10515600" cy="4351338"/>
          </a:xfrm>
        </p:spPr>
        <p:txBody>
          <a:bodyPr/>
          <a:lstStyle/>
          <a:p>
            <a:r>
              <a:rPr lang="ru-RU" i="1" dirty="0" err="1"/>
              <a:t>Таблиця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Питомі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(кг/т </a:t>
            </a:r>
            <a:r>
              <a:rPr lang="ru-RU" dirty="0" err="1"/>
              <a:t>чавуну</a:t>
            </a:r>
            <a:r>
              <a:rPr lang="ru-RU" dirty="0"/>
              <a:t>) </a:t>
            </a:r>
            <a:r>
              <a:rPr lang="ru-RU" dirty="0" err="1"/>
              <a:t>енергоносіїв</a:t>
            </a:r>
            <a:r>
              <a:rPr lang="ru-RU" dirty="0"/>
              <a:t> у доменному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10" y="2006096"/>
            <a:ext cx="11506200" cy="2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2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70936"/>
            <a:ext cx="10910978" cy="624552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Як </a:t>
            </a:r>
            <a:r>
              <a:rPr lang="ru-RU" dirty="0" err="1"/>
              <a:t>випливає</a:t>
            </a:r>
            <a:r>
              <a:rPr lang="ru-RU" dirty="0"/>
              <a:t> з </a:t>
            </a:r>
            <a:r>
              <a:rPr lang="ru-RU" dirty="0" err="1"/>
              <a:t>представлених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витрата</a:t>
            </a:r>
            <a:r>
              <a:rPr lang="ru-RU" dirty="0"/>
              <a:t> коксу на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й Америки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теплоносія</a:t>
            </a:r>
            <a:r>
              <a:rPr lang="ru-RU" dirty="0"/>
              <a:t> доменного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коксу,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енергоємних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ПВП й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(</a:t>
            </a:r>
            <a:r>
              <a:rPr lang="ru-RU" dirty="0" err="1"/>
              <a:t>теплової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складами </a:t>
            </a:r>
            <a:r>
              <a:rPr lang="ru-RU" dirty="0" err="1"/>
              <a:t>виробленого</a:t>
            </a:r>
            <a:r>
              <a:rPr lang="ru-RU" dirty="0"/>
              <a:t> продукту. У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виплавляють</a:t>
            </a:r>
            <a:r>
              <a:rPr lang="ru-RU" dirty="0"/>
              <a:t> </a:t>
            </a:r>
            <a:r>
              <a:rPr lang="ru-RU" dirty="0" err="1"/>
              <a:t>чавун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й </a:t>
            </a:r>
            <a:r>
              <a:rPr lang="ru-RU" dirty="0" err="1"/>
              <a:t>марганцю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меншої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вуглецевого</a:t>
            </a:r>
            <a:r>
              <a:rPr lang="ru-RU" dirty="0"/>
              <a:t> </a:t>
            </a:r>
            <a:r>
              <a:rPr lang="ru-RU" dirty="0" err="1"/>
              <a:t>відновника</a:t>
            </a:r>
            <a:r>
              <a:rPr lang="ru-RU" dirty="0"/>
              <a:t>.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паливно-енергетичному</a:t>
            </a:r>
            <a:r>
              <a:rPr lang="ru-RU" dirty="0"/>
              <a:t> </a:t>
            </a:r>
            <a:r>
              <a:rPr lang="ru-RU" dirty="0" err="1"/>
              <a:t>балансі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газ,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по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30%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енерговитрат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309" y="868093"/>
            <a:ext cx="10515600" cy="4351338"/>
          </a:xfrm>
        </p:spPr>
        <p:txBody>
          <a:bodyPr/>
          <a:lstStyle/>
          <a:p>
            <a:r>
              <a:rPr lang="ru-RU" i="1" dirty="0" err="1"/>
              <a:t>Таблиця</a:t>
            </a:r>
            <a:r>
              <a:rPr lang="ru-RU" i="1" dirty="0"/>
              <a:t> </a:t>
            </a:r>
            <a:r>
              <a:rPr lang="ru-RU" dirty="0"/>
              <a:t>- Структура </a:t>
            </a:r>
            <a:r>
              <a:rPr lang="ru-RU" dirty="0" err="1"/>
              <a:t>споживання</a:t>
            </a:r>
            <a:r>
              <a:rPr lang="ru-RU" dirty="0"/>
              <a:t> природного газу по видах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3" y="2179804"/>
            <a:ext cx="11658600" cy="28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39947"/>
            <a:ext cx="10988615" cy="61937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покупну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. На МК "</a:t>
            </a:r>
            <a:r>
              <a:rPr lang="ru-RU" dirty="0" err="1"/>
              <a:t>Азовсталь</a:t>
            </a:r>
            <a:r>
              <a:rPr lang="ru-RU" dirty="0"/>
              <a:t>"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здобувається</a:t>
            </a:r>
            <a:r>
              <a:rPr lang="ru-RU" dirty="0"/>
              <a:t>, становить 76,7, на МК "</a:t>
            </a:r>
            <a:r>
              <a:rPr lang="ru-RU" dirty="0" err="1"/>
              <a:t>Криворіжсталь</a:t>
            </a:r>
            <a:r>
              <a:rPr lang="ru-RU" dirty="0"/>
              <a:t>" – 85,2, на МК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Ілліча</a:t>
            </a:r>
            <a:r>
              <a:rPr lang="ru-RU" dirty="0"/>
              <a:t> – 86,7%.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властиво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МК "</a:t>
            </a:r>
            <a:r>
              <a:rPr lang="ru-RU" dirty="0" err="1"/>
              <a:t>Криворіжсталь</a:t>
            </a:r>
            <a:r>
              <a:rPr lang="ru-RU" dirty="0"/>
              <a:t>" </a:t>
            </a:r>
            <a:r>
              <a:rPr lang="ru-RU" dirty="0" err="1"/>
              <a:t>майже</a:t>
            </a:r>
            <a:r>
              <a:rPr lang="ru-RU" dirty="0"/>
              <a:t> в 1, 5 рази меньше,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здобувається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мереж. </a:t>
            </a:r>
            <a:r>
              <a:rPr lang="ru-RU" dirty="0" err="1"/>
              <a:t>Враховуючи</a:t>
            </a:r>
            <a:r>
              <a:rPr lang="ru-RU" dirty="0"/>
              <a:t> великий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доступність</a:t>
            </a:r>
            <a:r>
              <a:rPr lang="ru-RU" dirty="0"/>
              <a:t> і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вугіль</a:t>
            </a:r>
            <a:r>
              <a:rPr lang="ru-RU" dirty="0"/>
              <a:t>,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би </a:t>
            </a:r>
            <a:r>
              <a:rPr lang="ru-RU" dirty="0" err="1"/>
              <a:t>розв'язати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поточного </a:t>
            </a:r>
            <a:r>
              <a:rPr lang="ru-RU" dirty="0" err="1"/>
              <a:t>виробництва</a:t>
            </a:r>
            <a:r>
              <a:rPr lang="ru-RU" dirty="0"/>
              <a:t> й у </a:t>
            </a:r>
            <a:r>
              <a:rPr lang="ru-RU" dirty="0" err="1"/>
              <a:t>перспективі</a:t>
            </a:r>
            <a:r>
              <a:rPr lang="ru-RU" dirty="0"/>
              <a:t>. Перейти на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 до 2010 р. з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370 Мвт </a:t>
            </a:r>
            <a:r>
              <a:rPr lang="ru-RU" dirty="0" err="1"/>
              <a:t>планував</a:t>
            </a:r>
            <a:r>
              <a:rPr lang="ru-RU" dirty="0"/>
              <a:t> </a:t>
            </a:r>
            <a:r>
              <a:rPr lang="ru-RU" dirty="0" err="1"/>
              <a:t>Алчевський</a:t>
            </a:r>
            <a:r>
              <a:rPr lang="ru-RU" dirty="0"/>
              <a:t> МК. "</a:t>
            </a:r>
            <a:r>
              <a:rPr lang="ru-RU" dirty="0" err="1"/>
              <a:t>Запорожсталь</a:t>
            </a:r>
            <a:r>
              <a:rPr lang="ru-RU" dirty="0"/>
              <a:t>" в 2006р. </a:t>
            </a:r>
            <a:r>
              <a:rPr lang="ru-RU" dirty="0" err="1"/>
              <a:t>ввів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турбогенератор </a:t>
            </a:r>
            <a:r>
              <a:rPr lang="ru-RU" dirty="0" err="1"/>
              <a:t>потужністю</a:t>
            </a:r>
            <a:r>
              <a:rPr lang="ru-RU" dirty="0"/>
              <a:t> 36 Мвт. </a:t>
            </a:r>
            <a:r>
              <a:rPr lang="ru-RU" dirty="0" err="1"/>
              <a:t>Однак</a:t>
            </a:r>
            <a:r>
              <a:rPr lang="ru-RU" dirty="0"/>
              <a:t>, на думку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розв'яже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покупної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ставить </a:t>
            </a:r>
            <a:r>
              <a:rPr lang="ru-RU" dirty="0" err="1"/>
              <a:t>металургів-енергетиків</a:t>
            </a:r>
            <a:r>
              <a:rPr lang="ru-RU" dirty="0"/>
              <a:t> у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й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виправдана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5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62"/>
            <a:ext cx="10841966" cy="479628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підприємствах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виплавляють</a:t>
            </a:r>
            <a:r>
              <a:rPr lang="ru-RU" dirty="0"/>
              <a:t> сталь </a:t>
            </a:r>
            <a:r>
              <a:rPr lang="ru-RU" dirty="0" err="1"/>
              <a:t>киснево-конвертерним</a:t>
            </a:r>
            <a:r>
              <a:rPr lang="ru-RU" dirty="0"/>
              <a:t> способом,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споживачем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 В </a:t>
            </a:r>
            <a:r>
              <a:rPr lang="ru-RU" dirty="0" err="1"/>
              <a:t>умовах</a:t>
            </a:r>
            <a:r>
              <a:rPr lang="ru-RU" dirty="0"/>
              <a:t> "</a:t>
            </a:r>
            <a:r>
              <a:rPr lang="ru-RU" dirty="0" err="1"/>
              <a:t>Криворіжсталі</a:t>
            </a:r>
            <a:r>
              <a:rPr lang="ru-RU" dirty="0"/>
              <a:t>"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31,8% </a:t>
            </a:r>
            <a:r>
              <a:rPr lang="ru-RU" dirty="0" err="1"/>
              <a:t>споживаної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на МК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Ілліча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величина становить 18,2%, а 9,1% </a:t>
            </a:r>
            <a:r>
              <a:rPr lang="ru-RU" dirty="0" err="1"/>
              <a:t>іде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стисненого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Питоме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450-480 </a:t>
            </a:r>
            <a:r>
              <a:rPr lang="ru-RU" dirty="0" err="1"/>
              <a:t>кВтгод</a:t>
            </a:r>
            <a:r>
              <a:rPr lang="ru-RU" dirty="0"/>
              <a:t> (1,62-1,73 </a:t>
            </a:r>
            <a:r>
              <a:rPr lang="ru-RU" dirty="0" err="1"/>
              <a:t>Гдж</a:t>
            </a:r>
            <a:r>
              <a:rPr lang="ru-RU" dirty="0"/>
              <a:t>/т) </a:t>
            </a:r>
            <a:r>
              <a:rPr lang="ru-RU" dirty="0" err="1"/>
              <a:t>електроенергії</a:t>
            </a:r>
            <a:r>
              <a:rPr lang="ru-RU" dirty="0"/>
              <a:t>, 1,2-1,3 т </a:t>
            </a:r>
            <a:r>
              <a:rPr lang="ru-RU" dirty="0" err="1"/>
              <a:t>у.т</a:t>
            </a:r>
            <a:r>
              <a:rPr lang="ru-RU" dirty="0"/>
              <a:t>. (35,2-38,1 </a:t>
            </a:r>
            <a:r>
              <a:rPr lang="ru-RU" dirty="0" err="1"/>
              <a:t>Гдж</a:t>
            </a:r>
            <a:r>
              <a:rPr lang="ru-RU" dirty="0"/>
              <a:t>/т)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1,0-1,1 т </a:t>
            </a:r>
            <a:r>
              <a:rPr lang="ru-RU" dirty="0" err="1"/>
              <a:t>у.т</a:t>
            </a:r>
            <a:r>
              <a:rPr lang="ru-RU" dirty="0"/>
              <a:t>. (29,3-32,2 </a:t>
            </a:r>
            <a:r>
              <a:rPr lang="ru-RU" dirty="0" err="1"/>
              <a:t>Гдж</a:t>
            </a:r>
            <a:r>
              <a:rPr lang="ru-RU" dirty="0"/>
              <a:t>/т) твердого </a:t>
            </a:r>
            <a:r>
              <a:rPr lang="ru-RU" dirty="0" err="1"/>
              <a:t>палива</a:t>
            </a:r>
            <a:r>
              <a:rPr lang="ru-RU" dirty="0"/>
              <a:t>. </a:t>
            </a:r>
            <a:r>
              <a:rPr lang="ru-RU" dirty="0" err="1"/>
              <a:t>Питоме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в сталеплавильному </a:t>
            </a:r>
            <a:r>
              <a:rPr lang="ru-RU" dirty="0" err="1"/>
              <a:t>виробництві</a:t>
            </a:r>
            <a:r>
              <a:rPr lang="ru-RU" dirty="0"/>
              <a:t> становить: </a:t>
            </a:r>
            <a:r>
              <a:rPr lang="ru-RU" dirty="0" err="1"/>
              <a:t>Україна</a:t>
            </a:r>
            <a:r>
              <a:rPr lang="ru-RU" dirty="0"/>
              <a:t> – 2,52(700); </a:t>
            </a:r>
            <a:r>
              <a:rPr lang="ru-RU" dirty="0" err="1"/>
              <a:t>країни</a:t>
            </a:r>
            <a:r>
              <a:rPr lang="ru-RU" dirty="0"/>
              <a:t> ЄС – 1,66(462); </a:t>
            </a:r>
            <a:r>
              <a:rPr lang="ru-RU" dirty="0" err="1"/>
              <a:t>Японія</a:t>
            </a:r>
            <a:r>
              <a:rPr lang="ru-RU" dirty="0"/>
              <a:t> – 1,65(458); </a:t>
            </a:r>
            <a:r>
              <a:rPr lang="ru-RU" dirty="0" err="1"/>
              <a:t>кращий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аналог – 1,48(320)</a:t>
            </a:r>
            <a:r>
              <a:rPr lang="ru-RU" dirty="0" err="1"/>
              <a:t>Гдж</a:t>
            </a:r>
            <a:r>
              <a:rPr lang="ru-RU" dirty="0"/>
              <a:t>/т(</a:t>
            </a:r>
            <a:r>
              <a:rPr lang="ru-RU" dirty="0" err="1"/>
              <a:t>кВтч</a:t>
            </a:r>
            <a:r>
              <a:rPr lang="ru-RU" dirty="0"/>
              <a:t>/т). У </a:t>
            </a:r>
            <a:r>
              <a:rPr lang="ru-RU" dirty="0" err="1"/>
              <a:t>кількісному</a:t>
            </a:r>
            <a:r>
              <a:rPr lang="ru-RU" dirty="0"/>
              <a:t> </a:t>
            </a:r>
            <a:r>
              <a:rPr lang="ru-RU" dirty="0" err="1"/>
              <a:t>вираженні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незбігаються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 статистики </a:t>
            </a:r>
            <a:r>
              <a:rPr lang="ru-RU" dirty="0" err="1"/>
              <a:t>українських</a:t>
            </a:r>
            <a:r>
              <a:rPr lang="ru-RU" dirty="0"/>
              <a:t> і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 На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й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сталеплавильному </a:t>
            </a:r>
            <a:r>
              <a:rPr lang="ru-RU" dirty="0" err="1"/>
              <a:t>комплексі</a:t>
            </a:r>
            <a:r>
              <a:rPr lang="ru-RU" dirty="0"/>
              <a:t> по видах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розрахунками</a:t>
            </a:r>
            <a:r>
              <a:rPr lang="ru-RU" dirty="0"/>
              <a:t> "</a:t>
            </a:r>
            <a:r>
              <a:rPr lang="ru-RU" dirty="0" err="1"/>
              <a:t>Енергосталі</a:t>
            </a:r>
            <a:r>
              <a:rPr lang="ru-RU" dirty="0"/>
              <a:t>" і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розподіляються</a:t>
            </a:r>
            <a:r>
              <a:rPr lang="ru-RU" dirty="0"/>
              <a:t> в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6" y="4865616"/>
            <a:ext cx="10858500" cy="19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9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0551"/>
            <a:ext cx="10919604" cy="62800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електросталеплавильному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електропечей</a:t>
            </a:r>
            <a:r>
              <a:rPr lang="ru-RU" dirty="0"/>
              <a:t> </a:t>
            </a:r>
            <a:r>
              <a:rPr lang="ru-RU" dirty="0" err="1"/>
              <a:t>адаптовані</a:t>
            </a:r>
            <a:r>
              <a:rPr lang="ru-RU" dirty="0"/>
              <a:t> до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металошихты</a:t>
            </a:r>
            <a:r>
              <a:rPr lang="ru-RU" dirty="0"/>
              <a:t> (</a:t>
            </a:r>
            <a:r>
              <a:rPr lang="ru-RU" dirty="0" err="1"/>
              <a:t>металевий</a:t>
            </a:r>
            <a:r>
              <a:rPr lang="ru-RU" dirty="0"/>
              <a:t> лом, </a:t>
            </a:r>
            <a:r>
              <a:rPr lang="ru-RU" dirty="0" err="1"/>
              <a:t>окатиші</a:t>
            </a:r>
            <a:r>
              <a:rPr lang="ru-RU" dirty="0"/>
              <a:t>, </a:t>
            </a:r>
            <a:r>
              <a:rPr lang="ru-RU" dirty="0" err="1"/>
              <a:t>брикети</a:t>
            </a:r>
            <a:r>
              <a:rPr lang="ru-RU" dirty="0"/>
              <a:t>, </a:t>
            </a:r>
            <a:r>
              <a:rPr lang="ru-RU" dirty="0" err="1"/>
              <a:t>чавун</a:t>
            </a:r>
            <a:r>
              <a:rPr lang="ru-RU" dirty="0"/>
              <a:t>) і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</a:t>
            </a:r>
            <a:r>
              <a:rPr lang="ru-RU" dirty="0" err="1"/>
              <a:t>енергія</a:t>
            </a:r>
            <a:r>
              <a:rPr lang="ru-RU" dirty="0"/>
              <a:t> газу,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відходить</a:t>
            </a:r>
            <a:r>
              <a:rPr lang="ru-RU" dirty="0"/>
              <a:t>, </a:t>
            </a:r>
            <a:r>
              <a:rPr lang="ru-RU" dirty="0" err="1"/>
              <a:t>теплова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).Вони </a:t>
            </a:r>
            <a:r>
              <a:rPr lang="ru-RU" dirty="0" err="1"/>
              <a:t>оснащені</a:t>
            </a:r>
            <a:r>
              <a:rPr lang="ru-RU" dirty="0"/>
              <a:t> </a:t>
            </a:r>
            <a:r>
              <a:rPr lang="ru-RU" dirty="0" err="1"/>
              <a:t>потужними</a:t>
            </a:r>
            <a:r>
              <a:rPr lang="ru-RU" dirty="0"/>
              <a:t> трансформаторами 50-85 МВА й </a:t>
            </a:r>
            <a:r>
              <a:rPr lang="ru-RU" dirty="0" err="1"/>
              <a:t>паливними</a:t>
            </a:r>
            <a:r>
              <a:rPr lang="ru-RU" dirty="0"/>
              <a:t> пальниками для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металевого</a:t>
            </a:r>
            <a:r>
              <a:rPr lang="ru-RU" dirty="0"/>
              <a:t> лома, тому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(КИТ). В 2014 р.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на </a:t>
            </a:r>
            <a:r>
              <a:rPr lang="ru-RU" dirty="0" err="1"/>
              <a:t>виплавку</a:t>
            </a:r>
            <a:r>
              <a:rPr lang="ru-RU" dirty="0"/>
              <a:t> стали в </a:t>
            </a:r>
            <a:r>
              <a:rPr lang="ru-RU" dirty="0" err="1"/>
              <a:t>умовах</a:t>
            </a:r>
            <a:r>
              <a:rPr lang="ru-RU" dirty="0"/>
              <a:t> ММЗ "ІСТІЛ" </a:t>
            </a:r>
            <a:r>
              <a:rPr lang="ru-RU" dirty="0" err="1"/>
              <a:t>склала</a:t>
            </a:r>
            <a:r>
              <a:rPr lang="ru-RU" dirty="0"/>
              <a:t> 343, "</a:t>
            </a:r>
            <a:r>
              <a:rPr lang="ru-RU" dirty="0" err="1"/>
              <a:t>Северсталі</a:t>
            </a:r>
            <a:r>
              <a:rPr lang="ru-RU" dirty="0"/>
              <a:t>" – 280 </a:t>
            </a:r>
            <a:r>
              <a:rPr lang="ru-RU" dirty="0" err="1"/>
              <a:t>кВтч</a:t>
            </a:r>
            <a:r>
              <a:rPr lang="ru-RU" dirty="0"/>
              <a:t>/т, </a:t>
            </a:r>
            <a:r>
              <a:rPr lang="ru-RU" dirty="0" err="1"/>
              <a:t>відповідно</a:t>
            </a:r>
            <a:r>
              <a:rPr lang="ru-RU" dirty="0"/>
              <a:t> 1,23 і 1,01 </a:t>
            </a:r>
            <a:r>
              <a:rPr lang="ru-RU" dirty="0" err="1"/>
              <a:t>Гдж</a:t>
            </a:r>
            <a:r>
              <a:rPr lang="ru-RU" dirty="0"/>
              <a:t>/т </a:t>
            </a:r>
            <a:r>
              <a:rPr lang="ru-RU" dirty="0" err="1"/>
              <a:t>сирої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природного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перспективний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статистикою,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незначну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виплавленої</a:t>
            </a:r>
            <a:r>
              <a:rPr lang="ru-RU" dirty="0"/>
              <a:t> в </a:t>
            </a:r>
            <a:r>
              <a:rPr lang="ru-RU" dirty="0" err="1"/>
              <a:t>електропечах</a:t>
            </a:r>
            <a:r>
              <a:rPr lang="ru-RU" dirty="0"/>
              <a:t> (3,5% у </a:t>
            </a:r>
            <a:r>
              <a:rPr lang="ru-RU" dirty="0" err="1"/>
              <a:t>порівнянні</a:t>
            </a:r>
            <a:r>
              <a:rPr lang="ru-RU" dirty="0"/>
              <a:t> з 31-76% у ЄС),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більшими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в прокатному </a:t>
            </a:r>
            <a:r>
              <a:rPr lang="ru-RU" dirty="0" err="1"/>
              <a:t>виробництві</a:t>
            </a:r>
            <a:r>
              <a:rPr lang="ru-RU" dirty="0"/>
              <a:t> й на </a:t>
            </a:r>
            <a:r>
              <a:rPr lang="ru-RU" dirty="0" err="1"/>
              <a:t>кисневих</a:t>
            </a:r>
            <a:r>
              <a:rPr lang="ru-RU" dirty="0"/>
              <a:t> </a:t>
            </a:r>
            <a:r>
              <a:rPr lang="ru-RU" dirty="0" err="1"/>
              <a:t>станціях</a:t>
            </a:r>
            <a:r>
              <a:rPr lang="ru-RU" dirty="0"/>
              <a:t>, </a:t>
            </a:r>
            <a:r>
              <a:rPr lang="ru-RU" dirty="0" err="1"/>
              <a:t>розділові</a:t>
            </a:r>
            <a:r>
              <a:rPr lang="ru-RU" dirty="0"/>
              <a:t> блоки </a:t>
            </a:r>
            <a:r>
              <a:rPr lang="ru-RU" dirty="0" err="1"/>
              <a:t>яких</a:t>
            </a:r>
            <a:r>
              <a:rPr lang="ru-RU" dirty="0"/>
              <a:t> (</a:t>
            </a:r>
            <a:r>
              <a:rPr lang="ru-RU" dirty="0" err="1"/>
              <a:t>виробництва</a:t>
            </a:r>
            <a:r>
              <a:rPr lang="ru-RU" dirty="0"/>
              <a:t> "</a:t>
            </a:r>
            <a:r>
              <a:rPr lang="ru-RU" dirty="0" err="1"/>
              <a:t>Криогенмаш</a:t>
            </a:r>
            <a:r>
              <a:rPr lang="ru-RU" dirty="0"/>
              <a:t>", </a:t>
            </a:r>
            <a:r>
              <a:rPr lang="ru-RU" dirty="0" err="1"/>
              <a:t>г.Балашиха</a:t>
            </a:r>
            <a:r>
              <a:rPr lang="ru-RU" dirty="0"/>
              <a:t>) морально й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застаріли</a:t>
            </a:r>
            <a:r>
              <a:rPr lang="ru-RU" dirty="0"/>
              <a:t>. Тому </a:t>
            </a:r>
            <a:r>
              <a:rPr lang="ru-RU" dirty="0" err="1"/>
              <a:t>майже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заводах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реконструкція</a:t>
            </a:r>
            <a:r>
              <a:rPr lang="ru-RU" dirty="0"/>
              <a:t> </a:t>
            </a:r>
            <a:r>
              <a:rPr lang="ru-RU" dirty="0" err="1"/>
              <a:t>кисневих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з </a:t>
            </a:r>
            <a:r>
              <a:rPr lang="ru-RU" dirty="0" err="1"/>
              <a:t>установкою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з </a:t>
            </a:r>
            <a:r>
              <a:rPr lang="ru-RU" dirty="0" err="1"/>
              <a:t>молекулярними</a:t>
            </a:r>
            <a:r>
              <a:rPr lang="ru-RU" dirty="0"/>
              <a:t> ситами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й Китаю.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6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3622</Words>
  <Application>Microsoft Office PowerPoint</Application>
  <PresentationFormat>Широкоэкранный</PresentationFormat>
  <Paragraphs>86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5 Енергозбереження в металургії. Економія енергоресурсів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Таблиця - Структура енергоспоживання металургійних підприємств (Г Дж/т стали) </vt:lpstr>
      <vt:lpstr>Презентация PowerPoint</vt:lpstr>
      <vt:lpstr>Рисунок - Класифікація металевої шихти для ДСП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Таблиця - Зведена таблиця енергоефективності </vt:lpstr>
      <vt:lpstr>Презентация PowerPoint</vt:lpstr>
      <vt:lpstr>Презентация PowerPoint</vt:lpstr>
      <vt:lpstr>5.2 Методи енергозбереження на аглодоменно-конвертерному маршруті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Енергозбереження в металургії. Економія енергоресурсів</dc:title>
  <dc:creator>Metalurg</dc:creator>
  <cp:lastModifiedBy>Metalurg</cp:lastModifiedBy>
  <cp:revision>5</cp:revision>
  <dcterms:created xsi:type="dcterms:W3CDTF">2023-09-08T10:16:28Z</dcterms:created>
  <dcterms:modified xsi:type="dcterms:W3CDTF">2023-09-08T10:47:38Z</dcterms:modified>
</cp:coreProperties>
</file>