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64" r:id="rId5"/>
    <p:sldId id="260" r:id="rId6"/>
    <p:sldId id="266" r:id="rId7"/>
    <p:sldId id="268" r:id="rId8"/>
    <p:sldId id="269" r:id="rId9"/>
    <p:sldId id="270" r:id="rId10"/>
    <p:sldId id="262" r:id="rId11"/>
    <p:sldId id="261" r:id="rId12"/>
    <p:sldId id="259" r:id="rId1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наталия наталия" initials="нн" lastIdx="1" clrIdx="0">
    <p:extLst>
      <p:ext uri="{19B8F6BF-5375-455C-9EA6-DF929625EA0E}">
        <p15:presenceInfo xmlns:p15="http://schemas.microsoft.com/office/powerpoint/2012/main" userId="76a78305cda882b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96"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8-31T19:31:21.243" idx="1">
    <p:pos x="10" y="10"/>
    <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C901E697-B6EB-4B68-AB92-DEC886AC1E81}" type="datetimeFigureOut">
              <a:rPr lang="uk-UA" smtClean="0"/>
              <a:t>08.12.2020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75B8671-D658-4719-92AE-8EC77009B043}" type="slidenum">
              <a:rPr lang="uk-UA" smtClean="0"/>
              <a:t>‹#›</a:t>
            </a:fld>
            <a:endParaRPr lang="uk-UA"/>
          </a:p>
        </p:txBody>
      </p:sp>
    </p:spTree>
    <p:extLst>
      <p:ext uri="{BB962C8B-B14F-4D97-AF65-F5344CB8AC3E}">
        <p14:creationId xmlns:p14="http://schemas.microsoft.com/office/powerpoint/2010/main" val="3542553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901E697-B6EB-4B68-AB92-DEC886AC1E81}" type="datetimeFigureOut">
              <a:rPr lang="uk-UA" smtClean="0"/>
              <a:t>08.12.2020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75B8671-D658-4719-92AE-8EC77009B043}" type="slidenum">
              <a:rPr lang="uk-UA" smtClean="0"/>
              <a:t>‹#›</a:t>
            </a:fld>
            <a:endParaRPr lang="uk-UA"/>
          </a:p>
        </p:txBody>
      </p:sp>
    </p:spTree>
    <p:extLst>
      <p:ext uri="{BB962C8B-B14F-4D97-AF65-F5344CB8AC3E}">
        <p14:creationId xmlns:p14="http://schemas.microsoft.com/office/powerpoint/2010/main" val="347124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901E697-B6EB-4B68-AB92-DEC886AC1E81}" type="datetimeFigureOut">
              <a:rPr lang="uk-UA" smtClean="0"/>
              <a:t>08.12.2020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75B8671-D658-4719-92AE-8EC77009B043}" type="slidenum">
              <a:rPr lang="uk-UA" smtClean="0"/>
              <a:t>‹#›</a:t>
            </a:fld>
            <a:endParaRPr lang="uk-UA"/>
          </a:p>
        </p:txBody>
      </p:sp>
    </p:spTree>
    <p:extLst>
      <p:ext uri="{BB962C8B-B14F-4D97-AF65-F5344CB8AC3E}">
        <p14:creationId xmlns:p14="http://schemas.microsoft.com/office/powerpoint/2010/main" val="518497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901E697-B6EB-4B68-AB92-DEC886AC1E81}" type="datetimeFigureOut">
              <a:rPr lang="uk-UA" smtClean="0"/>
              <a:t>08.12.2020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75B8671-D658-4719-92AE-8EC77009B043}" type="slidenum">
              <a:rPr lang="uk-UA" smtClean="0"/>
              <a:t>‹#›</a:t>
            </a:fld>
            <a:endParaRPr lang="uk-UA"/>
          </a:p>
        </p:txBody>
      </p:sp>
    </p:spTree>
    <p:extLst>
      <p:ext uri="{BB962C8B-B14F-4D97-AF65-F5344CB8AC3E}">
        <p14:creationId xmlns:p14="http://schemas.microsoft.com/office/powerpoint/2010/main" val="721136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901E697-B6EB-4B68-AB92-DEC886AC1E81}" type="datetimeFigureOut">
              <a:rPr lang="uk-UA" smtClean="0"/>
              <a:t>08.12.2020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75B8671-D658-4719-92AE-8EC77009B043}" type="slidenum">
              <a:rPr lang="uk-UA" smtClean="0"/>
              <a:t>‹#›</a:t>
            </a:fld>
            <a:endParaRPr lang="uk-UA"/>
          </a:p>
        </p:txBody>
      </p:sp>
    </p:spTree>
    <p:extLst>
      <p:ext uri="{BB962C8B-B14F-4D97-AF65-F5344CB8AC3E}">
        <p14:creationId xmlns:p14="http://schemas.microsoft.com/office/powerpoint/2010/main" val="398338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C901E697-B6EB-4B68-AB92-DEC886AC1E81}" type="datetimeFigureOut">
              <a:rPr lang="uk-UA" smtClean="0"/>
              <a:t>08.12.2020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75B8671-D658-4719-92AE-8EC77009B043}" type="slidenum">
              <a:rPr lang="uk-UA" smtClean="0"/>
              <a:t>‹#›</a:t>
            </a:fld>
            <a:endParaRPr lang="uk-UA"/>
          </a:p>
        </p:txBody>
      </p:sp>
    </p:spTree>
    <p:extLst>
      <p:ext uri="{BB962C8B-B14F-4D97-AF65-F5344CB8AC3E}">
        <p14:creationId xmlns:p14="http://schemas.microsoft.com/office/powerpoint/2010/main" val="93405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C901E697-B6EB-4B68-AB92-DEC886AC1E81}" type="datetimeFigureOut">
              <a:rPr lang="uk-UA" smtClean="0"/>
              <a:t>08.12.2020</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A75B8671-D658-4719-92AE-8EC77009B043}" type="slidenum">
              <a:rPr lang="uk-UA" smtClean="0"/>
              <a:t>‹#›</a:t>
            </a:fld>
            <a:endParaRPr lang="uk-UA"/>
          </a:p>
        </p:txBody>
      </p:sp>
    </p:spTree>
    <p:extLst>
      <p:ext uri="{BB962C8B-B14F-4D97-AF65-F5344CB8AC3E}">
        <p14:creationId xmlns:p14="http://schemas.microsoft.com/office/powerpoint/2010/main" val="38397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C901E697-B6EB-4B68-AB92-DEC886AC1E81}" type="datetimeFigureOut">
              <a:rPr lang="uk-UA" smtClean="0"/>
              <a:t>08.12.2020</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A75B8671-D658-4719-92AE-8EC77009B043}" type="slidenum">
              <a:rPr lang="uk-UA" smtClean="0"/>
              <a:t>‹#›</a:t>
            </a:fld>
            <a:endParaRPr lang="uk-UA"/>
          </a:p>
        </p:txBody>
      </p:sp>
    </p:spTree>
    <p:extLst>
      <p:ext uri="{BB962C8B-B14F-4D97-AF65-F5344CB8AC3E}">
        <p14:creationId xmlns:p14="http://schemas.microsoft.com/office/powerpoint/2010/main" val="3859843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901E697-B6EB-4B68-AB92-DEC886AC1E81}" type="datetimeFigureOut">
              <a:rPr lang="uk-UA" smtClean="0"/>
              <a:t>08.12.2020</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A75B8671-D658-4719-92AE-8EC77009B043}" type="slidenum">
              <a:rPr lang="uk-UA" smtClean="0"/>
              <a:t>‹#›</a:t>
            </a:fld>
            <a:endParaRPr lang="uk-UA"/>
          </a:p>
        </p:txBody>
      </p:sp>
    </p:spTree>
    <p:extLst>
      <p:ext uri="{BB962C8B-B14F-4D97-AF65-F5344CB8AC3E}">
        <p14:creationId xmlns:p14="http://schemas.microsoft.com/office/powerpoint/2010/main" val="4170167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901E697-B6EB-4B68-AB92-DEC886AC1E81}" type="datetimeFigureOut">
              <a:rPr lang="uk-UA" smtClean="0"/>
              <a:t>08.12.2020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75B8671-D658-4719-92AE-8EC77009B043}" type="slidenum">
              <a:rPr lang="uk-UA" smtClean="0"/>
              <a:t>‹#›</a:t>
            </a:fld>
            <a:endParaRPr lang="uk-UA"/>
          </a:p>
        </p:txBody>
      </p:sp>
    </p:spTree>
    <p:extLst>
      <p:ext uri="{BB962C8B-B14F-4D97-AF65-F5344CB8AC3E}">
        <p14:creationId xmlns:p14="http://schemas.microsoft.com/office/powerpoint/2010/main" val="1685334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901E697-B6EB-4B68-AB92-DEC886AC1E81}" type="datetimeFigureOut">
              <a:rPr lang="uk-UA" smtClean="0"/>
              <a:t>08.12.2020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75B8671-D658-4719-92AE-8EC77009B043}" type="slidenum">
              <a:rPr lang="uk-UA" smtClean="0"/>
              <a:t>‹#›</a:t>
            </a:fld>
            <a:endParaRPr lang="uk-UA"/>
          </a:p>
        </p:txBody>
      </p:sp>
    </p:spTree>
    <p:extLst>
      <p:ext uri="{BB962C8B-B14F-4D97-AF65-F5344CB8AC3E}">
        <p14:creationId xmlns:p14="http://schemas.microsoft.com/office/powerpoint/2010/main" val="2205966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1E697-B6EB-4B68-AB92-DEC886AC1E81}" type="datetimeFigureOut">
              <a:rPr lang="uk-UA" smtClean="0"/>
              <a:t>08.12.2020</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5B8671-D658-4719-92AE-8EC77009B043}" type="slidenum">
              <a:rPr lang="uk-UA" smtClean="0"/>
              <a:t>‹#›</a:t>
            </a:fld>
            <a:endParaRPr lang="uk-UA"/>
          </a:p>
        </p:txBody>
      </p:sp>
    </p:spTree>
    <p:extLst>
      <p:ext uri="{BB962C8B-B14F-4D97-AF65-F5344CB8AC3E}">
        <p14:creationId xmlns:p14="http://schemas.microsoft.com/office/powerpoint/2010/main" val="66600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55520" y="1292352"/>
            <a:ext cx="8583168" cy="2554545"/>
          </a:xfrm>
          <a:prstGeom prst="rect">
            <a:avLst/>
          </a:prstGeom>
          <a:noFill/>
        </p:spPr>
        <p:txBody>
          <a:bodyPr wrap="square" rtlCol="0">
            <a:spAutoFit/>
          </a:bodyPr>
          <a:lstStyle/>
          <a:p>
            <a:pPr algn="ctr"/>
            <a:r>
              <a:rPr lang="uk-UA" sz="4000" dirty="0" smtClean="0"/>
              <a:t>ЛЕКЦІЯ </a:t>
            </a:r>
          </a:p>
          <a:p>
            <a:pPr algn="ctr"/>
            <a:r>
              <a:rPr lang="uk-UA" sz="4000" dirty="0" smtClean="0"/>
              <a:t>на тему </a:t>
            </a:r>
          </a:p>
          <a:p>
            <a:pPr algn="ctr"/>
            <a:r>
              <a:rPr lang="uk-UA" sz="4000" dirty="0" smtClean="0"/>
              <a:t>«Методи захисту від електрохімічної корозії»</a:t>
            </a:r>
            <a:endParaRPr lang="uk-UA" sz="4000" dirty="0"/>
          </a:p>
        </p:txBody>
      </p:sp>
      <p:sp>
        <p:nvSpPr>
          <p:cNvPr id="3" name="TextBox 2"/>
          <p:cNvSpPr txBox="1"/>
          <p:nvPr/>
        </p:nvSpPr>
        <p:spPr>
          <a:xfrm>
            <a:off x="3816096" y="4181856"/>
            <a:ext cx="5437632" cy="461665"/>
          </a:xfrm>
          <a:prstGeom prst="rect">
            <a:avLst/>
          </a:prstGeom>
          <a:noFill/>
        </p:spPr>
        <p:txBody>
          <a:bodyPr wrap="square" rtlCol="0">
            <a:spAutoFit/>
          </a:bodyPr>
          <a:lstStyle/>
          <a:p>
            <a:pPr algn="ctr"/>
            <a:r>
              <a:rPr lang="uk-UA" sz="2400" b="1" dirty="0" smtClean="0">
                <a:solidFill>
                  <a:srgbClr val="FF0000"/>
                </a:solidFill>
              </a:rPr>
              <a:t>Ілюстративні матеріали </a:t>
            </a:r>
            <a:endParaRPr lang="uk-UA" sz="2400" b="1" dirty="0">
              <a:solidFill>
                <a:srgbClr val="FF0000"/>
              </a:solidFill>
            </a:endParaRPr>
          </a:p>
        </p:txBody>
      </p:sp>
    </p:spTree>
    <p:extLst>
      <p:ext uri="{BB962C8B-B14F-4D97-AF65-F5344CB8AC3E}">
        <p14:creationId xmlns:p14="http://schemas.microsoft.com/office/powerpoint/2010/main" val="42470133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latin typeface="Times New Roman" panose="02020603050405020304" pitchFamily="18" charset="0"/>
                <a:cs typeface="Times New Roman" panose="02020603050405020304" pitchFamily="18" charset="0"/>
              </a:rPr>
              <a:t>КАТОДНИЙ ЗАХИСТ ТРУБОПРОВОДІВ ВІД КОРОЗІЇ</a:t>
            </a:r>
            <a:endParaRPr lang="ru-RU" b="1" dirty="0">
              <a:latin typeface="Times New Roman" panose="02020603050405020304" pitchFamily="18" charset="0"/>
              <a:cs typeface="Times New Roman" panose="02020603050405020304" pitchFamily="18" charset="0"/>
            </a:endParaRPr>
          </a:p>
        </p:txBody>
      </p:sp>
      <p:pic>
        <p:nvPicPr>
          <p:cNvPr id="6146" name="Picture 2" descr="ÐÐ°ÑÐ¾Ð´Ð½Ð°Ñ Ð·Ð°ÑÐ¸ÑÐ° ÑÑÑÐ±Ð¾Ð¿ÑÐ¾Ð²Ð¾Ð´Ð¾Ð² Ð¾Ñ ÐºÐ¾ÑÑÐ¾Ð·Ð¸Ð¸: ÑÐ»ÐµÐºÑÑÐ¾ÑÐ¸Ð¼Ð¸ÑÐµÑÐºÐ°Ñ, Ð¿ÑÐ¸Ð½ÑÐ¸Ð¿  Ð´ÐµÐ¹ÑÑÐ²Ð¸Ñ, Ð­Ð¥Ð, Ð°Ð½Ð¾Ð´Ð½Ð°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 y="2073592"/>
            <a:ext cx="6096000" cy="3686176"/>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ÐÐ°ÑÐ¾Ð´Ð½Ð°Ñ Ð·Ð°ÑÐ¸ÑÐ° Ð¾Ñ ÐºÐ¾ÑÑÐ¾Ð·Ð¸Ð¸ â ÐºÐ°ÐºÐ¾Ð¹ Ð±ÑÐ²Ð°ÐµÑ Ð¸ ÐºÐ°Ðº Ð²ÑÐ¿Ð¾Ð»Ð½ÑÐµÑÑÑ? + ÐÐ¸Ð´ÐµÐ¾"/>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2407" y="2387259"/>
            <a:ext cx="5123561" cy="30588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18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39419"/>
          </a:xfrm>
        </p:spPr>
        <p:txBody>
          <a:bodyPr>
            <a:normAutofit/>
          </a:bodyPr>
          <a:lstStyle/>
          <a:p>
            <a:pPr algn="ctr"/>
            <a:r>
              <a:rPr lang="uk-UA" sz="3600" b="1" dirty="0" smtClean="0">
                <a:solidFill>
                  <a:srgbClr val="FF0000"/>
                </a:solidFill>
                <a:latin typeface="Times New Roman" panose="02020603050405020304" pitchFamily="18" charset="0"/>
                <a:cs typeface="Times New Roman" panose="02020603050405020304" pitchFamily="18" charset="0"/>
              </a:rPr>
              <a:t>ПРОТЕКТОРНИЙ ЗАХИСТ</a:t>
            </a:r>
            <a:endParaRPr lang="ru-RU" sz="3600" b="1" dirty="0">
              <a:solidFill>
                <a:srgbClr val="FF0000"/>
              </a:solidFill>
              <a:latin typeface="Times New Roman" panose="02020603050405020304" pitchFamily="18" charset="0"/>
              <a:cs typeface="Times New Roman" panose="02020603050405020304" pitchFamily="18" charset="0"/>
            </a:endParaRPr>
          </a:p>
        </p:txBody>
      </p:sp>
      <p:pic>
        <p:nvPicPr>
          <p:cNvPr id="4" name="Объект 3"/>
          <p:cNvPicPr>
            <a:picLocks noGrp="1" noChangeAspect="1"/>
          </p:cNvPicPr>
          <p:nvPr>
            <p:ph idx="1"/>
          </p:nvPr>
        </p:nvPicPr>
        <p:blipFill>
          <a:blip r:embed="rId2"/>
          <a:stretch>
            <a:fillRect/>
          </a:stretch>
        </p:blipFill>
        <p:spPr>
          <a:xfrm>
            <a:off x="2251269" y="1483454"/>
            <a:ext cx="7689461" cy="4258977"/>
          </a:xfrm>
          <a:prstGeom prst="rect">
            <a:avLst/>
          </a:prstGeom>
        </p:spPr>
      </p:pic>
      <p:sp>
        <p:nvSpPr>
          <p:cNvPr id="5" name="TextBox 4"/>
          <p:cNvSpPr txBox="1"/>
          <p:nvPr/>
        </p:nvSpPr>
        <p:spPr>
          <a:xfrm>
            <a:off x="1377696" y="6059424"/>
            <a:ext cx="9253728" cy="461665"/>
          </a:xfrm>
          <a:prstGeom prst="rect">
            <a:avLst/>
          </a:prstGeom>
          <a:noFill/>
        </p:spPr>
        <p:txBody>
          <a:bodyPr wrap="square" rtlCol="0">
            <a:spAutoFit/>
          </a:bodyPr>
          <a:lstStyle/>
          <a:p>
            <a:pPr algn="ctr"/>
            <a:r>
              <a:rPr lang="uk-UA" sz="2400" b="1" dirty="0" smtClean="0">
                <a:latin typeface="Times New Roman" panose="02020603050405020304" pitchFamily="18" charset="0"/>
                <a:cs typeface="Times New Roman" panose="02020603050405020304" pitchFamily="18" charset="0"/>
              </a:rPr>
              <a:t>Цинк більш активний метал ніж залізо</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695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5975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6448" y="418743"/>
            <a:ext cx="10668000" cy="6124754"/>
          </a:xfrm>
          <a:prstGeom prst="rect">
            <a:avLst/>
          </a:prstGeom>
        </p:spPr>
        <p:txBody>
          <a:bodyPr wrap="square">
            <a:spAutoFit/>
          </a:bodyPr>
          <a:lstStyle/>
          <a:p>
            <a:pPr algn="ctr"/>
            <a:r>
              <a:rPr lang="uk-UA" sz="2800" b="1" dirty="0" smtClean="0">
                <a:solidFill>
                  <a:srgbClr val="FF0000"/>
                </a:solidFill>
              </a:rPr>
              <a:t>ОСНОВНІ НАПРЯМКИ БОРОТЬБИ З КОРОЗІЄЮ</a:t>
            </a:r>
          </a:p>
          <a:p>
            <a:endParaRPr lang="uk-UA" sz="2800" b="1" dirty="0" smtClean="0">
              <a:solidFill>
                <a:srgbClr val="FF0000"/>
              </a:solidFill>
            </a:endParaRPr>
          </a:p>
          <a:p>
            <a:pPr indent="450850" algn="just">
              <a:buFont typeface="Arial" panose="020B0604020202020204" pitchFamily="34" charset="0"/>
              <a:buChar char="•"/>
            </a:pPr>
            <a:r>
              <a:rPr lang="uk-UA" sz="2400" dirty="0" smtClean="0"/>
              <a:t>Обробка корозійного середовища, що має на меті загальмувати швидкість катодного, анодної або загальних реакцій. суть методу зводиться або до видалення речовин, що прискорюють корозію, або до введення речовин, що уповільнюють її (інгібітори).</a:t>
            </a:r>
          </a:p>
          <a:p>
            <a:pPr indent="450850" algn="just">
              <a:buFont typeface="Arial" panose="020B0604020202020204" pitchFamily="34" charset="0"/>
              <a:buChar char="•"/>
            </a:pPr>
            <a:endParaRPr lang="uk-UA" sz="2400" dirty="0" smtClean="0"/>
          </a:p>
          <a:p>
            <a:pPr indent="450850" algn="just">
              <a:buFont typeface="Arial" panose="020B0604020202020204" pitchFamily="34" charset="0"/>
              <a:buChar char="•"/>
            </a:pPr>
            <a:r>
              <a:rPr lang="uk-UA" sz="2400" dirty="0" smtClean="0"/>
              <a:t>Електрохімічний захист, що має на меті змусити анод ні реакції протікати на спеціальних додаткових електродах (катодний, анодний або протекторний захист).</a:t>
            </a:r>
          </a:p>
          <a:p>
            <a:pPr indent="450850" algn="just">
              <a:buFont typeface="Arial" panose="020B0604020202020204" pitchFamily="34" charset="0"/>
              <a:buChar char="•"/>
            </a:pPr>
            <a:endParaRPr lang="uk-UA" sz="2400" dirty="0" smtClean="0"/>
          </a:p>
          <a:p>
            <a:pPr indent="450850" algn="just">
              <a:buFont typeface="Arial" panose="020B0604020202020204" pitchFamily="34" charset="0"/>
              <a:buChar char="•"/>
            </a:pPr>
            <a:r>
              <a:rPr lang="uk-UA" sz="2400" dirty="0" smtClean="0"/>
              <a:t>Захисні покриття - як металеві, так і неметалічні.</a:t>
            </a:r>
          </a:p>
          <a:p>
            <a:pPr indent="450850" algn="just">
              <a:buFont typeface="Arial" panose="020B0604020202020204" pitchFamily="34" charset="0"/>
              <a:buChar char="•"/>
            </a:pPr>
            <a:endParaRPr lang="uk-UA" sz="2400" dirty="0" smtClean="0"/>
          </a:p>
          <a:p>
            <a:pPr indent="450850" algn="just">
              <a:buFont typeface="Arial" panose="020B0604020202020204" pitchFamily="34" charset="0"/>
              <a:buChar char="•"/>
            </a:pPr>
            <a:r>
              <a:rPr lang="uk-UA" sz="2400" dirty="0" smtClean="0"/>
              <a:t>Легування металу або заміна його іншим, більш корозійностійким.</a:t>
            </a:r>
          </a:p>
          <a:p>
            <a:pPr indent="450850" algn="just">
              <a:buFont typeface="Arial" panose="020B0604020202020204" pitchFamily="34" charset="0"/>
              <a:buChar char="•"/>
            </a:pPr>
            <a:endParaRPr lang="uk-UA" sz="2400" dirty="0" smtClean="0"/>
          </a:p>
          <a:p>
            <a:pPr indent="450850" algn="just">
              <a:buFont typeface="Arial" panose="020B0604020202020204" pitchFamily="34" charset="0"/>
              <a:buChar char="•"/>
            </a:pPr>
            <a:r>
              <a:rPr lang="uk-UA" sz="2400" dirty="0" smtClean="0"/>
              <a:t>Методи раціонального конструювання.</a:t>
            </a:r>
            <a:endParaRPr lang="uk-UA" sz="2400" dirty="0"/>
          </a:p>
        </p:txBody>
      </p:sp>
    </p:spTree>
    <p:extLst>
      <p:ext uri="{BB962C8B-B14F-4D97-AF65-F5344CB8AC3E}">
        <p14:creationId xmlns:p14="http://schemas.microsoft.com/office/powerpoint/2010/main" val="4193681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99744" y="398747"/>
            <a:ext cx="10655808" cy="5386090"/>
          </a:xfrm>
          <a:prstGeom prst="rect">
            <a:avLst/>
          </a:prstGeom>
        </p:spPr>
        <p:txBody>
          <a:bodyPr wrap="square">
            <a:spAutoFit/>
          </a:bodyPr>
          <a:lstStyle/>
          <a:p>
            <a:pPr algn="ctr"/>
            <a:r>
              <a:rPr lang="uk-UA" sz="2800" b="1" dirty="0" smtClean="0">
                <a:solidFill>
                  <a:srgbClr val="FF0000"/>
                </a:solidFill>
              </a:rPr>
              <a:t>ЗМІНА СКЛАДУ СЕРЕДОВИЩА</a:t>
            </a:r>
          </a:p>
          <a:p>
            <a:endParaRPr lang="uk-UA" sz="2800" b="1" dirty="0" smtClean="0">
              <a:solidFill>
                <a:srgbClr val="FF0000"/>
              </a:solidFill>
            </a:endParaRPr>
          </a:p>
          <a:p>
            <a:pPr algn="just"/>
            <a:r>
              <a:rPr lang="uk-UA" sz="2400" dirty="0" smtClean="0"/>
              <a:t>У промислових умовах експлуатації в ряді випадків зменшення втрат від корозії може бути досягнуто за допомогою змінення складу агресивного середовища. </a:t>
            </a:r>
          </a:p>
          <a:p>
            <a:pPr algn="just"/>
            <a:endParaRPr lang="uk-UA" sz="2400" dirty="0"/>
          </a:p>
          <a:p>
            <a:pPr algn="just"/>
            <a:r>
              <a:rPr lang="uk-UA" sz="2400" dirty="0" smtClean="0"/>
              <a:t>Для цього використовують два прийоми:</a:t>
            </a:r>
          </a:p>
          <a:p>
            <a:pPr marL="342900" indent="-342900" algn="just">
              <a:buAutoNum type="arabicParenR"/>
            </a:pPr>
            <a:r>
              <a:rPr lang="uk-UA" sz="2400" dirty="0" smtClean="0"/>
              <a:t>видалення з агресивного середовища речовин, що викликають корозію металів;</a:t>
            </a:r>
          </a:p>
          <a:p>
            <a:pPr algn="just"/>
            <a:endParaRPr lang="uk-UA" sz="2400" dirty="0" smtClean="0"/>
          </a:p>
          <a:p>
            <a:pPr algn="just"/>
            <a:r>
              <a:rPr lang="uk-UA" sz="2400" dirty="0" smtClean="0"/>
              <a:t>2) введення в агресивне середовище спеціальних речовин, які викликають значне зниження швидкості корозійного процесу.</a:t>
            </a:r>
          </a:p>
          <a:p>
            <a:pPr algn="just"/>
            <a:endParaRPr lang="uk-UA" sz="2400" dirty="0" smtClean="0"/>
          </a:p>
          <a:p>
            <a:pPr algn="just"/>
            <a:r>
              <a:rPr lang="uk-UA" sz="2400" dirty="0" smtClean="0"/>
              <a:t>Такі речовини називаються сповільнювачами, або інгібіторами, </a:t>
            </a:r>
            <a:r>
              <a:rPr lang="uk-UA" sz="2400" dirty="0" err="1" smtClean="0"/>
              <a:t>кор</a:t>
            </a:r>
            <a:r>
              <a:rPr lang="uk-UA" sz="2400" dirty="0" smtClean="0"/>
              <a:t>-</a:t>
            </a:r>
          </a:p>
          <a:p>
            <a:pPr algn="just"/>
            <a:r>
              <a:rPr lang="uk-UA" sz="2400" dirty="0" err="1" smtClean="0"/>
              <a:t>розіі</a:t>
            </a:r>
            <a:r>
              <a:rPr lang="uk-UA" sz="2400" dirty="0" smtClean="0"/>
              <a:t>.</a:t>
            </a:r>
            <a:endParaRPr lang="uk-UA" sz="2400" dirty="0"/>
          </a:p>
        </p:txBody>
      </p:sp>
    </p:spTree>
    <p:extLst>
      <p:ext uri="{BB962C8B-B14F-4D97-AF65-F5344CB8AC3E}">
        <p14:creationId xmlns:p14="http://schemas.microsoft.com/office/powerpoint/2010/main" val="1330783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63168" y="529441"/>
            <a:ext cx="10704576" cy="5755422"/>
          </a:xfrm>
          <a:prstGeom prst="rect">
            <a:avLst/>
          </a:prstGeom>
        </p:spPr>
        <p:txBody>
          <a:bodyPr wrap="square">
            <a:spAutoFit/>
          </a:bodyPr>
          <a:lstStyle/>
          <a:p>
            <a:pPr algn="ctr"/>
            <a:r>
              <a:rPr lang="uk-UA" sz="2800" b="1" dirty="0" smtClean="0">
                <a:solidFill>
                  <a:srgbClr val="FF0000"/>
                </a:solidFill>
              </a:rPr>
              <a:t>ЗНИЖЕННЯ АГРЕСИВНОСТІ СЕРЕДОВИЩА</a:t>
            </a:r>
          </a:p>
          <a:p>
            <a:pPr algn="ctr"/>
            <a:endParaRPr lang="uk-UA" sz="2800" b="1" dirty="0" smtClean="0">
              <a:solidFill>
                <a:srgbClr val="FF0000"/>
              </a:solidFill>
            </a:endParaRPr>
          </a:p>
          <a:p>
            <a:pPr indent="450850" algn="just"/>
            <a:r>
              <a:rPr lang="uk-UA" sz="2400" dirty="0" smtClean="0"/>
              <a:t>Значна зміна складу корозійного середовища може бути досягнуто одним з перерахованих способів:</a:t>
            </a:r>
          </a:p>
          <a:p>
            <a:pPr indent="450850" algn="just"/>
            <a:endParaRPr lang="uk-UA" sz="2400" dirty="0" smtClean="0"/>
          </a:p>
          <a:p>
            <a:pPr indent="450850" algn="just">
              <a:buFontTx/>
              <a:buChar char="-"/>
            </a:pPr>
            <a:r>
              <a:rPr lang="uk-UA" sz="2400" dirty="0" smtClean="0"/>
              <a:t>видалення кисню за допомогою деаерації розчину, насичення ня його азотом або додавання в нього поглиначів кисню;</a:t>
            </a:r>
          </a:p>
          <a:p>
            <a:pPr indent="450850" algn="just">
              <a:buFontTx/>
              <a:buChar char="-"/>
            </a:pPr>
            <a:endParaRPr lang="uk-UA" sz="2400" dirty="0" smtClean="0"/>
          </a:p>
          <a:p>
            <a:pPr indent="450850" algn="just">
              <a:buFontTx/>
              <a:buChar char="-"/>
            </a:pPr>
            <a:r>
              <a:rPr lang="uk-UA" sz="2400" dirty="0" smtClean="0"/>
              <a:t>видалення кислот шляхом нейтралізації розчину гашеним вапном або їдким натром;</a:t>
            </a:r>
          </a:p>
          <a:p>
            <a:pPr indent="450850" algn="just">
              <a:buFontTx/>
              <a:buChar char="-"/>
            </a:pPr>
            <a:endParaRPr lang="uk-UA" sz="2400" dirty="0" smtClean="0"/>
          </a:p>
          <a:p>
            <a:pPr indent="450850" algn="just">
              <a:buFontTx/>
              <a:buChar char="-"/>
            </a:pPr>
            <a:r>
              <a:rPr lang="uk-UA" sz="2400" dirty="0" smtClean="0"/>
              <a:t>видалення солей з води, що йде на живлення  парових котлів, шляхом обробки її іонообмінними смолами;</a:t>
            </a:r>
          </a:p>
          <a:p>
            <a:pPr indent="450850" algn="just">
              <a:buFontTx/>
              <a:buChar char="-"/>
            </a:pPr>
            <a:endParaRPr lang="uk-UA" sz="2400" dirty="0" smtClean="0"/>
          </a:p>
          <a:p>
            <a:pPr indent="450850" algn="just"/>
            <a:r>
              <a:rPr lang="uk-UA" sz="2400" dirty="0" smtClean="0"/>
              <a:t>-   вакуумування.</a:t>
            </a:r>
            <a:endParaRPr lang="uk-UA" sz="2400" dirty="0"/>
          </a:p>
        </p:txBody>
      </p:sp>
    </p:spTree>
    <p:extLst>
      <p:ext uri="{BB962C8B-B14F-4D97-AF65-F5344CB8AC3E}">
        <p14:creationId xmlns:p14="http://schemas.microsoft.com/office/powerpoint/2010/main" val="3930291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20912"/>
          </a:xfrm>
        </p:spPr>
        <p:txBody>
          <a:bodyPr>
            <a:normAutofit/>
          </a:bodyPr>
          <a:lstStyle/>
          <a:p>
            <a:pPr algn="ctr"/>
            <a:r>
              <a:rPr lang="uk-UA" sz="3600" b="1" dirty="0" smtClean="0">
                <a:solidFill>
                  <a:srgbClr val="FF0000"/>
                </a:solidFill>
                <a:latin typeface="Times New Roman" panose="02020603050405020304" pitchFamily="18" charset="0"/>
                <a:cs typeface="Times New Roman" panose="02020603050405020304" pitchFamily="18" charset="0"/>
              </a:rPr>
              <a:t>ЗАСТОСУВАННЯ ІНГІБІТОРІВ</a:t>
            </a: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484249"/>
            <a:ext cx="10515600" cy="4351338"/>
          </a:xfrm>
        </p:spPr>
        <p:txBody>
          <a:bodyPr/>
          <a:lstStyle/>
          <a:p>
            <a:pPr marL="0" indent="536575" algn="just">
              <a:buNone/>
            </a:pPr>
            <a:r>
              <a:rPr lang="uk-UA" dirty="0" smtClean="0">
                <a:solidFill>
                  <a:srgbClr val="FF0000"/>
                </a:solidFill>
                <a:cs typeface="Times New Roman" panose="02020603050405020304" pitchFamily="18" charset="0"/>
              </a:rPr>
              <a:t>Інгібітори</a:t>
            </a:r>
            <a:r>
              <a:rPr lang="uk-UA" dirty="0" smtClean="0">
                <a:cs typeface="Times New Roman" panose="02020603050405020304" pitchFamily="18" charset="0"/>
              </a:rPr>
              <a:t> – це речовини, що здатні сповільнювати перебіг хімічних процесів, або зупиняти їх. Відомо близько 5 тисяч інгібіторів корозії. </a:t>
            </a:r>
            <a:endParaRPr lang="ru-RU" dirty="0">
              <a:cs typeface="Times New Roman" panose="02020603050405020304" pitchFamily="18" charset="0"/>
            </a:endParaRPr>
          </a:p>
        </p:txBody>
      </p:sp>
      <p:sp>
        <p:nvSpPr>
          <p:cNvPr id="4" name="Прямоугольник 3"/>
          <p:cNvSpPr/>
          <p:nvPr/>
        </p:nvSpPr>
        <p:spPr>
          <a:xfrm>
            <a:off x="402336" y="2809812"/>
            <a:ext cx="11582400" cy="3323987"/>
          </a:xfrm>
          <a:prstGeom prst="rect">
            <a:avLst/>
          </a:prstGeom>
        </p:spPr>
        <p:txBody>
          <a:bodyPr wrap="square">
            <a:spAutoFit/>
          </a:bodyPr>
          <a:lstStyle/>
          <a:p>
            <a:r>
              <a:rPr lang="ru-RU" sz="2000" b="1" dirty="0" smtClean="0">
                <a:solidFill>
                  <a:srgbClr val="FF0000"/>
                </a:solidFill>
                <a:latin typeface="Times New Roman" panose="02020603050405020304" pitchFamily="18" charset="0"/>
                <a:cs typeface="Times New Roman" panose="02020603050405020304" pitchFamily="18" charset="0"/>
              </a:rPr>
              <a:t>	</a:t>
            </a:r>
            <a:r>
              <a:rPr lang="ru-RU" sz="2000" b="1" dirty="0" err="1" smtClean="0">
                <a:solidFill>
                  <a:srgbClr val="FF0000"/>
                </a:solidFill>
                <a:cs typeface="Times New Roman" panose="02020603050405020304" pitchFamily="18" charset="0"/>
              </a:rPr>
              <a:t>Інгібітори</a:t>
            </a:r>
            <a:r>
              <a:rPr lang="ru-RU" sz="2000" b="1" dirty="0" smtClean="0">
                <a:solidFill>
                  <a:srgbClr val="FF0000"/>
                </a:solidFill>
                <a:cs typeface="Times New Roman" panose="02020603050405020304" pitchFamily="18" charset="0"/>
              </a:rPr>
              <a:t> </a:t>
            </a:r>
            <a:r>
              <a:rPr lang="ru-RU" sz="2000" b="1" dirty="0" err="1" smtClean="0">
                <a:solidFill>
                  <a:srgbClr val="FF0000"/>
                </a:solidFill>
                <a:cs typeface="Times New Roman" panose="02020603050405020304" pitchFamily="18" charset="0"/>
              </a:rPr>
              <a:t>корозії</a:t>
            </a:r>
            <a:r>
              <a:rPr lang="ru-RU" sz="2000" b="1" dirty="0" smtClean="0">
                <a:solidFill>
                  <a:srgbClr val="FF0000"/>
                </a:solidFill>
                <a:cs typeface="Times New Roman" panose="02020603050405020304" pitchFamily="18" charset="0"/>
              </a:rPr>
              <a:t> </a:t>
            </a:r>
            <a:r>
              <a:rPr lang="ru-RU" sz="2000" b="1" dirty="0" err="1" smtClean="0">
                <a:solidFill>
                  <a:srgbClr val="FF0000"/>
                </a:solidFill>
                <a:cs typeface="Times New Roman" panose="02020603050405020304" pitchFamily="18" charset="0"/>
              </a:rPr>
              <a:t>підрозділяються</a:t>
            </a:r>
            <a:r>
              <a:rPr lang="ru-RU" sz="2000" b="1" dirty="0" smtClean="0">
                <a:solidFill>
                  <a:srgbClr val="FF0000"/>
                </a:solidFill>
                <a:cs typeface="Times New Roman" panose="02020603050405020304" pitchFamily="18" charset="0"/>
              </a:rPr>
              <a:t>:</a:t>
            </a:r>
          </a:p>
          <a:p>
            <a:endParaRPr lang="ru-RU" dirty="0" smtClean="0"/>
          </a:p>
          <a:p>
            <a:r>
              <a:rPr lang="ru-RU" dirty="0" smtClean="0"/>
              <a:t>• </a:t>
            </a:r>
            <a:r>
              <a:rPr lang="ru-RU" sz="2400" b="1" dirty="0" smtClean="0">
                <a:cs typeface="Times New Roman" panose="02020603050405020304" pitchFamily="18" charset="0"/>
              </a:rPr>
              <a:t>за </a:t>
            </a:r>
            <a:r>
              <a:rPr lang="ru-RU" sz="2400" b="1" dirty="0" err="1" smtClean="0">
                <a:cs typeface="Times New Roman" panose="02020603050405020304" pitchFamily="18" charset="0"/>
              </a:rPr>
              <a:t>механізмом</a:t>
            </a:r>
            <a:r>
              <a:rPr lang="ru-RU" sz="2400" b="1" dirty="0" smtClean="0">
                <a:cs typeface="Times New Roman" panose="02020603050405020304" pitchFamily="18" charset="0"/>
              </a:rPr>
              <a:t> </a:t>
            </a:r>
            <a:r>
              <a:rPr lang="ru-RU" sz="2400" b="1" dirty="0" err="1" smtClean="0">
                <a:cs typeface="Times New Roman" panose="02020603050405020304" pitchFamily="18" charset="0"/>
              </a:rPr>
              <a:t>своєї</a:t>
            </a:r>
            <a:r>
              <a:rPr lang="ru-RU" sz="2400" b="1" dirty="0" smtClean="0">
                <a:cs typeface="Times New Roman" panose="02020603050405020304" pitchFamily="18" charset="0"/>
              </a:rPr>
              <a:t> </a:t>
            </a:r>
            <a:r>
              <a:rPr lang="ru-RU" sz="2400" b="1" dirty="0" err="1" smtClean="0">
                <a:cs typeface="Times New Roman" panose="02020603050405020304" pitchFamily="18" charset="0"/>
              </a:rPr>
              <a:t>дії</a:t>
            </a:r>
            <a:r>
              <a:rPr lang="ru-RU" sz="2400" b="1" dirty="0" smtClean="0">
                <a:cs typeface="Times New Roman" panose="02020603050405020304" pitchFamily="18" charset="0"/>
              </a:rPr>
              <a:t> </a:t>
            </a:r>
            <a:r>
              <a:rPr lang="ru-RU" sz="2400" dirty="0" smtClean="0">
                <a:cs typeface="Times New Roman" panose="02020603050405020304" pitchFamily="18" charset="0"/>
              </a:rPr>
              <a:t>- на </a:t>
            </a:r>
            <a:r>
              <a:rPr lang="ru-RU" sz="2400" dirty="0" err="1" smtClean="0">
                <a:cs typeface="Times New Roman" panose="02020603050405020304" pitchFamily="18" charset="0"/>
              </a:rPr>
              <a:t>катодні</a:t>
            </a:r>
            <a:r>
              <a:rPr lang="ru-RU" sz="2400" dirty="0" smtClean="0">
                <a:cs typeface="Times New Roman" panose="02020603050405020304" pitchFamily="18" charset="0"/>
              </a:rPr>
              <a:t>, </a:t>
            </a:r>
            <a:r>
              <a:rPr lang="ru-RU" sz="2400" dirty="0" err="1" smtClean="0">
                <a:cs typeface="Times New Roman" panose="02020603050405020304" pitchFamily="18" charset="0"/>
              </a:rPr>
              <a:t>анодні</a:t>
            </a:r>
            <a:r>
              <a:rPr lang="ru-RU" sz="2400" dirty="0" smtClean="0">
                <a:cs typeface="Times New Roman" panose="02020603050405020304" pitchFamily="18" charset="0"/>
              </a:rPr>
              <a:t> і </a:t>
            </a:r>
            <a:r>
              <a:rPr lang="ru-RU" sz="2400" dirty="0" err="1" smtClean="0">
                <a:cs typeface="Times New Roman" panose="02020603050405020304" pitchFamily="18" charset="0"/>
              </a:rPr>
              <a:t>змішані</a:t>
            </a:r>
            <a:r>
              <a:rPr lang="ru-RU" sz="2400" dirty="0" smtClean="0">
                <a:cs typeface="Times New Roman" panose="02020603050405020304" pitchFamily="18" charset="0"/>
              </a:rPr>
              <a:t>;</a:t>
            </a:r>
          </a:p>
          <a:p>
            <a:r>
              <a:rPr lang="ru-RU" sz="2400" dirty="0" smtClean="0">
                <a:cs typeface="Times New Roman" panose="02020603050405020304" pitchFamily="18" charset="0"/>
              </a:rPr>
              <a:t>• </a:t>
            </a:r>
            <a:r>
              <a:rPr lang="ru-RU" sz="2400" b="1" dirty="0" smtClean="0">
                <a:cs typeface="Times New Roman" panose="02020603050405020304" pitchFamily="18" charset="0"/>
              </a:rPr>
              <a:t>по </a:t>
            </a:r>
            <a:r>
              <a:rPr lang="ru-RU" sz="2400" b="1" dirty="0" err="1" smtClean="0">
                <a:cs typeface="Times New Roman" panose="02020603050405020304" pitchFamily="18" charset="0"/>
              </a:rPr>
              <a:t>хімічній</a:t>
            </a:r>
            <a:r>
              <a:rPr lang="ru-RU" sz="2400" b="1" dirty="0" smtClean="0">
                <a:cs typeface="Times New Roman" panose="02020603050405020304" pitchFamily="18" charset="0"/>
              </a:rPr>
              <a:t> </a:t>
            </a:r>
            <a:r>
              <a:rPr lang="ru-RU" sz="2400" b="1" dirty="0" err="1" smtClean="0">
                <a:cs typeface="Times New Roman" panose="02020603050405020304" pitchFamily="18" charset="0"/>
              </a:rPr>
              <a:t>природі</a:t>
            </a:r>
            <a:r>
              <a:rPr lang="ru-RU" sz="2400" b="1" dirty="0" smtClean="0">
                <a:cs typeface="Times New Roman" panose="02020603050405020304" pitchFamily="18" charset="0"/>
              </a:rPr>
              <a:t> </a:t>
            </a:r>
            <a:r>
              <a:rPr lang="ru-RU" sz="2400" dirty="0" smtClean="0">
                <a:cs typeface="Times New Roman" panose="02020603050405020304" pitchFamily="18" charset="0"/>
              </a:rPr>
              <a:t>- на </a:t>
            </a:r>
            <a:r>
              <a:rPr lang="ru-RU" sz="2400" dirty="0" err="1" smtClean="0">
                <a:cs typeface="Times New Roman" panose="02020603050405020304" pitchFamily="18" charset="0"/>
              </a:rPr>
              <a:t>неорганічні</a:t>
            </a:r>
            <a:r>
              <a:rPr lang="ru-RU" sz="2400" dirty="0" smtClean="0">
                <a:cs typeface="Times New Roman" panose="02020603050405020304" pitchFamily="18" charset="0"/>
              </a:rPr>
              <a:t>, </a:t>
            </a:r>
            <a:r>
              <a:rPr lang="ru-RU" sz="2400" dirty="0" err="1" smtClean="0">
                <a:cs typeface="Times New Roman" panose="02020603050405020304" pitchFamily="18" charset="0"/>
              </a:rPr>
              <a:t>органічні</a:t>
            </a:r>
            <a:r>
              <a:rPr lang="ru-RU" sz="2400" dirty="0" smtClean="0">
                <a:cs typeface="Times New Roman" panose="02020603050405020304" pitchFamily="18" charset="0"/>
              </a:rPr>
              <a:t> і </a:t>
            </a:r>
            <a:r>
              <a:rPr lang="ru-RU" sz="2400" dirty="0" err="1" smtClean="0">
                <a:cs typeface="Times New Roman" panose="02020603050405020304" pitchFamily="18" charset="0"/>
              </a:rPr>
              <a:t>летючі</a:t>
            </a:r>
            <a:r>
              <a:rPr lang="ru-RU" sz="2400" dirty="0" smtClean="0">
                <a:cs typeface="Times New Roman" panose="02020603050405020304" pitchFamily="18" charset="0"/>
              </a:rPr>
              <a:t>;</a:t>
            </a:r>
          </a:p>
          <a:p>
            <a:r>
              <a:rPr lang="ru-RU" sz="2400" b="1" dirty="0" smtClean="0">
                <a:cs typeface="Times New Roman" panose="02020603050405020304" pitchFamily="18" charset="0"/>
              </a:rPr>
              <a:t>• за сферою </a:t>
            </a:r>
            <a:r>
              <a:rPr lang="ru-RU" sz="2400" b="1" dirty="0" err="1" smtClean="0">
                <a:cs typeface="Times New Roman" panose="02020603050405020304" pitchFamily="18" charset="0"/>
              </a:rPr>
              <a:t>свого</a:t>
            </a:r>
            <a:r>
              <a:rPr lang="ru-RU" sz="2400" b="1" dirty="0" smtClean="0">
                <a:cs typeface="Times New Roman" panose="02020603050405020304" pitchFamily="18" charset="0"/>
              </a:rPr>
              <a:t> </a:t>
            </a:r>
            <a:r>
              <a:rPr lang="ru-RU" sz="2400" b="1" dirty="0" err="1" smtClean="0">
                <a:cs typeface="Times New Roman" panose="02020603050405020304" pitchFamily="18" charset="0"/>
              </a:rPr>
              <a:t>впливу</a:t>
            </a:r>
            <a:r>
              <a:rPr lang="ru-RU" sz="2400" b="1" dirty="0" smtClean="0">
                <a:cs typeface="Times New Roman" panose="02020603050405020304" pitchFamily="18" charset="0"/>
              </a:rPr>
              <a:t> </a:t>
            </a:r>
            <a:r>
              <a:rPr lang="ru-RU" sz="2400" dirty="0" smtClean="0">
                <a:cs typeface="Times New Roman" panose="02020603050405020304" pitchFamily="18" charset="0"/>
              </a:rPr>
              <a:t>- в кислому, </a:t>
            </a:r>
            <a:r>
              <a:rPr lang="ru-RU" sz="2400" dirty="0" err="1" smtClean="0">
                <a:cs typeface="Times New Roman" panose="02020603050405020304" pitchFamily="18" charset="0"/>
              </a:rPr>
              <a:t>лужному</a:t>
            </a:r>
            <a:r>
              <a:rPr lang="ru-RU" sz="2400" dirty="0" smtClean="0">
                <a:cs typeface="Times New Roman" panose="02020603050405020304" pitchFamily="18" charset="0"/>
              </a:rPr>
              <a:t> і нейтральному </a:t>
            </a:r>
            <a:r>
              <a:rPr lang="ru-RU" sz="2400" dirty="0" err="1" smtClean="0">
                <a:cs typeface="Times New Roman" panose="02020603050405020304" pitchFamily="18" charset="0"/>
              </a:rPr>
              <a:t>середовищі</a:t>
            </a:r>
            <a:r>
              <a:rPr lang="ru-RU" sz="2400" dirty="0" smtClean="0">
                <a:cs typeface="Times New Roman" panose="02020603050405020304" pitchFamily="18" charset="0"/>
              </a:rPr>
              <a:t>.</a:t>
            </a:r>
          </a:p>
          <a:p>
            <a:endParaRPr lang="ru-RU" sz="2000" dirty="0" smtClean="0">
              <a:cs typeface="Times New Roman" panose="02020603050405020304" pitchFamily="18" charset="0"/>
            </a:endParaRPr>
          </a:p>
          <a:p>
            <a:pPr algn="just"/>
            <a:r>
              <a:rPr lang="ru-RU" sz="2000" dirty="0">
                <a:cs typeface="Times New Roman" panose="02020603050405020304" pitchFamily="18" charset="0"/>
              </a:rPr>
              <a:t>	</a:t>
            </a:r>
            <a:r>
              <a:rPr lang="ru-RU" sz="2000" dirty="0" err="1" smtClean="0">
                <a:cs typeface="Times New Roman" panose="02020603050405020304" pitchFamily="18" charset="0"/>
              </a:rPr>
              <a:t>Дія</a:t>
            </a:r>
            <a:r>
              <a:rPr lang="ru-RU" sz="2000" dirty="0" smtClean="0">
                <a:cs typeface="Times New Roman" panose="02020603050405020304" pitchFamily="18" charset="0"/>
              </a:rPr>
              <a:t> </a:t>
            </a:r>
            <a:r>
              <a:rPr lang="ru-RU" sz="2000" dirty="0" err="1" smtClean="0">
                <a:cs typeface="Times New Roman" panose="02020603050405020304" pitchFamily="18" charset="0"/>
              </a:rPr>
              <a:t>інгібіторів</a:t>
            </a:r>
            <a:r>
              <a:rPr lang="ru-RU" sz="2000" dirty="0" smtClean="0">
                <a:cs typeface="Times New Roman" panose="02020603050405020304" pitchFamily="18" charset="0"/>
              </a:rPr>
              <a:t> </a:t>
            </a:r>
            <a:r>
              <a:rPr lang="ru-RU" sz="2000" dirty="0" err="1" smtClean="0">
                <a:cs typeface="Times New Roman" panose="02020603050405020304" pitchFamily="18" charset="0"/>
              </a:rPr>
              <a:t>корозії</a:t>
            </a:r>
            <a:r>
              <a:rPr lang="ru-RU" sz="2000" dirty="0" smtClean="0">
                <a:cs typeface="Times New Roman" panose="02020603050405020304" pitchFamily="18" charset="0"/>
              </a:rPr>
              <a:t> </a:t>
            </a:r>
            <a:r>
              <a:rPr lang="ru-RU" sz="2000" dirty="0" err="1" smtClean="0">
                <a:cs typeface="Times New Roman" panose="02020603050405020304" pitchFamily="18" charset="0"/>
              </a:rPr>
              <a:t>обумовлено</a:t>
            </a:r>
            <a:r>
              <a:rPr lang="ru-RU" sz="2000" dirty="0" smtClean="0">
                <a:cs typeface="Times New Roman" panose="02020603050405020304" pitchFamily="18" charset="0"/>
              </a:rPr>
              <a:t> </a:t>
            </a:r>
            <a:r>
              <a:rPr lang="ru-RU" sz="2000" dirty="0" err="1" smtClean="0">
                <a:cs typeface="Times New Roman" panose="02020603050405020304" pitchFamily="18" charset="0"/>
              </a:rPr>
              <a:t>зміною</a:t>
            </a:r>
            <a:r>
              <a:rPr lang="ru-RU" sz="2000" dirty="0" smtClean="0">
                <a:cs typeface="Times New Roman" panose="02020603050405020304" pitchFamily="18" charset="0"/>
              </a:rPr>
              <a:t> стану </a:t>
            </a:r>
            <a:r>
              <a:rPr lang="ru-RU" sz="2000" dirty="0" err="1" smtClean="0">
                <a:cs typeface="Times New Roman" panose="02020603050405020304" pitchFamily="18" charset="0"/>
              </a:rPr>
              <a:t>поверхні</a:t>
            </a:r>
            <a:r>
              <a:rPr lang="ru-RU" sz="2000" dirty="0" smtClean="0">
                <a:cs typeface="Times New Roman" panose="02020603050405020304" pitchFamily="18" charset="0"/>
              </a:rPr>
              <a:t> </a:t>
            </a:r>
            <a:r>
              <a:rPr lang="ru-RU" sz="2000" dirty="0" err="1" smtClean="0">
                <a:cs typeface="Times New Roman" panose="02020603050405020304" pitchFamily="18" charset="0"/>
              </a:rPr>
              <a:t>металу</a:t>
            </a:r>
            <a:r>
              <a:rPr lang="ru-RU" sz="2000" dirty="0" smtClean="0">
                <a:cs typeface="Times New Roman" panose="02020603050405020304" pitchFamily="18" charset="0"/>
              </a:rPr>
              <a:t> </a:t>
            </a:r>
            <a:r>
              <a:rPr lang="ru-RU" sz="2000" dirty="0" err="1" smtClean="0">
                <a:cs typeface="Times New Roman" panose="02020603050405020304" pitchFamily="18" charset="0"/>
              </a:rPr>
              <a:t>внаслідок</a:t>
            </a:r>
            <a:r>
              <a:rPr lang="ru-RU" sz="2000" dirty="0" smtClean="0">
                <a:cs typeface="Times New Roman" panose="02020603050405020304" pitchFamily="18" charset="0"/>
              </a:rPr>
              <a:t> </a:t>
            </a:r>
            <a:r>
              <a:rPr lang="ru-RU" sz="2000" dirty="0" err="1" smtClean="0">
                <a:cs typeface="Times New Roman" panose="02020603050405020304" pitchFamily="18" charset="0"/>
              </a:rPr>
              <a:t>адсорбції</a:t>
            </a:r>
            <a:r>
              <a:rPr lang="ru-RU" sz="2000" dirty="0" smtClean="0">
                <a:cs typeface="Times New Roman" panose="02020603050405020304" pitchFamily="18" charset="0"/>
              </a:rPr>
              <a:t> </a:t>
            </a:r>
            <a:r>
              <a:rPr lang="ru-RU" sz="2000" dirty="0" err="1" smtClean="0">
                <a:cs typeface="Times New Roman" panose="02020603050405020304" pitchFamily="18" charset="0"/>
              </a:rPr>
              <a:t>інгібітору</a:t>
            </a:r>
            <a:r>
              <a:rPr lang="ru-RU" sz="2000" dirty="0" smtClean="0">
                <a:cs typeface="Times New Roman" panose="02020603050405020304" pitchFamily="18" charset="0"/>
              </a:rPr>
              <a:t> </a:t>
            </a:r>
            <a:r>
              <a:rPr lang="ru-RU" sz="2000" dirty="0" err="1" smtClean="0">
                <a:cs typeface="Times New Roman" panose="02020603050405020304" pitchFamily="18" charset="0"/>
              </a:rPr>
              <a:t>або</a:t>
            </a:r>
            <a:r>
              <a:rPr lang="ru-RU" sz="2000" dirty="0" smtClean="0">
                <a:cs typeface="Times New Roman" panose="02020603050405020304" pitchFamily="18" charset="0"/>
              </a:rPr>
              <a:t> </a:t>
            </a:r>
            <a:r>
              <a:rPr lang="ru-RU" sz="2000" dirty="0" err="1" smtClean="0">
                <a:cs typeface="Times New Roman" panose="02020603050405020304" pitchFamily="18" charset="0"/>
              </a:rPr>
              <a:t>освіти</a:t>
            </a:r>
            <a:r>
              <a:rPr lang="ru-RU" sz="2000" dirty="0" smtClean="0">
                <a:cs typeface="Times New Roman" panose="02020603050405020304" pitchFamily="18" charset="0"/>
              </a:rPr>
              <a:t> з </a:t>
            </a:r>
            <a:r>
              <a:rPr lang="ru-RU" sz="2000" dirty="0" err="1" smtClean="0">
                <a:cs typeface="Times New Roman" panose="02020603050405020304" pitchFamily="18" charset="0"/>
              </a:rPr>
              <a:t>катіонами</a:t>
            </a:r>
            <a:r>
              <a:rPr lang="ru-RU" sz="2000" dirty="0" smtClean="0">
                <a:cs typeface="Times New Roman" panose="02020603050405020304" pitchFamily="18" charset="0"/>
              </a:rPr>
              <a:t> </a:t>
            </a:r>
            <a:r>
              <a:rPr lang="ru-RU" sz="2000" dirty="0" err="1" smtClean="0">
                <a:cs typeface="Times New Roman" panose="02020603050405020304" pitchFamily="18" charset="0"/>
              </a:rPr>
              <a:t>металу</a:t>
            </a:r>
            <a:r>
              <a:rPr lang="ru-RU" sz="2000" dirty="0" smtClean="0">
                <a:cs typeface="Times New Roman" panose="02020603050405020304" pitchFamily="18" charset="0"/>
              </a:rPr>
              <a:t> </a:t>
            </a:r>
            <a:r>
              <a:rPr lang="ru-RU" sz="2000" dirty="0" err="1" smtClean="0">
                <a:cs typeface="Times New Roman" panose="02020603050405020304" pitchFamily="18" charset="0"/>
              </a:rPr>
              <a:t>важкорозчинних</a:t>
            </a:r>
            <a:r>
              <a:rPr lang="ru-RU" sz="2000" dirty="0" smtClean="0">
                <a:cs typeface="Times New Roman" panose="02020603050405020304" pitchFamily="18" charset="0"/>
              </a:rPr>
              <a:t> сполук. </a:t>
            </a:r>
            <a:r>
              <a:rPr lang="ru-RU" sz="2000" dirty="0" err="1" smtClean="0">
                <a:cs typeface="Times New Roman" panose="02020603050405020304" pitchFamily="18" charset="0"/>
              </a:rPr>
              <a:t>Захисні</a:t>
            </a:r>
            <a:r>
              <a:rPr lang="ru-RU" sz="2000" dirty="0" smtClean="0">
                <a:cs typeface="Times New Roman" panose="02020603050405020304" pitchFamily="18" charset="0"/>
              </a:rPr>
              <a:t> </a:t>
            </a:r>
            <a:r>
              <a:rPr lang="ru-RU" sz="2000" dirty="0" err="1" smtClean="0">
                <a:cs typeface="Times New Roman" panose="02020603050405020304" pitchFamily="18" charset="0"/>
              </a:rPr>
              <a:t>шари</a:t>
            </a:r>
            <a:r>
              <a:rPr lang="ru-RU" sz="2000" dirty="0" smtClean="0">
                <a:cs typeface="Times New Roman" panose="02020603050405020304" pitchFamily="18" charset="0"/>
              </a:rPr>
              <a:t>, </a:t>
            </a:r>
            <a:r>
              <a:rPr lang="ru-RU" sz="2000" dirty="0" err="1" smtClean="0">
                <a:cs typeface="Times New Roman" panose="02020603050405020304" pitchFamily="18" charset="0"/>
              </a:rPr>
              <a:t>що</a:t>
            </a:r>
            <a:r>
              <a:rPr lang="ru-RU" sz="2000" dirty="0" smtClean="0">
                <a:cs typeface="Times New Roman" panose="02020603050405020304" pitchFamily="18" charset="0"/>
              </a:rPr>
              <a:t> </a:t>
            </a:r>
            <a:r>
              <a:rPr lang="ru-RU" sz="2000" dirty="0" err="1" smtClean="0">
                <a:cs typeface="Times New Roman" panose="02020603050405020304" pitchFamily="18" charset="0"/>
              </a:rPr>
              <a:t>створюються</a:t>
            </a:r>
            <a:r>
              <a:rPr lang="ru-RU" sz="2000" dirty="0" smtClean="0">
                <a:cs typeface="Times New Roman" panose="02020603050405020304" pitchFamily="18" charset="0"/>
              </a:rPr>
              <a:t> </a:t>
            </a:r>
            <a:r>
              <a:rPr lang="ru-RU" sz="2000" dirty="0" err="1" smtClean="0">
                <a:cs typeface="Times New Roman" panose="02020603050405020304" pitchFamily="18" charset="0"/>
              </a:rPr>
              <a:t>інгібіторами</a:t>
            </a:r>
            <a:r>
              <a:rPr lang="ru-RU" sz="2000" dirty="0" smtClean="0">
                <a:cs typeface="Times New Roman" panose="02020603050405020304" pitchFamily="18" charset="0"/>
              </a:rPr>
              <a:t> </a:t>
            </a:r>
            <a:r>
              <a:rPr lang="ru-RU" sz="2000" dirty="0" err="1" smtClean="0">
                <a:cs typeface="Times New Roman" panose="02020603050405020304" pitchFamily="18" charset="0"/>
              </a:rPr>
              <a:t>корозії</a:t>
            </a:r>
            <a:r>
              <a:rPr lang="ru-RU" sz="2000" dirty="0" smtClean="0">
                <a:cs typeface="Times New Roman" panose="02020603050405020304" pitchFamily="18" charset="0"/>
              </a:rPr>
              <a:t>, </a:t>
            </a:r>
            <a:r>
              <a:rPr lang="ru-RU" sz="2000" dirty="0" err="1" smtClean="0">
                <a:cs typeface="Times New Roman" panose="02020603050405020304" pitchFamily="18" charset="0"/>
              </a:rPr>
              <a:t>завжди</a:t>
            </a:r>
            <a:r>
              <a:rPr lang="ru-RU" sz="2000" dirty="0" smtClean="0">
                <a:cs typeface="Times New Roman" panose="02020603050405020304" pitchFamily="18" charset="0"/>
              </a:rPr>
              <a:t> </a:t>
            </a:r>
            <a:r>
              <a:rPr lang="ru-RU" sz="2000" dirty="0" err="1" smtClean="0">
                <a:cs typeface="Times New Roman" panose="02020603050405020304" pitchFamily="18" charset="0"/>
              </a:rPr>
              <a:t>тонший</a:t>
            </a:r>
            <a:r>
              <a:rPr lang="ru-RU" sz="2000" dirty="0" smtClean="0">
                <a:cs typeface="Times New Roman" panose="02020603050405020304" pitchFamily="18" charset="0"/>
              </a:rPr>
              <a:t> </a:t>
            </a:r>
            <a:r>
              <a:rPr lang="ru-RU" sz="2000" dirty="0" err="1" smtClean="0">
                <a:cs typeface="Times New Roman" panose="02020603050405020304" pitchFamily="18" charset="0"/>
              </a:rPr>
              <a:t>нанесених</a:t>
            </a:r>
            <a:r>
              <a:rPr lang="ru-RU" sz="2000" dirty="0" smtClean="0">
                <a:cs typeface="Times New Roman" panose="02020603050405020304" pitchFamily="18" charset="0"/>
              </a:rPr>
              <a:t> </a:t>
            </a:r>
            <a:r>
              <a:rPr lang="ru-RU" sz="2000" dirty="0" err="1" smtClean="0">
                <a:cs typeface="Times New Roman" panose="02020603050405020304" pitchFamily="18" charset="0"/>
              </a:rPr>
              <a:t>покрить</a:t>
            </a:r>
            <a:r>
              <a:rPr lang="ru-RU" sz="2000" dirty="0" smtClean="0">
                <a:cs typeface="Times New Roman" panose="02020603050405020304" pitchFamily="18" charset="0"/>
              </a:rPr>
              <a:t>. </a:t>
            </a:r>
            <a:r>
              <a:rPr lang="ru-RU" sz="2000" dirty="0" err="1" smtClean="0">
                <a:cs typeface="Times New Roman" panose="02020603050405020304" pitchFamily="18" charset="0"/>
              </a:rPr>
              <a:t>Інгібітори</a:t>
            </a:r>
            <a:r>
              <a:rPr lang="ru-RU" sz="2000" dirty="0" smtClean="0">
                <a:cs typeface="Times New Roman" panose="02020603050405020304" pitchFamily="18" charset="0"/>
              </a:rPr>
              <a:t> </a:t>
            </a:r>
            <a:r>
              <a:rPr lang="ru-RU" sz="2000" dirty="0" err="1" smtClean="0">
                <a:cs typeface="Times New Roman" panose="02020603050405020304" pitchFamily="18" charset="0"/>
              </a:rPr>
              <a:t>корозії</a:t>
            </a:r>
            <a:r>
              <a:rPr lang="ru-RU" sz="2000" dirty="0" smtClean="0">
                <a:cs typeface="Times New Roman" panose="02020603050405020304" pitchFamily="18" charset="0"/>
              </a:rPr>
              <a:t> </a:t>
            </a:r>
            <a:r>
              <a:rPr lang="ru-RU" sz="2000" dirty="0" err="1" smtClean="0">
                <a:cs typeface="Times New Roman" panose="02020603050405020304" pitchFamily="18" charset="0"/>
              </a:rPr>
              <a:t>можуть</a:t>
            </a:r>
            <a:r>
              <a:rPr lang="ru-RU" sz="2000" dirty="0" smtClean="0">
                <a:cs typeface="Times New Roman" panose="02020603050405020304" pitchFamily="18" charset="0"/>
              </a:rPr>
              <a:t> </a:t>
            </a:r>
            <a:r>
              <a:rPr lang="ru-RU" sz="2000" dirty="0" err="1" smtClean="0">
                <a:cs typeface="Times New Roman" panose="02020603050405020304" pitchFamily="18" charset="0"/>
              </a:rPr>
              <a:t>діяти</a:t>
            </a:r>
            <a:r>
              <a:rPr lang="ru-RU" sz="2000" dirty="0" smtClean="0">
                <a:cs typeface="Times New Roman" panose="02020603050405020304" pitchFamily="18" charset="0"/>
              </a:rPr>
              <a:t> </a:t>
            </a:r>
            <a:r>
              <a:rPr lang="ru-RU" sz="2000" dirty="0" err="1" smtClean="0">
                <a:cs typeface="Times New Roman" panose="02020603050405020304" pitchFamily="18" charset="0"/>
              </a:rPr>
              <a:t>двома</a:t>
            </a:r>
            <a:r>
              <a:rPr lang="ru-RU" sz="2000" dirty="0" smtClean="0">
                <a:cs typeface="Times New Roman" panose="02020603050405020304" pitchFamily="18" charset="0"/>
              </a:rPr>
              <a:t> шляхами: </a:t>
            </a:r>
            <a:r>
              <a:rPr lang="ru-RU" sz="2000" dirty="0" err="1" smtClean="0">
                <a:cs typeface="Times New Roman" panose="02020603050405020304" pitchFamily="18" charset="0"/>
              </a:rPr>
              <a:t>зменшувати</a:t>
            </a:r>
            <a:r>
              <a:rPr lang="ru-RU" sz="2000" dirty="0" smtClean="0">
                <a:cs typeface="Times New Roman" panose="02020603050405020304" pitchFamily="18" charset="0"/>
              </a:rPr>
              <a:t> </a:t>
            </a:r>
            <a:r>
              <a:rPr lang="ru-RU" sz="2000" dirty="0" err="1" smtClean="0">
                <a:cs typeface="Times New Roman" panose="02020603050405020304" pitchFamily="18" charset="0"/>
              </a:rPr>
              <a:t>площу</a:t>
            </a:r>
            <a:r>
              <a:rPr lang="ru-RU" sz="2000" dirty="0" smtClean="0">
                <a:cs typeface="Times New Roman" panose="02020603050405020304" pitchFamily="18" charset="0"/>
              </a:rPr>
              <a:t> </a:t>
            </a:r>
            <a:r>
              <a:rPr lang="ru-RU" sz="2000" dirty="0" err="1" smtClean="0">
                <a:cs typeface="Times New Roman" panose="02020603050405020304" pitchFamily="18" charset="0"/>
              </a:rPr>
              <a:t>активної</a:t>
            </a:r>
            <a:r>
              <a:rPr lang="ru-RU" sz="2000" dirty="0" smtClean="0">
                <a:cs typeface="Times New Roman" panose="02020603050405020304" pitchFamily="18" charset="0"/>
              </a:rPr>
              <a:t> </a:t>
            </a:r>
            <a:r>
              <a:rPr lang="ru-RU" sz="2000" dirty="0" err="1" smtClean="0">
                <a:cs typeface="Times New Roman" panose="02020603050405020304" pitchFamily="18" charset="0"/>
              </a:rPr>
              <a:t>поверхні</a:t>
            </a:r>
            <a:r>
              <a:rPr lang="ru-RU" sz="2000" dirty="0" smtClean="0">
                <a:cs typeface="Times New Roman" panose="02020603050405020304" pitchFamily="18" charset="0"/>
              </a:rPr>
              <a:t> </a:t>
            </a:r>
            <a:r>
              <a:rPr lang="ru-RU" sz="2000" dirty="0" err="1" smtClean="0">
                <a:cs typeface="Times New Roman" panose="02020603050405020304" pitchFamily="18" charset="0"/>
              </a:rPr>
              <a:t>або</a:t>
            </a:r>
            <a:r>
              <a:rPr lang="ru-RU" sz="2000" dirty="0" smtClean="0">
                <a:cs typeface="Times New Roman" panose="02020603050405020304" pitchFamily="18" charset="0"/>
              </a:rPr>
              <a:t> </a:t>
            </a:r>
            <a:r>
              <a:rPr lang="ru-RU" sz="2000" dirty="0" err="1" smtClean="0">
                <a:cs typeface="Times New Roman" panose="02020603050405020304" pitchFamily="18" charset="0"/>
              </a:rPr>
              <a:t>змінювати</a:t>
            </a:r>
            <a:r>
              <a:rPr lang="ru-RU" sz="2000" dirty="0" smtClean="0">
                <a:cs typeface="Times New Roman" panose="02020603050405020304" pitchFamily="18" charset="0"/>
              </a:rPr>
              <a:t> </a:t>
            </a:r>
            <a:r>
              <a:rPr lang="ru-RU" sz="2000" dirty="0" err="1" smtClean="0">
                <a:cs typeface="Times New Roman" panose="02020603050405020304" pitchFamily="18" charset="0"/>
              </a:rPr>
              <a:t>енергію</a:t>
            </a:r>
            <a:r>
              <a:rPr lang="ru-RU" sz="2000" dirty="0" smtClean="0">
                <a:cs typeface="Times New Roman" panose="02020603050405020304" pitchFamily="18" charset="0"/>
              </a:rPr>
              <a:t> </a:t>
            </a:r>
            <a:r>
              <a:rPr lang="ru-RU" sz="2000" dirty="0" err="1" smtClean="0">
                <a:cs typeface="Times New Roman" panose="02020603050405020304" pitchFamily="18" charset="0"/>
              </a:rPr>
              <a:t>активації</a:t>
            </a:r>
            <a:r>
              <a:rPr lang="ru-RU" sz="2000" dirty="0" smtClean="0">
                <a:cs typeface="Times New Roman" panose="02020603050405020304" pitchFamily="18" charset="0"/>
              </a:rPr>
              <a:t> </a:t>
            </a:r>
            <a:r>
              <a:rPr lang="ru-RU" sz="2000" dirty="0" err="1" smtClean="0">
                <a:cs typeface="Times New Roman" panose="02020603050405020304" pitchFamily="18" charset="0"/>
              </a:rPr>
              <a:t>корозійного</a:t>
            </a:r>
            <a:r>
              <a:rPr lang="ru-RU" sz="2000" dirty="0" smtClean="0">
                <a:cs typeface="Times New Roman" panose="02020603050405020304" pitchFamily="18" charset="0"/>
              </a:rPr>
              <a:t> </a:t>
            </a:r>
            <a:r>
              <a:rPr lang="ru-RU" sz="2000" dirty="0" err="1" smtClean="0">
                <a:cs typeface="Times New Roman" panose="02020603050405020304" pitchFamily="18" charset="0"/>
              </a:rPr>
              <a:t>процесу</a:t>
            </a:r>
            <a:r>
              <a:rPr lang="ru-RU" sz="2000" dirty="0" smtClean="0">
                <a:cs typeface="Times New Roman" panose="02020603050405020304" pitchFamily="18" charset="0"/>
              </a:rPr>
              <a:t>.</a:t>
            </a:r>
            <a:endParaRPr lang="ru-RU" sz="2000" dirty="0">
              <a:cs typeface="Times New Roman" panose="02020603050405020304" pitchFamily="18" charset="0"/>
            </a:endParaRPr>
          </a:p>
        </p:txBody>
      </p:sp>
    </p:spTree>
    <p:extLst>
      <p:ext uri="{BB962C8B-B14F-4D97-AF65-F5344CB8AC3E}">
        <p14:creationId xmlns:p14="http://schemas.microsoft.com/office/powerpoint/2010/main" val="213194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2952369" y="768399"/>
            <a:ext cx="6457950" cy="4949649"/>
          </a:xfrm>
          <a:prstGeom prst="rect">
            <a:avLst/>
          </a:prstGeom>
        </p:spPr>
      </p:pic>
      <p:sp>
        <p:nvSpPr>
          <p:cNvPr id="6" name="TextBox 5"/>
          <p:cNvSpPr txBox="1"/>
          <p:nvPr/>
        </p:nvSpPr>
        <p:spPr>
          <a:xfrm>
            <a:off x="926592" y="5718048"/>
            <a:ext cx="10850880" cy="707886"/>
          </a:xfrm>
          <a:prstGeom prst="rect">
            <a:avLst/>
          </a:prstGeom>
          <a:noFill/>
        </p:spPr>
        <p:txBody>
          <a:bodyPr wrap="square" rtlCol="0">
            <a:spAutoFit/>
          </a:bodyPr>
          <a:lstStyle/>
          <a:p>
            <a:pPr algn="ctr"/>
            <a:r>
              <a:rPr lang="uk-UA" sz="2000" dirty="0" smtClean="0"/>
              <a:t>А1 і А2 – анодні поляризаційні криві;</a:t>
            </a:r>
          </a:p>
          <a:p>
            <a:pPr algn="ctr"/>
            <a:r>
              <a:rPr lang="uk-UA" sz="2000" dirty="0" smtClean="0"/>
              <a:t>К1 і К2 – катодні поляризаційні криві за відсутності (К1 і А1) або в присутності інгібітора (к2 і А2) ; </a:t>
            </a:r>
            <a:endParaRPr lang="uk-UA" sz="2000" dirty="0"/>
          </a:p>
        </p:txBody>
      </p:sp>
      <p:sp>
        <p:nvSpPr>
          <p:cNvPr id="7" name="Прямоугольник 6"/>
          <p:cNvSpPr/>
          <p:nvPr/>
        </p:nvSpPr>
        <p:spPr>
          <a:xfrm>
            <a:off x="1048512" y="210463"/>
            <a:ext cx="10290048" cy="461665"/>
          </a:xfrm>
          <a:prstGeom prst="rect">
            <a:avLst/>
          </a:prstGeom>
        </p:spPr>
        <p:txBody>
          <a:bodyPr wrap="square">
            <a:spAutoFit/>
          </a:bodyPr>
          <a:lstStyle/>
          <a:p>
            <a:r>
              <a:rPr lang="uk-UA" sz="2400" b="1" dirty="0" smtClean="0">
                <a:solidFill>
                  <a:srgbClr val="FF0000"/>
                </a:solidFill>
              </a:rPr>
              <a:t>ПОЛЯРИЗАЦІЙНІ КРИВІ, ЯКІ ПОЯСНЮЮТЬ ЕФЕКТИВНІСТЬ ДІЇ ІНІГІБІТОРА</a:t>
            </a:r>
            <a:endParaRPr lang="uk-UA" sz="2400" b="1" dirty="0" smtClean="0">
              <a:solidFill>
                <a:srgbClr val="FF0000"/>
              </a:solidFill>
            </a:endParaRPr>
          </a:p>
        </p:txBody>
      </p:sp>
    </p:spTree>
    <p:extLst>
      <p:ext uri="{BB962C8B-B14F-4D97-AF65-F5344CB8AC3E}">
        <p14:creationId xmlns:p14="http://schemas.microsoft.com/office/powerpoint/2010/main" val="2209955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6720" y="1631770"/>
            <a:ext cx="10984992" cy="1754326"/>
          </a:xfrm>
          <a:prstGeom prst="rect">
            <a:avLst/>
          </a:prstGeom>
        </p:spPr>
        <p:txBody>
          <a:bodyPr wrap="square">
            <a:spAutoFit/>
          </a:bodyPr>
          <a:lstStyle/>
          <a:p>
            <a:r>
              <a:rPr lang="uk-UA" b="0" i="0" u="none" strike="noStrike" baseline="0" dirty="0" smtClean="0">
                <a:latin typeface="TimesNewRomanPSMT"/>
              </a:rPr>
              <a:t>Ступінь</a:t>
            </a:r>
            <a:r>
              <a:rPr lang="uk-UA" b="0" i="0" u="none" strike="noStrike" dirty="0" smtClean="0">
                <a:latin typeface="TimesNewRomanPSMT"/>
              </a:rPr>
              <a:t> </a:t>
            </a:r>
            <a:r>
              <a:rPr lang="uk-UA" b="0" i="0" u="none" strike="noStrike" baseline="0" dirty="0" smtClean="0">
                <a:latin typeface="TimesNewRomanPSMT"/>
              </a:rPr>
              <a:t>захисту визначають за формулою:</a:t>
            </a:r>
          </a:p>
          <a:p>
            <a:endParaRPr lang="uk-UA" b="0" i="0" u="none" strike="noStrike" baseline="0" dirty="0" smtClean="0">
              <a:latin typeface="TimesNewRomanPSMT"/>
            </a:endParaRPr>
          </a:p>
          <a:p>
            <a:endParaRPr lang="uk-UA" dirty="0" smtClean="0">
              <a:latin typeface="TimesNewRomanPSMT"/>
            </a:endParaRPr>
          </a:p>
          <a:p>
            <a:endParaRPr lang="uk-UA" b="0" i="0" u="none" strike="noStrike" baseline="0" dirty="0" smtClean="0">
              <a:latin typeface="TimesNewRomanPSMT"/>
            </a:endParaRPr>
          </a:p>
          <a:p>
            <a:r>
              <a:rPr lang="uk-UA" b="0" i="0" u="none" strike="noStrike" baseline="0" dirty="0" smtClean="0">
                <a:latin typeface="TimesNewRomanPSMT"/>
              </a:rPr>
              <a:t>де </a:t>
            </a:r>
            <a:r>
              <a:rPr lang="uk-UA" b="0" i="1" u="none" strike="noStrike" baseline="0" dirty="0" smtClean="0">
                <a:latin typeface="TimesNewRomanPS-ItalicMT"/>
              </a:rPr>
              <a:t>K</a:t>
            </a:r>
            <a:r>
              <a:rPr lang="uk-UA" sz="1200" b="0" i="0" u="none" strike="noStrike" baseline="0" dirty="0" smtClean="0">
                <a:latin typeface="TimesNewRomanPSMT"/>
              </a:rPr>
              <a:t>1</a:t>
            </a:r>
            <a:r>
              <a:rPr lang="uk-UA" sz="1200" b="0" i="1" u="none" strike="noStrike" baseline="0" dirty="0" smtClean="0">
                <a:latin typeface="TimesNewRomanPS-ItalicMT"/>
              </a:rPr>
              <a:t> </a:t>
            </a:r>
            <a:r>
              <a:rPr lang="uk-UA" b="0" i="0" u="none" strike="noStrike" baseline="0" dirty="0" smtClean="0">
                <a:latin typeface="TimesNewRomanPSMT"/>
              </a:rPr>
              <a:t>і </a:t>
            </a:r>
            <a:r>
              <a:rPr lang="uk-UA" b="0" i="1" u="none" strike="noStrike" baseline="0" dirty="0" smtClean="0">
                <a:latin typeface="TimesNewRomanPS-ItalicMT"/>
              </a:rPr>
              <a:t>K</a:t>
            </a:r>
            <a:r>
              <a:rPr lang="uk-UA" sz="1200" b="0" i="0" u="none" strike="noStrike" baseline="0" dirty="0" smtClean="0">
                <a:latin typeface="TimesNewRomanPSMT"/>
              </a:rPr>
              <a:t>2</a:t>
            </a:r>
            <a:r>
              <a:rPr lang="uk-UA" b="0" i="1" u="none" strike="noStrike" baseline="0" dirty="0" smtClean="0">
                <a:latin typeface="TimesNewRomanPS-ItalicMT"/>
              </a:rPr>
              <a:t> </a:t>
            </a:r>
            <a:r>
              <a:rPr lang="uk-UA" b="0" i="0" u="none" strike="noStrike" baseline="0" dirty="0" smtClean="0">
                <a:latin typeface="TimesNewRomanPSMT"/>
              </a:rPr>
              <a:t>– швидкості розчинення металу в середовищі без інгібітора і з інгібітором відповідно;</a:t>
            </a:r>
          </a:p>
          <a:p>
            <a:r>
              <a:rPr lang="uk-UA" b="0" i="1" u="none" strike="noStrike" baseline="0" dirty="0" smtClean="0">
                <a:latin typeface="TimesNewRomanPS-ItalicMT"/>
              </a:rPr>
              <a:t>i</a:t>
            </a:r>
            <a:r>
              <a:rPr lang="uk-UA" sz="1200" b="0" i="1" u="none" strike="noStrike" baseline="0" dirty="0" smtClean="0">
                <a:latin typeface="TimesNewRomanPS-ItalicMT"/>
              </a:rPr>
              <a:t>1</a:t>
            </a:r>
            <a:r>
              <a:rPr lang="uk-UA" b="0" i="1" u="none" strike="noStrike" baseline="0" dirty="0" smtClean="0">
                <a:latin typeface="TimesNewRomanPS-ItalicMT"/>
              </a:rPr>
              <a:t> </a:t>
            </a:r>
            <a:r>
              <a:rPr lang="uk-UA" b="0" i="0" u="none" strike="noStrike" baseline="0" dirty="0" smtClean="0">
                <a:latin typeface="TimesNewRomanPSMT"/>
              </a:rPr>
              <a:t>і </a:t>
            </a:r>
            <a:r>
              <a:rPr lang="uk-UA" sz="800" b="0" i="0" u="none" strike="noStrike" baseline="0" dirty="0" smtClean="0">
                <a:latin typeface="TimesNewRomanPSMT"/>
              </a:rPr>
              <a:t> </a:t>
            </a:r>
            <a:r>
              <a:rPr lang="uk-UA" b="0" i="1" u="none" strike="noStrike" baseline="0" dirty="0" smtClean="0">
                <a:latin typeface="TimesNewRomanPS-ItalicMT"/>
              </a:rPr>
              <a:t>i</a:t>
            </a:r>
            <a:r>
              <a:rPr lang="uk-UA" sz="1200" b="0" i="1" u="none" strike="noStrike" baseline="0" dirty="0" smtClean="0">
                <a:latin typeface="TimesNewRomanPS-ItalicMT"/>
              </a:rPr>
              <a:t>2</a:t>
            </a:r>
            <a:r>
              <a:rPr lang="uk-UA" b="0" i="1" u="none" strike="noStrike" baseline="0" dirty="0" smtClean="0">
                <a:latin typeface="TimesNewRomanPS-ItalicMT"/>
              </a:rPr>
              <a:t> </a:t>
            </a:r>
            <a:r>
              <a:rPr lang="uk-UA" b="0" i="0" u="none" strike="noStrike" baseline="0" dirty="0" smtClean="0">
                <a:latin typeface="TimesNewRomanPSMT"/>
              </a:rPr>
              <a:t>– щільність струму корозії металу  в середовищі без інгібітора і з інгібітором відповідно.</a:t>
            </a:r>
            <a:endParaRPr lang="uk-UA" dirty="0"/>
          </a:p>
        </p:txBody>
      </p:sp>
      <p:sp>
        <p:nvSpPr>
          <p:cNvPr id="5" name="Прямоугольник 4"/>
          <p:cNvSpPr/>
          <p:nvPr/>
        </p:nvSpPr>
        <p:spPr>
          <a:xfrm>
            <a:off x="426720" y="4296263"/>
            <a:ext cx="10984992" cy="369332"/>
          </a:xfrm>
          <a:prstGeom prst="rect">
            <a:avLst/>
          </a:prstGeom>
        </p:spPr>
        <p:txBody>
          <a:bodyPr wrap="square">
            <a:spAutoFit/>
          </a:bodyPr>
          <a:lstStyle/>
          <a:p>
            <a:r>
              <a:rPr lang="uk-UA" b="0" i="0" u="none" strike="noStrike" baseline="0" dirty="0" smtClean="0">
                <a:latin typeface="TimesNewRomanPSMT"/>
              </a:rPr>
              <a:t>Коефіцієнт гальмування показує, во скільки разів </a:t>
            </a:r>
            <a:r>
              <a:rPr lang="uk-UA" dirty="0" smtClean="0">
                <a:latin typeface="TimesNewRomanPSMT"/>
              </a:rPr>
              <a:t>зменшується швидкість в результаті дії інгібітора</a:t>
            </a:r>
            <a:r>
              <a:rPr lang="uk-UA" b="0" i="0" u="none" strike="noStrike" baseline="0" dirty="0" smtClean="0">
                <a:latin typeface="TimesNewRomanPSMT"/>
              </a:rPr>
              <a:t>:</a:t>
            </a:r>
            <a:endParaRPr lang="uk-UA" dirty="0"/>
          </a:p>
        </p:txBody>
      </p:sp>
      <p:pic>
        <p:nvPicPr>
          <p:cNvPr id="6" name="Рисунок 5"/>
          <p:cNvPicPr>
            <a:picLocks noChangeAspect="1"/>
          </p:cNvPicPr>
          <p:nvPr/>
        </p:nvPicPr>
        <p:blipFill>
          <a:blip r:embed="rId2"/>
          <a:stretch>
            <a:fillRect/>
          </a:stretch>
        </p:blipFill>
        <p:spPr>
          <a:xfrm>
            <a:off x="6664842" y="1275601"/>
            <a:ext cx="4373100" cy="1231067"/>
          </a:xfrm>
          <a:prstGeom prst="rect">
            <a:avLst/>
          </a:prstGeom>
        </p:spPr>
      </p:pic>
      <p:pic>
        <p:nvPicPr>
          <p:cNvPr id="7" name="Рисунок 6"/>
          <p:cNvPicPr>
            <a:picLocks noChangeAspect="1"/>
          </p:cNvPicPr>
          <p:nvPr/>
        </p:nvPicPr>
        <p:blipFill>
          <a:blip r:embed="rId3"/>
          <a:stretch>
            <a:fillRect/>
          </a:stretch>
        </p:blipFill>
        <p:spPr>
          <a:xfrm>
            <a:off x="1255617" y="4942594"/>
            <a:ext cx="2389950" cy="1015313"/>
          </a:xfrm>
          <a:prstGeom prst="rect">
            <a:avLst/>
          </a:prstGeom>
        </p:spPr>
      </p:pic>
      <p:pic>
        <p:nvPicPr>
          <p:cNvPr id="8" name="Рисунок 7"/>
          <p:cNvPicPr>
            <a:picLocks noChangeAspect="1"/>
          </p:cNvPicPr>
          <p:nvPr/>
        </p:nvPicPr>
        <p:blipFill>
          <a:blip r:embed="rId4"/>
          <a:stretch>
            <a:fillRect/>
          </a:stretch>
        </p:blipFill>
        <p:spPr>
          <a:xfrm>
            <a:off x="3978297" y="4929903"/>
            <a:ext cx="2796750" cy="1028004"/>
          </a:xfrm>
          <a:prstGeom prst="rect">
            <a:avLst/>
          </a:prstGeom>
        </p:spPr>
      </p:pic>
      <p:pic>
        <p:nvPicPr>
          <p:cNvPr id="9" name="Рисунок 8"/>
          <p:cNvPicPr>
            <a:picLocks noChangeAspect="1"/>
          </p:cNvPicPr>
          <p:nvPr/>
        </p:nvPicPr>
        <p:blipFill>
          <a:blip r:embed="rId5"/>
          <a:stretch>
            <a:fillRect/>
          </a:stretch>
        </p:blipFill>
        <p:spPr>
          <a:xfrm>
            <a:off x="7487811" y="4863164"/>
            <a:ext cx="2288250" cy="1218375"/>
          </a:xfrm>
          <a:prstGeom prst="rect">
            <a:avLst/>
          </a:prstGeom>
        </p:spPr>
      </p:pic>
      <p:sp>
        <p:nvSpPr>
          <p:cNvPr id="2" name="TextBox 1"/>
          <p:cNvSpPr txBox="1"/>
          <p:nvPr/>
        </p:nvSpPr>
        <p:spPr>
          <a:xfrm>
            <a:off x="1597152" y="402336"/>
            <a:ext cx="10216896" cy="523220"/>
          </a:xfrm>
          <a:prstGeom prst="rect">
            <a:avLst/>
          </a:prstGeom>
          <a:noFill/>
        </p:spPr>
        <p:txBody>
          <a:bodyPr wrap="square" rtlCol="0">
            <a:spAutoFit/>
          </a:bodyPr>
          <a:lstStyle/>
          <a:p>
            <a:pPr algn="ctr"/>
            <a:r>
              <a:rPr lang="uk-UA" sz="2800" b="1" dirty="0" smtClean="0">
                <a:solidFill>
                  <a:srgbClr val="FF0000"/>
                </a:solidFill>
              </a:rPr>
              <a:t>ВИЗНАЧЕННЯ ЕФЕКТИВНОСТІ ЗАСТОСУВАННЯ ІНГІБІТОРІВ </a:t>
            </a:r>
            <a:endParaRPr lang="uk-UA" sz="2800" b="1" dirty="0">
              <a:solidFill>
                <a:srgbClr val="FF0000"/>
              </a:solidFill>
            </a:endParaRPr>
          </a:p>
        </p:txBody>
      </p:sp>
    </p:spTree>
    <p:extLst>
      <p:ext uri="{BB962C8B-B14F-4D97-AF65-F5344CB8AC3E}">
        <p14:creationId xmlns:p14="http://schemas.microsoft.com/office/powerpoint/2010/main" val="3015005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3836527" y="991850"/>
            <a:ext cx="5299233" cy="5618167"/>
          </a:xfrm>
          <a:prstGeom prst="rect">
            <a:avLst/>
          </a:prstGeom>
        </p:spPr>
      </p:pic>
      <p:sp>
        <p:nvSpPr>
          <p:cNvPr id="3" name="Прямоугольник 2"/>
          <p:cNvSpPr/>
          <p:nvPr/>
        </p:nvSpPr>
        <p:spPr>
          <a:xfrm>
            <a:off x="938784" y="301675"/>
            <a:ext cx="10716768" cy="830997"/>
          </a:xfrm>
          <a:prstGeom prst="rect">
            <a:avLst/>
          </a:prstGeom>
        </p:spPr>
        <p:txBody>
          <a:bodyPr wrap="square">
            <a:spAutoFit/>
          </a:bodyPr>
          <a:lstStyle/>
          <a:p>
            <a:pPr algn="ctr"/>
            <a:r>
              <a:rPr lang="ru-RU" sz="2400" b="1" i="0" u="none" strike="noStrike" baseline="0" dirty="0" err="1" smtClean="0">
                <a:solidFill>
                  <a:srgbClr val="FF0000"/>
                </a:solidFill>
                <a:latin typeface="TimesNewRomanPSMT"/>
              </a:rPr>
              <a:t>Способи</a:t>
            </a:r>
            <a:r>
              <a:rPr lang="ru-RU" sz="2400" b="1" i="0" u="none" strike="noStrike" baseline="0" dirty="0" smtClean="0">
                <a:solidFill>
                  <a:srgbClr val="FF0000"/>
                </a:solidFill>
                <a:latin typeface="TimesNewRomanPSMT"/>
              </a:rPr>
              <a:t> </a:t>
            </a:r>
            <a:r>
              <a:rPr lang="ru-RU" sz="2400" b="1" i="0" u="none" strike="noStrike" baseline="0" dirty="0" err="1" smtClean="0">
                <a:solidFill>
                  <a:srgbClr val="FF0000"/>
                </a:solidFill>
                <a:latin typeface="TimesNewRomanPSMT"/>
              </a:rPr>
              <a:t>зниження</a:t>
            </a:r>
            <a:r>
              <a:rPr lang="ru-RU" sz="2400" b="1" i="0" u="none" strike="noStrike" baseline="0" dirty="0" smtClean="0">
                <a:solidFill>
                  <a:srgbClr val="FF0000"/>
                </a:solidFill>
                <a:latin typeface="TimesNewRomanPSMT"/>
              </a:rPr>
              <a:t> </a:t>
            </a:r>
            <a:r>
              <a:rPr lang="ru-RU" sz="2400" b="1" i="0" u="none" strike="noStrike" baseline="0" dirty="0" err="1" smtClean="0">
                <a:solidFill>
                  <a:srgbClr val="FF0000"/>
                </a:solidFill>
                <a:latin typeface="TimesNewRomanPSMT"/>
              </a:rPr>
              <a:t>швидкості</a:t>
            </a:r>
            <a:r>
              <a:rPr lang="ru-RU" sz="2400" b="1" i="0" u="none" strike="noStrike" baseline="0" dirty="0" smtClean="0">
                <a:solidFill>
                  <a:srgbClr val="FF0000"/>
                </a:solidFill>
                <a:latin typeface="TimesNewRomanPSMT"/>
              </a:rPr>
              <a:t> </a:t>
            </a:r>
            <a:r>
              <a:rPr lang="ru-RU" sz="2400" b="1" i="0" u="none" strike="noStrike" baseline="0" dirty="0" err="1" smtClean="0">
                <a:solidFill>
                  <a:srgbClr val="FF0000"/>
                </a:solidFill>
                <a:latin typeface="TimesNewRomanPSMT"/>
              </a:rPr>
              <a:t>розчинення</a:t>
            </a:r>
            <a:r>
              <a:rPr lang="ru-RU" sz="2400" b="1" i="0" u="none" strike="noStrike" baseline="0" dirty="0" smtClean="0">
                <a:solidFill>
                  <a:srgbClr val="FF0000"/>
                </a:solidFill>
                <a:latin typeface="TimesNewRomanPSMT"/>
              </a:rPr>
              <a:t> </a:t>
            </a:r>
            <a:r>
              <a:rPr lang="ru-RU" sz="2400" b="1" i="0" u="none" strike="noStrike" baseline="0" dirty="0" err="1" smtClean="0">
                <a:solidFill>
                  <a:srgbClr val="FF0000"/>
                </a:solidFill>
                <a:latin typeface="TimesNewRomanPSMT"/>
              </a:rPr>
              <a:t>металів</a:t>
            </a:r>
            <a:r>
              <a:rPr lang="ru-RU" sz="2400" b="1" i="0" u="none" strike="noStrike" baseline="0" dirty="0" smtClean="0">
                <a:solidFill>
                  <a:srgbClr val="FF0000"/>
                </a:solidFill>
                <a:latin typeface="TimesNewRomanPSMT"/>
              </a:rPr>
              <a:t> </a:t>
            </a:r>
            <a:r>
              <a:rPr lang="uk-UA" sz="2400" b="1" i="0" u="none" strike="noStrike" baseline="0" dirty="0" smtClean="0">
                <a:solidFill>
                  <a:srgbClr val="FF0000"/>
                </a:solidFill>
                <a:latin typeface="TimesNewRomanPSMT"/>
              </a:rPr>
              <a:t>при електрохімічному захисті</a:t>
            </a:r>
            <a:endParaRPr lang="uk-UA" sz="2400" b="1" dirty="0">
              <a:solidFill>
                <a:srgbClr val="FF0000"/>
              </a:solidFill>
            </a:endParaRPr>
          </a:p>
        </p:txBody>
      </p:sp>
    </p:spTree>
    <p:extLst>
      <p:ext uri="{BB962C8B-B14F-4D97-AF65-F5344CB8AC3E}">
        <p14:creationId xmlns:p14="http://schemas.microsoft.com/office/powerpoint/2010/main" val="3873821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3155822" y="1203769"/>
            <a:ext cx="5829681" cy="3259210"/>
          </a:xfrm>
          <a:prstGeom prst="rect">
            <a:avLst/>
          </a:prstGeom>
        </p:spPr>
      </p:pic>
      <p:sp>
        <p:nvSpPr>
          <p:cNvPr id="3" name="Прямоугольник 2"/>
          <p:cNvSpPr/>
          <p:nvPr/>
        </p:nvSpPr>
        <p:spPr>
          <a:xfrm>
            <a:off x="3048000" y="369689"/>
            <a:ext cx="6096000" cy="461665"/>
          </a:xfrm>
          <a:prstGeom prst="rect">
            <a:avLst/>
          </a:prstGeom>
        </p:spPr>
        <p:txBody>
          <a:bodyPr>
            <a:spAutoFit/>
          </a:bodyPr>
          <a:lstStyle/>
          <a:p>
            <a:pPr algn="ctr"/>
            <a:r>
              <a:rPr lang="uk-UA" sz="2400" b="1" i="0" u="none" strike="noStrike" baseline="0" dirty="0" smtClean="0">
                <a:solidFill>
                  <a:srgbClr val="FF0000"/>
                </a:solidFill>
                <a:latin typeface="TimesNewRomanPSMT"/>
              </a:rPr>
              <a:t>Схема з'єднання катодної станції</a:t>
            </a:r>
          </a:p>
        </p:txBody>
      </p:sp>
      <p:sp>
        <p:nvSpPr>
          <p:cNvPr id="4" name="Прямоугольник 3"/>
          <p:cNvSpPr/>
          <p:nvPr/>
        </p:nvSpPr>
        <p:spPr>
          <a:xfrm>
            <a:off x="902208" y="4970002"/>
            <a:ext cx="10716768" cy="1323439"/>
          </a:xfrm>
          <a:prstGeom prst="rect">
            <a:avLst/>
          </a:prstGeom>
        </p:spPr>
        <p:txBody>
          <a:bodyPr wrap="square">
            <a:spAutoFit/>
          </a:bodyPr>
          <a:lstStyle/>
          <a:p>
            <a:pPr algn="ctr"/>
            <a:r>
              <a:rPr lang="uk-UA" sz="2000" b="0" i="1" u="none" strike="noStrike" baseline="0" dirty="0" smtClean="0"/>
              <a:t>1 </a:t>
            </a:r>
            <a:r>
              <a:rPr lang="uk-UA" sz="2000" b="0" i="0" u="none" strike="noStrike" baseline="0" dirty="0" smtClean="0"/>
              <a:t>– перетворювач змінного струму в постійний; </a:t>
            </a:r>
            <a:r>
              <a:rPr lang="uk-UA" sz="2000" b="0" i="1" u="none" strike="noStrike" baseline="0" dirty="0" smtClean="0"/>
              <a:t>2 </a:t>
            </a:r>
            <a:r>
              <a:rPr lang="uk-UA" sz="2000" b="0" i="0" u="none" strike="noStrike" baseline="0" dirty="0" smtClean="0"/>
              <a:t>– анодний</a:t>
            </a:r>
          </a:p>
          <a:p>
            <a:pPr algn="ctr"/>
            <a:r>
              <a:rPr lang="uk-UA" sz="2000" b="0" i="0" u="none" strike="noStrike" baseline="0" dirty="0" smtClean="0"/>
              <a:t>заземлювач; </a:t>
            </a:r>
            <a:r>
              <a:rPr lang="uk-UA" sz="2000" b="0" i="1" u="none" strike="noStrike" baseline="0" dirty="0" smtClean="0"/>
              <a:t>3 </a:t>
            </a:r>
            <a:r>
              <a:rPr lang="uk-UA" sz="2000" b="0" i="0" u="none" strike="noStrike" baseline="0" dirty="0" smtClean="0"/>
              <a:t>– трубопровід, що підлягає захисту; </a:t>
            </a:r>
            <a:r>
              <a:rPr lang="uk-UA" sz="2000" b="0" i="1" u="none" strike="noStrike" baseline="0" dirty="0" smtClean="0"/>
              <a:t>4 </a:t>
            </a:r>
            <a:r>
              <a:rPr lang="uk-UA" sz="2000" b="0" i="0" u="none" strike="noStrike" baseline="0" dirty="0" smtClean="0"/>
              <a:t>– контактний пристрій</a:t>
            </a:r>
          </a:p>
          <a:p>
            <a:pPr algn="ctr"/>
            <a:r>
              <a:rPr lang="uk-UA" sz="2000" b="0" i="0" u="none" strike="noStrike" baseline="0" dirty="0" smtClean="0"/>
              <a:t>на анодному заземленні; </a:t>
            </a:r>
            <a:r>
              <a:rPr lang="uk-UA" sz="2000" b="0" i="1" u="none" strike="noStrike" baseline="0" dirty="0" smtClean="0"/>
              <a:t>5 </a:t>
            </a:r>
            <a:r>
              <a:rPr lang="uk-UA" sz="2000" b="0" i="0" u="none" strike="noStrike" baseline="0" dirty="0" smtClean="0"/>
              <a:t>– кабельна лінія; </a:t>
            </a:r>
            <a:r>
              <a:rPr lang="uk-UA" sz="2000" b="0" i="1" u="none" strike="noStrike" baseline="0" dirty="0" smtClean="0"/>
              <a:t>6 </a:t>
            </a:r>
            <a:r>
              <a:rPr lang="uk-UA" sz="2000" b="0" i="0" u="none" strike="noStrike" baseline="0" dirty="0" smtClean="0"/>
              <a:t>– контрольно-вимірювальний пункт;                                  </a:t>
            </a:r>
            <a:r>
              <a:rPr lang="uk-UA" sz="2000" b="0" i="1" u="none" strike="noStrike" baseline="0" dirty="0" smtClean="0"/>
              <a:t>7 </a:t>
            </a:r>
            <a:r>
              <a:rPr lang="uk-UA" sz="2000" b="0" i="0" u="none" strike="noStrike" baseline="0" dirty="0" smtClean="0"/>
              <a:t>– електрод порівняння</a:t>
            </a:r>
            <a:endParaRPr lang="uk-UA" sz="2000" dirty="0"/>
          </a:p>
        </p:txBody>
      </p:sp>
    </p:spTree>
    <p:extLst>
      <p:ext uri="{BB962C8B-B14F-4D97-AF65-F5344CB8AC3E}">
        <p14:creationId xmlns:p14="http://schemas.microsoft.com/office/powerpoint/2010/main" val="26404188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431</Words>
  <Application>Microsoft Office PowerPoint</Application>
  <PresentationFormat>Широкоэкранный</PresentationFormat>
  <Paragraphs>65</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Calibri Light</vt:lpstr>
      <vt:lpstr>Times New Roman</vt:lpstr>
      <vt:lpstr>TimesNewRomanPS-ItalicMT</vt:lpstr>
      <vt:lpstr>TimesNewRomanPSMT</vt:lpstr>
      <vt:lpstr>Тема Office</vt:lpstr>
      <vt:lpstr>Презентация PowerPoint</vt:lpstr>
      <vt:lpstr>Презентация PowerPoint</vt:lpstr>
      <vt:lpstr>Презентация PowerPoint</vt:lpstr>
      <vt:lpstr>Презентация PowerPoint</vt:lpstr>
      <vt:lpstr>ЗАСТОСУВАННЯ ІНГІБІТОРІВ</vt:lpstr>
      <vt:lpstr>Презентация PowerPoint</vt:lpstr>
      <vt:lpstr>Презентация PowerPoint</vt:lpstr>
      <vt:lpstr>Презентация PowerPoint</vt:lpstr>
      <vt:lpstr>Презентация PowerPoint</vt:lpstr>
      <vt:lpstr>КАТОДНИЙ ЗАХИСТ ТРУБОПРОВОДІВ ВІД КОРОЗІЇ</vt:lpstr>
      <vt:lpstr>ПРОТЕКТОРНИЙ ЗАХИСТ</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наталия наталия</dc:creator>
  <cp:lastModifiedBy>наталия наталия</cp:lastModifiedBy>
  <cp:revision>6</cp:revision>
  <dcterms:created xsi:type="dcterms:W3CDTF">2020-12-08T08:39:12Z</dcterms:created>
  <dcterms:modified xsi:type="dcterms:W3CDTF">2020-12-08T10:31:28Z</dcterms:modified>
</cp:coreProperties>
</file>