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 fontScale="91000"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271D712-9E96-404A-B8D0-10A7157E646A}" type="datetime">
              <a:rPr b="0" lang="en-US" sz="1200" spc="-1" strike="noStrike">
                <a:solidFill>
                  <a:srgbClr val="d38e28"/>
                </a:solidFill>
                <a:latin typeface="Franklin Gothic Book"/>
              </a:rPr>
              <a:t>2/11/24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12D9CE0A-1A3C-40EF-9F20-16CC7572EEEC}" type="slidenum">
              <a:rPr b="0" lang="en-US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Образец текста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ru-RU" sz="2800" spc="-1" strike="noStrike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 b="0" lang="ru-RU" sz="28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ru-RU" sz="2400" spc="-1" strike="noStrike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 b="0" lang="ru-RU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ru-RU" sz="2000" spc="-1" strike="noStrike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 b="0" lang="ru-RU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ru-RU" sz="1800" spc="-1" strike="noStrike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 b="0" lang="ru-RU" sz="18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73EB979-6548-405F-A0F5-0B43CD303EAF}" type="datetime">
              <a:rPr b="0" lang="en-US" sz="1200" spc="-1" strike="noStrike">
                <a:solidFill>
                  <a:srgbClr val="d38e28"/>
                </a:solidFill>
                <a:latin typeface="Franklin Gothic Book"/>
              </a:rPr>
              <a:t>2/11/24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E2D93C17-3B9A-4336-8C43-5BC09117F280}" type="slidenum">
              <a:rPr b="0" lang="en-US" sz="1200" spc="-1" strike="noStrike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79640" y="1845000"/>
            <a:ext cx="8673840" cy="410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6000" spc="-1" strike="noStrike" cap="all">
                <a:solidFill>
                  <a:srgbClr val="4e3b30"/>
                </a:solidFill>
                <a:latin typeface="Franklin Gothic Medium"/>
              </a:rPr>
              <a:t>Traductología </a:t>
            </a:r>
            <a:br/>
            <a:r>
              <a:rPr b="1" lang="ru-RU" sz="6000" spc="-1" strike="noStrike" cap="all">
                <a:solidFill>
                  <a:srgbClr val="4e3b30"/>
                </a:solidFill>
                <a:latin typeface="Franklin Gothic Medium"/>
              </a:rPr>
              <a:t>como una ciencia. </a:t>
            </a:r>
            <a:br/>
            <a:r>
              <a:rPr b="1" lang="ru-RU" sz="6000" spc="-1" strike="noStrike" cap="all">
                <a:solidFill>
                  <a:srgbClr val="c87d0e"/>
                </a:solidFill>
                <a:latin typeface="Franklin Gothic Medium"/>
              </a:rPr>
              <a:t>El concepto de la traducción</a:t>
            </a:r>
            <a:br/>
            <a:endParaRPr b="0" lang="ru-RU" sz="6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23640" y="980640"/>
            <a:ext cx="8457840" cy="91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  <a:spcBef>
                <a:spcPts val="1321"/>
              </a:spcBef>
            </a:pPr>
            <a:r>
              <a:rPr b="1" i="1" lang="en-US" sz="6600" spc="-1" strike="noStrike">
                <a:solidFill>
                  <a:srgbClr val="92d050"/>
                </a:solidFill>
                <a:latin typeface="Angsana New"/>
              </a:rPr>
              <a:t>La lección 1</a:t>
            </a:r>
            <a:endParaRPr b="0" lang="en-US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En un sentido estricto,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4400" spc="-1" strike="noStrike">
                <a:solidFill>
                  <a:srgbClr val="4e3b30"/>
                </a:solidFill>
                <a:latin typeface="Franklin Gothic Book"/>
              </a:rPr>
              <a:t>la teoría de la traducción se ocupa del </a:t>
            </a:r>
            <a:r>
              <a:rPr b="1" lang="ru-RU" sz="4400" spc="-1" strike="noStrike">
                <a:solidFill>
                  <a:srgbClr val="4e3b30"/>
                </a:solidFill>
                <a:latin typeface="Franklin Gothic Book"/>
              </a:rPr>
              <a:t>método </a:t>
            </a:r>
            <a:r>
              <a:rPr b="0" lang="ru-RU" sz="4400" spc="-1" strike="noStrike">
                <a:solidFill>
                  <a:srgbClr val="4e3b30"/>
                </a:solidFill>
                <a:latin typeface="Franklin Gothic Book"/>
              </a:rPr>
              <a:t>de traducción más adecuado para cierto tipo de texto y depende, por tanto, de una teoría funcional del lenguaje.</a:t>
            </a:r>
            <a:endParaRPr b="0" lang="ru-RU" sz="44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4e3b30"/>
                </a:solidFill>
                <a:latin typeface="Franklin Gothic Medium"/>
              </a:rPr>
              <a:t>En un sentido más amplio,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4400" spc="-1" strike="noStrike">
                <a:solidFill>
                  <a:srgbClr val="4e3b30"/>
                </a:solidFill>
                <a:latin typeface="Franklin Gothic Book"/>
              </a:rPr>
              <a:t>la teoría de la traducción es la parte esencial de lo que conocemos acerca del traducir, que abarca desde principios generales preceptos, sugerencias y consejos.</a:t>
            </a:r>
            <a:endParaRPr b="0" lang="ru-RU" sz="44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1" i="1" lang="ru-RU" sz="3600" spc="-1" strike="noStrike" cap="all">
                <a:solidFill>
                  <a:srgbClr val="c00000"/>
                </a:solidFill>
                <a:latin typeface="Franklin Gothic Medium"/>
              </a:rPr>
              <a:t>Z. Lvovskaya: </a:t>
            </a:r>
            <a:br/>
            <a:r>
              <a:rPr b="1" i="1" lang="ru-RU" sz="3600" spc="-1" strike="noStrike" cap="all">
                <a:solidFill>
                  <a:srgbClr val="c00000"/>
                </a:solidFill>
                <a:latin typeface="Franklin Gothic Medium"/>
              </a:rPr>
              <a:t>la teoría de la traducción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304920" y="1554120"/>
            <a:ext cx="8686440" cy="504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en primer lugar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identifica y define un problema de traducción,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en segundo lugar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indica los factores que se deben tener en cuenta para resolver el problema y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en tercer lugar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enumera los procedimientos de traducción posibles y </a:t>
            </a: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finalmente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recomienda el procedimiento y la traducción más adecuados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i="1" lang="ru-RU" sz="4400" spc="-1" strike="noStrike" cap="all">
                <a:solidFill>
                  <a:srgbClr val="c00000"/>
                </a:solidFill>
                <a:latin typeface="Franklin Gothic Medium"/>
              </a:rPr>
              <a:t>modelos de la traducción</a:t>
            </a:r>
            <a:endParaRPr b="0" lang="ru-RU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343080" indent="-342720">
              <a:lnSpc>
                <a:spcPct val="100000"/>
              </a:lnSpc>
              <a:spcBef>
                <a:spcPts val="132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6600" spc="-1" strike="noStrike">
                <a:solidFill>
                  <a:srgbClr val="4e3b30"/>
                </a:solidFill>
                <a:latin typeface="Franklin Gothic Book"/>
              </a:rPr>
              <a:t>descriptivas, </a:t>
            </a:r>
            <a:endParaRPr b="0" lang="ru-RU" sz="6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132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6600" spc="-1" strike="noStrike">
                <a:solidFill>
                  <a:srgbClr val="4e3b30"/>
                </a:solidFill>
                <a:latin typeface="Franklin Gothic Book"/>
              </a:rPr>
              <a:t>inductivas </a:t>
            </a:r>
            <a:endParaRPr b="0" lang="ru-RU" sz="6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132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6600" spc="-1" strike="noStrike">
                <a:solidFill>
                  <a:srgbClr val="4e3b30"/>
                </a:solidFill>
                <a:latin typeface="Franklin Gothic Book"/>
              </a:rPr>
              <a:t>prescriptivas</a:t>
            </a:r>
            <a:endParaRPr b="0" lang="ru-RU" sz="66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3600" spc="-1" strike="noStrike" u="sng" cap="all">
                <a:solidFill>
                  <a:srgbClr val="4e3b30"/>
                </a:solidFill>
                <a:uFillTx/>
                <a:latin typeface="Franklin Gothic Medium"/>
              </a:rPr>
              <a:t>La teoría general</a:t>
            </a: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 de la traducción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4400" spc="-1" strike="noStrike">
                <a:solidFill>
                  <a:srgbClr val="4e3b30"/>
                </a:solidFill>
                <a:latin typeface="Franklin Gothic Book"/>
              </a:rPr>
              <a:t>es una visión conceptual y generalizada del proceso de traducción, que examina los problemas claves de esta actividad.</a:t>
            </a:r>
            <a:endParaRPr b="0" lang="ru-RU" sz="44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Según el criterio del </a:t>
            </a:r>
            <a:r>
              <a:rPr b="1" lang="ru-RU" sz="3600" spc="-1" strike="noStrike" u="sng" cap="all">
                <a:solidFill>
                  <a:srgbClr val="c00000"/>
                </a:solidFill>
                <a:uFillTx/>
                <a:latin typeface="Franklin Gothic Medium"/>
              </a:rPr>
              <a:t>medio</a:t>
            </a: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 se distinguen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4000" spc="-1" strike="noStrike">
                <a:solidFill>
                  <a:srgbClr val="4e3b30"/>
                </a:solidFill>
                <a:latin typeface="Franklin Gothic Book"/>
              </a:rPr>
              <a:t>la traducción automática </a:t>
            </a:r>
            <a:endParaRPr b="0" lang="ru-RU" sz="40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4000" spc="-1" strike="noStrike">
                <a:solidFill>
                  <a:srgbClr val="4e3b30"/>
                </a:solidFill>
                <a:latin typeface="Franklin Gothic Book"/>
              </a:rPr>
              <a:t>la </a:t>
            </a:r>
            <a:r>
              <a:rPr b="0" i="1" lang="ru-RU" sz="4000" spc="-1" strike="noStrike">
                <a:solidFill>
                  <a:srgbClr val="4e3b30"/>
                </a:solidFill>
                <a:latin typeface="Franklin Gothic Book"/>
              </a:rPr>
              <a:t>traducción humana, oral y escrita. </a:t>
            </a:r>
            <a:endParaRPr b="0" lang="ru-RU" sz="4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395640" y="83664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15000"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En cuanto a la traducción humana, es razonable desarrollar teorías que se correspondan con las diferentes </a:t>
            </a:r>
            <a:r>
              <a:rPr b="0" i="1" lang="ru-RU" sz="3600" spc="-1" strike="noStrike" cap="all">
                <a:solidFill>
                  <a:srgbClr val="4e3b30"/>
                </a:solidFill>
                <a:latin typeface="Franklin Gothic Medium"/>
              </a:rPr>
              <a:t>modalidades de la traducción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251640" y="2332080"/>
            <a:ext cx="8686440" cy="376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la escrita,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la interpretación consecutiva,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la simultánea,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la bilateral, etc.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04920" y="457200"/>
            <a:ext cx="8686440" cy="174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La estructura de la ciencia de la traducción tal como la propone </a:t>
            </a:r>
            <a:br/>
            <a:r>
              <a:rPr b="1" i="1" lang="ru-RU" sz="3600" spc="-1" strike="noStrike" cap="all">
                <a:solidFill>
                  <a:srgbClr val="00b050"/>
                </a:solidFill>
                <a:latin typeface="Franklin Gothic Medium"/>
              </a:rPr>
              <a:t>Amparo</a:t>
            </a: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 </a:t>
            </a:r>
            <a:r>
              <a:rPr b="1" i="1" lang="ru-RU" sz="3600" spc="-1" strike="noStrike" cap="all">
                <a:solidFill>
                  <a:srgbClr val="00b050"/>
                </a:solidFill>
                <a:latin typeface="Franklin Gothic Medium"/>
              </a:rPr>
              <a:t>Hurtado Albir: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95640" y="2421000"/>
            <a:ext cx="8686440" cy="331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4400" spc="-1" strike="noStrike">
                <a:solidFill>
                  <a:srgbClr val="4e3b30"/>
                </a:solidFill>
                <a:latin typeface="Franklin Gothic Book"/>
              </a:rPr>
              <a:t>la propia teoría de traducción</a:t>
            </a:r>
            <a:endParaRPr b="0" lang="ru-RU" sz="44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4400" spc="-1" strike="noStrike">
                <a:solidFill>
                  <a:srgbClr val="4e3b30"/>
                </a:solidFill>
                <a:latin typeface="Franklin Gothic Book"/>
              </a:rPr>
              <a:t>la crítica de traducciones</a:t>
            </a:r>
            <a:endParaRPr b="0" lang="ru-RU" sz="44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4400" spc="-1" strike="noStrike">
                <a:solidFill>
                  <a:srgbClr val="4e3b30"/>
                </a:solidFill>
                <a:latin typeface="Franklin Gothic Book"/>
              </a:rPr>
              <a:t>la historia de las traducciones</a:t>
            </a:r>
            <a:endParaRPr b="0" lang="ru-RU" sz="44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04920" y="260640"/>
            <a:ext cx="8686440" cy="115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55000"/>
          </a:bodyPr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c87d0e"/>
                </a:solidFill>
                <a:latin typeface="Franklin Gothic Medium"/>
              </a:rPr>
              <a:t>Las premisas fundamentales de la aparición y del desarrollo de la Teoría de la Traducción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04920" y="1554120"/>
            <a:ext cx="8686440" cy="511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57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logros de la lingüística (la gramática generativa y el estructuralismo);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la necesidad de formar profesionales de la traducción e interpretación que pudieran ejercer la actividad; respondiendo  a  las  demandas  de  calidad  y  exactitud  de  las traducciones y la necesidad de traducir textos en plazos cada vez más cortos;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responder a la cuestión de cómo debe hacerse la traducción: buscando mayor literalidad con el original o tan sólo intentando expresar las mismas ideas;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el desarrollo de la informática → el problema de sistematizar la traducción y hacerla automáticamente sin ayuda del hombre.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73000"/>
          </a:bodyPr>
          <a:p>
            <a:pPr>
              <a:lnSpc>
                <a:spcPct val="100000"/>
              </a:lnSpc>
            </a:pPr>
            <a:r>
              <a:rPr b="1" lang="ru-RU" sz="3600" spc="-1" strike="noStrike" u="sng" cap="all">
                <a:solidFill>
                  <a:srgbClr val="4e3b30"/>
                </a:solidFill>
                <a:uFillTx/>
                <a:latin typeface="Franklin Gothic Medium"/>
              </a:rPr>
              <a:t>Las funciones de la traducción </a:t>
            </a:r>
            <a:br/>
            <a:r>
              <a:rPr b="1" i="1" lang="ru-RU" sz="2700" spc="-1" strike="noStrike" u="sng" cap="all">
                <a:solidFill>
                  <a:srgbClr val="00b050"/>
                </a:solidFill>
                <a:uFillTx/>
                <a:latin typeface="Franklin Gothic Medium"/>
              </a:rPr>
              <a:t>(según  </a:t>
            </a:r>
            <a:r>
              <a:rPr b="0" i="1" lang="ru-RU" sz="2700" spc="-1" strike="noStrike" cap="all">
                <a:solidFill>
                  <a:srgbClr val="00b050"/>
                </a:solidFill>
                <a:latin typeface="Franklin Gothic Medium"/>
              </a:rPr>
              <a:t>O. I. Cherednychenko </a:t>
            </a:r>
            <a:r>
              <a:rPr b="1" i="1" lang="ru-RU" sz="2700" spc="-1" strike="noStrike" u="sng" cap="all">
                <a:solidFill>
                  <a:srgbClr val="00b050"/>
                </a:solidFill>
                <a:uFillTx/>
                <a:latin typeface="Franklin Gothic Medium"/>
              </a:rPr>
              <a:t>)</a:t>
            </a:r>
            <a:endParaRPr b="0" lang="ru-RU" sz="27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76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la comunicativa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→ se hace posible la comunicación e intercambio entre diferentes pueblos y culturas;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la cognitiva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 → conocer nueva información,el desarrollo intelectual;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la creadora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→ se importan o se crean nuevos vocablos, unidades fraseológicas, etc., la aparición de nuevos géneros literarios.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la función protectora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de las lenguas minoritarias.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04920" y="692640"/>
            <a:ext cx="8686440" cy="590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4000" spc="-1" strike="noStrike">
                <a:solidFill>
                  <a:srgbClr val="c87d0e"/>
                </a:solidFill>
                <a:latin typeface="Franklin Gothic Book"/>
              </a:rPr>
              <a:t>Junto con el término </a:t>
            </a:r>
            <a:endParaRPr b="0" lang="ru-RU" sz="4000" spc="-1" strike="noStrike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i="1" lang="ru-RU" sz="4000" spc="-1" strike="noStrike">
                <a:solidFill>
                  <a:srgbClr val="c87d0e"/>
                </a:solidFill>
                <a:latin typeface="Franklin Gothic Book"/>
              </a:rPr>
              <a:t>'teoría de la traducción' </a:t>
            </a:r>
            <a:endParaRPr b="0" lang="ru-RU" sz="4000" spc="-1" strike="noStrike">
              <a:solidFill>
                <a:srgbClr val="4e3b30"/>
              </a:solidFill>
              <a:latin typeface="Franklin Gothic Book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4000" spc="-1" strike="noStrike">
                <a:solidFill>
                  <a:srgbClr val="c87d0e"/>
                </a:solidFill>
                <a:latin typeface="Franklin Gothic Book"/>
              </a:rPr>
              <a:t>se emplean otros más</a:t>
            </a:r>
            <a:endParaRPr b="0" lang="ru-RU" sz="40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teoría de la traducción,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traductología,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estudios de la traducción,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modelos de la traducción,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ciencia de la traducción.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28000"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Junto con el término </a:t>
            </a:r>
            <a:r>
              <a:rPr b="1" i="1" lang="ru-RU" sz="4400" spc="-1" strike="noStrike" cap="all">
                <a:solidFill>
                  <a:srgbClr val="4e3b30"/>
                </a:solidFill>
                <a:latin typeface="Franklin Gothic Medium"/>
              </a:rPr>
              <a:t>'traducción</a:t>
            </a:r>
            <a:r>
              <a:rPr b="0" i="1" lang="ru-RU" sz="3600" spc="-1" strike="noStrike" cap="all">
                <a:solidFill>
                  <a:srgbClr val="4e3b30"/>
                </a:solidFill>
                <a:latin typeface="Franklin Gothic Medium"/>
              </a:rPr>
              <a:t>' </a:t>
            </a:r>
            <a:br/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se puede encontrar el uso de otros términos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23640" y="1772640"/>
            <a:ext cx="8686440" cy="489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i="1" lang="ru-RU" sz="3600" spc="-1" strike="noStrike">
                <a:solidFill>
                  <a:srgbClr val="4e3b30"/>
                </a:solidFill>
                <a:latin typeface="Franklin Gothic Book"/>
              </a:rPr>
              <a:t>Traslación</a:t>
            </a:r>
            <a:r>
              <a:rPr b="0" i="1" lang="ru-RU" sz="3600" spc="-1" strike="noStrike">
                <a:solidFill>
                  <a:srgbClr val="4e3b30"/>
                </a:solidFill>
                <a:latin typeface="Franklin Gothic Book"/>
              </a:rPr>
              <a:t> </a:t>
            </a: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(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una clase especial de transferencia</a:t>
            </a: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)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i="1" lang="ru-RU" sz="3600" spc="-1" strike="noStrike">
                <a:solidFill>
                  <a:srgbClr val="4e3b30"/>
                </a:solidFill>
                <a:latin typeface="Franklin Gothic Book"/>
              </a:rPr>
              <a:t>versión</a:t>
            </a:r>
            <a:r>
              <a:rPr b="0" i="1" lang="ru-RU" sz="3600" spc="-1" strike="noStrike">
                <a:solidFill>
                  <a:srgbClr val="4e3b30"/>
                </a:solidFill>
                <a:latin typeface="Franklin Gothic Book"/>
              </a:rPr>
              <a:t>,</a:t>
            </a:r>
            <a:endParaRPr b="0" lang="ru-RU" sz="36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i="1" lang="ru-RU" sz="3600" spc="-1" strike="noStrike">
                <a:solidFill>
                  <a:srgbClr val="4e3b30"/>
                </a:solidFill>
                <a:latin typeface="Franklin Gothic Book"/>
              </a:rPr>
              <a:t>Transferencia</a:t>
            </a:r>
            <a:r>
              <a:rPr b="0" i="1" lang="ru-RU" sz="3600" spc="-1" strike="noStrike">
                <a:solidFill>
                  <a:srgbClr val="4e3b30"/>
                </a:solidFill>
                <a:latin typeface="Franklin Gothic Book"/>
              </a:rPr>
              <a:t> </a:t>
            </a: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(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abarca distintos tipos de traslación, tanto acción verbal versus acción no verbal</a:t>
            </a: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)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i="1" lang="ru-RU" sz="3600" spc="-1" strike="noStrike">
                <a:solidFill>
                  <a:srgbClr val="4e3b30"/>
                </a:solidFill>
                <a:latin typeface="Franklin Gothic Book"/>
              </a:rPr>
              <a:t>Interpretación</a:t>
            </a:r>
            <a:r>
              <a:rPr b="0" i="1" lang="ru-RU" sz="3600" spc="-1" strike="noStrike">
                <a:solidFill>
                  <a:srgbClr val="4e3b30"/>
                </a:solidFill>
                <a:latin typeface="Franklin Gothic Book"/>
              </a:rPr>
              <a:t> </a:t>
            </a: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(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el traspaso de un mensaje oral escuchado en un idioma y retransmitido en otro</a:t>
            </a: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)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04920" y="457200"/>
            <a:ext cx="8686440" cy="145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92d050"/>
                </a:solidFill>
                <a:latin typeface="Franklin Gothic Medium"/>
              </a:rPr>
              <a:t>Dos acepciones fundamentales del término </a:t>
            </a:r>
            <a:r>
              <a:rPr b="1" lang="ru-RU" sz="3600" spc="-1" strike="noStrike" cap="all">
                <a:solidFill>
                  <a:srgbClr val="92d050"/>
                </a:solidFill>
                <a:latin typeface="Franklin Gothic Medium"/>
              </a:rPr>
              <a:t>traducción </a:t>
            </a:r>
            <a:r>
              <a:rPr b="0" lang="ru-RU" sz="3600" spc="-1" strike="noStrike" cap="all">
                <a:solidFill>
                  <a:srgbClr val="92d050"/>
                </a:solidFill>
                <a:latin typeface="Franklin Gothic Medium"/>
              </a:rPr>
              <a:t>son las siguientes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304920" y="2493000"/>
            <a:ext cx="8686440" cy="358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73000"/>
          </a:bodyPr>
          <a:p>
            <a:pPr marL="343080" indent="-342720">
              <a:lnSpc>
                <a:spcPct val="100000"/>
              </a:lnSpc>
              <a:spcBef>
                <a:spcPts val="96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ru-RU" sz="4800" spc="-1" strike="noStrike">
                <a:solidFill>
                  <a:srgbClr val="4e3b30"/>
                </a:solidFill>
                <a:latin typeface="Franklin Gothic Book"/>
              </a:rPr>
              <a:t>la traducción como proceso </a:t>
            </a:r>
            <a:endParaRPr b="0" lang="ru-RU" sz="48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96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1" lang="ru-RU" sz="4800" spc="-1" strike="noStrike">
                <a:solidFill>
                  <a:srgbClr val="4e3b30"/>
                </a:solidFill>
                <a:latin typeface="Franklin Gothic Book"/>
              </a:rPr>
              <a:t>y la traducción como resultado, </a:t>
            </a:r>
            <a:r>
              <a:rPr b="0" lang="ru-RU" sz="4800" spc="-1" strike="noStrike">
                <a:solidFill>
                  <a:srgbClr val="4e3b30"/>
                </a:solidFill>
                <a:latin typeface="Franklin Gothic Book"/>
              </a:rPr>
              <a:t>o sea el texto traducido.</a:t>
            </a:r>
            <a:endParaRPr b="0" lang="ru-RU" sz="48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251640" y="26064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7030a0"/>
                </a:solidFill>
                <a:latin typeface="Franklin Gothic Medium"/>
              </a:rPr>
              <a:t>Según Z. Lvovskaya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395640" y="1340640"/>
            <a:ext cx="8686440" cy="525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80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al abordar la traducción como un acto comunicativo se suelen diferenciar unas </a:t>
            </a:r>
            <a:r>
              <a:rPr b="1" lang="ru-RU" sz="3200" spc="-1" strike="noStrike">
                <a:solidFill>
                  <a:srgbClr val="4e3b30"/>
                </a:solidFill>
                <a:latin typeface="Franklin Gothic Book"/>
              </a:rPr>
              <a:t>características generales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de este: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el carácter cognitivo-comunicativo e intersubjetivo del proceso de la traducción, 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el papel dominante de la situación comunicativa,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la correlación entre el contenido objetivo y el sentido subjetivo del texto </a:t>
            </a: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(las connotaciones),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latin typeface="Franklin Gothic Book"/>
              </a:rPr>
              <a:t> </a:t>
            </a:r>
            <a:r>
              <a:rPr b="0" i="1" lang="ru-RU" sz="3200" spc="-1" strike="noStrike">
                <a:solidFill>
                  <a:srgbClr val="4e3b30"/>
                </a:solidFill>
                <a:latin typeface="Franklin Gothic Book"/>
              </a:rPr>
              <a:t>el carácter interdisciplinario de toda ciencia de la comunicación verbal</a:t>
            </a: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23640" y="260640"/>
            <a:ext cx="8686440" cy="208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c00000"/>
                </a:solidFill>
                <a:latin typeface="Franklin Gothic Medium"/>
              </a:rPr>
              <a:t>La característica específica de la traducción como actividad comunicativa verbal consiste en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04920" y="2565000"/>
            <a:ext cx="8686440" cy="351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i="1" lang="ru-RU" sz="4000" spc="-1" strike="noStrike">
                <a:solidFill>
                  <a:srgbClr val="4e3b30"/>
                </a:solidFill>
                <a:latin typeface="Franklin Gothic Book"/>
              </a:rPr>
              <a:t>la relación de equivalencia comunicativa que deben guardar el </a:t>
            </a:r>
            <a:r>
              <a:rPr b="1" i="1" lang="ru-RU" sz="4000" spc="-1" strike="noStrike" u="sng">
                <a:solidFill>
                  <a:srgbClr val="4e3b30"/>
                </a:solidFill>
                <a:uFillTx/>
                <a:latin typeface="Franklin Gothic Book"/>
              </a:rPr>
              <a:t>texto original (текст  вихідної мови) у el texto meta (текст на мові перекладу).</a:t>
            </a:r>
            <a:endParaRPr b="0" lang="ru-RU" sz="4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1" lang="ru-RU" sz="3600" spc="-1" strike="noStrike" u="sng" cap="all">
                <a:solidFill>
                  <a:srgbClr val="c00000"/>
                </a:solidFill>
                <a:uFillTx/>
                <a:latin typeface="Franklin Gothic Medium"/>
              </a:rPr>
              <a:t>La meta de la </a:t>
            </a:r>
            <a:r>
              <a:rPr b="0" lang="ru-RU" sz="3600" spc="-1" strike="noStrike" cap="all">
                <a:solidFill>
                  <a:srgbClr val="4e3b30"/>
                </a:solidFill>
                <a:latin typeface="Franklin Gothic Medium"/>
              </a:rPr>
              <a:t>ciencia de la traducción es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600" spc="-1" strike="noStrike">
                <a:solidFill>
                  <a:srgbClr val="4e3b30"/>
                </a:solidFill>
                <a:latin typeface="Franklin Gothic Book"/>
              </a:rPr>
              <a:t>el estudio de las particularidades de este proceso de verter lo dicho o lo escrito en una lengua en otra, desvelar las dificultades que surgen en el proceso y ver las posibles vías de solución para obtener mejores resultados en este proceso.</a:t>
            </a:r>
            <a:endParaRPr b="0" lang="ru-RU" sz="3600" spc="-1" strike="noStrike">
              <a:solidFill>
                <a:srgbClr val="4e3b3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6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Application>LibreOffice/6.1.3.2$Windows_X86_64 LibreOffice_project/86daf60bf00efa86ad547e59e09d6bb77c699acb</Application>
  <Words>675</Words>
  <Paragraphs>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2014-02-27T11:39:55Z</dcterms:created>
  <dc:creator>User</dc:creator>
  <dc:description/>
  <dc:language>en-US</dc:language>
  <cp:lastModifiedBy/>
  <dcterms:modified xsi:type="dcterms:W3CDTF">2024-02-11T17:32:00Z</dcterms:modified>
  <cp:revision>17</cp:revision>
  <dc:subject/>
  <dc:title>Traductología como una ciencia. El concepto de la traducción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