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  <p:ext uri="GoogleSlidesCustomDataVersion2">
      <go:slidesCustomData xmlns:go="http://customooxmlschemas.google.com/" r:id="rId11" roundtripDataSignature="AMtx7miR3gYvavaEtSBI4ukmnbjLjJQIQ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customschemas.google.com/relationships/presentationmetadata" Target="metadata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2" name="Google Shape;5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8" name="Google Shape;5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4" name="Google Shape;64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0" name="Google Shape;70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6" name="Google Shape;76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7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7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6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6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5" name="Google Shape;15;p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6" name="Google Shape;16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9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9" name="Google Shape;19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10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10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2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12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3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4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14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14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14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5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ru" sz="4180"/>
              <a:t>СОЦІОЛОГІЧНІ ДОСЛІДЖЕННЯ У ПРАКТИЦІ СОЦІАЛЬНОЇ РОБОТИ</a:t>
            </a:r>
            <a:endParaRPr sz="4180"/>
          </a:p>
        </p:txBody>
      </p:sp>
      <p:sp>
        <p:nvSpPr>
          <p:cNvPr id="55" name="Google Shape;55;p1"/>
          <p:cNvSpPr txBox="1"/>
          <p:nvPr>
            <p:ph idx="1" type="subTitle"/>
          </p:nvPr>
        </p:nvSpPr>
        <p:spPr>
          <a:xfrm>
            <a:off x="311700" y="3496275"/>
            <a:ext cx="85206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ru"/>
              <a:t>МЕТА</a:t>
            </a:r>
            <a:endParaRPr/>
          </a:p>
        </p:txBody>
      </p:sp>
      <p:sp>
        <p:nvSpPr>
          <p:cNvPr id="61" name="Google Shape;61;p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12700" lvl="0" marL="0" rtl="0"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ru" sz="2000">
                <a:solidFill>
                  <a:schemeClr val="dk1"/>
                </a:solidFill>
              </a:rPr>
              <a:t>Метою</a:t>
            </a:r>
            <a:r>
              <a:rPr lang="ru" sz="2000">
                <a:solidFill>
                  <a:schemeClr val="dk1"/>
                </a:solidFill>
              </a:rPr>
              <a:t> викладання навчальної дисципліни «Соціологічні дослідження у практиці соціальної роботи» є засвоєння знань та відпрацювання практичних навичок фахівців із соціальної роботи щодо кількісних та якісних методів соціологічних досліджень.</a:t>
            </a:r>
            <a:endParaRPr sz="20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SzPts val="1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ru"/>
              <a:t>ТЕМИ ЛЕКЦІЙНИХ ЗАНЯТЬ</a:t>
            </a:r>
            <a:endParaRPr/>
          </a:p>
        </p:txBody>
      </p:sp>
      <p:sp>
        <p:nvSpPr>
          <p:cNvPr id="67" name="Google Shape;67;p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62500" lnSpcReduction="1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35593"/>
              <a:buNone/>
            </a:pPr>
            <a:r>
              <a:rPr lang="ru" sz="2124"/>
              <a:t>			</a:t>
            </a:r>
            <a:endParaRPr sz="2124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35593"/>
              <a:buNone/>
            </a:pPr>
            <a:r>
              <a:rPr lang="ru" sz="2124"/>
              <a:t>Наукове дослідження у соціальній роботі.</a:t>
            </a:r>
            <a:endParaRPr sz="2124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35593"/>
              <a:buNone/>
            </a:pPr>
            <a:r>
              <a:rPr lang="ru" sz="2124"/>
              <a:t>			</a:t>
            </a:r>
            <a:endParaRPr sz="2124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35593"/>
              <a:buNone/>
            </a:pPr>
            <a:r>
              <a:rPr lang="ru" sz="2124"/>
              <a:t>Структура наукового дослідження.		</a:t>
            </a:r>
            <a:endParaRPr sz="2124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35593"/>
              <a:buNone/>
            </a:pPr>
            <a:r>
              <a:rPr lang="ru" sz="2124"/>
              <a:t>			</a:t>
            </a:r>
            <a:endParaRPr sz="2124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35593"/>
              <a:buNone/>
            </a:pPr>
            <a:r>
              <a:rPr lang="ru" sz="2124"/>
              <a:t>Опитування як метод дослідження.	</a:t>
            </a:r>
            <a:endParaRPr sz="2124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35593"/>
              <a:buNone/>
            </a:pPr>
            <a:r>
              <a:rPr lang="ru" sz="2124"/>
              <a:t>			</a:t>
            </a:r>
            <a:endParaRPr sz="2124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35593"/>
              <a:buNone/>
            </a:pPr>
            <a:r>
              <a:rPr lang="ru" sz="2124"/>
              <a:t>Контент-аналіз у соціальній роботі.	</a:t>
            </a:r>
            <a:endParaRPr sz="2124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35593"/>
              <a:buNone/>
            </a:pPr>
            <a:r>
              <a:rPr lang="ru" sz="2124"/>
              <a:t>			</a:t>
            </a:r>
            <a:endParaRPr sz="2124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35593"/>
              <a:buNone/>
            </a:pPr>
            <a:r>
              <a:rPr lang="ru" sz="2124"/>
              <a:t>Аналіз результатів та звіт з проведення дослідження.	</a:t>
            </a:r>
            <a:endParaRPr sz="2124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35593"/>
              <a:buNone/>
            </a:pPr>
            <a:r>
              <a:rPr lang="ru" sz="2124"/>
              <a:t>			</a:t>
            </a:r>
            <a:endParaRPr sz="2124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35593"/>
              <a:buNone/>
            </a:pPr>
            <a:r>
              <a:rPr lang="ru" sz="2124"/>
              <a:t>Візуалізація результатів.	</a:t>
            </a:r>
            <a:endParaRPr sz="2124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35593"/>
              <a:buNone/>
            </a:pPr>
            <a:r>
              <a:rPr lang="ru" sz="2124"/>
              <a:t>			</a:t>
            </a:r>
            <a:endParaRPr sz="2124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35593"/>
              <a:buNone/>
            </a:pPr>
            <a:r>
              <a:rPr lang="ru" sz="2124"/>
              <a:t>Документальне забезпечення та організація проведення дослідження. </a:t>
            </a:r>
            <a:r>
              <a:rPr lang="ru"/>
              <a:t>						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59999"/>
              <a:buNone/>
            </a:pPr>
            <a:r>
              <a:rPr lang="ru"/>
              <a:t>		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SzPct val="159999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ru"/>
              <a:t>ТЕМИ СЕМІНАРСЬКИХ ЗАНЯТЬ</a:t>
            </a:r>
            <a:endParaRPr/>
          </a:p>
        </p:txBody>
      </p:sp>
      <p:sp>
        <p:nvSpPr>
          <p:cNvPr id="73" name="Google Shape;73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77500" lnSpcReduction="2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20403"/>
              <a:buNone/>
            </a:pPr>
            <a:r>
              <a:rPr lang="ru" sz="1929"/>
              <a:t>			</a:t>
            </a:r>
            <a:endParaRPr sz="1929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20403"/>
              <a:buNone/>
            </a:pPr>
            <a:r>
              <a:rPr lang="ru" sz="1929"/>
              <a:t>Загально-наукові методи дослідження 	у соціальній роботі.		</a:t>
            </a:r>
            <a:endParaRPr sz="1929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20403"/>
              <a:buNone/>
            </a:pPr>
            <a:r>
              <a:rPr lang="ru" sz="1929"/>
              <a:t>			</a:t>
            </a:r>
            <a:endParaRPr sz="1929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20403"/>
              <a:buNone/>
            </a:pPr>
            <a:r>
              <a:rPr lang="ru" sz="1929"/>
              <a:t>Теоретична частина наукового 	дослідження.		</a:t>
            </a:r>
            <a:endParaRPr sz="1929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20403"/>
              <a:buNone/>
            </a:pPr>
            <a:r>
              <a:rPr lang="ru" sz="1929"/>
              <a:t>			</a:t>
            </a:r>
            <a:endParaRPr sz="1929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20403"/>
              <a:buNone/>
            </a:pPr>
            <a:r>
              <a:rPr lang="ru" sz="1929"/>
              <a:t>Спостереження як метод наукового дослідження		</a:t>
            </a:r>
            <a:endParaRPr sz="1929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20403"/>
              <a:buNone/>
            </a:pPr>
            <a:r>
              <a:rPr lang="ru" sz="1929"/>
              <a:t>			</a:t>
            </a:r>
            <a:endParaRPr sz="1929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20403"/>
              <a:buNone/>
            </a:pPr>
            <a:r>
              <a:rPr lang="ru" sz="1929"/>
              <a:t>Експеримент у соціальній роботі.	</a:t>
            </a:r>
            <a:endParaRPr sz="1929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20403"/>
              <a:buNone/>
            </a:pPr>
            <a:r>
              <a:rPr lang="ru" sz="1929"/>
              <a:t>			</a:t>
            </a:r>
            <a:endParaRPr sz="1929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20403"/>
              <a:buNone/>
            </a:pPr>
            <a:r>
              <a:rPr lang="ru" sz="1929"/>
              <a:t>Експертне оцінювання як метод дослідження.</a:t>
            </a:r>
            <a:endParaRPr sz="1929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20403"/>
              <a:buNone/>
            </a:pPr>
            <a:r>
              <a:rPr lang="ru" sz="1929"/>
              <a:t>				</a:t>
            </a:r>
            <a:endParaRPr sz="1929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20403"/>
              <a:buNone/>
            </a:pPr>
            <a:r>
              <a:rPr lang="ru" sz="1929"/>
              <a:t>Індивідуальне та фокус-групове інтерв’ю у соціальній роботі.</a:t>
            </a:r>
            <a:endParaRPr sz="1929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20403"/>
              <a:buNone/>
            </a:pPr>
            <a:r>
              <a:rPr lang="ru" sz="1929"/>
              <a:t>			</a:t>
            </a:r>
            <a:endParaRPr sz="1929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20403"/>
              <a:buNone/>
            </a:pPr>
            <a:r>
              <a:rPr lang="ru" sz="1929"/>
              <a:t>Етичні засади проведення дослідження.</a:t>
            </a:r>
            <a:endParaRPr sz="1929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29032"/>
              <a:buNone/>
            </a:pPr>
            <a:r>
              <a:rPr lang="ru"/>
              <a:t>		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SzPct val="129032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ru"/>
              <a:t>РЕКОМЕНДОВАНА ЛІТЕРАТУРА</a:t>
            </a:r>
            <a:endParaRPr/>
          </a:p>
        </p:txBody>
      </p:sp>
      <p:sp>
        <p:nvSpPr>
          <p:cNvPr id="79" name="Google Shape;79;p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55000"/>
          </a:bodyPr>
          <a:lstStyle/>
          <a:p>
            <a:pPr indent="0" lvl="0" marL="0" rtl="0"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91666"/>
              <a:buFont typeface="Arial"/>
              <a:buNone/>
            </a:pPr>
            <a:r>
              <a:t/>
            </a:r>
            <a:endParaRPr b="1" sz="1200">
              <a:solidFill>
                <a:schemeClr val="dk1"/>
              </a:solidFill>
            </a:endParaRPr>
          </a:p>
          <a:p>
            <a:pPr indent="-267036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52072"/>
              <a:buAutoNum type="arabicPeriod"/>
            </a:pPr>
            <a:r>
              <a:rPr lang="ru" sz="2112">
                <a:solidFill>
                  <a:schemeClr val="dk1"/>
                </a:solidFill>
              </a:rPr>
              <a:t>	</a:t>
            </a:r>
            <a:r>
              <a:rPr lang="ru" sz="2212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Важинський 	С.Е., Щербак Т. І. Методика та організація 	наукових досліджень : навч. посіб. Суми : 	СумДПУ імені А. С. Макаренка, 2016. 	260 с.</a:t>
            </a:r>
            <a:endParaRPr sz="2112">
              <a:solidFill>
                <a:schemeClr val="dk1"/>
              </a:solidFill>
            </a:endParaRPr>
          </a:p>
          <a:p>
            <a:pPr indent="-267036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52072"/>
              <a:buAutoNum type="arabicPeriod"/>
            </a:pPr>
            <a:r>
              <a:rPr lang="ru" sz="2112">
                <a:solidFill>
                  <a:schemeClr val="dk1"/>
                </a:solidFill>
              </a:rPr>
              <a:t>	</a:t>
            </a:r>
            <a:r>
              <a:rPr lang="ru" sz="2212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Дембіцький 	С. Розробка соціологічних тестів : 	методологія і практика її застосування: 	монографія. Київ : Інститут соціології 	НАН України, 2019. 304 с.</a:t>
            </a:r>
            <a:r>
              <a:rPr lang="ru" sz="2112">
                <a:solidFill>
                  <a:schemeClr val="dk1"/>
                </a:solidFill>
              </a:rPr>
              <a:t>	</a:t>
            </a:r>
            <a:endParaRPr sz="2112">
              <a:solidFill>
                <a:schemeClr val="dk1"/>
              </a:solidFill>
            </a:endParaRPr>
          </a:p>
          <a:p>
            <a:pPr indent="-267036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52072"/>
              <a:buAutoNum type="arabicPeriod"/>
            </a:pPr>
            <a:r>
              <a:rPr lang="ru" sz="2112">
                <a:solidFill>
                  <a:schemeClr val="dk1"/>
                </a:solidFill>
              </a:rPr>
              <a:t>	</a:t>
            </a:r>
            <a:r>
              <a:rPr lang="ru" sz="2212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Зацерковний 	В. І. Методологія наукових досліджень : 	навч. посіб. Ніжин : НДУ ім. М. Гоголя, 	2017. 236 с.</a:t>
            </a:r>
            <a:endParaRPr sz="2112">
              <a:solidFill>
                <a:schemeClr val="dk1"/>
              </a:solidFill>
            </a:endParaRPr>
          </a:p>
          <a:p>
            <a:pPr indent="-267036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52072"/>
              <a:buAutoNum type="arabicPeriod"/>
            </a:pPr>
            <a:r>
              <a:rPr lang="ru" sz="2112">
                <a:solidFill>
                  <a:schemeClr val="dk1"/>
                </a:solidFill>
              </a:rPr>
              <a:t>	</a:t>
            </a:r>
            <a:r>
              <a:rPr lang="ru" sz="2212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Конверський А. Є. 	Критичне мислення. 2-е вид. перероб та 	доп.: підручник для студентів навчальних 	закладів вищої освіти усіх спеціальностей. 	Київ : Центр учбової літератури, 2020. 	368 с.</a:t>
            </a:r>
            <a:endParaRPr sz="2112">
              <a:solidFill>
                <a:schemeClr val="dk1"/>
              </a:solidFill>
            </a:endParaRPr>
          </a:p>
          <a:p>
            <a:pPr indent="-267036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52072"/>
              <a:buAutoNum type="arabicPeriod"/>
            </a:pPr>
            <a:r>
              <a:rPr lang="ru" sz="2112">
                <a:solidFill>
                  <a:schemeClr val="dk1"/>
                </a:solidFill>
              </a:rPr>
              <a:t>	</a:t>
            </a:r>
            <a:r>
              <a:rPr lang="ru" sz="2212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Сурмін 	Ю. Майстерня вченого. Підручник для 	науковця. Київ: Навчально-методичний 	центр, 	2016. 	302 с.</a:t>
            </a:r>
            <a:endParaRPr sz="2112">
              <a:solidFill>
                <a:schemeClr val="dk1"/>
              </a:solidFill>
            </a:endParaRPr>
          </a:p>
          <a:p>
            <a:pPr indent="-267036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52072"/>
              <a:buAutoNum type="arabicPeriod"/>
            </a:pPr>
            <a:r>
              <a:rPr lang="ru" sz="2112">
                <a:solidFill>
                  <a:schemeClr val="dk1"/>
                </a:solidFill>
              </a:rPr>
              <a:t>	</a:t>
            </a:r>
            <a:r>
              <a:rPr lang="ru" sz="2212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Хамітов Н. В. 	Філософська антропологія: актуальні 	проблеми. Від теоретичного до практичного 	повороту. 3-є видання, виправлене і 	доповнене. Київ : КНТ, 2020. 394 с.</a:t>
            </a:r>
            <a:br>
              <a:rPr lang="ru" sz="2212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 sz="2212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ct val="181818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