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3" r:id="rId2"/>
    <p:sldId id="387" r:id="rId3"/>
    <p:sldId id="388" r:id="rId4"/>
    <p:sldId id="389" r:id="rId5"/>
    <p:sldId id="391" r:id="rId6"/>
    <p:sldId id="390" r:id="rId7"/>
    <p:sldId id="392" r:id="rId8"/>
    <p:sldId id="394" r:id="rId9"/>
    <p:sldId id="395" r:id="rId10"/>
    <p:sldId id="393" r:id="rId11"/>
    <p:sldId id="3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0000FF"/>
    <a:srgbClr val="6666FF"/>
    <a:srgbClr val="3333FF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1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6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2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946-00#Tex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hoippo.edu.ua/rar/o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buv.gov.ua/" TargetMode="External"/><Relationship Id="rId5" Type="http://schemas.openxmlformats.org/officeDocument/2006/relationships/hyperlink" Target="http://lib.iitta.gov.ua/" TargetMode="External"/><Relationship Id="rId4" Type="http://schemas.openxmlformats.org/officeDocument/2006/relationships/hyperlink" Target="https://www.narodnaosvita.kiev.ua/?page_id=5844" TargetMode="Externa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7709" y="1634837"/>
            <a:ext cx="6844145" cy="29002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Презентація навчальної дисципліни 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«Експериментальна діяльність у закладах дошкільної освіти»</a:t>
            </a:r>
            <a:endParaRPr lang="en-US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532" y="372052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4836" y="1302327"/>
            <a:ext cx="8617528" cy="430018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8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Інформаційні ресурси:</a:t>
            </a:r>
          </a:p>
          <a:p>
            <a:pPr algn="ctr"/>
            <a:endParaRPr lang="uk-UA" sz="1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kern="1800" dirty="0" smtClean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       1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 </a:t>
            </a:r>
            <a:r>
              <a:rPr lang="ru-RU" sz="1700" kern="1800" dirty="0" err="1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Волинець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Ю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1700" kern="1800" dirty="0" err="1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Стаднік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Організація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 err="1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експериментально</a:t>
            </a:r>
            <a:r>
              <a:rPr lang="ru-RU" sz="1700" kern="1800" dirty="0" err="1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700" kern="1800" dirty="0" err="1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дослідницької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діяльності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дітей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дошкільного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віку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 err="1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основі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взаємодії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фахівців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закладів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дошкільної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освіти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батьками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r>
              <a:rPr lang="ru-RU" sz="1700" i="1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Народна</a:t>
            </a:r>
            <a:r>
              <a:rPr lang="ru-RU" sz="1700" i="1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1700" i="1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освіта</a:t>
            </a:r>
            <a:r>
              <a:rPr lang="ru-RU" sz="1700" i="1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2019.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Вип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2. </a:t>
            </a:r>
            <a:r>
              <a:rPr lang="ru-RU" sz="1700" kern="1800" dirty="0">
                <a:solidFill>
                  <a:srgbClr val="1F1A2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125-133.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pl-PL" sz="1700" dirty="0" smtClean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 smtClean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 </a:t>
            </a:r>
            <a:r>
              <a:rPr lang="pl-PL" sz="1700" u="sng" dirty="0">
                <a:solidFill>
                  <a:srgbClr val="0563C1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https://www.narodnaosvita.kiev.ua/?page_id=5844</a:t>
            </a:r>
            <a:r>
              <a:rPr lang="pl-PL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      2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 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Електронна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бібліотека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НПН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pl-PL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5"/>
              </a:rPr>
              <a:t>http://lib.iitta.gov.ua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3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Національна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бібліотека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ім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Вернадського.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6"/>
              </a:rPr>
              <a:t>http://www.nbuv.gov.ua</a:t>
            </a:r>
            <a:r>
              <a:rPr lang="en-US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4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Організація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закладах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7"/>
              </a:rPr>
              <a:t>https://choippo.edu.ua/rar/oe.pdf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17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5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Положення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порядок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здійснення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інноваційної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освітньої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,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затверджене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наказом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Міністерства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науки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України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від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07.11.2000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r>
              <a:rPr lang="uk-UA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522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https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://</a:t>
            </a:r>
            <a:r>
              <a:rPr lang="en-US" sz="1700" u="sng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zakon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rada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gov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ua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/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laws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/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show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/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z</a:t>
            </a:r>
            <a:r>
              <a:rPr lang="uk-UA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0946-00#</a:t>
            </a:r>
            <a:r>
              <a:rPr lang="en-US" sz="1700" u="sng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8"/>
              </a:rPr>
              <a:t>Text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 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0945" y="4836109"/>
            <a:ext cx="2249319" cy="11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sp>
        <p:nvSpPr>
          <p:cNvPr id="2" name="AutoShape 2" descr="Математика в давнину - презентація з матема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1999" cy="6850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37" t="1" r="-1" b="32789"/>
          <a:stretch/>
        </p:blipFill>
        <p:spPr>
          <a:xfrm>
            <a:off x="2673854" y="1635706"/>
            <a:ext cx="6844289" cy="359452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41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1637" y="1618673"/>
            <a:ext cx="7619999" cy="362065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750"/>
              </a:spcAft>
            </a:pPr>
            <a:r>
              <a:rPr lang="uk-UA" dirty="0" smtClean="0">
                <a:latin typeface="Bookman Old Style" panose="02050604050505020204" pitchFamily="18" charset="0"/>
              </a:rPr>
              <a:t>      </a:t>
            </a:r>
            <a:r>
              <a:rPr lang="uk-UA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Метою навчальної дисципліни «Експериментальна діяльність у закладах дошкільної освіти» </a:t>
            </a:r>
            <a:r>
              <a:rPr lang="uk-UA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є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 висококваліфікованих педагогів готових до інноваційної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діяльності, пошуку нових способів розв’язання педагогічної проблеми, постійного оновлення змісту і форм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навчання, виховання й розвитку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дошкільників,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здатних здійснювати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психолого-педагогічний супровід експериментально-дослідної діяльності в сучасному закладі дошкільної освіти.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273" y="4439995"/>
            <a:ext cx="2443282" cy="12846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236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0234" y="1118983"/>
            <a:ext cx="9663954" cy="465428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10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Основними завданнями вивчення навчальної дисципліни «Експериментальна діяльність у закладах дошкільної освіти» є: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розкриття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теоретичних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засад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здійснення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інноваційної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діяльності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сучасному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закладі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зброєння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студентів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необхідними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теоретичними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й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практичними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уміннями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й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навичками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організовувати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дослідно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експериментальну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роботу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раннього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особливими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потребами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ознайомлення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здобувачів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освіти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зі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змістом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структурою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особливостями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оформлення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вимогами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складання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документів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проведення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закладах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формування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майбутніх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вихователів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ЗДО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процесі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навчання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уміння</a:t>
            </a:r>
            <a:r>
              <a:rPr lang="uk-UA" sz="14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критично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мислити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пошуково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дослідницьку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компетентність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сприяти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розвитку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професійних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якостей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педагогів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зокрема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новаторству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науковій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ерудованості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планувати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свою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роботу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навчатися</a:t>
            </a:r>
            <a:r>
              <a:rPr lang="ru-RU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впродовж</a:t>
            </a:r>
            <a:r>
              <a:rPr lang="ru-RU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життя</a:t>
            </a:r>
            <a:r>
              <a:rPr lang="ru-RU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виховання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студентів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активності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самостійності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експериментальній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діяльності</a:t>
            </a:r>
            <a:r>
              <a:rPr lang="uk-UA" sz="1400" dirty="0">
                <a:latin typeface="Baskerville Old Face" panose="0202060208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337" y="4909101"/>
            <a:ext cx="2357138" cy="12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67116" y="1122362"/>
            <a:ext cx="9457765" cy="44801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У результаті вивчення навчальної дисципліни «Експериментальна діяльність у закладах дошкільної освіти» студенти повинні </a:t>
            </a:r>
            <a:r>
              <a:rPr lang="uk-UA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знати:</a:t>
            </a:r>
          </a:p>
          <a:p>
            <a:pPr algn="ctr">
              <a:lnSpc>
                <a:spcPct val="150000"/>
              </a:lnSpc>
            </a:pPr>
            <a:endParaRPr lang="uk-UA" sz="200" b="1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нормативно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правові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документи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організації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дослідно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експериментальної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роботи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закладі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дошкільної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освіти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5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теоретичні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засади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здійснення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інноваційної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діяльності</a:t>
            </a:r>
            <a:r>
              <a:rPr lang="ru-RU" sz="15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алгоритм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втілення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педагогічних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інноваційних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умовах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ЗДО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5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зміст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структуру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особливості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оформлення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вимоги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складання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документів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проведення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закладах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5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вікові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особливості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дітей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раннього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специфіку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особливими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потребами</a:t>
            </a: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5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форми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прийоми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засоби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організації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дітей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ru-RU" sz="15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753" y="4943281"/>
            <a:ext cx="2165240" cy="11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4983" y="1258526"/>
            <a:ext cx="9282031" cy="420782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i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000" b="1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500" b="1" i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Студент повинен вміти:</a:t>
            </a:r>
            <a:endParaRPr lang="uk-UA" b="1" i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здійснювати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інноваційну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uk-UA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здійснювати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сихолого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педагогічний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супровід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експериментально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дослідної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діяльності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закладі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дошкільної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освіти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генерувати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нові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ідеї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критично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мислити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процесі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самостійно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проводити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експериментальну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раннього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особливими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потребами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застосовувати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контексті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дітей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різні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форми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прийоми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й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засоби</a:t>
            </a:r>
            <a:r>
              <a:rPr lang="uk-UA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i="1" dirty="0">
              <a:solidFill>
                <a:srgbClr val="0000CC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013" y="4997633"/>
            <a:ext cx="2035251" cy="10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1335742"/>
            <a:ext cx="8663709" cy="412549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5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Згідно з вимогами освітньо-професійної програми «Дошкільна освіта» студенти повинні досягти таких результатів навчання (компетентностей):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– 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здатність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абстрактного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мислення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аналізу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та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синтезу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– 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здатність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оцінювати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та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забезпечувати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якість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виконуваних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робіт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здатність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вчитися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і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оволодівати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сучасними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знаннями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застосовувати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знання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практичних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ситуаціях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uk-UA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здатність організовувати освітній процес у закладах дошкільної освіти з використанням сучасних засобів, методів, прийомів, технологій;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датність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розвитку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дітей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раннього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і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дошкільного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віку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базових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якостей</a:t>
            </a:r>
            <a:r>
              <a:rPr lang="uk-UA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особистості</a:t>
            </a:r>
            <a:r>
              <a:rPr lang="uk-UA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370" y="4888691"/>
            <a:ext cx="243861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1162" y="1256546"/>
            <a:ext cx="8349673" cy="323084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Міжпредметні зв</a:t>
            </a:r>
            <a:r>
              <a:rPr lang="en-US" sz="28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’</a:t>
            </a:r>
            <a:r>
              <a:rPr lang="uk-UA" sz="2800" b="1" dirty="0" err="1" smtClean="0">
                <a:solidFill>
                  <a:srgbClr val="0000CC"/>
                </a:solidFill>
                <a:latin typeface="Bookman Old Style" panose="02050604050505020204" pitchFamily="18" charset="0"/>
              </a:rPr>
              <a:t>язки</a:t>
            </a:r>
            <a:endParaRPr lang="uk-UA" sz="28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105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 Проблематика дисципліни «Експериментальна діяльність у закладі дошкільної освіти» пов</a:t>
            </a:r>
            <a:r>
              <a:rPr lang="en-U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язана</a:t>
            </a:r>
            <a:r>
              <a:rPr lang="uk-UA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з курсами «Спеціальна педагогіка», «Дошкільна педагогіка», «Педагогічна психологія», «Дитяча психологія», «Основи педагогічних досліджень», «Актуальні проблеми дошкільної освіти», «Інноваційні педагогічні технології в дошкільній освіті».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53" y="4736257"/>
            <a:ext cx="2438611" cy="128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45" y="4487391"/>
            <a:ext cx="3325090" cy="15352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91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4353" y="1085344"/>
            <a:ext cx="9233648" cy="480446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Рекомендована література</a:t>
            </a:r>
          </a:p>
          <a:p>
            <a:pPr algn="ctr"/>
            <a:r>
              <a:rPr lang="uk-UA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Основна: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Експериментальна діяльність у ДНЗ / уклад. Швайка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А., Молодушкіна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В. Х.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: Вид. група «Основа», 2009. 192 с.</a:t>
            </a:r>
            <a:endPara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2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Інновації в дошкіллі. Програми, технології,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проекти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ідеї, досвід : посібник на допомогу дошкільним працівникам / авт.-упоряд. : Л. В.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Калуська, М.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Острощенко. Мандрівець, 2010. 376 с.</a:t>
            </a:r>
            <a:endPara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3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Крутій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дошкільному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закладі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проблеми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досвід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Запоріжжя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Тов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ЛІПС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Лтд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1999. 56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4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Настільна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книга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керівника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навчального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Частина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/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упор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Курочка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Омельяненко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Тернопіль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Мандрівець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2008. 248 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5. Організація дослідно-експериментальної роботи в дошкільних і загальноосвітніх навчальних закладах : метод. рек. / </a:t>
            </a:r>
            <a:r>
              <a:rPr lang="ru-RU" sz="1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: В. І. Ковальчук, Г. В. </a:t>
            </a:r>
            <a:r>
              <a:rPr lang="ru-RU" sz="1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Шапаренко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О. Базиль [та </a:t>
            </a:r>
            <a:r>
              <a:rPr lang="ru-RU" sz="1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.] К. : Київ.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н-т ім. Б. </a:t>
            </a:r>
            <a:r>
              <a:rPr lang="ru-RU" sz="1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Грінченка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2012. 76 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smtClean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6.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Середницька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Курочка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Довідник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керівника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навчального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: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Веста 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Видавництво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Ранок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440 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7.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Шляхи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розвитку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експериментального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загальноосвітнього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навчального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 :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методичні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рекомендації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/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укладач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 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 </a:t>
            </a:r>
            <a:r>
              <a:rPr lang="ru-RU" sz="14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Сургаєва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 :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КВНЗ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Херсонська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академія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неперервної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, 2011. 32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106" y="5599461"/>
            <a:ext cx="2128272" cy="11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812"/>
            <a:ext cx="12193057" cy="6852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4618" y="1210581"/>
            <a:ext cx="9596582" cy="443133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7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0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Додаткова:</a:t>
            </a:r>
          </a:p>
          <a:p>
            <a:pPr algn="ctr"/>
            <a:endParaRPr lang="uk-UA" sz="1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8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1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Баранова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навчального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2012.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7.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8–14.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 2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Баранова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навчальному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Завуч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2012.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5.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8–11.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 3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Бережна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ЗНЗ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Практика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управління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закладом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2008.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2.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32–39.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 4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Ваколя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Мотивація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чинник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формування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дослідницької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компетентності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майбутнього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Педагогічний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альманах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: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Збірник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наукових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праць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редкол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Кузьменко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(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голова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.).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: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КВНЗ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Херсонська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академія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неперервної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2011.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Випуск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12 (3).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98–102.</a:t>
            </a:r>
            <a:endParaRPr lang="en-US" sz="14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 5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Волинець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Ю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Дослідницька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майбутніх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вихователів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ДНЗ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: </a:t>
            </a:r>
            <a:r>
              <a:rPr lang="uk-UA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теоретичні</a:t>
            </a:r>
            <a:r>
              <a:rPr lang="uk-UA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основи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Актуальні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проблеми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соціології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психології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педагогіки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2012.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Вип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16.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163–168.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       6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400" dirty="0" err="1" smtClean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Конельська</a:t>
            </a: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Педагогічне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моделювання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механізм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вивчення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перспективи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розвитку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інноваційного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складова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Завуч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2012.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19.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8–11.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7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Низковська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Нормативні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засади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експериментальних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ДНЗ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Дитячий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садок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2009.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29–31.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33–35.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8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експериментальної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освітньо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виховних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закладах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методичні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рекомендації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педагогам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дослідникам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уклад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Туркот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Алексєєва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Білічук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Паламарчук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КВНЗ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Херсонська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академія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неперервної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2014. 27 </a:t>
            </a:r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999" y="5284841"/>
            <a:ext cx="2073530" cy="10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10283</TotalTime>
  <Words>201</Words>
  <Application>Microsoft Office PowerPoint</Application>
  <PresentationFormat>Широкоэкранный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Baskerville Old Face</vt:lpstr>
      <vt:lpstr>Bookman Old Style</vt:lpstr>
      <vt:lpstr>Calibri</vt:lpstr>
      <vt:lpstr>Calibri Light</vt:lpstr>
      <vt:lpstr>Cambria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494</cp:revision>
  <dcterms:created xsi:type="dcterms:W3CDTF">2023-01-10T19:21:31Z</dcterms:created>
  <dcterms:modified xsi:type="dcterms:W3CDTF">2023-11-26T11:48:54Z</dcterms:modified>
</cp:coreProperties>
</file>