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40" r:id="rId3"/>
    <p:sldId id="256" r:id="rId4"/>
    <p:sldId id="257" r:id="rId5"/>
    <p:sldId id="258" r:id="rId6"/>
    <p:sldId id="309" r:id="rId7"/>
    <p:sldId id="259" r:id="rId8"/>
    <p:sldId id="264" r:id="rId9"/>
    <p:sldId id="267" r:id="rId10"/>
    <p:sldId id="260" r:id="rId11"/>
    <p:sldId id="261" r:id="rId12"/>
    <p:sldId id="262" r:id="rId13"/>
    <p:sldId id="263" r:id="rId14"/>
    <p:sldId id="265" r:id="rId16"/>
    <p:sldId id="266" r:id="rId17"/>
    <p:sldId id="269" r:id="rId18"/>
    <p:sldId id="268" r:id="rId19"/>
    <p:sldId id="270" r:id="rId20"/>
    <p:sldId id="333" r:id="rId21"/>
    <p:sldId id="334" r:id="rId22"/>
    <p:sldId id="308" r:id="rId23"/>
    <p:sldId id="271" r:id="rId24"/>
    <p:sldId id="396" r:id="rId25"/>
    <p:sldId id="341" r:id="rId26"/>
    <p:sldId id="327" r:id="rId27"/>
    <p:sldId id="394" r:id="rId28"/>
    <p:sldId id="395" r:id="rId29"/>
    <p:sldId id="272" r:id="rId30"/>
    <p:sldId id="310" r:id="rId31"/>
    <p:sldId id="311" r:id="rId32"/>
    <p:sldId id="312" r:id="rId33"/>
    <p:sldId id="315" r:id="rId34"/>
    <p:sldId id="314" r:id="rId35"/>
    <p:sldId id="328" r:id="rId36"/>
    <p:sldId id="331" r:id="rId37"/>
    <p:sldId id="329" r:id="rId38"/>
    <p:sldId id="330" r:id="rId39"/>
    <p:sldId id="338" r:id="rId40"/>
    <p:sldId id="339" r:id="rId41"/>
    <p:sldId id="325" r:id="rId42"/>
    <p:sldId id="324" r:id="rId43"/>
    <p:sldId id="288" r:id="rId44"/>
    <p:sldId id="316" r:id="rId45"/>
    <p:sldId id="323" r:id="rId46"/>
    <p:sldId id="291" r:id="rId47"/>
    <p:sldId id="335" r:id="rId48"/>
    <p:sldId id="432" r:id="rId49"/>
    <p:sldId id="433" r:id="rId50"/>
    <p:sldId id="434" r:id="rId51"/>
    <p:sldId id="435" r:id="rId52"/>
    <p:sldId id="436" r:id="rId53"/>
    <p:sldId id="332" r:id="rId54"/>
    <p:sldId id="337" r:id="rId55"/>
    <p:sldId id="319" r:id="rId56"/>
    <p:sldId id="307" r:id="rId57"/>
    <p:sldId id="336" r:id="rId58"/>
    <p:sldId id="303" r:id="rId59"/>
    <p:sldId id="304" r:id="rId6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66FF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howGuides="1">
      <p:cViewPr varScale="1">
        <p:scale>
          <a:sx n="83" d="100"/>
          <a:sy n="83" d="100"/>
        </p:scale>
        <p:origin x="138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3" Type="http://schemas.openxmlformats.org/officeDocument/2006/relationships/tableStyles" Target="tableStyles.xml"/><Relationship Id="rId62" Type="http://schemas.openxmlformats.org/officeDocument/2006/relationships/viewProps" Target="viewProps.xml"/><Relationship Id="rId61" Type="http://schemas.openxmlformats.org/officeDocument/2006/relationships/presProps" Target="presProps.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2AA3A-E4E6-4485-8429-A6E477812FE5}" type="datetimeFigureOut">
              <a:rPr lang="ru-RU" smtClean="0"/>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77085-80B3-4A31-B303-9CD903BB0072}" type="slidenum">
              <a:rPr lang="ru-RU" smtClean="0"/>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45877085-80B3-4A31-B303-9CD903BB0072}" type="slidenum">
              <a:rPr lang="ru-RU" smtClean="0"/>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ru-RU"/>
          </a:p>
        </p:txBody>
      </p:sp>
      <p:sp>
        <p:nvSpPr>
          <p:cNvPr id="4" name="Дата 3"/>
          <p:cNvSpPr>
            <a:spLocks noGrp="1"/>
          </p:cNvSpPr>
          <p:nvPr>
            <p:ph type="dt" sz="half" idx="10"/>
          </p:nvPr>
        </p:nvSpPr>
        <p:spPr/>
        <p:txBody>
          <a:bodyPr/>
          <a:lstStyle/>
          <a:p>
            <a:fld id="{C8FDC3E1-902E-4025-A99A-1650D9FC160A}"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10"/>
          </p:nvPr>
        </p:nvSpPr>
        <p:spPr/>
        <p:txBody>
          <a:bodyPr/>
          <a:lstStyle/>
          <a:p>
            <a:fld id="{C8FDC3E1-902E-4025-A99A-1650D9FC160A}"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10"/>
          </p:nvPr>
        </p:nvSpPr>
        <p:spPr/>
        <p:txBody>
          <a:bodyPr/>
          <a:lstStyle/>
          <a:p>
            <a:fld id="{C8FDC3E1-902E-4025-A99A-1650D9FC160A}"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Объект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10"/>
          </p:nvPr>
        </p:nvSpPr>
        <p:spPr/>
        <p:txBody>
          <a:bodyPr/>
          <a:lstStyle/>
          <a:p>
            <a:fld id="{C8FDC3E1-902E-4025-A99A-1650D9FC160A}"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endParaRPr lang="ru-RU"/>
          </a:p>
        </p:txBody>
      </p:sp>
      <p:sp>
        <p:nvSpPr>
          <p:cNvPr id="4" name="Дата 3"/>
          <p:cNvSpPr>
            <a:spLocks noGrp="1"/>
          </p:cNvSpPr>
          <p:nvPr>
            <p:ph type="dt" sz="half" idx="10"/>
          </p:nvPr>
        </p:nvSpPr>
        <p:spPr/>
        <p:txBody>
          <a:bodyPr/>
          <a:lstStyle/>
          <a:p>
            <a:fld id="{C8FDC3E1-902E-4025-A99A-1650D9FC160A}"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5" name="Дата 4"/>
          <p:cNvSpPr>
            <a:spLocks noGrp="1"/>
          </p:cNvSpPr>
          <p:nvPr>
            <p:ph type="dt" sz="half" idx="10"/>
          </p:nvPr>
        </p:nvSpPr>
        <p:spPr/>
        <p:txBody>
          <a:bodyPr/>
          <a:lstStyle/>
          <a:p>
            <a:fld id="{C8FDC3E1-902E-4025-A99A-1650D9FC160A}"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7" name="Дата 6"/>
          <p:cNvSpPr>
            <a:spLocks noGrp="1"/>
          </p:cNvSpPr>
          <p:nvPr>
            <p:ph type="dt" sz="half" idx="10"/>
          </p:nvPr>
        </p:nvSpPr>
        <p:spPr/>
        <p:txBody>
          <a:bodyPr/>
          <a:lstStyle/>
          <a:p>
            <a:fld id="{C8FDC3E1-902E-4025-A99A-1650D9FC160A}"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Дата 2"/>
          <p:cNvSpPr>
            <a:spLocks noGrp="1"/>
          </p:cNvSpPr>
          <p:nvPr>
            <p:ph type="dt" sz="half" idx="10"/>
          </p:nvPr>
        </p:nvSpPr>
        <p:spPr/>
        <p:txBody>
          <a:bodyPr/>
          <a:lstStyle/>
          <a:p>
            <a:fld id="{C8FDC3E1-902E-4025-A99A-1650D9FC160A}"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FDC3E1-902E-4025-A99A-1650D9FC160A}"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C8FDC3E1-902E-4025-A99A-1650D9FC160A}"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Дата 4"/>
          <p:cNvSpPr>
            <a:spLocks noGrp="1"/>
          </p:cNvSpPr>
          <p:nvPr>
            <p:ph type="dt" sz="half" idx="10"/>
          </p:nvPr>
        </p:nvSpPr>
        <p:spPr/>
        <p:txBody>
          <a:bodyPr/>
          <a:lstStyle/>
          <a:p>
            <a:fld id="{C8FDC3E1-902E-4025-A99A-1650D9FC160A}"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A74DE3-E805-4C3D-9FDC-D87D305EE48C}" type="slidenum">
              <a:rPr lang="ru-RU" smtClean="0"/>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DC3E1-902E-4025-A99A-1650D9FC160A}" type="datetimeFigureOut">
              <a:rPr lang="ru-RU" smtClean="0"/>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74DE3-E805-4C3D-9FDC-D87D305EE48C}" type="slidenum">
              <a:rPr lang="ru-RU" smtClean="0"/>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ru.wikipedia.org/wiki/%D0%98%D1%81%D0%BF%D0%B0%D0%BD%D0%B8%D1%8F" TargetMode="External"/><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me.gov.ua/Documents/Detail?lang=uk-UA&amp;title=Ministr" TargetMode="Externa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s://tourism.gov.ua/" TargetMode="External"/><Relationship Id="rId2" Type="http://schemas.openxmlformats.org/officeDocument/2006/relationships/hyperlink" Target="https://www.google.com/maps/dir/?api=1&amp;destination=50.448037218558%2C30.521244706416&amp;fbclid=IwAR0NNUyAcEq3PiBxdH5Vm843cHFaAv3uQPgsDeI53RmNvnYn78W2pRhzUl4" TargetMode="External"/><Relationship Id="rId1" Type="http://schemas.openxmlformats.org/officeDocument/2006/relationships/hyperlink" Target="https://www.facebook.com/DARTUkraine/?__cft__%5b0%5d=AZU61hGombjLVe9QKb29Ry2HfLZQ5WAu7p64PbTGmRPH_j9PBoGKI8fod_SOLa5y7T_GHk4JLcAfkXM0iKR13TEBS5Dj2WNrQkwy-XrfoIHQFzWHzHptRC6vavFO7ujWLIreqMr-js1CmbZNrdRC6LRn&amp;__tn__=%2Cd-UC%2CP-R" TargetMode="Externa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4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jpeg"/><Relationship Id="rId2" Type="http://schemas.openxmlformats.org/officeDocument/2006/relationships/hyperlink" Target="http://media.unwto.org/en/press-release/2011-06-30/international-tourism-maintains-momentum-despite-challenges" TargetMode="External"/><Relationship Id="rId1" Type="http://schemas.openxmlformats.org/officeDocument/2006/relationships/image" Target="../media/image1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2.jpe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uk-UA" sz="2800" b="1" dirty="0">
                <a:effectLst/>
                <a:latin typeface="Arial Black" panose="020B0A04020102020204" pitchFamily="34" charset="0"/>
                <a:ea typeface="Calibri" panose="020F0502020204030204" pitchFamily="34" charset="0"/>
                <a:cs typeface="Arial" panose="020B0604020202020204" pitchFamily="34" charset="0"/>
              </a:rPr>
              <a:t>ФІЛОСОФІЯ КРЕАТИВНОГО ТУРИЗМУ</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uk-UA" altLang="en-US" sz="1800" dirty="0">
                <a:effectLst/>
                <a:latin typeface="Arial Black" panose="020B0A04020102020204" pitchFamily="34" charset="0"/>
                <a:ea typeface="Calibri" panose="020F0502020204030204" pitchFamily="34" charset="0"/>
                <a:cs typeface="Arial" panose="020B0604020202020204" pitchFamily="34" charset="0"/>
              </a:rPr>
              <a:t>14</a:t>
            </a:r>
            <a:r>
              <a:rPr lang="en-US" sz="1800" dirty="0">
                <a:effectLst/>
                <a:latin typeface="Arial Black" panose="020B0A04020102020204" pitchFamily="34" charset="0"/>
                <a:ea typeface="Calibri" panose="020F0502020204030204" pitchFamily="34" charset="0"/>
                <a:cs typeface="Arial" panose="020B0604020202020204" pitchFamily="34" charset="0"/>
              </a:rPr>
              <a:t> </a:t>
            </a:r>
            <a:r>
              <a:rPr lang="uk-UA" sz="1800" dirty="0">
                <a:effectLst/>
                <a:latin typeface="Arial Black" panose="020B0A04020102020204" pitchFamily="34" charset="0"/>
                <a:ea typeface="Calibri" panose="020F0502020204030204" pitchFamily="34" charset="0"/>
                <a:cs typeface="Arial" panose="020B0604020202020204" pitchFamily="34" charset="0"/>
              </a:rPr>
              <a:t>годин лекції+14 годин семінари+ залік</a:t>
            </a:r>
            <a:endParaRPr lang="en-US" dirty="0">
              <a:latin typeface="Arial Black" panose="020B0A04020102020204" pitchFamily="34" charset="0"/>
            </a:endParaRPr>
          </a:p>
        </p:txBody>
      </p:sp>
      <p:sp>
        <p:nvSpPr>
          <p:cNvPr id="5" name="Объект 4"/>
          <p:cNvSpPr>
            <a:spLocks noGrp="1"/>
          </p:cNvSpPr>
          <p:nvPr>
            <p:ph idx="1"/>
          </p:nvPr>
        </p:nvSpPr>
        <p:spPr/>
        <p:txBody>
          <a:bodyPr>
            <a:normAutofit fontScale="92500"/>
          </a:bodyPr>
          <a:lstStyle/>
          <a:p>
            <a:pPr eaLnBrk="1" fontAlgn="auto" hangingPunct="1">
              <a:spcAft>
                <a:spcPts val="0"/>
              </a:spcAft>
              <a:defRPr/>
            </a:pPr>
            <a:r>
              <a:rPr lang="uk-UA" altLang="zh-CN" b="1" i="1" dirty="0">
                <a:solidFill>
                  <a:schemeClr val="tx2">
                    <a:lumMod val="85000"/>
                    <a:lumOff val="15000"/>
                  </a:schemeClr>
                </a:solidFill>
              </a:rPr>
              <a:t>Викладач  </a:t>
            </a:r>
            <a:r>
              <a:rPr lang="en-US" altLang="zh-CN" b="1" i="1" dirty="0">
                <a:solidFill>
                  <a:schemeClr val="tx2">
                    <a:lumMod val="85000"/>
                    <a:lumOff val="15000"/>
                  </a:schemeClr>
                </a:solidFill>
              </a:rPr>
              <a:t>-</a:t>
            </a:r>
            <a:r>
              <a:rPr lang="uk-UA" altLang="zh-CN" b="1" i="1" dirty="0">
                <a:solidFill>
                  <a:schemeClr val="tx2">
                    <a:lumMod val="85000"/>
                    <a:lumOff val="15000"/>
                  </a:schemeClr>
                </a:solidFill>
              </a:rPr>
              <a:t> </a:t>
            </a:r>
            <a:r>
              <a:rPr lang="uk-UA" altLang="zh-CN" sz="2800" b="1" dirty="0">
                <a:solidFill>
                  <a:schemeClr val="tx2">
                    <a:lumMod val="85000"/>
                    <a:lumOff val="15000"/>
                  </a:schemeClr>
                </a:solidFill>
                <a:latin typeface="BatangChe" pitchFamily="49" charset="-127"/>
                <a:ea typeface="BatangChe" pitchFamily="49" charset="-127"/>
              </a:rPr>
              <a:t>проф</a:t>
            </a:r>
            <a:r>
              <a:rPr lang="uk-UA" altLang="zh-CN" b="1" dirty="0">
                <a:solidFill>
                  <a:srgbClr val="FF5050"/>
                </a:solidFill>
                <a:latin typeface="BatangChe" pitchFamily="49" charset="-127"/>
                <a:ea typeface="BatangChe" pitchFamily="49" charset="-127"/>
              </a:rPr>
              <a:t>. </a:t>
            </a:r>
            <a:r>
              <a:rPr lang="uk-UA" altLang="zh-CN" b="1" dirty="0">
                <a:solidFill>
                  <a:schemeClr val="tx1">
                    <a:lumMod val="85000"/>
                    <a:lumOff val="15000"/>
                  </a:schemeClr>
                </a:solidFill>
                <a:latin typeface="Arial Black" panose="020B0A04020102020204" pitchFamily="34" charset="0"/>
                <a:ea typeface="BatangChe" pitchFamily="49" charset="-127"/>
              </a:rPr>
              <a:t>Кривега Людмила Дмитрівна ( </a:t>
            </a:r>
            <a:r>
              <a:rPr lang="uk-UA" altLang="zh-CN" dirty="0" err="1">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тел</a:t>
            </a:r>
            <a:r>
              <a:rPr lang="uk-UA" altLang="zh-CN" dirty="0">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 в Те</a:t>
            </a:r>
            <a:r>
              <a:rPr lang="en-US" altLang="zh-CN" dirty="0" err="1">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legram</a:t>
            </a:r>
            <a:r>
              <a:rPr lang="en-US" altLang="zh-CN">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 -</a:t>
            </a:r>
            <a:r>
              <a:rPr lang="uk-UA" altLang="zh-CN">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 </a:t>
            </a:r>
            <a:r>
              <a:rPr lang="uk-UA" altLang="zh-CN" dirty="0">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067-366-18-20, </a:t>
            </a:r>
            <a:r>
              <a:rPr lang="en-US" altLang="zh-CN" dirty="0" err="1">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sms</a:t>
            </a:r>
            <a:r>
              <a:rPr lang="ru-RU" altLang="zh-CN" dirty="0">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 </a:t>
            </a:r>
            <a:r>
              <a:rPr lang="ru-RU" altLang="zh-CN" dirty="0" err="1">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бажано</a:t>
            </a:r>
            <a:r>
              <a:rPr lang="ru-RU" altLang="zh-CN" dirty="0">
                <a:solidFill>
                  <a:schemeClr val="tx1">
                    <a:lumMod val="85000"/>
                    <a:lumOff val="15000"/>
                  </a:schemeClr>
                </a:solidFill>
                <a:latin typeface="Calibri" panose="020F0502020204030204" pitchFamily="34" charset="0"/>
                <a:ea typeface="BatangChe" pitchFamily="49" charset="-127"/>
                <a:cs typeface="Calibri" panose="020F0502020204030204" pitchFamily="34" charset="0"/>
              </a:rPr>
              <a:t>)</a:t>
            </a:r>
            <a:endParaRPr lang="uk-UA" altLang="zh-CN" dirty="0">
              <a:solidFill>
                <a:schemeClr val="tx1">
                  <a:lumMod val="85000"/>
                  <a:lumOff val="15000"/>
                </a:schemeClr>
              </a:solidFill>
              <a:latin typeface="Calibri" panose="020F0502020204030204" pitchFamily="34" charset="0"/>
              <a:ea typeface="BatangChe" pitchFamily="49" charset="-127"/>
              <a:cs typeface="Calibri" panose="020F0502020204030204" pitchFamily="34" charset="0"/>
            </a:endParaRPr>
          </a:p>
          <a:p>
            <a:pPr eaLnBrk="1" fontAlgn="auto" hangingPunct="1">
              <a:spcAft>
                <a:spcPts val="0"/>
              </a:spcAft>
              <a:defRPr/>
            </a:pPr>
            <a:r>
              <a:rPr lang="uk-UA" altLang="zh-CN" sz="3200" b="1" dirty="0">
                <a:solidFill>
                  <a:schemeClr val="tx1">
                    <a:lumMod val="85000"/>
                    <a:lumOff val="15000"/>
                  </a:schemeClr>
                </a:solidFill>
                <a:latin typeface="+mj-lt"/>
              </a:rPr>
              <a:t>Кафедра філософії, публічного управління та соціальної роботи– ауд.315, 4 корпус, </a:t>
            </a:r>
            <a:r>
              <a:rPr lang="uk-UA" altLang="zh-CN" sz="3200" b="1" dirty="0" err="1">
                <a:solidFill>
                  <a:schemeClr val="tx1">
                    <a:lumMod val="85000"/>
                    <a:lumOff val="15000"/>
                  </a:schemeClr>
                </a:solidFill>
                <a:latin typeface="+mj-lt"/>
              </a:rPr>
              <a:t>тел</a:t>
            </a:r>
            <a:r>
              <a:rPr lang="uk-UA" altLang="zh-CN" sz="3200" b="1" dirty="0">
                <a:solidFill>
                  <a:schemeClr val="tx1">
                    <a:lumMod val="85000"/>
                    <a:lumOff val="15000"/>
                  </a:schemeClr>
                </a:solidFill>
                <a:latin typeface="+mj-lt"/>
              </a:rPr>
              <a:t>. </a:t>
            </a:r>
            <a:r>
              <a:rPr lang="uk-UA" altLang="zh-CN" b="1" dirty="0">
                <a:solidFill>
                  <a:schemeClr val="tx1">
                    <a:lumMod val="85000"/>
                    <a:lumOff val="15000"/>
                  </a:schemeClr>
                </a:solidFill>
                <a:latin typeface="+mj-lt"/>
              </a:rPr>
              <a:t>к</a:t>
            </a:r>
            <a:r>
              <a:rPr lang="uk-UA" altLang="zh-CN" sz="3200" b="1" dirty="0">
                <a:solidFill>
                  <a:schemeClr val="tx1">
                    <a:lumMod val="85000"/>
                    <a:lumOff val="15000"/>
                  </a:schemeClr>
                </a:solidFill>
                <a:latin typeface="+mj-lt"/>
              </a:rPr>
              <a:t>афедри  -  228-75-73 – секретар)</a:t>
            </a:r>
            <a:endParaRPr lang="uk-UA" altLang="zh-CN" sz="3200" b="1" dirty="0">
              <a:solidFill>
                <a:schemeClr val="tx1">
                  <a:lumMod val="85000"/>
                  <a:lumOff val="15000"/>
                </a:schemeClr>
              </a:solidFill>
              <a:latin typeface="+mj-lt"/>
            </a:endParaRPr>
          </a:p>
          <a:p>
            <a:pPr eaLnBrk="1" fontAlgn="auto" hangingPunct="1">
              <a:spcAft>
                <a:spcPts val="0"/>
              </a:spcAft>
              <a:defRPr/>
            </a:pPr>
            <a:r>
              <a:rPr lang="uk-UA" sz="3200" b="1" dirty="0">
                <a:solidFill>
                  <a:schemeClr val="tx1">
                    <a:lumMod val="85000"/>
                    <a:lumOff val="15000"/>
                  </a:schemeClr>
                </a:solidFill>
                <a:latin typeface="+mj-lt"/>
              </a:rPr>
              <a:t>М</a:t>
            </a:r>
            <a:r>
              <a:rPr lang="uk-UA" sz="3200" dirty="0">
                <a:solidFill>
                  <a:schemeClr val="tx1">
                    <a:lumMod val="85000"/>
                    <a:lumOff val="15000"/>
                  </a:schemeClr>
                </a:solidFill>
                <a:latin typeface="+mj-lt"/>
              </a:rPr>
              <a:t>етодичне забезпечення   </a:t>
            </a:r>
            <a:r>
              <a:rPr lang="en-US" sz="3200" dirty="0" err="1">
                <a:solidFill>
                  <a:schemeClr val="tx1">
                    <a:lumMod val="85000"/>
                    <a:lumOff val="15000"/>
                  </a:schemeClr>
                </a:solidFill>
                <a:latin typeface="+mj-lt"/>
              </a:rPr>
              <a:t>курсу</a:t>
            </a:r>
            <a:r>
              <a:rPr lang="en-US" sz="3200" dirty="0">
                <a:solidFill>
                  <a:schemeClr val="tx1">
                    <a:lumMod val="85000"/>
                    <a:lumOff val="15000"/>
                  </a:schemeClr>
                </a:solidFill>
                <a:latin typeface="+mj-lt"/>
              </a:rPr>
              <a:t> </a:t>
            </a:r>
            <a:r>
              <a:rPr lang="uk-UA" sz="3200" dirty="0">
                <a:solidFill>
                  <a:schemeClr val="tx1">
                    <a:lumMod val="85000"/>
                    <a:lumOff val="15000"/>
                  </a:schemeClr>
                </a:solidFill>
                <a:latin typeface="+mj-lt"/>
              </a:rPr>
              <a:t>“</a:t>
            </a:r>
            <a:r>
              <a:rPr lang="uk-UA" sz="3200" b="1" dirty="0">
                <a:solidFill>
                  <a:schemeClr val="tx1">
                    <a:lumMod val="85000"/>
                    <a:lumOff val="15000"/>
                  </a:schemeClr>
                </a:solidFill>
                <a:latin typeface="+mj-lt"/>
              </a:rPr>
              <a:t>Філософія</a:t>
            </a:r>
            <a:r>
              <a:rPr lang="uk-UA" sz="3200" dirty="0">
                <a:solidFill>
                  <a:schemeClr val="tx1">
                    <a:lumMod val="85000"/>
                    <a:lumOff val="15000"/>
                  </a:schemeClr>
                </a:solidFill>
                <a:latin typeface="+mj-lt"/>
              </a:rPr>
              <a:t>” </a:t>
            </a:r>
            <a:r>
              <a:rPr lang="uk-UA" sz="3200" b="1" i="1" dirty="0"/>
              <a:t>для студентів </a:t>
            </a:r>
            <a:r>
              <a:rPr lang="uk-UA" sz="3200" dirty="0">
                <a:solidFill>
                  <a:schemeClr val="tx1">
                    <a:lumMod val="85000"/>
                    <a:lumOff val="15000"/>
                  </a:schemeClr>
                </a:solidFill>
                <a:latin typeface="+mj-lt"/>
              </a:rPr>
              <a:t>знаходиться в системі </a:t>
            </a:r>
            <a:r>
              <a:rPr lang="en-US" sz="3200" dirty="0">
                <a:solidFill>
                  <a:schemeClr val="tx1">
                    <a:lumMod val="85000"/>
                    <a:lumOff val="15000"/>
                  </a:schemeClr>
                </a:solidFill>
                <a:latin typeface="+mj-lt"/>
              </a:rPr>
              <a:t>Moodle</a:t>
            </a:r>
            <a:endParaRPr lang="uk-UA" sz="3200" dirty="0">
              <a:solidFill>
                <a:schemeClr val="tx1">
                  <a:lumMod val="85000"/>
                  <a:lumOff val="15000"/>
                </a:schemeClr>
              </a:solidFill>
              <a:latin typeface="+mj-lt"/>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66FFFF"/>
          </a:solidFill>
        </p:spPr>
        <p:txBody>
          <a:bodyPr>
            <a:normAutofit/>
          </a:bodyPr>
          <a:lstStyle/>
          <a:p>
            <a:r>
              <a:rPr lang="uk-UA" sz="3200" dirty="0"/>
              <a:t>В більшості країн:</a:t>
            </a:r>
            <a:endParaRPr lang="ru-RU" sz="3200" dirty="0"/>
          </a:p>
        </p:txBody>
      </p:sp>
      <p:sp>
        <p:nvSpPr>
          <p:cNvPr id="3" name="Объект 2"/>
          <p:cNvSpPr>
            <a:spLocks noGrp="1"/>
          </p:cNvSpPr>
          <p:nvPr>
            <p:ph idx="1"/>
          </p:nvPr>
        </p:nvSpPr>
        <p:spPr>
          <a:solidFill>
            <a:schemeClr val="accent5">
              <a:lumMod val="40000"/>
              <a:lumOff val="60000"/>
            </a:schemeClr>
          </a:solidFill>
        </p:spPr>
        <p:txBody>
          <a:bodyPr>
            <a:normAutofit/>
          </a:bodyPr>
          <a:lstStyle/>
          <a:p>
            <a:pPr marL="0" indent="0" algn="just">
              <a:buNone/>
            </a:pPr>
            <a:r>
              <a:rPr lang="uk-UA" dirty="0"/>
              <a:t>туризм тлумачиться як "</a:t>
            </a:r>
            <a:r>
              <a:rPr lang="uk-UA" b="1" dirty="0"/>
              <a:t>тимчасові виїзди (подорожі) </a:t>
            </a:r>
            <a:r>
              <a:rPr lang="uk-UA" dirty="0"/>
              <a:t>громадян, іноземних громадян і осіб без громадянства з постійного місця проживання з оздоровчими, пізнавальними, професійно-діловими, спортивними, релігійними та іншими цілями </a:t>
            </a:r>
            <a:r>
              <a:rPr lang="uk-UA" b="1" i="1" dirty="0"/>
              <a:t>без заняття оплачуваною діяльністю в країні (місці) тимчасового перебування". </a:t>
            </a:r>
            <a:endParaRPr lang="ru-RU"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lumMod val="90000"/>
            </a:schemeClr>
          </a:solidFill>
        </p:spPr>
        <p:txBody>
          <a:bodyPr>
            <a:normAutofit fontScale="90000"/>
          </a:bodyPr>
          <a:lstStyle/>
          <a:p>
            <a:r>
              <a:rPr lang="uk-UA" sz="3600" b="1" dirty="0"/>
              <a:t>В різних державах у нормативно-правових актах, що регулюють туризм</a:t>
            </a:r>
            <a:r>
              <a:rPr lang="uk-UA" dirty="0"/>
              <a:t>,</a:t>
            </a:r>
            <a:endParaRPr lang="ru-RU" dirty="0"/>
          </a:p>
        </p:txBody>
      </p:sp>
      <p:sp>
        <p:nvSpPr>
          <p:cNvPr id="3" name="Объект 2"/>
          <p:cNvSpPr>
            <a:spLocks noGrp="1"/>
          </p:cNvSpPr>
          <p:nvPr>
            <p:ph idx="1"/>
          </p:nvPr>
        </p:nvSpPr>
        <p:spPr>
          <a:solidFill>
            <a:srgbClr val="FFFF00"/>
          </a:solidFill>
        </p:spPr>
        <p:txBody>
          <a:bodyPr/>
          <a:lstStyle/>
          <a:p>
            <a:pPr marL="0" indent="0" algn="just">
              <a:buNone/>
            </a:pPr>
            <a:r>
              <a:rPr lang="uk-UA" dirty="0"/>
              <a:t>визначення понять "</a:t>
            </a:r>
            <a:r>
              <a:rPr lang="uk-UA" b="1" dirty="0"/>
              <a:t>туризм</a:t>
            </a:r>
            <a:r>
              <a:rPr lang="uk-UA" dirty="0"/>
              <a:t>" і "</a:t>
            </a:r>
            <a:r>
              <a:rPr lang="uk-UA" b="1" dirty="0"/>
              <a:t>турист</a:t>
            </a:r>
            <a:r>
              <a:rPr lang="uk-UA" dirty="0"/>
              <a:t>" обумовлено </a:t>
            </a:r>
            <a:r>
              <a:rPr lang="uk-UA" i="1" dirty="0"/>
              <a:t>політичними</a:t>
            </a:r>
            <a:r>
              <a:rPr lang="uk-UA" dirty="0"/>
              <a:t>, </a:t>
            </a:r>
            <a:r>
              <a:rPr lang="uk-UA" i="1" dirty="0"/>
              <a:t>ідеологічними</a:t>
            </a:r>
            <a:r>
              <a:rPr lang="uk-UA" dirty="0"/>
              <a:t>, </a:t>
            </a:r>
            <a:r>
              <a:rPr lang="uk-UA" i="1" dirty="0"/>
              <a:t>економічними</a:t>
            </a:r>
            <a:r>
              <a:rPr lang="uk-UA" dirty="0"/>
              <a:t>, а, іноді, й </a:t>
            </a:r>
            <a:r>
              <a:rPr lang="uk-UA" i="1" dirty="0"/>
              <a:t>релігійними важелями.</a:t>
            </a:r>
            <a:endParaRPr lang="ru-RU"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rmAutofit fontScale="90000"/>
          </a:bodyPr>
          <a:lstStyle/>
          <a:p>
            <a:r>
              <a:rPr lang="uk-UA" b="1" i="1" dirty="0"/>
              <a:t>Туризм</a:t>
            </a:r>
            <a:r>
              <a:rPr lang="uk-UA" dirty="0"/>
              <a:t>:</a:t>
            </a:r>
            <a:br>
              <a:rPr lang="ru-RU" dirty="0"/>
            </a:br>
            <a:endParaRPr lang="ru-RU" dirty="0"/>
          </a:p>
        </p:txBody>
      </p:sp>
      <p:sp>
        <p:nvSpPr>
          <p:cNvPr id="3" name="Объект 2"/>
          <p:cNvSpPr>
            <a:spLocks noGrp="1"/>
          </p:cNvSpPr>
          <p:nvPr>
            <p:ph idx="1"/>
          </p:nvPr>
        </p:nvSpPr>
        <p:spPr>
          <a:solidFill>
            <a:schemeClr val="accent3">
              <a:lumMod val="60000"/>
              <a:lumOff val="40000"/>
            </a:schemeClr>
          </a:solidFill>
        </p:spPr>
        <p:txBody>
          <a:bodyPr>
            <a:normAutofit fontScale="70000" lnSpcReduction="20000"/>
          </a:bodyPr>
          <a:lstStyle/>
          <a:p>
            <a:pPr algn="just"/>
            <a:r>
              <a:rPr lang="uk-UA" i="1" dirty="0"/>
              <a:t>- </a:t>
            </a:r>
            <a:r>
              <a:rPr lang="uk-UA" b="1" u="sng" dirty="0">
                <a:latin typeface="Arial" panose="020B0604020202020204" pitchFamily="34" charset="0"/>
                <a:cs typeface="Arial" panose="020B0604020202020204" pitchFamily="34" charset="0"/>
              </a:rPr>
              <a:t>включає всі вільні пересування людей від їхнього місця проживання й роботи, а також сферу послуг, створену для задоволення потреб, які виникають у результаті цих пересувань;</a:t>
            </a:r>
            <a:endParaRPr lang="ru-RU" b="1" u="sng" dirty="0">
              <a:latin typeface="Arial" panose="020B0604020202020204" pitchFamily="34" charset="0"/>
              <a:cs typeface="Arial" panose="020B0604020202020204" pitchFamily="34" charset="0"/>
            </a:endParaRPr>
          </a:p>
          <a:p>
            <a:pPr algn="just"/>
            <a:r>
              <a:rPr lang="uk-UA" i="1" dirty="0"/>
              <a:t>- </a:t>
            </a:r>
            <a:r>
              <a:rPr lang="uk-UA" dirty="0"/>
              <a:t>являє собою вид діяльності, який має важливе значення для життя людей і сучасного суспільства, перетворившись у </a:t>
            </a:r>
            <a:r>
              <a:rPr lang="uk-UA" i="1" dirty="0"/>
              <a:t>важливу форму використання вільного часу окремих осіб та основний засіб міжособистісних зв’язків і політичних, економічних і культурних контактів</a:t>
            </a:r>
            <a:r>
              <a:rPr lang="uk-UA" dirty="0"/>
              <a:t>, які стали необхідними в результаті інтернаціоналізації всіх сфер життя;</a:t>
            </a:r>
            <a:endParaRPr lang="ru-RU" dirty="0"/>
          </a:p>
          <a:p>
            <a:pPr algn="just"/>
            <a:r>
              <a:rPr lang="uk-UA" i="1" dirty="0"/>
              <a:t>- </a:t>
            </a:r>
            <a:r>
              <a:rPr lang="uk-UA" b="1" u="sng" dirty="0"/>
              <a:t>є водночас слідством і вирішальним фактором якості життя в сучасному суспільстві</a:t>
            </a:r>
            <a:r>
              <a:rPr lang="uk-UA" dirty="0"/>
              <a:t>, тому уряди багатьох країн усе більш увагу приділяють туризму з метою забезпечення його розвитку в гармонійній відповідності із забезпеченням інших основних потреб і видів діяльності людини і суспільства.</a:t>
            </a:r>
            <a:endParaRPr lang="ru-RU"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9188" y="457200"/>
            <a:ext cx="8229600" cy="1143000"/>
          </a:xfrm>
          <a:blipFill>
            <a:blip r:embed="rId1" cstate="print"/>
            <a:tile tx="0" ty="0" sx="100000" sy="100000" flip="none" algn="tl"/>
          </a:blipFill>
        </p:spPr>
        <p:txBody>
          <a:bodyPr>
            <a:normAutofit/>
          </a:bodyPr>
          <a:lstStyle/>
          <a:p>
            <a:r>
              <a:rPr lang="uk-UA" sz="4000" b="1" dirty="0"/>
              <a:t>Турист :</a:t>
            </a:r>
            <a:endParaRPr lang="ru-RU" sz="4000" b="1" dirty="0"/>
          </a:p>
        </p:txBody>
      </p:sp>
      <p:sp>
        <p:nvSpPr>
          <p:cNvPr id="3" name="Объект 2"/>
          <p:cNvSpPr>
            <a:spLocks noGrp="1"/>
          </p:cNvSpPr>
          <p:nvPr>
            <p:ph idx="1"/>
          </p:nvPr>
        </p:nvSpPr>
        <p:spPr>
          <a:solidFill>
            <a:schemeClr val="accent2">
              <a:lumMod val="40000"/>
              <a:lumOff val="60000"/>
            </a:schemeClr>
          </a:solidFill>
        </p:spPr>
        <p:txBody>
          <a:bodyPr/>
          <a:lstStyle/>
          <a:p>
            <a:pPr marL="0" indent="0">
              <a:buNone/>
            </a:pPr>
            <a:r>
              <a:rPr lang="uk-UA" dirty="0"/>
              <a:t> - </a:t>
            </a:r>
            <a:r>
              <a:rPr lang="uk-UA" b="1" dirty="0"/>
              <a:t>внутрішній</a:t>
            </a:r>
            <a:r>
              <a:rPr lang="uk-UA" dirty="0"/>
              <a:t> турист,</a:t>
            </a:r>
            <a:endParaRPr lang="uk-UA" dirty="0"/>
          </a:p>
          <a:p>
            <a:pPr marL="0" indent="0">
              <a:buNone/>
            </a:pPr>
            <a:r>
              <a:rPr lang="uk-UA" dirty="0"/>
              <a:t> </a:t>
            </a:r>
            <a:r>
              <a:rPr lang="uk-UA" b="1" dirty="0"/>
              <a:t>- іноземний (в’їзний) </a:t>
            </a:r>
            <a:r>
              <a:rPr lang="uk-UA" dirty="0"/>
              <a:t>турист,</a:t>
            </a:r>
            <a:endParaRPr lang="uk-UA" dirty="0"/>
          </a:p>
          <a:p>
            <a:pPr marL="0" indent="0">
              <a:buNone/>
            </a:pPr>
            <a:r>
              <a:rPr lang="uk-UA" dirty="0"/>
              <a:t> - </a:t>
            </a:r>
            <a:r>
              <a:rPr lang="uk-UA" b="1" dirty="0"/>
              <a:t>зарубіжний (виїзний) </a:t>
            </a:r>
            <a:r>
              <a:rPr lang="uk-UA" dirty="0"/>
              <a:t>турист</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00FFCC"/>
          </a:solidFill>
        </p:spPr>
        <p:txBody>
          <a:bodyPr/>
          <a:lstStyle/>
          <a:p>
            <a:r>
              <a:rPr lang="uk-UA" dirty="0"/>
              <a:t>Поняття «турист»=«відвідувач»</a:t>
            </a:r>
            <a:endParaRPr lang="ru-RU" dirty="0"/>
          </a:p>
        </p:txBody>
      </p:sp>
      <p:sp>
        <p:nvSpPr>
          <p:cNvPr id="3" name="Объект 2"/>
          <p:cNvSpPr>
            <a:spLocks noGrp="1"/>
          </p:cNvSpPr>
          <p:nvPr>
            <p:ph idx="1"/>
          </p:nvPr>
        </p:nvSpPr>
        <p:spPr>
          <a:solidFill>
            <a:schemeClr val="accent5">
              <a:lumMod val="40000"/>
              <a:lumOff val="60000"/>
            </a:schemeClr>
          </a:solidFill>
        </p:spPr>
        <p:txBody>
          <a:bodyPr/>
          <a:lstStyle/>
          <a:p>
            <a:pPr marL="0" indent="0" algn="just">
              <a:buNone/>
            </a:pPr>
            <a:r>
              <a:rPr lang="uk-UA" dirty="0"/>
              <a:t> - тлумачиться як</a:t>
            </a:r>
            <a:r>
              <a:rPr lang="uk-UA" b="1" dirty="0"/>
              <a:t> </a:t>
            </a:r>
            <a:r>
              <a:rPr lang="uk-UA" dirty="0"/>
              <a:t>"будь-яка особа, що здійснює поїздку в місце (країну), яке знаходиться за межами її звичайного середовища на термін, що не перевищує </a:t>
            </a:r>
            <a:r>
              <a:rPr lang="uk-UA" b="1" u="sng" dirty="0"/>
              <a:t>один рік підряд</a:t>
            </a:r>
            <a:r>
              <a:rPr lang="uk-UA" dirty="0"/>
              <a:t>, з метою, яка не спричиняє діяльність, що оплачується з джерел, які знаходяться у місці відвідування».</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60000"/>
              <a:lumOff val="40000"/>
            </a:schemeClr>
          </a:solidFill>
        </p:spPr>
        <p:txBody>
          <a:bodyPr>
            <a:normAutofit fontScale="90000"/>
          </a:bodyPr>
          <a:lstStyle/>
          <a:p>
            <a:r>
              <a:rPr lang="uk-UA" dirty="0"/>
              <a:t>На нашу думку, поняття "турист" повинно тлумачитися</a:t>
            </a:r>
            <a:endParaRPr lang="ru-RU" dirty="0"/>
          </a:p>
        </p:txBody>
      </p:sp>
      <p:sp>
        <p:nvSpPr>
          <p:cNvPr id="3" name="Объект 2"/>
          <p:cNvSpPr>
            <a:spLocks noGrp="1"/>
          </p:cNvSpPr>
          <p:nvPr>
            <p:ph idx="1"/>
          </p:nvPr>
        </p:nvSpPr>
        <p:spPr>
          <a:xfrm>
            <a:off x="323528" y="1700808"/>
            <a:ext cx="8229600" cy="4525963"/>
          </a:xfrm>
          <a:solidFill>
            <a:schemeClr val="accent6">
              <a:lumMod val="40000"/>
              <a:lumOff val="60000"/>
            </a:schemeClr>
          </a:solidFill>
        </p:spPr>
        <p:txBody>
          <a:bodyPr>
            <a:normAutofit fontScale="92500" lnSpcReduction="10000"/>
          </a:bodyPr>
          <a:lstStyle/>
          <a:p>
            <a:pPr marL="0" indent="0" algn="just">
              <a:buNone/>
            </a:pPr>
            <a:r>
              <a:rPr lang="uk-UA" b="1" i="1" dirty="0"/>
              <a:t>в широкому </a:t>
            </a:r>
            <a:r>
              <a:rPr lang="uk-UA" dirty="0"/>
              <a:t>(</a:t>
            </a:r>
            <a:r>
              <a:rPr lang="uk-UA" i="1" dirty="0"/>
              <a:t>всі, хто тимчасово змінив місце свого постійного проживання</a:t>
            </a:r>
            <a:r>
              <a:rPr lang="uk-UA" dirty="0"/>
              <a:t>), і </a:t>
            </a:r>
            <a:r>
              <a:rPr lang="uk-UA" b="1" i="1" dirty="0"/>
              <a:t>вузькому</a:t>
            </a:r>
            <a:r>
              <a:rPr lang="uk-UA" dirty="0"/>
              <a:t> сенсі (</a:t>
            </a:r>
            <a:r>
              <a:rPr lang="uk-UA" i="1" u="sng" dirty="0"/>
              <a:t>всі організовані туристи і ті, хто подорожує саме з туристичною метою</a:t>
            </a:r>
            <a:r>
              <a:rPr lang="uk-UA" dirty="0"/>
              <a:t>). Ясно, що туристична інфраструктура в більшій мірі спрямована на задоволення потреб останніх (туристів у вузькому сенсі), однак її складовими (готельна мережа, транспорт, заклади харчування, культури тощо) користуються і ті, хто приїхав у відрядження чи в приватних справах.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Закон України "Про туризм" визначає, що</a:t>
            </a:r>
            <a:endParaRPr lang="ru-RU" dirty="0"/>
          </a:p>
        </p:txBody>
      </p:sp>
      <p:sp>
        <p:nvSpPr>
          <p:cNvPr id="3" name="Объект 2"/>
          <p:cNvSpPr>
            <a:spLocks noGrp="1"/>
          </p:cNvSpPr>
          <p:nvPr>
            <p:ph idx="1"/>
          </p:nvPr>
        </p:nvSpPr>
        <p:spPr>
          <a:blipFill>
            <a:blip r:embed="rId1" cstate="print"/>
            <a:tile tx="0" ty="0" sx="100000" sy="100000" flip="none" algn="tl"/>
          </a:blipFill>
        </p:spPr>
        <p:txBody>
          <a:bodyPr>
            <a:normAutofit/>
          </a:bodyPr>
          <a:lstStyle/>
          <a:p>
            <a:pPr marL="0" indent="0" algn="just">
              <a:buNone/>
            </a:pPr>
            <a:r>
              <a:rPr lang="uk-UA" dirty="0"/>
              <a:t>"турист - особа, яка здійснює подорож по Україні або до іншої країни з не забороненою законом країни перебування метою на термін </a:t>
            </a:r>
            <a:r>
              <a:rPr lang="uk-UA" b="1" u="sng" dirty="0"/>
              <a:t>від 24 годин до одного року </a:t>
            </a:r>
            <a:r>
              <a:rPr lang="uk-UA" dirty="0"/>
              <a:t>без здійснення будь-якої оплачуваної діяльності та із зобов'язанням залишити країну або місце перебування в зазначений термін".</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1" cstate="print"/>
            <a:tile tx="0" ty="0" sx="100000" sy="100000" flip="none" algn="tl"/>
          </a:blipFill>
        </p:spPr>
        <p:txBody>
          <a:bodyPr>
            <a:normAutofit/>
          </a:bodyPr>
          <a:lstStyle/>
          <a:p>
            <a:r>
              <a:rPr lang="uk-UA" sz="3200" dirty="0"/>
              <a:t>Термінологічний спір щодо використання понять "</a:t>
            </a:r>
            <a:r>
              <a:rPr lang="uk-UA" sz="3200" b="1" dirty="0"/>
              <a:t>туристичний</a:t>
            </a:r>
            <a:r>
              <a:rPr lang="uk-UA" sz="3200" dirty="0"/>
              <a:t>" чи "</a:t>
            </a:r>
            <a:r>
              <a:rPr lang="uk-UA" sz="3200" b="1" dirty="0"/>
              <a:t>туристський"</a:t>
            </a:r>
            <a:r>
              <a:rPr lang="uk-UA" sz="3200" dirty="0"/>
              <a:t> </a:t>
            </a:r>
            <a:endParaRPr lang="ru-RU" sz="3200" dirty="0"/>
          </a:p>
        </p:txBody>
      </p:sp>
      <p:sp>
        <p:nvSpPr>
          <p:cNvPr id="3" name="Объект 2"/>
          <p:cNvSpPr>
            <a:spLocks noGrp="1"/>
          </p:cNvSpPr>
          <p:nvPr>
            <p:ph idx="1"/>
          </p:nvPr>
        </p:nvSpPr>
        <p:spPr>
          <a:blipFill>
            <a:blip r:embed="rId2" cstate="print"/>
            <a:tile tx="0" ty="0" sx="100000" sy="100000" flip="none" algn="tl"/>
          </a:blipFill>
        </p:spPr>
        <p:txBody>
          <a:bodyPr>
            <a:normAutofit fontScale="70000" lnSpcReduction="20000"/>
          </a:bodyPr>
          <a:lstStyle/>
          <a:p>
            <a:pPr marL="0" indent="0" algn="just">
              <a:buNone/>
            </a:pPr>
            <a:r>
              <a:rPr lang="uk-UA" dirty="0"/>
              <a:t>Дійсно, в українській мови прикметник від слова "туризм" може бути створений двома шляхами - і як туристичний, і як туристський. І українські дослідники при вивченні феномена туризму використовують обидва терміни. Так, використовується слово "туристський" з усім, що має відношення до туриста; а "туристичний" - до всього, що пов'язано з діяльністю щодо організації туризму. На нашу думку, треба дотримуватися термінології, встановленої чинним законодавством і, зокрема, Законом України "Про туризм", у якому використовується тільки один із цих двох термінів, а саме </a:t>
            </a:r>
            <a:r>
              <a:rPr lang="uk-UA" b="1" u="sng" dirty="0"/>
              <a:t>- туристичний</a:t>
            </a:r>
            <a:r>
              <a:rPr lang="uk-UA" dirty="0"/>
              <a:t>. Це сприятиме більшій чіткості та однозначності використаних понятійних конструкцій і не буде викликати зайвих термінологічних спорів. Але зазначимо, що за змістом поняття </a:t>
            </a:r>
            <a:r>
              <a:rPr lang="uk-UA" i="1" dirty="0"/>
              <a:t>туристський</a:t>
            </a:r>
            <a:r>
              <a:rPr lang="uk-UA" dirty="0"/>
              <a:t> і </a:t>
            </a:r>
            <a:r>
              <a:rPr lang="uk-UA" i="1" dirty="0"/>
              <a:t>туристичний</a:t>
            </a:r>
            <a:r>
              <a:rPr lang="uk-UA" dirty="0"/>
              <a:t> однакові. Може лише використання більшої кількості дзвінких голосних у терміні "туристичний" робить його більш принадним для широкого обігу. </a:t>
            </a:r>
            <a:endParaRPr lang="ru-RU" dirty="0"/>
          </a:p>
          <a:p>
            <a:pPr marL="0" indent="0">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147248" cy="1417638"/>
          </a:xfrm>
          <a:solidFill>
            <a:srgbClr val="FFC000"/>
          </a:solidFill>
        </p:spPr>
        <p:txBody>
          <a:bodyPr/>
          <a:lstStyle/>
          <a:p>
            <a:r>
              <a:rPr lang="uk-UA" dirty="0"/>
              <a:t>«Європейський </a:t>
            </a:r>
            <a:r>
              <a:rPr lang="uk-UA" dirty="0" err="1"/>
              <a:t>безвіз</a:t>
            </a:r>
            <a:r>
              <a:rPr lang="uk-UA" dirty="0"/>
              <a:t>»</a:t>
            </a:r>
            <a:endParaRPr lang="uk-UA" dirty="0"/>
          </a:p>
        </p:txBody>
      </p:sp>
      <p:sp>
        <p:nvSpPr>
          <p:cNvPr id="3" name="Объект 2"/>
          <p:cNvSpPr>
            <a:spLocks noGrp="1"/>
          </p:cNvSpPr>
          <p:nvPr>
            <p:ph idx="1"/>
          </p:nvPr>
        </p:nvSpPr>
        <p:spPr>
          <a:xfrm>
            <a:off x="457200" y="1196752"/>
            <a:ext cx="8568000" cy="5508000"/>
          </a:xfrm>
        </p:spPr>
        <p:txBody>
          <a:bodyPr>
            <a:normAutofit lnSpcReduction="20000"/>
          </a:bodyPr>
          <a:lstStyle/>
          <a:p>
            <a:pPr marL="0" indent="0" algn="just">
              <a:buNone/>
            </a:pPr>
            <a:r>
              <a:rPr lang="ru-RU" dirty="0"/>
              <a:t> - </a:t>
            </a:r>
            <a:r>
              <a:rPr lang="ru-RU" dirty="0" err="1"/>
              <a:t>Аби</a:t>
            </a:r>
            <a:r>
              <a:rPr lang="ru-RU" dirty="0"/>
              <a:t> </a:t>
            </a:r>
            <a:r>
              <a:rPr lang="ru-RU" dirty="0" err="1"/>
              <a:t>їздити</a:t>
            </a:r>
            <a:r>
              <a:rPr lang="ru-RU" dirty="0"/>
              <a:t> до </a:t>
            </a:r>
            <a:r>
              <a:rPr lang="ru-RU" dirty="0" err="1"/>
              <a:t>Європи</a:t>
            </a:r>
            <a:r>
              <a:rPr lang="ru-RU" dirty="0"/>
              <a:t> без </a:t>
            </a:r>
            <a:r>
              <a:rPr lang="ru-RU" dirty="0" err="1"/>
              <a:t>візи</a:t>
            </a:r>
            <a:r>
              <a:rPr lang="ru-RU" dirty="0"/>
              <a:t>,</a:t>
            </a:r>
            <a:r>
              <a:rPr lang="uk-UA" altLang="ru-RU" dirty="0"/>
              <a:t> до 24.02 2022 року </a:t>
            </a:r>
            <a:r>
              <a:rPr lang="uk-UA" altLang="ru-RU" b="1" dirty="0"/>
              <a:t>був</a:t>
            </a:r>
            <a:r>
              <a:rPr lang="ru-RU" dirty="0"/>
              <a:t> </a:t>
            </a:r>
            <a:r>
              <a:rPr lang="ru-RU" b="1" dirty="0" err="1"/>
              <a:t>потрібен</a:t>
            </a:r>
            <a:r>
              <a:rPr lang="ru-RU" b="1" dirty="0"/>
              <a:t> </a:t>
            </a:r>
            <a:r>
              <a:rPr lang="ru-RU" b="1" u="sng" dirty="0" err="1">
                <a:effectLst>
                  <a:outerShdw blurRad="38100" dist="38100" dir="2700000" algn="tl">
                    <a:srgbClr val="000000">
                      <a:alpha val="43137"/>
                    </a:srgbClr>
                  </a:outerShdw>
                </a:effectLst>
              </a:rPr>
              <a:t>біометричний</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закордонний</a:t>
            </a:r>
            <a:r>
              <a:rPr lang="ru-RU" b="1" u="sng" dirty="0">
                <a:effectLst>
                  <a:outerShdw blurRad="38100" dist="38100" dir="2700000" algn="tl">
                    <a:srgbClr val="000000">
                      <a:alpha val="43137"/>
                    </a:srgbClr>
                  </a:outerShdw>
                </a:effectLst>
              </a:rPr>
              <a:t> паспорт </a:t>
            </a:r>
            <a:r>
              <a:rPr lang="ru-RU" dirty="0" err="1"/>
              <a:t>громадянина</a:t>
            </a:r>
            <a:r>
              <a:rPr lang="ru-RU" dirty="0"/>
              <a:t> </a:t>
            </a:r>
            <a:r>
              <a:rPr lang="ru-RU" dirty="0" err="1"/>
              <a:t>України</a:t>
            </a:r>
            <a:r>
              <a:rPr lang="uk-UA" altLang="ru-RU" dirty="0" err="1"/>
              <a:t>, зараз і звичайний закордонний паспорт</a:t>
            </a:r>
            <a:r>
              <a:rPr lang="ru-RU" dirty="0"/>
              <a:t>.</a:t>
            </a:r>
            <a:endParaRPr lang="ru-RU" dirty="0"/>
          </a:p>
          <a:p>
            <a:pPr algn="just">
              <a:buFontTx/>
              <a:buChar char="-"/>
            </a:pPr>
            <a:r>
              <a:rPr lang="ru-RU" dirty="0" err="1"/>
              <a:t>Українцям</a:t>
            </a:r>
            <a:r>
              <a:rPr lang="ru-RU" dirty="0"/>
              <a:t> </a:t>
            </a:r>
            <a:r>
              <a:rPr lang="ru-RU" dirty="0" err="1"/>
              <a:t>зі</a:t>
            </a:r>
            <a:r>
              <a:rPr lang="ru-RU" dirty="0"/>
              <a:t> </a:t>
            </a:r>
            <a:r>
              <a:rPr lang="ru-RU" dirty="0" err="1"/>
              <a:t>звичайними</a:t>
            </a:r>
            <a:r>
              <a:rPr lang="ru-RU" dirty="0"/>
              <a:t>, не </a:t>
            </a:r>
            <a:r>
              <a:rPr lang="ru-RU" dirty="0" err="1"/>
              <a:t>біометричними</a:t>
            </a:r>
            <a:r>
              <a:rPr lang="ru-RU" dirty="0"/>
              <a:t> </a:t>
            </a:r>
            <a:r>
              <a:rPr lang="ru-RU" dirty="0" err="1"/>
              <a:t>закордонними</a:t>
            </a:r>
            <a:r>
              <a:rPr lang="ru-RU" dirty="0"/>
              <a:t> паспортами, </a:t>
            </a:r>
            <a:r>
              <a:rPr lang="ru-RU" dirty="0" err="1"/>
              <a:t>потрібно</a:t>
            </a:r>
            <a:r>
              <a:rPr lang="ru-RU" dirty="0"/>
              <a:t>, як і </a:t>
            </a:r>
            <a:r>
              <a:rPr lang="ru-RU" dirty="0" err="1"/>
              <a:t>раніше</a:t>
            </a:r>
            <a:r>
              <a:rPr lang="ru-RU" dirty="0"/>
              <a:t>, </a:t>
            </a:r>
            <a:r>
              <a:rPr lang="ru-RU" dirty="0" err="1"/>
              <a:t>оформлювати</a:t>
            </a:r>
            <a:r>
              <a:rPr lang="ru-RU" dirty="0"/>
              <a:t> </a:t>
            </a:r>
            <a:r>
              <a:rPr lang="ru-RU" dirty="0" err="1"/>
              <a:t>візу</a:t>
            </a:r>
            <a:r>
              <a:rPr lang="ru-RU" dirty="0"/>
              <a:t>. </a:t>
            </a:r>
            <a:r>
              <a:rPr lang="uk-UA" altLang="ru-RU" dirty="0"/>
              <a:t>Зараз не потрібно.</a:t>
            </a:r>
            <a:endParaRPr lang="ru-RU" dirty="0"/>
          </a:p>
          <a:p>
            <a:pPr algn="just">
              <a:buFontTx/>
              <a:buChar char="-"/>
            </a:pPr>
            <a:r>
              <a:rPr lang="ru-RU" dirty="0" err="1"/>
              <a:t>Безвізовий</a:t>
            </a:r>
            <a:r>
              <a:rPr lang="ru-RU" dirty="0"/>
              <a:t> режим </a:t>
            </a:r>
            <a:r>
              <a:rPr lang="ru-RU" dirty="0" err="1"/>
              <a:t>дозволяє</a:t>
            </a:r>
            <a:r>
              <a:rPr lang="ru-RU" dirty="0"/>
              <a:t> </a:t>
            </a:r>
            <a:r>
              <a:rPr lang="ru-RU" dirty="0" err="1"/>
              <a:t>громадянам</a:t>
            </a:r>
            <a:r>
              <a:rPr lang="ru-RU" dirty="0"/>
              <a:t> </a:t>
            </a:r>
            <a:r>
              <a:rPr lang="ru-RU" dirty="0" err="1"/>
              <a:t>України</a:t>
            </a:r>
            <a:r>
              <a:rPr lang="ru-RU" dirty="0"/>
              <a:t> </a:t>
            </a:r>
            <a:r>
              <a:rPr lang="ru-RU" dirty="0" err="1"/>
              <a:t>перебувати</a:t>
            </a:r>
            <a:r>
              <a:rPr lang="ru-RU" dirty="0"/>
              <a:t> на </a:t>
            </a:r>
            <a:r>
              <a:rPr lang="ru-RU" dirty="0" err="1"/>
              <a:t>території</a:t>
            </a:r>
            <a:r>
              <a:rPr lang="ru-RU" dirty="0"/>
              <a:t> </a:t>
            </a:r>
            <a:r>
              <a:rPr lang="ru-RU" dirty="0" err="1"/>
              <a:t>країн</a:t>
            </a:r>
            <a:r>
              <a:rPr lang="ru-RU" dirty="0"/>
              <a:t> ЄС не </a:t>
            </a:r>
            <a:r>
              <a:rPr lang="ru-RU" dirty="0" err="1"/>
              <a:t>більше</a:t>
            </a:r>
            <a:r>
              <a:rPr lang="ru-RU" dirty="0"/>
              <a:t> 90 </a:t>
            </a:r>
            <a:r>
              <a:rPr lang="ru-RU" dirty="0" err="1"/>
              <a:t>днів</a:t>
            </a:r>
            <a:r>
              <a:rPr lang="ru-RU" dirty="0"/>
              <a:t> </a:t>
            </a:r>
            <a:r>
              <a:rPr lang="ru-RU" dirty="0" err="1"/>
              <a:t>протягом</a:t>
            </a:r>
            <a:r>
              <a:rPr lang="ru-RU" dirty="0"/>
              <a:t> </a:t>
            </a:r>
            <a:r>
              <a:rPr lang="ru-RU" b="1" dirty="0"/>
              <a:t>будь-</a:t>
            </a:r>
            <a:r>
              <a:rPr lang="ru-RU" b="1" dirty="0" err="1"/>
              <a:t>якого</a:t>
            </a:r>
            <a:r>
              <a:rPr lang="ru-RU" b="1" dirty="0"/>
              <a:t> </a:t>
            </a:r>
            <a:r>
              <a:rPr lang="ru-RU" dirty="0"/>
              <a:t>180-денного </a:t>
            </a:r>
            <a:r>
              <a:rPr lang="ru-RU" dirty="0" err="1"/>
              <a:t>періоду</a:t>
            </a:r>
            <a:r>
              <a:rPr lang="ru-RU" dirty="0"/>
              <a:t>.</a:t>
            </a:r>
            <a:r>
              <a:rPr lang="uk-UA" altLang="ru-RU" dirty="0"/>
              <a:t> Зараз кожна країна Європи сама визначає терміни перебування біженців з України.</a:t>
            </a:r>
            <a:endParaRPr lang="uk-UA" alt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err="1"/>
              <a:t>Безвізовий</a:t>
            </a:r>
            <a:r>
              <a:rPr lang="ru-RU" sz="3600" dirty="0"/>
              <a:t> режим </a:t>
            </a:r>
            <a:r>
              <a:rPr lang="ru-RU" sz="3600" dirty="0" err="1"/>
              <a:t>дає</a:t>
            </a:r>
            <a:r>
              <a:rPr lang="ru-RU" sz="3600" dirty="0"/>
              <a:t> право</a:t>
            </a:r>
            <a:endParaRPr lang="uk-UA" sz="3600" dirty="0"/>
          </a:p>
        </p:txBody>
      </p:sp>
      <p:sp>
        <p:nvSpPr>
          <p:cNvPr id="3" name="Объект 2"/>
          <p:cNvSpPr>
            <a:spLocks noGrp="1"/>
          </p:cNvSpPr>
          <p:nvPr>
            <p:ph idx="1"/>
          </p:nvPr>
        </p:nvSpPr>
        <p:spPr/>
        <p:txBody>
          <a:bodyPr>
            <a:normAutofit fontScale="82500"/>
          </a:bodyPr>
          <a:lstStyle/>
          <a:p>
            <a:r>
              <a:rPr lang="ru-RU" dirty="0"/>
              <a:t>на </a:t>
            </a:r>
            <a:r>
              <a:rPr lang="ru-RU" dirty="0" err="1"/>
              <a:t>відвідування</a:t>
            </a:r>
            <a:r>
              <a:rPr lang="ru-RU" dirty="0"/>
              <a:t> </a:t>
            </a:r>
            <a:r>
              <a:rPr lang="ru-RU" dirty="0" err="1"/>
              <a:t>культурних</a:t>
            </a:r>
            <a:r>
              <a:rPr lang="ru-RU" dirty="0"/>
              <a:t> та </a:t>
            </a:r>
            <a:r>
              <a:rPr lang="ru-RU" dirty="0" err="1"/>
              <a:t>спортивних</a:t>
            </a:r>
            <a:r>
              <a:rPr lang="ru-RU" dirty="0"/>
              <a:t> </a:t>
            </a:r>
            <a:r>
              <a:rPr lang="ru-RU" dirty="0" err="1"/>
              <a:t>заходів</a:t>
            </a:r>
            <a:r>
              <a:rPr lang="ru-RU" dirty="0"/>
              <a:t>, </a:t>
            </a:r>
            <a:r>
              <a:rPr lang="ru-RU" dirty="0" err="1"/>
              <a:t>журналістські</a:t>
            </a:r>
            <a:r>
              <a:rPr lang="ru-RU" dirty="0"/>
              <a:t> </a:t>
            </a:r>
            <a:r>
              <a:rPr lang="ru-RU" dirty="0" err="1"/>
              <a:t>подорожі</a:t>
            </a:r>
            <a:r>
              <a:rPr lang="ru-RU" dirty="0"/>
              <a:t>, </a:t>
            </a:r>
            <a:r>
              <a:rPr lang="ru-RU" dirty="0" err="1"/>
              <a:t>короткострокове</a:t>
            </a:r>
            <a:r>
              <a:rPr lang="ru-RU" dirty="0"/>
              <a:t> </a:t>
            </a:r>
            <a:r>
              <a:rPr lang="ru-RU" dirty="0" err="1"/>
              <a:t>навчання</a:t>
            </a:r>
            <a:r>
              <a:rPr lang="ru-RU" dirty="0"/>
              <a:t> та </a:t>
            </a:r>
            <a:r>
              <a:rPr lang="ru-RU" dirty="0" err="1"/>
              <a:t>обмін</a:t>
            </a:r>
            <a:r>
              <a:rPr lang="ru-RU" dirty="0"/>
              <a:t> </a:t>
            </a:r>
            <a:r>
              <a:rPr lang="ru-RU" dirty="0" err="1"/>
              <a:t>досвідом</a:t>
            </a:r>
            <a:r>
              <a:rPr lang="ru-RU" dirty="0"/>
              <a:t>, </a:t>
            </a:r>
            <a:r>
              <a:rPr lang="ru-RU" dirty="0" err="1"/>
              <a:t>поїздки</a:t>
            </a:r>
            <a:r>
              <a:rPr lang="ru-RU" dirty="0"/>
              <a:t> на </a:t>
            </a:r>
            <a:r>
              <a:rPr lang="ru-RU" dirty="0" err="1"/>
              <a:t>лікування</a:t>
            </a:r>
            <a:r>
              <a:rPr lang="ru-RU" dirty="0"/>
              <a:t> і т.д.</a:t>
            </a:r>
            <a:endParaRPr lang="ru-RU" dirty="0"/>
          </a:p>
          <a:p>
            <a:r>
              <a:rPr lang="ru-RU" dirty="0" err="1"/>
              <a:t>Водночас</a:t>
            </a:r>
            <a:r>
              <a:rPr lang="ru-RU" dirty="0"/>
              <a:t>, </a:t>
            </a:r>
            <a:r>
              <a:rPr lang="ru-RU" dirty="0" err="1"/>
              <a:t>безвізовий</a:t>
            </a:r>
            <a:r>
              <a:rPr lang="ru-RU" dirty="0"/>
              <a:t> режим не </a:t>
            </a:r>
            <a:r>
              <a:rPr lang="ru-RU" dirty="0" err="1"/>
              <a:t>дає</a:t>
            </a:r>
            <a:r>
              <a:rPr lang="ru-RU" dirty="0"/>
              <a:t> права на роботу в </a:t>
            </a:r>
            <a:r>
              <a:rPr lang="ru-RU" dirty="0" err="1"/>
              <a:t>країнах</a:t>
            </a:r>
            <a:r>
              <a:rPr lang="ru-RU" dirty="0"/>
              <a:t> ЄС, у тому </a:t>
            </a:r>
            <a:r>
              <a:rPr lang="ru-RU" dirty="0" err="1"/>
              <a:t>числі</a:t>
            </a:r>
            <a:r>
              <a:rPr lang="ru-RU" dirty="0"/>
              <a:t>, </a:t>
            </a:r>
            <a:r>
              <a:rPr lang="ru-RU" dirty="0" err="1"/>
              <a:t>короткострокову</a:t>
            </a:r>
            <a:r>
              <a:rPr lang="ru-RU" dirty="0"/>
              <a:t>. </a:t>
            </a:r>
            <a:r>
              <a:rPr lang="ru-RU" dirty="0" err="1"/>
              <a:t>Безвізовий</a:t>
            </a:r>
            <a:r>
              <a:rPr lang="ru-RU" dirty="0"/>
              <a:t> режим </a:t>
            </a:r>
            <a:r>
              <a:rPr lang="ru-RU" dirty="0" err="1"/>
              <a:t>також</a:t>
            </a:r>
            <a:r>
              <a:rPr lang="ru-RU" dirty="0"/>
              <a:t> не </a:t>
            </a:r>
            <a:r>
              <a:rPr lang="ru-RU" dirty="0" err="1"/>
              <a:t>дає</a:t>
            </a:r>
            <a:r>
              <a:rPr lang="ru-RU" dirty="0"/>
              <a:t> права на </a:t>
            </a:r>
            <a:r>
              <a:rPr lang="ru-RU" dirty="0" err="1"/>
              <a:t>постійне</a:t>
            </a:r>
            <a:r>
              <a:rPr lang="ru-RU" dirty="0"/>
              <a:t> </a:t>
            </a:r>
            <a:r>
              <a:rPr lang="ru-RU" dirty="0" err="1"/>
              <a:t>проживання</a:t>
            </a:r>
            <a:r>
              <a:rPr lang="ru-RU" dirty="0"/>
              <a:t> в </a:t>
            </a:r>
            <a:r>
              <a:rPr lang="ru-RU" dirty="0" err="1"/>
              <a:t>країнах</a:t>
            </a:r>
            <a:r>
              <a:rPr lang="ru-RU" dirty="0"/>
              <a:t> ЄС. Для </a:t>
            </a:r>
            <a:r>
              <a:rPr lang="ru-RU" dirty="0" err="1"/>
              <a:t>цього</a:t>
            </a:r>
            <a:r>
              <a:rPr lang="ru-RU" dirty="0"/>
              <a:t>, як і </a:t>
            </a:r>
            <a:r>
              <a:rPr lang="ru-RU" dirty="0" err="1"/>
              <a:t>раніше</a:t>
            </a:r>
            <a:r>
              <a:rPr lang="ru-RU" dirty="0"/>
              <a:t>, </a:t>
            </a:r>
            <a:r>
              <a:rPr lang="ru-RU" dirty="0" err="1"/>
              <a:t>потрібно</a:t>
            </a:r>
            <a:r>
              <a:rPr lang="ru-RU" dirty="0"/>
              <a:t> </a:t>
            </a:r>
            <a:r>
              <a:rPr lang="ru-RU" dirty="0" err="1"/>
              <a:t>оформити</a:t>
            </a:r>
            <a:r>
              <a:rPr lang="ru-RU" dirty="0"/>
              <a:t> </a:t>
            </a:r>
            <a:r>
              <a:rPr lang="ru-RU" dirty="0" err="1"/>
              <a:t>спеціальну</a:t>
            </a:r>
            <a:r>
              <a:rPr lang="ru-RU" dirty="0"/>
              <a:t> </a:t>
            </a:r>
            <a:r>
              <a:rPr lang="ru-RU" dirty="0" err="1"/>
              <a:t>національну</a:t>
            </a:r>
            <a:r>
              <a:rPr lang="ru-RU" dirty="0"/>
              <a:t> </a:t>
            </a:r>
            <a:r>
              <a:rPr lang="ru-RU" dirty="0" err="1"/>
              <a:t>візу</a:t>
            </a:r>
            <a:r>
              <a:rPr lang="ru-RU" dirty="0"/>
              <a:t> </a:t>
            </a:r>
            <a:r>
              <a:rPr lang="ru-RU" dirty="0" err="1"/>
              <a:t>або</a:t>
            </a:r>
            <a:r>
              <a:rPr lang="ru-RU" dirty="0"/>
              <a:t> </a:t>
            </a:r>
            <a:r>
              <a:rPr lang="ru-RU" dirty="0" err="1"/>
              <a:t>дозвіл</a:t>
            </a:r>
            <a:r>
              <a:rPr lang="ru-RU" dirty="0"/>
              <a:t> на </a:t>
            </a:r>
            <a:r>
              <a:rPr lang="ru-RU" dirty="0" err="1"/>
              <a:t>проживання</a:t>
            </a:r>
            <a:r>
              <a:rPr lang="ru-RU" dirty="0"/>
              <a:t>.</a:t>
            </a:r>
            <a:r>
              <a:rPr lang="uk-UA" altLang="ru-RU" dirty="0"/>
              <a:t>Зараз кожна країна самостійно визначає режим перебування українських біженців.</a:t>
            </a:r>
            <a:endParaRPr lang="uk-UA" alt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blipFill>
            <a:blip r:embed="rId1" cstate="print"/>
            <a:tile tx="0" ty="0" sx="100000" sy="100000" flip="none" algn="tl"/>
          </a:blipFill>
        </p:spPr>
        <p:txBody>
          <a:bodyPr>
            <a:normAutofit fontScale="90000"/>
          </a:bodyPr>
          <a:lstStyle/>
          <a:p>
            <a:br>
              <a:rPr lang="uk-UA" sz="3100" b="1" i="1" dirty="0"/>
            </a:br>
            <a:r>
              <a:rPr lang="uk-UA" sz="3100" dirty="0"/>
              <a:t>Лекція 1.</a:t>
            </a:r>
            <a:br>
              <a:rPr lang="ru-RU" sz="3100" dirty="0"/>
            </a:br>
            <a:r>
              <a:rPr lang="en-US" sz="3100" b="1" dirty="0"/>
              <a:t>C</a:t>
            </a:r>
            <a:r>
              <a:rPr lang="uk-UA" sz="3100" b="1" dirty="0"/>
              <a:t>УЧАСНИЙ ТУРИЗМ: СУТНІСТЬ, АТРИБУТИ, ФОРМИ,ТЕНДЕНЦІЇ РОЗВИТКУ</a:t>
            </a:r>
            <a:br>
              <a:rPr lang="ru-RU" dirty="0"/>
            </a:br>
            <a:endParaRPr lang="ru-RU" dirty="0"/>
          </a:p>
        </p:txBody>
      </p:sp>
      <p:sp>
        <p:nvSpPr>
          <p:cNvPr id="5" name="Объект 4"/>
          <p:cNvSpPr>
            <a:spLocks noGrp="1"/>
          </p:cNvSpPr>
          <p:nvPr>
            <p:ph idx="1"/>
          </p:nvPr>
        </p:nvSpPr>
        <p:spPr>
          <a:blipFill>
            <a:blip r:embed="rId2" cstate="print"/>
            <a:tile tx="0" ty="0" sx="100000" sy="100000" flip="none" algn="tl"/>
          </a:blipFill>
        </p:spPr>
        <p:txBody>
          <a:bodyPr>
            <a:normAutofit/>
          </a:bodyPr>
          <a:lstStyle/>
          <a:p>
            <a:pPr marL="0" indent="0">
              <a:buNone/>
            </a:pPr>
            <a:r>
              <a:rPr lang="uk-UA" b="1" dirty="0"/>
              <a:t>			П л а н</a:t>
            </a:r>
            <a:endParaRPr lang="ru-RU" dirty="0"/>
          </a:p>
          <a:p>
            <a:pPr marL="0" lvl="0" indent="0">
              <a:buNone/>
            </a:pPr>
            <a:r>
              <a:rPr lang="uk-UA" dirty="0"/>
              <a:t>1</a:t>
            </a:r>
            <a:r>
              <a:rPr lang="uk-UA" sz="3600" b="1" dirty="0"/>
              <a:t>. Семантичний простір поняття «туризм».</a:t>
            </a:r>
            <a:endParaRPr lang="ru-RU" sz="3600" b="1" dirty="0"/>
          </a:p>
          <a:p>
            <a:pPr marL="0" lvl="0" indent="0">
              <a:buNone/>
            </a:pPr>
            <a:r>
              <a:rPr lang="uk-UA" sz="3600" b="1" dirty="0"/>
              <a:t>2. Організаційна структура світового та вітчизняного туризму.</a:t>
            </a:r>
            <a:endParaRPr lang="uk-UA" sz="3600" b="1" dirty="0"/>
          </a:p>
          <a:p>
            <a:pPr marL="0" lvl="0" indent="0">
              <a:buNone/>
            </a:pPr>
            <a:r>
              <a:rPr lang="uk-UA" sz="3600" b="1" dirty="0"/>
              <a:t>3.Тенденції розвитку сучасного туризму.</a:t>
            </a:r>
            <a:endParaRPr lang="uk-UA" sz="3600" b="1" dirty="0"/>
          </a:p>
          <a:p>
            <a:pPr marL="0" lvl="0" indent="0">
              <a:buNone/>
            </a:pPr>
            <a:endParaRPr lang="ru-RU" dirty="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a:t>2 </a:t>
            </a:r>
            <a:r>
              <a:rPr lang="ru-RU" dirty="0" err="1"/>
              <a:t>питання</a:t>
            </a:r>
            <a:endParaRPr lang="uk-UA" dirty="0"/>
          </a:p>
        </p:txBody>
      </p:sp>
      <p:sp>
        <p:nvSpPr>
          <p:cNvPr id="3" name="Объект 2"/>
          <p:cNvSpPr>
            <a:spLocks noGrp="1"/>
          </p:cNvSpPr>
          <p:nvPr>
            <p:ph idx="1"/>
          </p:nvPr>
        </p:nvSpPr>
        <p:spPr/>
        <p:txBody>
          <a:bodyPr/>
          <a:lstStyle/>
          <a:p>
            <a:pPr marL="0" indent="0" algn="ctr">
              <a:buNone/>
            </a:pPr>
            <a:r>
              <a:rPr lang="uk-UA" sz="4000" b="1" dirty="0"/>
              <a:t>            Організаційна структура 	світового та вітчизняного 	туризму.</a:t>
            </a:r>
            <a:endParaRPr lang="uk-UA" sz="4000" b="1" dirty="0"/>
          </a:p>
          <a:p>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951590" cy="1124592"/>
          </a:xfrm>
          <a:blipFill>
            <a:blip r:embed="rId1" cstate="print"/>
            <a:tile tx="0" ty="0" sx="100000" sy="100000" flip="none" algn="tl"/>
          </a:blipFill>
        </p:spPr>
        <p:txBody>
          <a:bodyPr>
            <a:normAutofit fontScale="90000"/>
          </a:bodyPr>
          <a:lstStyle/>
          <a:p>
            <a:r>
              <a:rPr lang="uk-UA" sz="2200" b="1" dirty="0"/>
              <a:t>Організаційна структура світового туризму </a:t>
            </a:r>
            <a:br>
              <a:rPr lang="uk-UA" sz="2200" dirty="0"/>
            </a:br>
            <a:r>
              <a:rPr lang="en-US" sz="2200" b="1" dirty="0"/>
              <a:t>World Tourism Organization </a:t>
            </a:r>
            <a:r>
              <a:rPr lang="en-US" sz="2700" b="1" u="sng" dirty="0"/>
              <a:t>UNWTO</a:t>
            </a:r>
            <a:r>
              <a:rPr lang="uk-UA" sz="2200" b="1" dirty="0"/>
              <a:t> -</a:t>
            </a:r>
            <a:br>
              <a:rPr lang="uk-UA" sz="2200" b="1" dirty="0"/>
            </a:br>
            <a:r>
              <a:rPr lang="ru-RU" sz="2200" dirty="0" err="1"/>
              <a:t>Всесвітня</a:t>
            </a:r>
            <a:r>
              <a:rPr lang="ru-RU" sz="2200" dirty="0"/>
              <a:t> </a:t>
            </a:r>
            <a:r>
              <a:rPr lang="ru-RU" sz="2200" dirty="0" err="1"/>
              <a:t>туристична</a:t>
            </a:r>
            <a:r>
              <a:rPr lang="ru-RU" sz="2200" dirty="0"/>
              <a:t> </a:t>
            </a:r>
            <a:r>
              <a:rPr lang="ru-RU" sz="2200" dirty="0" err="1"/>
              <a:t>організація</a:t>
            </a:r>
            <a:r>
              <a:rPr lang="ru-RU" sz="2200" dirty="0"/>
              <a:t> (</a:t>
            </a:r>
            <a:r>
              <a:rPr lang="ru-RU" sz="2200" b="1" u="sng" dirty="0"/>
              <a:t>ЮНВТО</a:t>
            </a:r>
            <a:r>
              <a:rPr lang="ru-RU" sz="2200" dirty="0"/>
              <a:t>) є </a:t>
            </a:r>
            <a:r>
              <a:rPr lang="ru-RU" sz="2200" dirty="0" err="1"/>
              <a:t>спеціалізованою</a:t>
            </a:r>
            <a:r>
              <a:rPr lang="ru-RU" sz="2200" dirty="0"/>
              <a:t> </a:t>
            </a:r>
            <a:r>
              <a:rPr lang="ru-RU" sz="2200" dirty="0" err="1"/>
              <a:t>установою</a:t>
            </a:r>
            <a:r>
              <a:rPr lang="ru-RU" sz="2200" dirty="0"/>
              <a:t> </a:t>
            </a:r>
            <a:r>
              <a:rPr lang="ru-RU" sz="2200" dirty="0" err="1"/>
              <a:t>Організації</a:t>
            </a:r>
            <a:r>
              <a:rPr lang="ru-RU" sz="2200" dirty="0"/>
              <a:t> </a:t>
            </a:r>
            <a:r>
              <a:rPr lang="ru-RU" sz="2200" dirty="0" err="1"/>
              <a:t>Об'єднаних</a:t>
            </a:r>
            <a:r>
              <a:rPr lang="ru-RU" sz="2200" dirty="0"/>
              <a:t> </a:t>
            </a:r>
            <a:r>
              <a:rPr lang="ru-RU" sz="2200" dirty="0" err="1"/>
              <a:t>Націй</a:t>
            </a:r>
            <a:r>
              <a:rPr lang="ru-RU" sz="2200" dirty="0"/>
              <a:t> (ООН</a:t>
            </a:r>
            <a:r>
              <a:rPr lang="ru-RU" sz="1800" dirty="0"/>
              <a:t>)</a:t>
            </a:r>
            <a:endParaRPr lang="ru-RU" sz="1800" dirty="0"/>
          </a:p>
        </p:txBody>
      </p:sp>
      <p:sp>
        <p:nvSpPr>
          <p:cNvPr id="3" name="Объект 2"/>
          <p:cNvSpPr>
            <a:spLocks noGrp="1"/>
          </p:cNvSpPr>
          <p:nvPr>
            <p:ph idx="1"/>
          </p:nvPr>
        </p:nvSpPr>
        <p:spPr>
          <a:xfrm>
            <a:off x="179512" y="1148716"/>
            <a:ext cx="8928000" cy="5652000"/>
          </a:xfrm>
          <a:solidFill>
            <a:schemeClr val="accent3">
              <a:lumMod val="40000"/>
              <a:lumOff val="60000"/>
            </a:schemeClr>
          </a:solidFill>
        </p:spPr>
        <p:txBody>
          <a:bodyPr>
            <a:normAutofit fontScale="77500" lnSpcReduction="20000"/>
          </a:bodyPr>
          <a:lstStyle/>
          <a:p>
            <a:pPr marL="0" indent="0" algn="just">
              <a:buNone/>
            </a:pPr>
            <a:r>
              <a:rPr lang="ru-RU" sz="4600" dirty="0"/>
              <a:t>Штаб-квартира в </a:t>
            </a:r>
            <a:r>
              <a:rPr lang="ru-RU" sz="4600" dirty="0" err="1"/>
              <a:t>Мадриді</a:t>
            </a:r>
            <a:r>
              <a:rPr lang="ru-RU" sz="4600" dirty="0"/>
              <a:t> (</a:t>
            </a:r>
            <a:r>
              <a:rPr lang="ru-RU" sz="4600" dirty="0" err="1">
                <a:hlinkClick r:id="rId2" tooltip="Испания"/>
              </a:rPr>
              <a:t>Іспанія</a:t>
            </a:r>
            <a:r>
              <a:rPr lang="ru-RU" sz="4600" dirty="0"/>
              <a:t>.) </a:t>
            </a:r>
            <a:r>
              <a:rPr lang="ru-RU" sz="4600" b="1" u="sng" dirty="0"/>
              <a:t>Зураб</a:t>
            </a:r>
            <a:r>
              <a:rPr lang="ru-RU" sz="4600" dirty="0"/>
              <a:t> </a:t>
            </a:r>
            <a:r>
              <a:rPr lang="ru-RU" sz="4600" b="1" u="sng" dirty="0" err="1"/>
              <a:t>Пололікашвілі</a:t>
            </a:r>
            <a:r>
              <a:rPr lang="ru-RU" sz="4600" dirty="0"/>
              <a:t> (Груз</a:t>
            </a:r>
            <a:r>
              <a:rPr lang="uk-UA" sz="4600" dirty="0"/>
              <a:t>і</a:t>
            </a:r>
            <a:r>
              <a:rPr lang="ru-RU" sz="4600" dirty="0"/>
              <a:t>я) є </a:t>
            </a:r>
            <a:r>
              <a:rPr lang="ru-RU" sz="4600" dirty="0" err="1"/>
              <a:t>Генеральним</a:t>
            </a:r>
            <a:r>
              <a:rPr lang="ru-RU" sz="4600" dirty="0"/>
              <a:t> секретарем </a:t>
            </a:r>
            <a:r>
              <a:rPr lang="ru-RU" sz="4600" dirty="0" err="1"/>
              <a:t>Всесвітньої</a:t>
            </a:r>
            <a:r>
              <a:rPr lang="ru-RU" sz="4600" dirty="0"/>
              <a:t>  </a:t>
            </a:r>
            <a:r>
              <a:rPr lang="ru-RU" sz="4600" dirty="0" err="1"/>
              <a:t>туристичної</a:t>
            </a:r>
            <a:r>
              <a:rPr lang="ru-RU" sz="4600" dirty="0"/>
              <a:t> </a:t>
            </a:r>
            <a:r>
              <a:rPr lang="ru-RU" sz="4600" dirty="0" err="1"/>
              <a:t>організаціі</a:t>
            </a:r>
            <a:r>
              <a:rPr lang="ru-RU" sz="4600" dirty="0"/>
              <a:t> (ЮНВТО) с 1 </a:t>
            </a:r>
            <a:r>
              <a:rPr lang="ru-RU" sz="4600" dirty="0" err="1"/>
              <a:t>січня</a:t>
            </a:r>
            <a:r>
              <a:rPr lang="ru-RU" sz="4600" dirty="0"/>
              <a:t> 2018 р.</a:t>
            </a:r>
            <a:endParaRPr lang="ru-RU" sz="4600" dirty="0"/>
          </a:p>
          <a:p>
            <a:pPr marL="0" indent="0" algn="just">
              <a:buNone/>
            </a:pPr>
            <a:r>
              <a:rPr lang="ru-RU" sz="4600" dirty="0" err="1"/>
              <a:t>Він</a:t>
            </a:r>
            <a:r>
              <a:rPr lang="ru-RU" sz="4600" dirty="0"/>
              <a:t> </a:t>
            </a:r>
            <a:r>
              <a:rPr lang="ru-RU" sz="4600" dirty="0" err="1"/>
              <a:t>був</a:t>
            </a:r>
            <a:r>
              <a:rPr lang="ru-RU" sz="4600" dirty="0"/>
              <a:t> </a:t>
            </a:r>
            <a:r>
              <a:rPr lang="ru-RU" sz="4600" dirty="0" err="1"/>
              <a:t>Надзвичайним</a:t>
            </a:r>
            <a:r>
              <a:rPr lang="ru-RU" sz="4600" dirty="0"/>
              <a:t> і </a:t>
            </a:r>
            <a:r>
              <a:rPr lang="ru-RU" sz="4600" dirty="0" err="1"/>
              <a:t>Повноважним</a:t>
            </a:r>
            <a:r>
              <a:rPr lang="ru-RU" sz="4600" dirty="0"/>
              <a:t> Послом </a:t>
            </a:r>
            <a:r>
              <a:rPr lang="ru-RU" sz="4600" dirty="0" err="1"/>
              <a:t>Грузії</a:t>
            </a:r>
            <a:r>
              <a:rPr lang="ru-RU" sz="4600" dirty="0"/>
              <a:t> в </a:t>
            </a:r>
            <a:r>
              <a:rPr lang="ru-RU" sz="4600" dirty="0" err="1"/>
              <a:t>Королівстві</a:t>
            </a:r>
            <a:r>
              <a:rPr lang="ru-RU" sz="4600" dirty="0"/>
              <a:t> </a:t>
            </a:r>
            <a:r>
              <a:rPr lang="ru-RU" sz="4600" dirty="0" err="1"/>
              <a:t>Іспанія</a:t>
            </a:r>
            <a:r>
              <a:rPr lang="ru-RU" sz="4600" dirty="0"/>
              <a:t>, </a:t>
            </a:r>
            <a:r>
              <a:rPr lang="ru-RU" sz="4600" dirty="0" err="1"/>
              <a:t>Князівстві</a:t>
            </a:r>
            <a:r>
              <a:rPr lang="ru-RU" sz="4600" dirty="0"/>
              <a:t> Андорра, </a:t>
            </a:r>
            <a:r>
              <a:rPr lang="ru-RU" sz="4600" dirty="0" err="1"/>
              <a:t>Алжирській</a:t>
            </a:r>
            <a:r>
              <a:rPr lang="ru-RU" sz="4600" dirty="0"/>
              <a:t> </a:t>
            </a:r>
            <a:r>
              <a:rPr lang="ru-RU" sz="4600" dirty="0" err="1"/>
              <a:t>Народній</a:t>
            </a:r>
            <a:r>
              <a:rPr lang="ru-RU" sz="4600" dirty="0"/>
              <a:t> </a:t>
            </a:r>
            <a:r>
              <a:rPr lang="ru-RU" sz="4600" dirty="0" err="1"/>
              <a:t>Демократичній</a:t>
            </a:r>
            <a:r>
              <a:rPr lang="ru-RU" sz="4600" dirty="0"/>
              <a:t> </a:t>
            </a:r>
            <a:r>
              <a:rPr lang="ru-RU" sz="4600" dirty="0" err="1"/>
              <a:t>Республіці</a:t>
            </a:r>
            <a:r>
              <a:rPr lang="ru-RU" sz="4600" dirty="0"/>
              <a:t> та </a:t>
            </a:r>
            <a:r>
              <a:rPr lang="ru-RU" sz="4600" dirty="0" err="1"/>
              <a:t>Королівстві</a:t>
            </a:r>
            <a:r>
              <a:rPr lang="ru-RU" sz="4600" dirty="0"/>
              <a:t> Марокко і </a:t>
            </a:r>
            <a:r>
              <a:rPr lang="ru-RU" sz="4600" dirty="0" err="1"/>
              <a:t>Постійним</a:t>
            </a:r>
            <a:r>
              <a:rPr lang="ru-RU" sz="4600" dirty="0"/>
              <a:t> </a:t>
            </a:r>
            <a:r>
              <a:rPr lang="ru-RU" sz="4600" dirty="0" err="1"/>
              <a:t>представником</a:t>
            </a:r>
            <a:r>
              <a:rPr lang="ru-RU" sz="4600" dirty="0"/>
              <a:t> </a:t>
            </a:r>
            <a:r>
              <a:rPr lang="ru-RU" sz="4600" dirty="0" err="1"/>
              <a:t>Грузії</a:t>
            </a:r>
            <a:r>
              <a:rPr lang="ru-RU" sz="4600" dirty="0"/>
              <a:t> у </a:t>
            </a:r>
            <a:r>
              <a:rPr lang="ru-RU" sz="4600" dirty="0" err="1"/>
              <a:t>Всесвітній</a:t>
            </a:r>
            <a:r>
              <a:rPr lang="ru-RU" sz="4600" dirty="0"/>
              <a:t> </a:t>
            </a:r>
            <a:r>
              <a:rPr lang="ru-RU" sz="4600" dirty="0" err="1"/>
              <a:t>туристичній</a:t>
            </a:r>
            <a:r>
              <a:rPr lang="ru-RU" sz="4600" dirty="0"/>
              <a:t> </a:t>
            </a:r>
            <a:r>
              <a:rPr lang="ru-RU" sz="4600" dirty="0" err="1"/>
              <a:t>організації</a:t>
            </a:r>
            <a:r>
              <a:rPr lang="ru-RU" sz="4600" dirty="0"/>
              <a:t> (ЮНВТО) до </a:t>
            </a:r>
            <a:r>
              <a:rPr lang="ru-RU" sz="4600" dirty="0" err="1"/>
              <a:t>грудня</a:t>
            </a:r>
            <a:r>
              <a:rPr lang="ru-RU" sz="4600" dirty="0"/>
              <a:t> 2017 року). Сайт - </a:t>
            </a:r>
            <a:r>
              <a:rPr lang="en-US" sz="4600" u="sng" dirty="0"/>
              <a:t>http://www.unwto.org</a:t>
            </a:r>
            <a:endParaRPr lang="ru-RU" sz="4600" u="sng" dirty="0"/>
          </a:p>
          <a:p>
            <a:pPr marL="0" indent="0" algn="just">
              <a:buNone/>
            </a:pPr>
            <a:endParaRPr lang="ru-RU" sz="1800" dirty="0"/>
          </a:p>
          <a:p>
            <a:pPr marL="0" indent="0" algn="just">
              <a:buNone/>
            </a:pPr>
            <a:endParaRPr lang="ru-RU" sz="1800" dirty="0"/>
          </a:p>
          <a:p>
            <a:pPr marL="0" indent="0" algn="just">
              <a:buNone/>
            </a:pPr>
            <a:endParaRPr lang="ru-RU" sz="1800" dirty="0"/>
          </a:p>
          <a:p>
            <a:pPr marL="0" indent="0" algn="just">
              <a:buNone/>
            </a:pPr>
            <a:endParaRPr lang="ru-RU" sz="1800" dirty="0"/>
          </a:p>
          <a:p>
            <a:pPr marL="0" indent="0" algn="just">
              <a:buNone/>
            </a:pPr>
            <a:endParaRPr lang="ru-RU" sz="1800" dirty="0"/>
          </a:p>
          <a:p>
            <a:pPr marL="0" indent="0" algn="just">
              <a:buNone/>
            </a:pPr>
            <a:endParaRPr lang="ru-RU" sz="1800" dirty="0"/>
          </a:p>
          <a:p>
            <a:pPr marL="0" indent="0">
              <a:buNone/>
            </a:pPr>
            <a:endParaRPr lang="ru-RU" sz="1800" dirty="0"/>
          </a:p>
          <a:p>
            <a:pPr marL="0" indent="0">
              <a:buNone/>
            </a:pPr>
            <a:endParaRPr lang="ru-RU" sz="1800" dirty="0"/>
          </a:p>
          <a:p>
            <a:pPr marL="0" indent="0">
              <a:buNone/>
            </a:pPr>
            <a:endParaRPr lang="ru-RU" sz="1800" dirty="0"/>
          </a:p>
          <a:p>
            <a:pPr marL="0" indent="0">
              <a:buNone/>
            </a:pPr>
            <a:endParaRPr lang="ru-RU"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6">
              <a:lumMod val="40000"/>
              <a:lumOff val="60000"/>
            </a:schemeClr>
          </a:solidFill>
        </p:spPr>
        <p:txBody>
          <a:bodyPr/>
          <a:p>
            <a:r>
              <a:rPr lang="uk-UA" altLang="en-US">
                <a:sym typeface="+mn-ea"/>
              </a:rPr>
              <a:t>С</a:t>
            </a:r>
            <a:r>
              <a:rPr lang="en-US">
                <a:sym typeface="+mn-ea"/>
              </a:rPr>
              <a:t>труктура</a:t>
            </a:r>
            <a:r>
              <a:rPr lang="uk-UA" altLang="en-US">
                <a:sym typeface="+mn-ea"/>
              </a:rPr>
              <a:t> ЮНВТО</a:t>
            </a:r>
            <a:endParaRPr lang="uk-UA" altLang="en-US">
              <a:sym typeface="+mn-ea"/>
            </a:endParaRPr>
          </a:p>
        </p:txBody>
      </p:sp>
      <p:sp>
        <p:nvSpPr>
          <p:cNvPr id="3" name="Content Placeholder 2"/>
          <p:cNvSpPr>
            <a:spLocks noGrp="1"/>
          </p:cNvSpPr>
          <p:nvPr>
            <p:ph idx="1"/>
          </p:nvPr>
        </p:nvSpPr>
        <p:spPr>
          <a:solidFill>
            <a:schemeClr val="accent5">
              <a:lumMod val="40000"/>
              <a:lumOff val="60000"/>
            </a:schemeClr>
          </a:solidFill>
        </p:spPr>
        <p:txBody>
          <a:bodyPr>
            <a:normAutofit fontScale="80000"/>
          </a:bodyPr>
          <a:p>
            <a:pPr marL="0" indent="0" algn="just">
              <a:buNone/>
            </a:pPr>
            <a:r>
              <a:rPr lang="en-US" sz="2000"/>
              <a:t> Міжурядова організація ЮНВТО має 159 держав-членів, 6 асоційованих членів, 2 спостерігачі та понад 500 афілійованих членів.</a:t>
            </a:r>
            <a:endParaRPr lang="en-US" sz="2000"/>
          </a:p>
          <a:p>
            <a:pPr algn="just"/>
            <a:endParaRPr lang="en-US" sz="2000"/>
          </a:p>
          <a:p>
            <a:pPr algn="just"/>
            <a:r>
              <a:rPr lang="en-US" sz="2000"/>
              <a:t>Органи: Генеральна Асамблея є найвищим органом Організації. Виконавча рада вживає всіх заходів, за погодженням з Генеральним секретарем, для виконання рішень та рекомендацій Генеральної Асамблеї та звітує перед Асамблеєю.</a:t>
            </a:r>
            <a:endParaRPr lang="en-US" sz="2000"/>
          </a:p>
          <a:p>
            <a:pPr algn="just"/>
            <a:endParaRPr lang="en-US" sz="2000"/>
          </a:p>
          <a:p>
            <a:pPr algn="just"/>
            <a:r>
              <a:rPr lang="en-US" sz="2000"/>
              <a:t>Секретаріат Штаб-квартира ЮНВТО знаходиться в Мадриді, Іспанія. Секретаріат очолюється Генеральним секретарем і складається з департаментів, які займаються такими питаннями, як стійкість, освіта, тенденції у сфері туризму та маркетингу, сталий розвиток, статистика та Допоміжний рахунок туризму (ВСТ), управління дестинаціями, етика, ризики та кризове управління. Департамент технічного співробітництва та Шовкового шляху реалізує проекти розвитку у більш ніж 100 країнах світу, а регіональні департаменти Африки, Америки, Азії та Тихого океану, Європи та Близького Сходу є сполучною ланкою між ЮНВТО та її 159 державами-членами. Департамент членів, що приєдналися, представляє більше 500 членів ЮНВТО, що приєдналися.</a:t>
            </a:r>
            <a:endParaRPr lang="en-US"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a:sym typeface="+mn-ea"/>
              </a:rPr>
              <a:t>Основними завданнями Всесвітньої туристичної організації є</a:t>
            </a:r>
            <a:r>
              <a:rPr lang="uk-UA" altLang="en-US" b="1">
                <a:sym typeface="+mn-ea"/>
              </a:rPr>
              <a:t>:</a:t>
            </a:r>
            <a:endParaRPr lang="en-US" b="1"/>
          </a:p>
        </p:txBody>
      </p:sp>
      <p:sp>
        <p:nvSpPr>
          <p:cNvPr id="3" name="Объект 2"/>
          <p:cNvSpPr>
            <a:spLocks noGrp="1"/>
          </p:cNvSpPr>
          <p:nvPr>
            <p:ph idx="1"/>
          </p:nvPr>
        </p:nvSpPr>
        <p:spPr/>
        <p:txBody>
          <a:bodyPr>
            <a:normAutofit fontScale="90000"/>
          </a:bodyPr>
          <a:lstStyle/>
          <a:p>
            <a:r>
              <a:rPr lang="en-US" sz="2400" b="1"/>
              <a:t>Надання</a:t>
            </a:r>
            <a:r>
              <a:rPr lang="en-US" sz="2400"/>
              <a:t> допомоги міжнародному туризму з метою розвитку туристської галузі економіки країн-членів та зміцнення дружніх та культурних зв'язків</a:t>
            </a:r>
            <a:endParaRPr lang="en-US" sz="2400"/>
          </a:p>
          <a:p>
            <a:r>
              <a:rPr lang="en-US" sz="2400" b="1"/>
              <a:t>Боротьба</a:t>
            </a:r>
            <a:r>
              <a:rPr lang="en-US" sz="2400"/>
              <a:t> проти будь-яких перешкод вільному міжнародному пересування людей</a:t>
            </a:r>
            <a:endParaRPr lang="en-US" sz="2400"/>
          </a:p>
          <a:p>
            <a:r>
              <a:rPr lang="en-US" sz="2400" b="1"/>
              <a:t>Збір та подальше поширення технічної інформації </a:t>
            </a:r>
            <a:r>
              <a:rPr lang="en-US" sz="2400"/>
              <a:t>з усіх видів туризму</a:t>
            </a:r>
            <a:endParaRPr lang="en-US" sz="2400"/>
          </a:p>
          <a:p>
            <a:r>
              <a:rPr lang="en-US" sz="2400" b="1"/>
              <a:t>Науково-дослідна робота</a:t>
            </a:r>
            <a:r>
              <a:rPr lang="en-US" sz="2400"/>
              <a:t> в галузі туризму</a:t>
            </a:r>
            <a:endParaRPr lang="en-US" sz="2400"/>
          </a:p>
          <a:p>
            <a:r>
              <a:rPr lang="en-US" sz="2400" b="1"/>
              <a:t>Координація</a:t>
            </a:r>
            <a:r>
              <a:rPr lang="en-US" sz="2400"/>
              <a:t> туристичної діяльності в регіональному та міжрегіональному масштабі</a:t>
            </a:r>
            <a:endParaRPr lang="en-US" sz="2400"/>
          </a:p>
          <a:p>
            <a:r>
              <a:rPr lang="en-US" sz="2400" b="1"/>
              <a:t>Співпраця з ООН та іншими міжнародними організаціями, </a:t>
            </a:r>
            <a:r>
              <a:rPr lang="en-US" sz="2400"/>
              <a:t>зацікавленими у розвитку туризму.</a:t>
            </a:r>
            <a:endParaRPr 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0" indent="0"/>
            <a:r>
              <a:rPr lang="ru-RU" sz="2800" b="1" u="sng" dirty="0"/>
              <a:t>Зураб</a:t>
            </a:r>
            <a:r>
              <a:rPr lang="ru-RU" sz="2800" dirty="0"/>
              <a:t> </a:t>
            </a:r>
            <a:r>
              <a:rPr lang="ru-RU" sz="2800" b="1" u="sng" dirty="0" err="1"/>
              <a:t>Пололікашвілі</a:t>
            </a:r>
            <a:r>
              <a:rPr lang="ru-RU" sz="2800" dirty="0"/>
              <a:t> (Груз</a:t>
            </a:r>
            <a:r>
              <a:rPr lang="uk-UA" sz="2800" dirty="0"/>
              <a:t>і</a:t>
            </a:r>
            <a:r>
              <a:rPr lang="ru-RU" sz="2800" dirty="0"/>
              <a:t>я),</a:t>
            </a:r>
            <a:br>
              <a:rPr lang="ru-RU" sz="2800" dirty="0"/>
            </a:br>
            <a:r>
              <a:rPr lang="ru-RU" sz="2800" dirty="0"/>
              <a:t> </a:t>
            </a:r>
            <a:r>
              <a:rPr lang="ru-RU" sz="2800" dirty="0" err="1"/>
              <a:t>Генеральний</a:t>
            </a:r>
            <a:r>
              <a:rPr lang="ru-RU" sz="2800" dirty="0"/>
              <a:t> </a:t>
            </a:r>
            <a:r>
              <a:rPr lang="ru-RU" sz="2800" dirty="0" err="1"/>
              <a:t>секретар</a:t>
            </a:r>
            <a:r>
              <a:rPr lang="ru-RU" sz="2800" dirty="0"/>
              <a:t> </a:t>
            </a:r>
            <a:r>
              <a:rPr lang="ru-RU" sz="2800" dirty="0" err="1"/>
              <a:t>Всесвітньої</a:t>
            </a:r>
            <a:r>
              <a:rPr lang="ru-RU" sz="2800" dirty="0"/>
              <a:t>  </a:t>
            </a:r>
            <a:r>
              <a:rPr lang="ru-RU" sz="2800" dirty="0" err="1"/>
              <a:t>туристичної</a:t>
            </a:r>
            <a:r>
              <a:rPr lang="ru-RU" sz="2800" dirty="0"/>
              <a:t> </a:t>
            </a:r>
            <a:r>
              <a:rPr lang="ru-RU" sz="2800" dirty="0" err="1"/>
              <a:t>організаціі</a:t>
            </a:r>
            <a:r>
              <a:rPr lang="ru-RU" sz="2800" dirty="0"/>
              <a:t> (ЮНВТО) с 1 </a:t>
            </a:r>
            <a:r>
              <a:rPr lang="ru-RU" sz="2800" dirty="0" err="1"/>
              <a:t>січня</a:t>
            </a:r>
            <a:r>
              <a:rPr lang="ru-RU" sz="2800" dirty="0"/>
              <a:t> 2018 р.</a:t>
            </a:r>
            <a:endParaRPr lang="ru-RU" sz="2800" dirty="0"/>
          </a:p>
        </p:txBody>
      </p:sp>
      <p:pic>
        <p:nvPicPr>
          <p:cNvPr id="1026" name="Picture 2" descr="http://www2.unwto.org/sites/all/files/resize/images/zurab_pololikashvili_web-400x266.png"/>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827584" y="1373152"/>
            <a:ext cx="7198791" cy="47872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99060"/>
            <a:ext cx="8229600" cy="1318895"/>
          </a:xfrm>
          <a:solidFill>
            <a:schemeClr val="accent2">
              <a:lumMod val="40000"/>
              <a:lumOff val="60000"/>
            </a:schemeClr>
          </a:solidFill>
        </p:spPr>
        <p:txBody>
          <a:bodyPr>
            <a:normAutofit fontScale="90000"/>
          </a:bodyPr>
          <a:p>
            <a:br>
              <a:rPr lang="en-US" sz="2220"/>
            </a:br>
            <a:r>
              <a:rPr lang="en-US" sz="2220"/>
              <a:t>ЮНВТО прагне сприяти розвитку туризму, який однаково підтримує збереження біорізноманіття, соціальн</a:t>
            </a:r>
            <a:r>
              <a:rPr lang="uk-UA" altLang="en-US" sz="2220"/>
              <a:t>е</a:t>
            </a:r>
            <a:r>
              <a:rPr lang="en-US" sz="2220"/>
              <a:t> благополуччя та економічну безпеку країн і співтовариств, що приймають.</a:t>
            </a:r>
            <a:endParaRPr lang="en-US" sz="2220"/>
          </a:p>
        </p:txBody>
      </p:sp>
      <p:sp>
        <p:nvSpPr>
          <p:cNvPr id="3" name="Content Placeholder 2"/>
          <p:cNvSpPr>
            <a:spLocks noGrp="1"/>
          </p:cNvSpPr>
          <p:nvPr>
            <p:ph idx="1"/>
          </p:nvPr>
        </p:nvSpPr>
        <p:spPr>
          <a:solidFill>
            <a:schemeClr val="accent3">
              <a:lumMod val="40000"/>
              <a:lumOff val="60000"/>
            </a:schemeClr>
          </a:solidFill>
        </p:spPr>
        <p:txBody>
          <a:bodyPr>
            <a:normAutofit lnSpcReduction="10000"/>
          </a:bodyPr>
          <a:p>
            <a:r>
              <a:rPr lang="en-US"/>
              <a:t>«Глобальний туризм знаходиться на шляху до повернення до допандемічного рівня до кінця року. Інвестуючи в людей та проекти, які мають значення, ми можемо реалізувати потенціал сектора, щоб стимулювати зростання та можливості для всіх».</a:t>
            </a:r>
            <a:endParaRPr lang="en-US"/>
          </a:p>
          <a:p>
            <a:endParaRPr lang="en-US"/>
          </a:p>
          <a:p>
            <a:r>
              <a:rPr lang="en-US"/>
              <a:t>г-н Зураб Полол</a:t>
            </a:r>
            <a:r>
              <a:rPr lang="uk-UA" altLang="en-US"/>
              <a:t>і</a:t>
            </a:r>
            <a:r>
              <a:rPr lang="en-US"/>
              <a:t>кашв</a:t>
            </a:r>
            <a:r>
              <a:rPr lang="uk-UA" altLang="en-US"/>
              <a:t>і</a:t>
            </a:r>
            <a:r>
              <a:rPr lang="en-US"/>
              <a:t>ли</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4">
              <a:lumMod val="20000"/>
              <a:lumOff val="80000"/>
            </a:schemeClr>
          </a:solidFill>
        </p:spPr>
        <p:txBody>
          <a:bodyPr/>
          <a:p>
            <a:r>
              <a:rPr lang="en-US" sz="2000" b="1">
                <a:sym typeface="+mn-ea"/>
              </a:rPr>
              <a:t>Ряд розвинених країн, у яких зокрема розвинений туризм (США, Великобританія, Бельгія, Нова Зеландія, країни Північної Європи, тощо. буд.), </a:t>
            </a:r>
            <a:r>
              <a:rPr lang="uk-UA" altLang="en-US" sz="2000" b="1">
                <a:sym typeface="+mn-ea"/>
              </a:rPr>
              <a:t>не </a:t>
            </a:r>
            <a:r>
              <a:rPr lang="en-US" sz="2000" b="1">
                <a:sym typeface="+mn-ea"/>
              </a:rPr>
              <a:t>є членами Всесвітньої туристичної організації.</a:t>
            </a:r>
            <a:endParaRPr lang="en-US" sz="2000" b="1">
              <a:sym typeface="+mn-ea"/>
            </a:endParaRPr>
          </a:p>
        </p:txBody>
      </p:sp>
      <p:sp>
        <p:nvSpPr>
          <p:cNvPr id="3" name="Content Placeholder 2"/>
          <p:cNvSpPr>
            <a:spLocks noGrp="1"/>
          </p:cNvSpPr>
          <p:nvPr>
            <p:ph idx="1"/>
          </p:nvPr>
        </p:nvSpPr>
        <p:spPr>
          <a:solidFill>
            <a:schemeClr val="accent2">
              <a:lumMod val="20000"/>
              <a:lumOff val="80000"/>
            </a:schemeClr>
          </a:solidFill>
        </p:spPr>
        <p:txBody>
          <a:bodyPr>
            <a:normAutofit lnSpcReduction="10000"/>
          </a:bodyPr>
          <a:p>
            <a:endParaRPr lang="en-US" sz="2000"/>
          </a:p>
          <a:p>
            <a:r>
              <a:rPr lang="en-US" sz="2000" b="1"/>
              <a:t>Країни, які раніше не були в ЮНВТО:</a:t>
            </a:r>
            <a:r>
              <a:rPr lang="en-US" sz="2000"/>
              <a:t> Антигуа і Барбуда, Беліз, Великобританія, Данія, Домініка, Гренада, Гайана, Ірландія, Ісландія, Кирибаті, Коморські острови, Ліхтенштейн, Люксембург, Маршаллові Острови, Мікронезія, Науру, Нова Сент-Кітс та Невіс, Сент-Вінсент та Гренадини, Сент-Люсія, Сінгапур, Сполучені Штати Америки, Соломонові Острови, Сомалі, Сурінам, Тонга, Тувалу, Фінляндія, Швеція, Естонія, Південний Судан.</a:t>
            </a:r>
            <a:endParaRPr lang="en-US" sz="2000"/>
          </a:p>
          <a:p>
            <a:endParaRPr lang="en-US" sz="2000"/>
          </a:p>
          <a:p>
            <a:r>
              <a:rPr lang="en-US" sz="2000" b="1"/>
              <a:t>Країни, які раніше входили до </a:t>
            </a:r>
            <a:r>
              <a:rPr lang="uk-UA" altLang="en-US" sz="2000" b="1"/>
              <a:t>ЮНВТО</a:t>
            </a:r>
            <a:r>
              <a:rPr lang="en-US" sz="2000" b="1"/>
              <a:t>, але залишили організацію з тих чи інших причин:</a:t>
            </a:r>
            <a:r>
              <a:rPr lang="en-US" sz="2000"/>
              <a:t> Бельгія (до 1997), Канада (до 2012), Гренада (до 1997), Латвія (2005—2012).</a:t>
            </a:r>
            <a:endParaRPr 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40000"/>
              <a:lumOff val="60000"/>
            </a:schemeClr>
          </a:solidFill>
        </p:spPr>
        <p:txBody>
          <a:bodyPr>
            <a:noAutofit/>
          </a:bodyPr>
          <a:lstStyle/>
          <a:p>
            <a:r>
              <a:rPr lang="uk-UA" sz="3600" b="1" dirty="0"/>
              <a:t>Організаційна структура вітчизняного туризму до 2014 року</a:t>
            </a:r>
            <a:endParaRPr lang="ru-RU" sz="3600" b="1" dirty="0"/>
          </a:p>
        </p:txBody>
      </p:sp>
      <p:sp>
        <p:nvSpPr>
          <p:cNvPr id="3" name="Объект 2"/>
          <p:cNvSpPr>
            <a:spLocks noGrp="1"/>
          </p:cNvSpPr>
          <p:nvPr>
            <p:ph idx="1"/>
          </p:nvPr>
        </p:nvSpPr>
        <p:spPr>
          <a:xfrm>
            <a:off x="323528" y="1340767"/>
            <a:ext cx="8712000" cy="5184000"/>
          </a:xfrm>
          <a:blipFill>
            <a:blip r:embed="rId1" cstate="print"/>
            <a:tile tx="0" ty="0" sx="100000" sy="100000" flip="none" algn="tl"/>
          </a:blipFill>
        </p:spPr>
        <p:txBody>
          <a:bodyPr>
            <a:normAutofit fontScale="25000" lnSpcReduction="20000"/>
          </a:bodyPr>
          <a:lstStyle/>
          <a:p>
            <a:pPr marL="0" indent="0" algn="ctr">
              <a:buNone/>
            </a:pPr>
            <a:endParaRPr lang="ru-RU" sz="5500" b="1" dirty="0"/>
          </a:p>
          <a:p>
            <a:pPr marL="0" indent="0" algn="ctr">
              <a:buNone/>
            </a:pPr>
            <a:r>
              <a:rPr lang="ru-RU" sz="7200" b="1" u="sng" dirty="0"/>
              <a:t>ДЕРЖАВНЕ АГЕНТСТВО УКРАЇНИ З ТУРИЗМУ ТА КУРОРТІВ</a:t>
            </a:r>
            <a:endParaRPr lang="ru-RU" sz="7200" b="1" u="sng" dirty="0"/>
          </a:p>
          <a:p>
            <a:pPr marL="0" indent="0" algn="ctr">
              <a:buNone/>
            </a:pPr>
            <a:endParaRPr lang="ru-RU" sz="4300" b="1" dirty="0"/>
          </a:p>
          <a:p>
            <a:pPr marL="0" indent="0" algn="ctr">
              <a:buNone/>
            </a:pPr>
            <a:endParaRPr lang="ru-RU" sz="4300" b="1" dirty="0"/>
          </a:p>
          <a:p>
            <a:pPr marL="0" indent="0">
              <a:buNone/>
            </a:pPr>
            <a:r>
              <a:rPr lang="ru-RU" sz="9600" b="1" u="sng" dirty="0"/>
              <a:t>Голова - </a:t>
            </a:r>
            <a:r>
              <a:rPr lang="ru-RU" sz="9600" b="1" u="sng" dirty="0" err="1"/>
              <a:t>Шаповалова</a:t>
            </a:r>
            <a:r>
              <a:rPr lang="ru-RU" sz="9600" b="1" u="sng" dirty="0"/>
              <a:t> </a:t>
            </a:r>
            <a:r>
              <a:rPr lang="ru-RU" sz="9600" b="1" u="sng" dirty="0" err="1"/>
              <a:t>Олена</a:t>
            </a:r>
            <a:r>
              <a:rPr lang="ru-RU" sz="9600" b="1" u="sng" dirty="0"/>
              <a:t> </a:t>
            </a:r>
            <a:r>
              <a:rPr lang="ru-RU" sz="9600" b="1" u="sng" dirty="0" err="1"/>
              <a:t>Олексіївна</a:t>
            </a:r>
            <a:endParaRPr lang="ru-RU" sz="9600" b="1" u="sng" dirty="0"/>
          </a:p>
          <a:p>
            <a:pPr marL="0" indent="0">
              <a:buNone/>
            </a:pPr>
            <a:endParaRPr lang="ru-RU" sz="4900" b="1" dirty="0"/>
          </a:p>
          <a:p>
            <a:pPr marL="0" indent="0">
              <a:buNone/>
            </a:pPr>
            <a:r>
              <a:rPr lang="ru-RU" sz="6400" b="1" dirty="0" err="1"/>
              <a:t>Народилася</a:t>
            </a:r>
            <a:r>
              <a:rPr lang="ru-RU" sz="6400" b="1" dirty="0"/>
              <a:t> 10 </a:t>
            </a:r>
            <a:r>
              <a:rPr lang="ru-RU" sz="6400" b="1" dirty="0" err="1"/>
              <a:t>січня</a:t>
            </a:r>
            <a:r>
              <a:rPr lang="ru-RU" sz="6400" b="1" dirty="0"/>
              <a:t> 1969 р. в </a:t>
            </a:r>
            <a:r>
              <a:rPr lang="ru-RU" sz="6400" b="1" dirty="0" err="1"/>
              <a:t>місті</a:t>
            </a:r>
            <a:r>
              <a:rPr lang="ru-RU" sz="6400" b="1" dirty="0"/>
              <a:t> </a:t>
            </a:r>
            <a:r>
              <a:rPr lang="ru-RU" sz="6400" b="1" dirty="0" err="1"/>
              <a:t>Целіноград</a:t>
            </a:r>
            <a:r>
              <a:rPr lang="ru-RU" sz="6400" b="1" dirty="0"/>
              <a:t> (Казахстан).</a:t>
            </a:r>
            <a:endParaRPr lang="ru-RU" sz="6400" b="1" dirty="0"/>
          </a:p>
          <a:p>
            <a:pPr marL="0" indent="0">
              <a:buNone/>
            </a:pPr>
            <a:r>
              <a:rPr lang="ru-RU" sz="6400" b="1" dirty="0"/>
              <a:t>У 1986 </a:t>
            </a:r>
            <a:r>
              <a:rPr lang="ru-RU" sz="6400" b="1" dirty="0" err="1"/>
              <a:t>році</a:t>
            </a:r>
            <a:r>
              <a:rPr lang="ru-RU" sz="6400" b="1" dirty="0"/>
              <a:t> </a:t>
            </a:r>
            <a:r>
              <a:rPr lang="ru-RU" sz="6400" b="1" dirty="0" err="1"/>
              <a:t>закінчила</a:t>
            </a:r>
            <a:r>
              <a:rPr lang="ru-RU" sz="6400" b="1" dirty="0"/>
              <a:t> </a:t>
            </a:r>
            <a:r>
              <a:rPr lang="ru-RU" sz="6400" b="1" dirty="0" err="1"/>
              <a:t>середню</a:t>
            </a:r>
            <a:r>
              <a:rPr lang="ru-RU" sz="6400" b="1" dirty="0"/>
              <a:t> школу </a:t>
            </a:r>
            <a:r>
              <a:rPr lang="ru-RU" sz="6400" b="1" dirty="0" err="1"/>
              <a:t>із</a:t>
            </a:r>
            <a:r>
              <a:rPr lang="ru-RU" sz="6400" b="1" dirty="0"/>
              <a:t> золотою </a:t>
            </a:r>
            <a:r>
              <a:rPr lang="ru-RU" sz="6400" b="1" dirty="0" err="1"/>
              <a:t>медаллю</a:t>
            </a:r>
            <a:r>
              <a:rPr lang="ru-RU" sz="6400" b="1" dirty="0"/>
              <a:t>.</a:t>
            </a:r>
            <a:endParaRPr lang="ru-RU" sz="6400" b="1" dirty="0"/>
          </a:p>
          <a:p>
            <a:pPr marL="0" indent="0">
              <a:buNone/>
            </a:pPr>
            <a:r>
              <a:rPr lang="ru-RU" sz="6400" b="1" dirty="0"/>
              <a:t>У 1991 р. </a:t>
            </a:r>
            <a:r>
              <a:rPr lang="ru-RU" sz="6400" b="1" dirty="0" err="1"/>
              <a:t>закінчила</a:t>
            </a:r>
            <a:r>
              <a:rPr lang="ru-RU" sz="6400" b="1" dirty="0"/>
              <a:t> </a:t>
            </a:r>
            <a:r>
              <a:rPr lang="ru-RU" sz="6400" b="1" dirty="0" err="1"/>
              <a:t>Київський</a:t>
            </a:r>
            <a:r>
              <a:rPr lang="ru-RU" sz="6400" b="1" dirty="0"/>
              <a:t> </a:t>
            </a:r>
            <a:r>
              <a:rPr lang="ru-RU" sz="6400" b="1" dirty="0" err="1"/>
              <a:t>інститут</a:t>
            </a:r>
            <a:r>
              <a:rPr lang="ru-RU" sz="6400" b="1" dirty="0"/>
              <a:t> </a:t>
            </a:r>
            <a:r>
              <a:rPr lang="ru-RU" sz="6400" b="1" dirty="0" err="1"/>
              <a:t>інженерів</a:t>
            </a:r>
            <a:r>
              <a:rPr lang="ru-RU" sz="6400" b="1" dirty="0"/>
              <a:t> </a:t>
            </a:r>
            <a:r>
              <a:rPr lang="ru-RU" sz="6400" b="1" dirty="0" err="1"/>
              <a:t>цивільної</a:t>
            </a:r>
            <a:r>
              <a:rPr lang="ru-RU" sz="6400" b="1" dirty="0"/>
              <a:t> </a:t>
            </a:r>
            <a:r>
              <a:rPr lang="ru-RU" sz="6400" b="1" dirty="0" err="1"/>
              <a:t>авіації</a:t>
            </a:r>
            <a:r>
              <a:rPr lang="ru-RU" sz="6400" b="1" dirty="0"/>
              <a:t> з </a:t>
            </a:r>
            <a:r>
              <a:rPr lang="ru-RU" sz="6400" b="1" dirty="0" err="1"/>
              <a:t>червоним</a:t>
            </a:r>
            <a:r>
              <a:rPr lang="ru-RU" sz="6400" b="1" dirty="0"/>
              <a:t> дипломом та </a:t>
            </a:r>
            <a:r>
              <a:rPr lang="ru-RU" sz="6400" b="1" dirty="0" err="1"/>
              <a:t>здобула</a:t>
            </a:r>
            <a:r>
              <a:rPr lang="ru-RU" sz="6400" b="1" dirty="0"/>
              <a:t> </a:t>
            </a:r>
            <a:r>
              <a:rPr lang="ru-RU" sz="6400" b="1" dirty="0" err="1"/>
              <a:t>кваліфікацію</a:t>
            </a:r>
            <a:r>
              <a:rPr lang="ru-RU" sz="6400" b="1" dirty="0"/>
              <a:t> </a:t>
            </a:r>
            <a:r>
              <a:rPr lang="ru-RU" sz="6400" b="1" dirty="0" err="1"/>
              <a:t>інженер-економіст</a:t>
            </a:r>
            <a:r>
              <a:rPr lang="ru-RU" sz="6400" b="1" dirty="0"/>
              <a:t> за </a:t>
            </a:r>
            <a:r>
              <a:rPr lang="ru-RU" sz="6400" b="1" dirty="0" err="1"/>
              <a:t>спеціальністю</a:t>
            </a:r>
            <a:r>
              <a:rPr lang="ru-RU" sz="6400" b="1" dirty="0"/>
              <a:t> «</a:t>
            </a:r>
            <a:r>
              <a:rPr lang="ru-RU" sz="6400" b="1" dirty="0" err="1"/>
              <a:t>Економіка</a:t>
            </a:r>
            <a:r>
              <a:rPr lang="ru-RU" sz="6400" b="1" dirty="0"/>
              <a:t> і </a:t>
            </a:r>
            <a:r>
              <a:rPr lang="ru-RU" sz="6400" b="1" dirty="0" err="1"/>
              <a:t>організація</a:t>
            </a:r>
            <a:r>
              <a:rPr lang="ru-RU" sz="6400" b="1" dirty="0"/>
              <a:t> </a:t>
            </a:r>
            <a:r>
              <a:rPr lang="ru-RU" sz="6400" b="1" dirty="0" err="1"/>
              <a:t>повітряного</a:t>
            </a:r>
            <a:r>
              <a:rPr lang="ru-RU" sz="6400" b="1" dirty="0"/>
              <a:t> транспорту».</a:t>
            </a:r>
            <a:endParaRPr lang="ru-RU" sz="6400" b="1" dirty="0"/>
          </a:p>
          <a:p>
            <a:pPr marL="0" indent="0">
              <a:buNone/>
            </a:pPr>
            <a:r>
              <a:rPr lang="ru-RU" sz="6400" b="1" dirty="0"/>
              <a:t>У 1991-1992 </a:t>
            </a:r>
            <a:r>
              <a:rPr lang="ru-RU" sz="6400" b="1" dirty="0" err="1"/>
              <a:t>рр</a:t>
            </a:r>
            <a:r>
              <a:rPr lang="ru-RU" sz="6400" b="1" dirty="0"/>
              <a:t>. </a:t>
            </a:r>
            <a:r>
              <a:rPr lang="ru-RU" sz="6400" b="1" dirty="0" err="1"/>
              <a:t>навчалась</a:t>
            </a:r>
            <a:r>
              <a:rPr lang="ru-RU" sz="6400" b="1" dirty="0"/>
              <a:t> в </a:t>
            </a:r>
            <a:r>
              <a:rPr lang="ru-RU" sz="6400" b="1" dirty="0" err="1"/>
              <a:t>аспірантурі</a:t>
            </a:r>
            <a:r>
              <a:rPr lang="ru-RU" sz="6400" b="1" dirty="0"/>
              <a:t> </a:t>
            </a:r>
            <a:r>
              <a:rPr lang="ru-RU" sz="6400" b="1" dirty="0" err="1"/>
              <a:t>Київського</a:t>
            </a:r>
            <a:r>
              <a:rPr lang="ru-RU" sz="6400" b="1" dirty="0"/>
              <a:t> </a:t>
            </a:r>
            <a:r>
              <a:rPr lang="ru-RU" sz="6400" b="1" dirty="0" err="1"/>
              <a:t>інституту</a:t>
            </a:r>
            <a:r>
              <a:rPr lang="ru-RU" sz="6400" b="1" dirty="0"/>
              <a:t> </a:t>
            </a:r>
            <a:r>
              <a:rPr lang="ru-RU" sz="6400" b="1" dirty="0" err="1"/>
              <a:t>інженерів</a:t>
            </a:r>
            <a:r>
              <a:rPr lang="ru-RU" sz="6400" b="1" dirty="0"/>
              <a:t> </a:t>
            </a:r>
            <a:r>
              <a:rPr lang="ru-RU" sz="6400" b="1" dirty="0" err="1"/>
              <a:t>цивільної</a:t>
            </a:r>
            <a:r>
              <a:rPr lang="ru-RU" sz="6400" b="1" dirty="0"/>
              <a:t> </a:t>
            </a:r>
            <a:r>
              <a:rPr lang="ru-RU" sz="6400" b="1" dirty="0" err="1"/>
              <a:t>авіаці</a:t>
            </a:r>
            <a:r>
              <a:rPr lang="ru-RU" sz="5600" b="1" dirty="0" err="1"/>
              <a:t>ї</a:t>
            </a:r>
            <a:r>
              <a:rPr lang="ru-RU" sz="5600" b="1" dirty="0"/>
              <a:t>.</a:t>
            </a:r>
            <a:endParaRPr lang="ru-RU" sz="5600" b="1" dirty="0"/>
          </a:p>
          <a:p>
            <a:pPr marL="0" indent="0">
              <a:buNone/>
            </a:pPr>
            <a:endParaRPr lang="ru-RU" sz="5600" b="1" dirty="0"/>
          </a:p>
          <a:p>
            <a:pPr marL="0" indent="0">
              <a:buNone/>
            </a:pPr>
            <a:r>
              <a:rPr lang="ru-RU" sz="7200" b="1" dirty="0" err="1"/>
              <a:t>Трудова</a:t>
            </a:r>
            <a:r>
              <a:rPr lang="ru-RU" sz="7200" b="1" dirty="0"/>
              <a:t> </a:t>
            </a:r>
            <a:r>
              <a:rPr lang="ru-RU" sz="7200" b="1" dirty="0" err="1"/>
              <a:t>діяльність</a:t>
            </a:r>
            <a:r>
              <a:rPr lang="ru-RU" sz="7200" b="1" dirty="0"/>
              <a:t>:</a:t>
            </a:r>
            <a:endParaRPr lang="ru-RU" sz="7200" b="1" dirty="0"/>
          </a:p>
          <a:p>
            <a:pPr marL="0" indent="0">
              <a:buNone/>
            </a:pPr>
            <a:endParaRPr lang="ru-RU" b="1" dirty="0"/>
          </a:p>
          <a:p>
            <a:pPr marL="0" indent="0">
              <a:buNone/>
            </a:pPr>
            <a:r>
              <a:rPr lang="ru-RU" sz="6400" b="1" dirty="0"/>
              <a:t>1994-1995 </a:t>
            </a:r>
            <a:r>
              <a:rPr lang="ru-RU" sz="6400" b="1" dirty="0" err="1"/>
              <a:t>рр</a:t>
            </a:r>
            <a:r>
              <a:rPr lang="ru-RU" sz="6400" b="1" dirty="0"/>
              <a:t>. - </a:t>
            </a:r>
            <a:r>
              <a:rPr lang="ru-RU" sz="6400" b="1" dirty="0" err="1"/>
              <a:t>перекладач</a:t>
            </a:r>
            <a:endParaRPr lang="ru-RU" sz="6400" b="1" dirty="0"/>
          </a:p>
          <a:p>
            <a:pPr marL="0" indent="0">
              <a:buNone/>
            </a:pPr>
            <a:r>
              <a:rPr lang="ru-RU" sz="6400" b="1" dirty="0"/>
              <a:t>1995-1996 </a:t>
            </a:r>
            <a:r>
              <a:rPr lang="ru-RU" sz="6400" b="1" dirty="0" err="1"/>
              <a:t>рр</a:t>
            </a:r>
            <a:r>
              <a:rPr lang="ru-RU" sz="6400" b="1" dirty="0"/>
              <a:t>. - </a:t>
            </a:r>
            <a:r>
              <a:rPr lang="ru-RU" sz="6400" b="1" dirty="0" err="1"/>
              <a:t>керівник</a:t>
            </a:r>
            <a:r>
              <a:rPr lang="ru-RU" sz="6400" b="1" dirty="0"/>
              <a:t> </a:t>
            </a:r>
            <a:r>
              <a:rPr lang="ru-RU" sz="6400" b="1" dirty="0" err="1"/>
              <a:t>туристичного</a:t>
            </a:r>
            <a:r>
              <a:rPr lang="ru-RU" sz="6400" b="1" dirty="0"/>
              <a:t> </a:t>
            </a:r>
            <a:r>
              <a:rPr lang="ru-RU" sz="6400" b="1" dirty="0" err="1"/>
              <a:t>відділу</a:t>
            </a:r>
            <a:r>
              <a:rPr lang="ru-RU" sz="6400" b="1" dirty="0"/>
              <a:t> в ТОВ «Пан-</a:t>
            </a:r>
            <a:r>
              <a:rPr lang="ru-RU" sz="6400" b="1" dirty="0" err="1"/>
              <a:t>Укрейн</a:t>
            </a:r>
            <a:r>
              <a:rPr lang="ru-RU" sz="6400" b="1" dirty="0"/>
              <a:t>»</a:t>
            </a:r>
            <a:endParaRPr lang="ru-RU" sz="6400" b="1" dirty="0"/>
          </a:p>
          <a:p>
            <a:pPr marL="0" indent="0">
              <a:buNone/>
            </a:pPr>
            <a:r>
              <a:rPr lang="ru-RU" sz="6400" b="1" dirty="0"/>
              <a:t>1996-1997 </a:t>
            </a:r>
            <a:r>
              <a:rPr lang="ru-RU" sz="6400" b="1" dirty="0" err="1"/>
              <a:t>рр</a:t>
            </a:r>
            <a:r>
              <a:rPr lang="ru-RU" sz="6400" b="1" dirty="0"/>
              <a:t>. - </a:t>
            </a:r>
            <a:r>
              <a:rPr lang="ru-RU" sz="6400" b="1" dirty="0" err="1"/>
              <a:t>керівник</a:t>
            </a:r>
            <a:r>
              <a:rPr lang="ru-RU" sz="6400" b="1" dirty="0"/>
              <a:t> </a:t>
            </a:r>
            <a:r>
              <a:rPr lang="ru-RU" sz="6400" b="1" dirty="0" err="1"/>
              <a:t>відділу</a:t>
            </a:r>
            <a:r>
              <a:rPr lang="ru-RU" sz="6400" b="1" dirty="0"/>
              <a:t> </a:t>
            </a:r>
            <a:r>
              <a:rPr lang="ru-RU" sz="6400" b="1" dirty="0" err="1"/>
              <a:t>продажів</a:t>
            </a:r>
            <a:r>
              <a:rPr lang="ru-RU" sz="6400" b="1" dirty="0"/>
              <a:t> </a:t>
            </a:r>
            <a:r>
              <a:rPr lang="ru-RU" sz="6400" b="1" dirty="0" err="1"/>
              <a:t>турпутівок</a:t>
            </a:r>
            <a:r>
              <a:rPr lang="ru-RU" sz="6400" b="1" dirty="0"/>
              <a:t> в ТОВ «</a:t>
            </a:r>
            <a:r>
              <a:rPr lang="ru-RU" sz="6400" b="1" dirty="0" err="1"/>
              <a:t>Нагус</a:t>
            </a:r>
            <a:r>
              <a:rPr lang="ru-RU" sz="6400" b="1" dirty="0"/>
              <a:t>»</a:t>
            </a:r>
            <a:endParaRPr lang="ru-RU" sz="6400" b="1" dirty="0"/>
          </a:p>
          <a:p>
            <a:pPr marL="0" indent="0">
              <a:buNone/>
            </a:pPr>
            <a:r>
              <a:rPr lang="ru-RU" sz="6400" b="1" dirty="0"/>
              <a:t>1997-1998 </a:t>
            </a:r>
            <a:r>
              <a:rPr lang="ru-RU" sz="6400" b="1" dirty="0" err="1"/>
              <a:t>рр</a:t>
            </a:r>
            <a:r>
              <a:rPr lang="ru-RU" sz="6400" b="1" dirty="0"/>
              <a:t>. - начальник </a:t>
            </a:r>
            <a:r>
              <a:rPr lang="ru-RU" sz="6400" b="1" dirty="0" err="1"/>
              <a:t>відділу</a:t>
            </a:r>
            <a:r>
              <a:rPr lang="ru-RU" sz="6400" b="1" dirty="0"/>
              <a:t> туризму ТОВ «Пан-</a:t>
            </a:r>
            <a:r>
              <a:rPr lang="ru-RU" sz="6400" b="1" dirty="0" err="1"/>
              <a:t>Укрейн</a:t>
            </a:r>
            <a:r>
              <a:rPr lang="ru-RU" sz="6400" b="1" dirty="0"/>
              <a:t>»</a:t>
            </a:r>
            <a:endParaRPr lang="ru-RU" sz="6400" b="1" dirty="0"/>
          </a:p>
          <a:p>
            <a:pPr marL="0" indent="0">
              <a:buNone/>
            </a:pPr>
            <a:r>
              <a:rPr lang="ru-RU" sz="6400" b="1" dirty="0"/>
              <a:t>1998-2003 </a:t>
            </a:r>
            <a:r>
              <a:rPr lang="ru-RU" sz="6400" b="1" dirty="0" err="1"/>
              <a:t>рр</a:t>
            </a:r>
            <a:r>
              <a:rPr lang="ru-RU" sz="6400" b="1" dirty="0"/>
              <a:t>. - директор з туризму приватного </a:t>
            </a:r>
            <a:r>
              <a:rPr lang="ru-RU" sz="6400" b="1" dirty="0" err="1"/>
              <a:t>авіа</a:t>
            </a:r>
            <a:r>
              <a:rPr lang="ru-RU" sz="6400" b="1" dirty="0"/>
              <a:t>-агентства «Пан-</a:t>
            </a:r>
            <a:r>
              <a:rPr lang="ru-RU" sz="6400" b="1" dirty="0" err="1"/>
              <a:t>Укрейн</a:t>
            </a:r>
            <a:r>
              <a:rPr lang="ru-RU" sz="6400" b="1" dirty="0"/>
              <a:t>»</a:t>
            </a:r>
            <a:endParaRPr lang="ru-RU" sz="6400" b="1" dirty="0"/>
          </a:p>
          <a:p>
            <a:pPr marL="0" indent="0">
              <a:buNone/>
            </a:pPr>
            <a:r>
              <a:rPr lang="ru-RU" sz="6400" b="1" dirty="0"/>
              <a:t>2003-2011 </a:t>
            </a:r>
            <a:r>
              <a:rPr lang="ru-RU" sz="6400" b="1" dirty="0" err="1"/>
              <a:t>рр</a:t>
            </a:r>
            <a:r>
              <a:rPr lang="ru-RU" sz="6400" b="1" dirty="0"/>
              <a:t>. - ТОВ «Агентство «Пан-</a:t>
            </a:r>
            <a:r>
              <a:rPr lang="ru-RU" sz="6400" b="1" dirty="0" err="1"/>
              <a:t>Укрейн</a:t>
            </a:r>
            <a:r>
              <a:rPr lang="ru-RU" sz="6400" b="1" dirty="0"/>
              <a:t>» (директор з туризму, директор)</a:t>
            </a:r>
            <a:endParaRPr lang="ru-RU" sz="6400" b="1" dirty="0"/>
          </a:p>
          <a:p>
            <a:pPr marL="0" indent="0">
              <a:buNone/>
            </a:pPr>
            <a:r>
              <a:rPr lang="ru-RU" sz="6400" b="1" dirty="0"/>
              <a:t>16 </a:t>
            </a:r>
            <a:r>
              <a:rPr lang="ru-RU" sz="6400" b="1" dirty="0" err="1"/>
              <a:t>червня</a:t>
            </a:r>
            <a:r>
              <a:rPr lang="ru-RU" sz="6400" b="1" dirty="0"/>
              <a:t> 2011 року Указом Президента </a:t>
            </a:r>
            <a:r>
              <a:rPr lang="ru-RU" sz="6400" b="1" dirty="0" err="1"/>
              <a:t>призначена</a:t>
            </a:r>
            <a:r>
              <a:rPr lang="ru-RU" sz="6400" b="1" dirty="0"/>
              <a:t> на посаду </a:t>
            </a:r>
            <a:r>
              <a:rPr lang="ru-RU" sz="6400" b="1" dirty="0" err="1"/>
              <a:t>Голови</a:t>
            </a:r>
            <a:r>
              <a:rPr lang="ru-RU" sz="6400" b="1" dirty="0"/>
              <a:t> Державного агентства </a:t>
            </a:r>
            <a:r>
              <a:rPr lang="ru-RU" sz="6400" b="1" dirty="0" err="1"/>
              <a:t>України</a:t>
            </a:r>
            <a:r>
              <a:rPr lang="ru-RU" sz="6400" b="1" dirty="0"/>
              <a:t> з туризму та </a:t>
            </a:r>
            <a:r>
              <a:rPr lang="ru-RU" sz="6400" b="1" dirty="0" err="1"/>
              <a:t>курортів</a:t>
            </a:r>
            <a:endParaRPr lang="ru-RU" sz="6400" b="1" dirty="0"/>
          </a:p>
          <a:p>
            <a:pPr marL="0" indent="0">
              <a:buNone/>
            </a:pPr>
            <a:endParaRPr lang="ru-RU" sz="6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2073491"/>
            <a:ext cx="762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19256" cy="1417638"/>
          </a:xfrm>
          <a:solidFill>
            <a:schemeClr val="accent2">
              <a:lumMod val="40000"/>
              <a:lumOff val="60000"/>
            </a:schemeClr>
          </a:solidFill>
        </p:spPr>
        <p:txBody>
          <a:bodyPr rtlCol="0">
            <a:noAutofit/>
          </a:bodyPr>
          <a:lstStyle/>
          <a:p>
            <a:pPr fontAlgn="auto">
              <a:spcAft>
                <a:spcPts val="0"/>
              </a:spcAft>
              <a:defRPr/>
            </a:pPr>
            <a:r>
              <a:rPr lang="uk-UA" sz="3600" b="1" dirty="0"/>
              <a:t>Організаційна структура вітчизняного туризму</a:t>
            </a:r>
            <a:endParaRPr lang="ru-RU" sz="3600" b="1" dirty="0"/>
          </a:p>
        </p:txBody>
      </p:sp>
      <p:sp>
        <p:nvSpPr>
          <p:cNvPr id="3" name="Объект 2"/>
          <p:cNvSpPr>
            <a:spLocks noGrp="1"/>
          </p:cNvSpPr>
          <p:nvPr>
            <p:ph idx="1"/>
          </p:nvPr>
        </p:nvSpPr>
        <p:spPr>
          <a:xfrm>
            <a:off x="323850" y="1341438"/>
            <a:ext cx="8712200" cy="5183187"/>
          </a:xfrm>
          <a:blipFill>
            <a:blip r:embed="rId1" cstate="print"/>
            <a:tile tx="0" ty="0" sx="100000" sy="100000" flip="none" algn="tl"/>
          </a:blipFill>
        </p:spPr>
        <p:txBody>
          <a:bodyPr rtlCol="0">
            <a:normAutofit fontScale="55000" lnSpcReduction="20000"/>
          </a:bodyPr>
          <a:lstStyle/>
          <a:p>
            <a:pPr marL="0" indent="0" algn="ctr" fontAlgn="auto">
              <a:spcAft>
                <a:spcPts val="0"/>
              </a:spcAft>
              <a:buFont typeface="Arial" panose="020B0604020202020204" pitchFamily="34" charset="0"/>
              <a:buNone/>
              <a:defRPr/>
            </a:pPr>
            <a:endParaRPr lang="ru-RU" sz="4300" b="1" dirty="0"/>
          </a:p>
          <a:p>
            <a:pPr marL="0" indent="0" algn="ctr" fontAlgn="auto">
              <a:spcAft>
                <a:spcPts val="0"/>
              </a:spcAft>
              <a:buFont typeface="Arial" panose="020B0604020202020204" pitchFamily="34" charset="0"/>
              <a:buNone/>
              <a:defRPr/>
            </a:pPr>
            <a:endParaRPr lang="ru-RU" sz="4300" b="1" dirty="0"/>
          </a:p>
          <a:p>
            <a:pPr marL="0" indent="0" fontAlgn="auto">
              <a:spcAft>
                <a:spcPts val="0"/>
              </a:spcAft>
              <a:buFont typeface="Arial" panose="020B0604020202020204" pitchFamily="34" charset="0"/>
              <a:buNone/>
              <a:defRPr/>
            </a:pPr>
            <a:r>
              <a:rPr lang="ru-RU" sz="7200" b="1" dirty="0" err="1"/>
              <a:t>Голови</a:t>
            </a:r>
            <a:r>
              <a:rPr lang="ru-RU" sz="7200" b="1" dirty="0"/>
              <a:t> -  не </a:t>
            </a:r>
            <a:r>
              <a:rPr lang="ru-RU" sz="7200" b="1" dirty="0" err="1"/>
              <a:t>було</a:t>
            </a:r>
            <a:r>
              <a:rPr lang="ru-RU" sz="7200" b="1" dirty="0"/>
              <a:t> з </a:t>
            </a:r>
            <a:r>
              <a:rPr lang="ru-RU" sz="7200" b="1" dirty="0" err="1"/>
              <a:t>березня</a:t>
            </a:r>
            <a:r>
              <a:rPr lang="ru-RU" sz="7200" b="1" dirty="0"/>
              <a:t> 2014 року. </a:t>
            </a:r>
            <a:endParaRPr lang="ru-RU" sz="7200" b="1" dirty="0"/>
          </a:p>
          <a:p>
            <a:pPr marL="0" indent="0" fontAlgn="auto">
              <a:spcAft>
                <a:spcPts val="0"/>
              </a:spcAft>
              <a:buFont typeface="Arial" panose="020B0604020202020204" pitchFamily="34" charset="0"/>
              <a:buNone/>
              <a:defRPr/>
            </a:pPr>
            <a:r>
              <a:rPr lang="ru-RU" sz="7200" b="1" dirty="0"/>
              <a:t>До 16 </a:t>
            </a:r>
            <a:r>
              <a:rPr lang="ru-RU" sz="7200" b="1" dirty="0" err="1"/>
              <a:t>вересня</a:t>
            </a:r>
            <a:r>
              <a:rPr lang="ru-RU" sz="7200" b="1" dirty="0"/>
              <a:t> 2014 року  </a:t>
            </a:r>
            <a:r>
              <a:rPr lang="ru-RU" sz="7200" b="1" dirty="0" err="1"/>
              <a:t>була</a:t>
            </a:r>
            <a:endParaRPr lang="ru-RU" sz="7200" b="1" dirty="0"/>
          </a:p>
          <a:p>
            <a:pPr marL="0" indent="0" fontAlgn="auto">
              <a:spcAft>
                <a:spcPts val="0"/>
              </a:spcAft>
              <a:buFont typeface="Arial" panose="020B0604020202020204" pitchFamily="34" charset="0"/>
              <a:buNone/>
              <a:defRPr/>
            </a:pPr>
            <a:r>
              <a:rPr lang="ru-RU" sz="7200" b="1" dirty="0"/>
              <a:t>Перший заступник  - </a:t>
            </a:r>
            <a:r>
              <a:rPr lang="uk-UA" sz="12800" dirty="0"/>
              <a:t>Гордієнко Валентина Романівна</a:t>
            </a:r>
            <a:endParaRPr lang="ru-RU" sz="12800" b="1" dirty="0"/>
          </a:p>
          <a:p>
            <a:pPr marL="0" indent="0" fontAlgn="auto">
              <a:spcAft>
                <a:spcPts val="0"/>
              </a:spcAft>
              <a:buFont typeface="Arial" panose="020B0604020202020204" pitchFamily="34" charset="0"/>
              <a:buNone/>
              <a:defRPr/>
            </a:pPr>
            <a:r>
              <a:rPr lang="ru-RU" sz="7200" b="1" dirty="0"/>
              <a:t> </a:t>
            </a:r>
            <a:endParaRPr lang="ru-RU" sz="6400" dirty="0"/>
          </a:p>
        </p:txBody>
      </p:sp>
      <p:pic>
        <p:nvPicPr>
          <p:cNvPr id="30723" name="Picture 2"/>
          <p:cNvPicPr>
            <a:picLocks noChangeAspect="1" noChangeArrowheads="1"/>
          </p:cNvPicPr>
          <p:nvPr/>
        </p:nvPicPr>
        <p:blipFill>
          <a:blip r:embed="rId2"/>
          <a:srcRect/>
          <a:stretch>
            <a:fillRect/>
          </a:stretch>
        </p:blipFill>
        <p:spPr bwMode="auto">
          <a:xfrm>
            <a:off x="9324528" y="5733256"/>
            <a:ext cx="762000" cy="7620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1548000"/>
          </a:xfrm>
          <a:solidFill>
            <a:schemeClr val="accent3">
              <a:lumMod val="40000"/>
              <a:lumOff val="60000"/>
            </a:schemeClr>
          </a:solidFill>
        </p:spPr>
        <p:txBody>
          <a:bodyPr>
            <a:noAutofit/>
          </a:bodyPr>
          <a:lstStyle/>
          <a:p>
            <a:br>
              <a:rPr lang="uk-UA" sz="2400" dirty="0"/>
            </a:br>
            <a:r>
              <a:rPr lang="uk-UA" sz="2400" b="1" dirty="0"/>
              <a:t>Постанова Кабінету Міністрів України “Про оптимізацію системи центральних органів виконавчої влади” </a:t>
            </a:r>
            <a:br>
              <a:rPr lang="uk-UA" sz="2400" b="1" dirty="0"/>
            </a:br>
            <a:r>
              <a:rPr lang="uk-UA" sz="2400" b="1" dirty="0"/>
              <a:t>від 10 вересня 2014 р. №442, яка вступила в силу 16 вересня 2014 р.</a:t>
            </a:r>
            <a:br>
              <a:rPr lang="uk-UA" sz="2400" b="1" dirty="0"/>
            </a:br>
            <a:r>
              <a:rPr lang="uk-UA" sz="2400" dirty="0"/>
              <a:t>“</a:t>
            </a:r>
            <a:endParaRPr lang="uk-UA" sz="2400" dirty="0"/>
          </a:p>
        </p:txBody>
      </p:sp>
      <p:sp>
        <p:nvSpPr>
          <p:cNvPr id="3" name="Объект 2"/>
          <p:cNvSpPr>
            <a:spLocks noGrp="1"/>
          </p:cNvSpPr>
          <p:nvPr>
            <p:ph idx="1"/>
          </p:nvPr>
        </p:nvSpPr>
        <p:spPr>
          <a:solidFill>
            <a:schemeClr val="accent6">
              <a:lumMod val="40000"/>
              <a:lumOff val="60000"/>
            </a:schemeClr>
          </a:solidFill>
        </p:spPr>
        <p:txBody>
          <a:bodyPr/>
          <a:lstStyle/>
          <a:p>
            <a:pPr marL="0" indent="0" algn="just">
              <a:buNone/>
            </a:pPr>
            <a:r>
              <a:rPr lang="uk-UA" sz="2400" dirty="0"/>
              <a:t>Положеннями вказаної постанови скорочується ряд центральних органів виконавчої влади шляхом їх ліквідації чи реорганізації. Під таку ліквідацію підпало й Державне агентство з питань туризму та курортів (далі – Агентство), а його функції відповідно до постанови №442 передавалися </a:t>
            </a:r>
            <a:r>
              <a:rPr lang="uk-UA" sz="2400" b="1" i="1" dirty="0"/>
              <a:t>Міністерству економічного розвитку і торгівлі України (далі – </a:t>
            </a:r>
            <a:r>
              <a:rPr lang="uk-UA" sz="2400" b="1" i="1" dirty="0" err="1"/>
              <a:t>Мінекономрозвитку</a:t>
            </a:r>
            <a:r>
              <a:rPr lang="uk-UA" sz="2400" b="1" i="1" dirty="0"/>
              <a:t>),</a:t>
            </a:r>
            <a:r>
              <a:rPr lang="uk-UA" sz="2400" dirty="0"/>
              <a:t> крім здійснення державного нагляду (контролю) у сфері туризму, який покладається на новостворений орган – Державну службу України з питань безпечності харчових продуктів та захисту споживачів.</a:t>
            </a:r>
            <a:endParaRPr lang="uk-UA" sz="2400" dirty="0"/>
          </a:p>
          <a:p>
            <a:pPr algn="just"/>
            <a:endParaRPr lang="uk-U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756000"/>
          </a:xfrm>
          <a:solidFill>
            <a:schemeClr val="accent2">
              <a:lumMod val="40000"/>
              <a:lumOff val="60000"/>
            </a:schemeClr>
          </a:solidFill>
        </p:spPr>
        <p:txBody>
          <a:bodyPr>
            <a:normAutofit fontScale="90000"/>
          </a:bodyPr>
          <a:lstStyle/>
          <a:p>
            <a:br>
              <a:rPr lang="uk-UA" b="1" dirty="0"/>
            </a:br>
            <a:r>
              <a:rPr lang="uk-UA" b="1" dirty="0"/>
              <a:t>Література:</a:t>
            </a:r>
            <a:br>
              <a:rPr lang="ru-RU" dirty="0"/>
            </a:br>
            <a:endParaRPr lang="ru-RU" dirty="0"/>
          </a:p>
        </p:txBody>
      </p:sp>
      <p:sp>
        <p:nvSpPr>
          <p:cNvPr id="5" name="Объект 4"/>
          <p:cNvSpPr>
            <a:spLocks noGrp="1"/>
          </p:cNvSpPr>
          <p:nvPr>
            <p:ph idx="1"/>
          </p:nvPr>
        </p:nvSpPr>
        <p:spPr>
          <a:xfrm>
            <a:off x="457200" y="1030638"/>
            <a:ext cx="8568000" cy="5429561"/>
          </a:xfrm>
          <a:solidFill>
            <a:schemeClr val="accent2">
              <a:lumMod val="60000"/>
              <a:lumOff val="40000"/>
            </a:schemeClr>
          </a:solidFill>
        </p:spPr>
        <p:txBody>
          <a:bodyPr>
            <a:normAutofit fontScale="90000" lnSpcReduction="20000"/>
          </a:bodyPr>
          <a:lstStyle/>
          <a:p>
            <a:pPr lvl="0" fontAlgn="base" hangingPunct="0"/>
            <a:r>
              <a:rPr lang="ru-RU" dirty="0"/>
              <a:t> </a:t>
            </a:r>
            <a:r>
              <a:rPr lang="uk-UA" b="1" dirty="0"/>
              <a:t>К</a:t>
            </a:r>
            <a:r>
              <a:rPr lang="ru-RU" b="1" dirty="0"/>
              <a:t>o</a:t>
            </a:r>
            <a:r>
              <a:rPr lang="uk-UA" b="1" dirty="0"/>
              <a:t>н</a:t>
            </a:r>
            <a:r>
              <a:rPr lang="ru-RU" b="1" dirty="0"/>
              <a:t>o</a:t>
            </a:r>
            <a:r>
              <a:rPr lang="uk-UA" b="1" dirty="0"/>
              <a:t>х А.П</a:t>
            </a:r>
            <a:r>
              <a:rPr lang="uk-UA" dirty="0"/>
              <a:t>. </a:t>
            </a:r>
            <a:r>
              <a:rPr lang="ru-RU" dirty="0"/>
              <a:t>O</a:t>
            </a:r>
            <a:r>
              <a:rPr lang="uk-UA" dirty="0" err="1"/>
              <a:t>сн</a:t>
            </a:r>
            <a:r>
              <a:rPr lang="ru-RU" dirty="0"/>
              <a:t>o</a:t>
            </a:r>
            <a:r>
              <a:rPr lang="uk-UA" dirty="0" err="1"/>
              <a:t>вні</a:t>
            </a:r>
            <a:r>
              <a:rPr lang="uk-UA" dirty="0"/>
              <a:t> дефініції туризму в </a:t>
            </a:r>
            <a:r>
              <a:rPr lang="uk-UA" dirty="0" err="1"/>
              <a:t>іст</a:t>
            </a:r>
            <a:r>
              <a:rPr lang="ru-RU" dirty="0"/>
              <a:t>o</a:t>
            </a:r>
            <a:r>
              <a:rPr lang="uk-UA" dirty="0" err="1"/>
              <a:t>ричн</a:t>
            </a:r>
            <a:r>
              <a:rPr lang="ru-RU" dirty="0"/>
              <a:t>o</a:t>
            </a:r>
            <a:r>
              <a:rPr lang="uk-UA" dirty="0" err="1"/>
              <a:t>му</a:t>
            </a:r>
            <a:r>
              <a:rPr lang="uk-UA" dirty="0"/>
              <a:t> р</a:t>
            </a:r>
            <a:r>
              <a:rPr lang="ru-RU" dirty="0"/>
              <a:t>o</a:t>
            </a:r>
            <a:r>
              <a:rPr lang="uk-UA" dirty="0" err="1"/>
              <a:t>звитку</a:t>
            </a:r>
            <a:r>
              <a:rPr lang="uk-UA" dirty="0"/>
              <a:t>. / А.П.</a:t>
            </a:r>
            <a:r>
              <a:rPr lang="uk-UA" dirty="0" err="1"/>
              <a:t>Конох</a:t>
            </a:r>
            <a:r>
              <a:rPr lang="uk-UA" dirty="0"/>
              <a:t> //</a:t>
            </a:r>
            <a:r>
              <a:rPr lang="uk-UA" dirty="0" err="1"/>
              <a:t>Педаг</a:t>
            </a:r>
            <a:r>
              <a:rPr lang="ru-RU" dirty="0"/>
              <a:t>o</a:t>
            </a:r>
            <a:r>
              <a:rPr lang="uk-UA" dirty="0" err="1"/>
              <a:t>гічний</a:t>
            </a:r>
            <a:r>
              <a:rPr lang="uk-UA" dirty="0"/>
              <a:t> </a:t>
            </a:r>
            <a:r>
              <a:rPr lang="uk-UA" dirty="0" err="1"/>
              <a:t>пр</a:t>
            </a:r>
            <a:r>
              <a:rPr lang="ru-RU" dirty="0"/>
              <a:t>o</a:t>
            </a:r>
            <a:r>
              <a:rPr lang="uk-UA" dirty="0" err="1"/>
              <a:t>цес</a:t>
            </a:r>
            <a:r>
              <a:rPr lang="uk-UA" dirty="0"/>
              <a:t>: те</a:t>
            </a:r>
            <a:r>
              <a:rPr lang="ru-RU" dirty="0"/>
              <a:t>o</a:t>
            </a:r>
            <a:r>
              <a:rPr lang="uk-UA" dirty="0" err="1"/>
              <a:t>рія</a:t>
            </a:r>
            <a:r>
              <a:rPr lang="uk-UA" dirty="0"/>
              <a:t> і практика. </a:t>
            </a:r>
            <a:r>
              <a:rPr lang="ru-RU" dirty="0" err="1"/>
              <a:t>Зб</a:t>
            </a:r>
            <a:r>
              <a:rPr lang="ru-RU" dirty="0"/>
              <a:t>. наук. пр. – К.: П/П ”ЕКМO”, 2014. – С. 92-105.</a:t>
            </a:r>
            <a:endParaRPr lang="ru-RU" dirty="0"/>
          </a:p>
          <a:p>
            <a:pPr lvl="0" fontAlgn="base" hangingPunct="0"/>
            <a:r>
              <a:rPr lang="ru-RU" b="1" dirty="0" err="1"/>
              <a:t>Кифяк</a:t>
            </a:r>
            <a:r>
              <a:rPr lang="ru-RU" b="1" dirty="0"/>
              <a:t> В</a:t>
            </a:r>
            <a:r>
              <a:rPr lang="uk-UA" b="1" dirty="0"/>
              <a:t>.</a:t>
            </a:r>
            <a:r>
              <a:rPr lang="ru-RU" b="1" dirty="0"/>
              <a:t>Ф</a:t>
            </a:r>
            <a:r>
              <a:rPr lang="uk-UA" dirty="0"/>
              <a:t>.</a:t>
            </a:r>
            <a:r>
              <a:rPr lang="ru-RU" dirty="0"/>
              <a:t> «</a:t>
            </a:r>
            <a:r>
              <a:rPr lang="ru-RU" dirty="0" err="1"/>
              <a:t>Організація</a:t>
            </a:r>
            <a:r>
              <a:rPr lang="ru-RU" dirty="0"/>
              <a:t> </a:t>
            </a:r>
            <a:r>
              <a:rPr lang="ru-RU" dirty="0" err="1"/>
              <a:t>туристичної</a:t>
            </a:r>
            <a:r>
              <a:rPr lang="ru-RU" dirty="0"/>
              <a:t> </a:t>
            </a:r>
            <a:r>
              <a:rPr lang="ru-RU" dirty="0" err="1"/>
              <a:t>діяльності</a:t>
            </a:r>
            <a:r>
              <a:rPr lang="ru-RU" dirty="0"/>
              <a:t> в </a:t>
            </a:r>
            <a:r>
              <a:rPr lang="ru-RU" dirty="0" err="1"/>
              <a:t>Україні</a:t>
            </a:r>
            <a:r>
              <a:rPr lang="ru-RU" dirty="0"/>
              <a:t>: </a:t>
            </a:r>
            <a:r>
              <a:rPr lang="ru-RU" dirty="0" err="1"/>
              <a:t>Навч</a:t>
            </a:r>
            <a:r>
              <a:rPr lang="ru-RU" dirty="0"/>
              <a:t>. </a:t>
            </a:r>
            <a:r>
              <a:rPr lang="ru-RU" dirty="0" err="1"/>
              <a:t>посіб</a:t>
            </a:r>
            <a:r>
              <a:rPr lang="ru-RU" dirty="0"/>
              <a:t>. для студ. </a:t>
            </a:r>
            <a:r>
              <a:rPr lang="ru-RU" dirty="0" err="1"/>
              <a:t>вищих</a:t>
            </a:r>
            <a:r>
              <a:rPr lang="ru-RU" dirty="0"/>
              <a:t> </a:t>
            </a:r>
            <a:r>
              <a:rPr lang="ru-RU" dirty="0" err="1"/>
              <a:t>навч</a:t>
            </a:r>
            <a:r>
              <a:rPr lang="ru-RU" dirty="0"/>
              <a:t>. </a:t>
            </a:r>
            <a:r>
              <a:rPr lang="ru-RU" dirty="0" err="1"/>
              <a:t>закл</a:t>
            </a:r>
            <a:r>
              <a:rPr lang="ru-RU" dirty="0"/>
              <a:t>.» — </a:t>
            </a:r>
            <a:r>
              <a:rPr lang="ru-RU" dirty="0" err="1"/>
              <a:t>Чернівці</a:t>
            </a:r>
            <a:r>
              <a:rPr lang="ru-RU" dirty="0"/>
              <a:t> : Книги-ХХІ, 2014.— 298 с.</a:t>
            </a:r>
            <a:endParaRPr lang="ru-RU" dirty="0">
              <a:effectLst/>
            </a:endParaRPr>
          </a:p>
          <a:p>
            <a:pPr lvl="0" fontAlgn="base" hangingPunct="0"/>
            <a:r>
              <a:rPr lang="ru-RU" b="1" dirty="0"/>
              <a:t> </a:t>
            </a:r>
            <a:r>
              <a:rPr lang="ru-RU" b="1" dirty="0" err="1"/>
              <a:t>Мальська</a:t>
            </a:r>
            <a:r>
              <a:rPr lang="ru-RU" b="1" dirty="0"/>
              <a:t> М.П</a:t>
            </a:r>
            <a:r>
              <a:rPr lang="ru-RU" dirty="0"/>
              <a:t>., </a:t>
            </a:r>
            <a:r>
              <a:rPr lang="ru-RU" b="1" dirty="0"/>
              <a:t>Худо В.В</a:t>
            </a:r>
            <a:r>
              <a:rPr lang="ru-RU" dirty="0"/>
              <a:t>. «</a:t>
            </a:r>
            <a:r>
              <a:rPr lang="ru-RU" dirty="0" err="1"/>
              <a:t>Туристичний</a:t>
            </a:r>
            <a:r>
              <a:rPr lang="ru-RU" dirty="0"/>
              <a:t> </a:t>
            </a:r>
            <a:r>
              <a:rPr lang="ru-RU" dirty="0" err="1"/>
              <a:t>бізнес</a:t>
            </a:r>
            <a:r>
              <a:rPr lang="ru-RU" dirty="0"/>
              <a:t> : </a:t>
            </a:r>
            <a:r>
              <a:rPr lang="ru-RU" dirty="0" err="1"/>
              <a:t>теорія</a:t>
            </a:r>
            <a:r>
              <a:rPr lang="ru-RU" dirty="0"/>
              <a:t> та практика. </a:t>
            </a:r>
            <a:r>
              <a:rPr lang="ru-RU" dirty="0" err="1"/>
              <a:t>Навч</a:t>
            </a:r>
            <a:r>
              <a:rPr lang="ru-RU" dirty="0"/>
              <a:t>. </a:t>
            </a:r>
            <a:r>
              <a:rPr lang="ru-RU" dirty="0" err="1"/>
              <a:t>посібник</a:t>
            </a:r>
            <a:r>
              <a:rPr lang="ru-RU" dirty="0"/>
              <a:t>» К. : Центр </a:t>
            </a:r>
            <a:r>
              <a:rPr lang="ru-RU" dirty="0" err="1"/>
              <a:t>учбової</a:t>
            </a:r>
            <a:r>
              <a:rPr lang="ru-RU" dirty="0"/>
              <a:t> </a:t>
            </a:r>
            <a:r>
              <a:rPr lang="ru-RU" dirty="0" err="1"/>
              <a:t>літератури</a:t>
            </a:r>
            <a:r>
              <a:rPr lang="ru-RU" dirty="0"/>
              <a:t> , 2013. – 424 с.</a:t>
            </a:r>
            <a:endParaRPr lang="ru-RU" dirty="0">
              <a:effectLst/>
            </a:endParaRPr>
          </a:p>
          <a:p>
            <a:pPr lvl="0" fontAlgn="base" hangingPunct="0"/>
            <a:r>
              <a:rPr lang="ru-RU" b="1" dirty="0"/>
              <a:t>Менеджмент </a:t>
            </a:r>
            <a:r>
              <a:rPr lang="ru-RU" b="1" dirty="0" err="1"/>
              <a:t>туристичної</a:t>
            </a:r>
            <a:r>
              <a:rPr lang="ru-RU" b="1" dirty="0"/>
              <a:t> </a:t>
            </a:r>
            <a:r>
              <a:rPr lang="ru-RU" b="1" dirty="0" err="1"/>
              <a:t>індустрії</a:t>
            </a:r>
            <a:r>
              <a:rPr lang="ru-RU" dirty="0"/>
              <a:t>: </a:t>
            </a:r>
            <a:r>
              <a:rPr lang="ru-RU" dirty="0" err="1"/>
              <a:t>Навч</a:t>
            </a:r>
            <a:r>
              <a:rPr lang="ru-RU" dirty="0"/>
              <a:t>. </a:t>
            </a:r>
            <a:r>
              <a:rPr lang="ru-RU" dirty="0" err="1"/>
              <a:t>посібник</a:t>
            </a:r>
            <a:r>
              <a:rPr lang="ru-RU" dirty="0"/>
              <a:t> для студ. </a:t>
            </a:r>
            <a:r>
              <a:rPr lang="ru-RU" dirty="0" err="1"/>
              <a:t>вищих</a:t>
            </a:r>
            <a:r>
              <a:rPr lang="ru-RU" dirty="0"/>
              <a:t> </a:t>
            </a:r>
            <a:r>
              <a:rPr lang="ru-RU" dirty="0" err="1"/>
              <a:t>навч</a:t>
            </a:r>
            <a:r>
              <a:rPr lang="ru-RU" dirty="0"/>
              <a:t>. </a:t>
            </a:r>
            <a:r>
              <a:rPr lang="ru-RU" dirty="0" err="1"/>
              <a:t>закл</a:t>
            </a:r>
            <a:r>
              <a:rPr lang="ru-RU" dirty="0"/>
              <a:t>. / </a:t>
            </a:r>
            <a:r>
              <a:rPr lang="ru-RU" dirty="0" err="1"/>
              <a:t>Ігор</a:t>
            </a:r>
            <a:r>
              <a:rPr lang="ru-RU" dirty="0"/>
              <a:t> </a:t>
            </a:r>
            <a:r>
              <a:rPr lang="ru-RU" dirty="0" err="1"/>
              <a:t>Миколайович</a:t>
            </a:r>
            <a:r>
              <a:rPr lang="ru-RU" dirty="0"/>
              <a:t> Школа (ред.). — </a:t>
            </a:r>
            <a:r>
              <a:rPr lang="ru-RU" dirty="0" err="1"/>
              <a:t>Чернівці</a:t>
            </a:r>
            <a:r>
              <a:rPr lang="ru-RU" dirty="0"/>
              <a:t> : Книги-ХХІ, 2015. — 596 с</a:t>
            </a:r>
            <a:r>
              <a:rPr lang="uk-UA" dirty="0"/>
              <a:t>.</a:t>
            </a:r>
            <a:endParaRPr lang="ru-RU" dirty="0">
              <a:effectLst/>
            </a:endParaRPr>
          </a:p>
          <a:p>
            <a:pPr lvl="0" fontAlgn="base" hangingPunct="0"/>
            <a:endParaRPr lang="ru-RU" dirty="0">
              <a:effectLst/>
            </a:endParaRP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20000"/>
              <a:lumOff val="80000"/>
            </a:schemeClr>
          </a:solidFill>
        </p:spPr>
        <p:txBody>
          <a:bodyPr>
            <a:normAutofit fontScale="90000"/>
          </a:bodyPr>
          <a:lstStyle/>
          <a:p>
            <a:pPr algn="l"/>
            <a:r>
              <a:rPr lang="uk-UA" sz="2800" b="1" dirty="0"/>
              <a:t>Міністр економічного розвитку і торгівлі України </a:t>
            </a:r>
            <a:r>
              <a:rPr lang="uk-UA" sz="2800" b="1" dirty="0" err="1"/>
              <a:t>Айварас</a:t>
            </a:r>
            <a:r>
              <a:rPr lang="uk-UA" sz="2800" b="1" dirty="0"/>
              <a:t> </a:t>
            </a:r>
            <a:r>
              <a:rPr lang="uk-UA" sz="2800" b="1" dirty="0" err="1"/>
              <a:t>Абромавичус</a:t>
            </a:r>
            <a:r>
              <a:rPr lang="uk-UA" sz="2800" b="1" dirty="0"/>
              <a:t> (2014-2016 рр.)</a:t>
            </a:r>
            <a:br>
              <a:rPr lang="uk-UA" sz="2800" dirty="0"/>
            </a:br>
            <a:endParaRPr lang="uk-UA" sz="2800" dirty="0"/>
          </a:p>
        </p:txBody>
      </p:sp>
      <p:sp>
        <p:nvSpPr>
          <p:cNvPr id="3" name="Объект 2"/>
          <p:cNvSpPr>
            <a:spLocks noGrp="1"/>
          </p:cNvSpPr>
          <p:nvPr>
            <p:ph idx="1"/>
          </p:nvPr>
        </p:nvSpPr>
        <p:spPr>
          <a:xfrm>
            <a:off x="467926" y="1340391"/>
            <a:ext cx="8640960" cy="5616624"/>
          </a:xfrm>
          <a:solidFill>
            <a:schemeClr val="accent2">
              <a:lumMod val="40000"/>
              <a:lumOff val="60000"/>
            </a:schemeClr>
          </a:solidFill>
        </p:spPr>
        <p:txBody>
          <a:bodyPr/>
          <a:lstStyle/>
          <a:p>
            <a:pPr marL="0" indent="0">
              <a:buNone/>
            </a:pPr>
            <a:r>
              <a:rPr lang="uk-UA" sz="2800" dirty="0" err="1"/>
              <a:t>Айварас</a:t>
            </a:r>
            <a:r>
              <a:rPr lang="uk-UA" sz="2800" dirty="0"/>
              <a:t> </a:t>
            </a:r>
            <a:r>
              <a:rPr lang="uk-UA" sz="2800" dirty="0" err="1"/>
              <a:t>Абромавичус</a:t>
            </a:r>
            <a:r>
              <a:rPr lang="uk-UA" sz="2800" dirty="0"/>
              <a:t>, литовець за походженням, народився 21 січня 1976 року у м. Вільнюс. До призначення на посаду Міністра був партнером шведської компанії </a:t>
            </a:r>
            <a:r>
              <a:rPr lang="en-US" sz="2800" dirty="0"/>
              <a:t>East Capital.</a:t>
            </a:r>
            <a:endParaRPr lang="en-US" sz="2800" dirty="0"/>
          </a:p>
          <a:p>
            <a:pPr marL="0" indent="0">
              <a:buNone/>
            </a:pPr>
            <a:r>
              <a:rPr lang="uk-UA" sz="2800" dirty="0"/>
              <a:t>Розпочав кар’єру в найбільшому балтійському банку </a:t>
            </a:r>
            <a:r>
              <a:rPr lang="en-US" sz="2800" dirty="0" err="1"/>
              <a:t>Hansabank</a:t>
            </a:r>
            <a:r>
              <a:rPr lang="en-US" sz="2800" dirty="0"/>
              <a:t>, </a:t>
            </a:r>
            <a:r>
              <a:rPr lang="uk-UA" sz="2800" dirty="0"/>
              <a:t>де незабаром був призначений головою департаменту ринку акцій. Протягом трьох наступних років очолював департамент </a:t>
            </a:r>
            <a:r>
              <a:rPr lang="uk-UA" sz="2800" dirty="0" err="1"/>
              <a:t>трейдингу</a:t>
            </a:r>
            <a:r>
              <a:rPr lang="uk-UA" sz="2800" dirty="0"/>
              <a:t> в </a:t>
            </a:r>
            <a:r>
              <a:rPr lang="en-US" sz="2800" dirty="0"/>
              <a:t>Brunswick Emerging Markets.</a:t>
            </a:r>
            <a:endParaRPr lang="en-US" sz="2800" dirty="0"/>
          </a:p>
          <a:p>
            <a:r>
              <a:rPr lang="uk-UA" sz="2800" dirty="0"/>
              <a:t>Має ступінь бакалавра в галузі міжнародного бізнесу університетів  </a:t>
            </a:r>
            <a:r>
              <a:rPr lang="en-US" sz="2800" dirty="0"/>
              <a:t>Concordia International University (</a:t>
            </a:r>
            <a:r>
              <a:rPr lang="uk-UA" sz="2800" dirty="0"/>
              <a:t>Естонія) і </a:t>
            </a:r>
            <a:r>
              <a:rPr lang="en-US" sz="2800" dirty="0"/>
              <a:t>Wisconsin (</a:t>
            </a:r>
            <a:r>
              <a:rPr lang="uk-UA" sz="2800" dirty="0"/>
              <a:t>США).</a:t>
            </a:r>
            <a:endParaRPr lang="uk-UA" sz="2800" dirty="0"/>
          </a:p>
          <a:p>
            <a:endParaRPr lang="uk-U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lumMod val="75000"/>
            </a:schemeClr>
          </a:solidFill>
        </p:spPr>
        <p:txBody>
          <a:bodyPr>
            <a:normAutofit fontScale="90000"/>
          </a:bodyPr>
          <a:lstStyle/>
          <a:p>
            <a:r>
              <a:rPr lang="uk-UA" sz="3200" dirty="0"/>
              <a:t>МІНІСТЕРСТВО ЕКОНОМІЧНОГО РОЗВИТКУ І ТОРГІВЛІ УКРАЇНИ</a:t>
            </a:r>
            <a:br>
              <a:rPr lang="uk-UA" dirty="0"/>
            </a:br>
            <a:endParaRPr lang="uk-UA" dirty="0"/>
          </a:p>
        </p:txBody>
      </p:sp>
      <p:sp>
        <p:nvSpPr>
          <p:cNvPr id="3" name="Объект 2"/>
          <p:cNvSpPr>
            <a:spLocks noGrp="1"/>
          </p:cNvSpPr>
          <p:nvPr>
            <p:ph idx="1"/>
          </p:nvPr>
        </p:nvSpPr>
        <p:spPr>
          <a:xfrm>
            <a:off x="323528" y="980728"/>
            <a:ext cx="8363272" cy="5145435"/>
          </a:xfrm>
          <a:solidFill>
            <a:schemeClr val="accent2">
              <a:lumMod val="20000"/>
              <a:lumOff val="80000"/>
            </a:schemeClr>
          </a:solidFill>
        </p:spPr>
        <p:txBody>
          <a:bodyPr/>
          <a:lstStyle/>
          <a:p>
            <a:pPr marL="0" indent="0" algn="ctr">
              <a:buNone/>
            </a:pPr>
            <a:r>
              <a:rPr lang="uk-UA" dirty="0"/>
              <a:t>Н А К А З</a:t>
            </a:r>
            <a:endParaRPr lang="uk-UA" dirty="0"/>
          </a:p>
          <a:p>
            <a:pPr marL="0" indent="0">
              <a:buNone/>
            </a:pPr>
            <a:r>
              <a:rPr lang="uk-UA" sz="1800" dirty="0"/>
              <a:t>27.01.2016 № 116</a:t>
            </a:r>
            <a:endParaRPr lang="uk-UA" sz="1800" dirty="0"/>
          </a:p>
          <a:p>
            <a:pPr marL="0" indent="0">
              <a:buNone/>
            </a:pPr>
            <a:r>
              <a:rPr lang="uk-UA" sz="1800" dirty="0"/>
              <a:t>Київ</a:t>
            </a:r>
            <a:endParaRPr lang="uk-UA" sz="1800" dirty="0"/>
          </a:p>
          <a:p>
            <a:pPr marL="0" indent="0" algn="ctr">
              <a:buNone/>
            </a:pPr>
            <a:r>
              <a:rPr lang="uk-UA" sz="2000" dirty="0"/>
              <a:t>  Про затвердження Положення</a:t>
            </a:r>
            <a:endParaRPr lang="uk-UA" sz="2000" dirty="0"/>
          </a:p>
          <a:p>
            <a:pPr marL="0" indent="0" algn="ctr">
              <a:buNone/>
            </a:pPr>
            <a:r>
              <a:rPr lang="uk-UA" sz="2000" dirty="0"/>
              <a:t>про управління туризму та курортів</a:t>
            </a:r>
            <a:endParaRPr lang="uk-UA" sz="2000" dirty="0"/>
          </a:p>
          <a:p>
            <a:pPr marL="0" indent="0">
              <a:buNone/>
            </a:pPr>
            <a:r>
              <a:rPr lang="uk-UA" sz="2000" dirty="0"/>
              <a:t>НАКАЗУЮ:</a:t>
            </a:r>
            <a:endParaRPr lang="uk-UA" sz="2000" dirty="0"/>
          </a:p>
          <a:p>
            <a:pPr marL="0" indent="0">
              <a:buNone/>
            </a:pPr>
            <a:r>
              <a:rPr lang="uk-UA" sz="2000" dirty="0"/>
              <a:t>1. Затвердити Положення про управління туризму та курортів як самостійний структурний підрозділ Міністерства економічного розвитку і торгівлі України, що додається.</a:t>
            </a:r>
            <a:endParaRPr lang="uk-UA" sz="2000" dirty="0"/>
          </a:p>
          <a:p>
            <a:pPr marL="0" indent="0">
              <a:buNone/>
            </a:pPr>
            <a:r>
              <a:rPr lang="uk-UA" sz="2000" dirty="0"/>
              <a:t>2. Контроль за виконанням цього наказу покласти на першого</a:t>
            </a:r>
            <a:endParaRPr lang="uk-UA" sz="2000" dirty="0"/>
          </a:p>
          <a:p>
            <a:pPr marL="0" indent="0">
              <a:buNone/>
            </a:pPr>
            <a:r>
              <a:rPr lang="uk-UA" sz="2000" dirty="0"/>
              <a:t>заступника Міністра Ковалів Ю. І.</a:t>
            </a:r>
            <a:endParaRPr lang="uk-UA" sz="2000" dirty="0"/>
          </a:p>
          <a:p>
            <a:pPr marL="0" indent="0">
              <a:buNone/>
            </a:pPr>
            <a:endParaRPr lang="uk-UA" sz="2000" dirty="0"/>
          </a:p>
          <a:p>
            <a:pPr marL="0" indent="0">
              <a:buNone/>
            </a:pPr>
            <a:r>
              <a:rPr lang="uk-UA" sz="2000" dirty="0"/>
              <a:t>Міністр /підпис/ </a:t>
            </a:r>
            <a:r>
              <a:rPr lang="uk-UA" sz="2000" dirty="0" err="1"/>
              <a:t>Айварас</a:t>
            </a:r>
            <a:r>
              <a:rPr lang="uk-UA" sz="2000" dirty="0"/>
              <a:t> АБРОМАВИЧУС</a:t>
            </a:r>
            <a:endParaRPr lang="uk-UA"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95536" y="0"/>
            <a:ext cx="8291264" cy="1417638"/>
          </a:xfrm>
          <a:solidFill>
            <a:srgbClr val="66FFFF"/>
          </a:solidFill>
        </p:spPr>
        <p:txBody>
          <a:bodyPr>
            <a:normAutofit fontScale="90000"/>
          </a:bodyPr>
          <a:lstStyle/>
          <a:p>
            <a:r>
              <a:rPr lang="uk-UA" b="1" u="sng" dirty="0"/>
              <a:t>Організаційна структура 	вітчизняного 	туризму</a:t>
            </a:r>
            <a:endParaRPr lang="uk-UA" u="sng" dirty="0"/>
          </a:p>
        </p:txBody>
      </p:sp>
      <p:sp>
        <p:nvSpPr>
          <p:cNvPr id="3" name="Объект 2"/>
          <p:cNvSpPr>
            <a:spLocks noGrp="1"/>
          </p:cNvSpPr>
          <p:nvPr>
            <p:ph idx="1"/>
          </p:nvPr>
        </p:nvSpPr>
        <p:spPr>
          <a:xfrm>
            <a:off x="179512" y="1340767"/>
            <a:ext cx="8964032" cy="5508000"/>
          </a:xfrm>
          <a:solidFill>
            <a:schemeClr val="accent3">
              <a:lumMod val="40000"/>
              <a:lumOff val="60000"/>
            </a:schemeClr>
          </a:solidFill>
        </p:spPr>
        <p:txBody>
          <a:bodyPr/>
          <a:lstStyle/>
          <a:p>
            <a:pPr marL="0" indent="0">
              <a:buNone/>
            </a:pPr>
            <a:r>
              <a:rPr lang="uk-UA" sz="4000" b="1" dirty="0"/>
              <a:t>В Міністерстві економічного розвитку і торгівлі України </a:t>
            </a:r>
            <a:r>
              <a:rPr lang="uk-UA" sz="4000" b="1" u="sng" dirty="0"/>
              <a:t>01.02.2016 р</a:t>
            </a:r>
            <a:r>
              <a:rPr lang="uk-UA" sz="4000" b="1" dirty="0"/>
              <a:t>. створено </a:t>
            </a:r>
            <a:r>
              <a:rPr lang="uk-UA" sz="4000" dirty="0"/>
              <a:t>Управління туризму та курортів</a:t>
            </a:r>
            <a:r>
              <a:rPr lang="uk-UA" sz="4000" b="1" dirty="0"/>
              <a:t>.</a:t>
            </a:r>
            <a:endParaRPr lang="uk-UA" sz="4000" b="1" dirty="0"/>
          </a:p>
          <a:p>
            <a:pPr marL="0" indent="0">
              <a:buNone/>
            </a:pPr>
            <a:r>
              <a:rPr lang="uk-UA" sz="4000" b="1" dirty="0"/>
              <a:t>Начальник - ЛІПТУГА Іван Леонідович </a:t>
            </a:r>
            <a:r>
              <a:rPr lang="uk-UA" sz="2800" i="1" dirty="0"/>
              <a:t>До складу управління входять такі структурні підрозділи</a:t>
            </a:r>
            <a:r>
              <a:rPr lang="uk-UA" sz="2800" dirty="0"/>
              <a:t>: </a:t>
            </a:r>
            <a:endParaRPr lang="uk-UA" sz="2800" dirty="0"/>
          </a:p>
          <a:p>
            <a:pPr marL="0" indent="0">
              <a:buNone/>
            </a:pPr>
            <a:r>
              <a:rPr lang="uk-UA" sz="2800" dirty="0"/>
              <a:t>- </a:t>
            </a:r>
            <a:r>
              <a:rPr lang="uk-UA" b="1" dirty="0"/>
              <a:t>відділ координації туристичної діяльності; </a:t>
            </a:r>
            <a:endParaRPr lang="uk-UA" b="1" dirty="0"/>
          </a:p>
          <a:p>
            <a:pPr marL="0" indent="0">
              <a:buNone/>
            </a:pPr>
            <a:r>
              <a:rPr lang="uk-UA" b="1" dirty="0"/>
              <a:t>- відділ маркетингу та міжнародної діяльності</a:t>
            </a:r>
            <a:r>
              <a:rPr lang="uk-UA" sz="2800" dirty="0"/>
              <a:t>. </a:t>
            </a:r>
            <a:endParaRPr lang="uk-UA" sz="2800" b="1" dirty="0"/>
          </a:p>
          <a:p>
            <a:endParaRPr lang="uk-U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435280" cy="1008000"/>
          </a:xfrm>
          <a:solidFill>
            <a:schemeClr val="accent6">
              <a:lumMod val="40000"/>
              <a:lumOff val="60000"/>
            </a:schemeClr>
          </a:solidFill>
        </p:spPr>
        <p:txBody>
          <a:bodyPr>
            <a:normAutofit fontScale="90000"/>
          </a:bodyPr>
          <a:lstStyle/>
          <a:p>
            <a:r>
              <a:rPr lang="uk-UA" sz="3600" b="1" dirty="0"/>
              <a:t>ЛІПТУГА Іван Леонідович </a:t>
            </a:r>
            <a:br>
              <a:rPr lang="uk-UA" sz="3600" b="1" dirty="0"/>
            </a:br>
            <a:r>
              <a:rPr lang="uk-UA" sz="3600" b="1" dirty="0"/>
              <a:t>(</a:t>
            </a:r>
            <a:r>
              <a:rPr lang="uk-UA" sz="2000" b="1" dirty="0"/>
              <a:t>звільнився в серпні 2017р</a:t>
            </a:r>
            <a:r>
              <a:rPr lang="uk-UA" sz="3600" b="1" dirty="0"/>
              <a:t>.)</a:t>
            </a:r>
            <a:endParaRPr lang="uk-UA" sz="3600" dirty="0"/>
          </a:p>
        </p:txBody>
      </p:sp>
      <p:sp>
        <p:nvSpPr>
          <p:cNvPr id="3" name="Объект 2"/>
          <p:cNvSpPr>
            <a:spLocks noGrp="1"/>
          </p:cNvSpPr>
          <p:nvPr>
            <p:ph idx="1"/>
          </p:nvPr>
        </p:nvSpPr>
        <p:spPr>
          <a:xfrm>
            <a:off x="0" y="1052735"/>
            <a:ext cx="9036000" cy="6228000"/>
          </a:xfrm>
          <a:solidFill>
            <a:schemeClr val="accent6">
              <a:lumMod val="40000"/>
              <a:lumOff val="60000"/>
            </a:schemeClr>
          </a:solidFill>
        </p:spPr>
        <p:txBody>
          <a:bodyPr>
            <a:noAutofit/>
          </a:bodyPr>
          <a:lstStyle/>
          <a:p>
            <a:pPr marL="0" indent="0">
              <a:buNone/>
            </a:pPr>
            <a:r>
              <a:rPr lang="ru-RU" sz="2800" b="1" u="sng" dirty="0" err="1"/>
              <a:t>Досягнення</a:t>
            </a:r>
            <a:r>
              <a:rPr lang="ru-RU" sz="2800" b="1" u="sng" dirty="0"/>
              <a:t> як  </a:t>
            </a:r>
            <a:r>
              <a:rPr lang="ru-RU" sz="2800" b="1" u="sng" dirty="0" err="1"/>
              <a:t>керівника</a:t>
            </a:r>
            <a:r>
              <a:rPr lang="ru-RU" sz="2800" b="1" u="sng" dirty="0"/>
              <a:t> </a:t>
            </a:r>
            <a:r>
              <a:rPr lang="ru-RU" sz="2800" b="1" u="sng" dirty="0" err="1"/>
              <a:t>Управління</a:t>
            </a:r>
            <a:r>
              <a:rPr lang="ru-RU" sz="2800" b="1" u="sng" dirty="0"/>
              <a:t> туризму</a:t>
            </a:r>
            <a:r>
              <a:rPr lang="ru-RU" sz="2400" dirty="0"/>
              <a:t>:</a:t>
            </a:r>
            <a:endParaRPr lang="ru-RU" sz="2400" dirty="0"/>
          </a:p>
          <a:p>
            <a:r>
              <a:rPr lang="ru-RU" sz="2400" dirty="0"/>
              <a:t> </a:t>
            </a:r>
            <a:r>
              <a:rPr lang="ru-RU" sz="2400" dirty="0" err="1"/>
              <a:t>Прийнята</a:t>
            </a:r>
            <a:r>
              <a:rPr lang="ru-RU" sz="2400" dirty="0"/>
              <a:t> </a:t>
            </a:r>
            <a:r>
              <a:rPr lang="ru-RU" sz="2400" dirty="0" err="1"/>
              <a:t>Стратегія</a:t>
            </a:r>
            <a:r>
              <a:rPr lang="ru-RU" sz="2400" dirty="0"/>
              <a:t> </a:t>
            </a:r>
            <a:r>
              <a:rPr lang="ru-RU" sz="2400" dirty="0" err="1"/>
              <a:t>розвитку</a:t>
            </a:r>
            <a:r>
              <a:rPr lang="ru-RU" sz="2400" dirty="0"/>
              <a:t> туризму і </a:t>
            </a:r>
            <a:r>
              <a:rPr lang="ru-RU" sz="2400" dirty="0" err="1"/>
              <a:t>курортів</a:t>
            </a:r>
            <a:r>
              <a:rPr lang="ru-RU" sz="2400" dirty="0"/>
              <a:t> до 2026 року</a:t>
            </a:r>
            <a:endParaRPr lang="ru-RU" sz="2400" dirty="0"/>
          </a:p>
          <a:p>
            <a:r>
              <a:rPr lang="ru-RU" sz="2400" dirty="0"/>
              <a:t> Створено та </a:t>
            </a:r>
            <a:r>
              <a:rPr lang="ru-RU" sz="2400" dirty="0" err="1"/>
              <a:t>успішно</a:t>
            </a:r>
            <a:r>
              <a:rPr lang="ru-RU" sz="2400" dirty="0"/>
              <a:t> </a:t>
            </a:r>
            <a:r>
              <a:rPr lang="ru-RU" sz="2400" dirty="0" err="1"/>
              <a:t>працює</a:t>
            </a:r>
            <a:r>
              <a:rPr lang="ru-RU" sz="2400" dirty="0"/>
              <a:t> Рада </a:t>
            </a:r>
            <a:r>
              <a:rPr lang="ru-RU" sz="2400" dirty="0" err="1"/>
              <a:t>туристичних</a:t>
            </a:r>
            <a:r>
              <a:rPr lang="ru-RU" sz="2400" dirty="0"/>
              <a:t> </a:t>
            </a:r>
            <a:r>
              <a:rPr lang="ru-RU" sz="2400" dirty="0" err="1"/>
              <a:t>міст</a:t>
            </a:r>
            <a:r>
              <a:rPr lang="ru-RU" sz="2400" dirty="0"/>
              <a:t> і </a:t>
            </a:r>
            <a:r>
              <a:rPr lang="ru-RU" sz="2400" dirty="0" err="1"/>
              <a:t>регіонів</a:t>
            </a:r>
            <a:endParaRPr lang="ru-RU" sz="2400" dirty="0"/>
          </a:p>
          <a:p>
            <a:r>
              <a:rPr lang="ru-RU" sz="2400" dirty="0"/>
              <a:t> Створено Мережу </a:t>
            </a:r>
            <a:r>
              <a:rPr lang="ru-RU" sz="2400" dirty="0" err="1"/>
              <a:t>туристичних</a:t>
            </a:r>
            <a:r>
              <a:rPr lang="ru-RU" sz="2400" dirty="0"/>
              <a:t> </a:t>
            </a:r>
            <a:r>
              <a:rPr lang="ru-RU" sz="2400" dirty="0" err="1"/>
              <a:t>вузів</a:t>
            </a:r>
            <a:r>
              <a:rPr lang="ru-RU" sz="2400" dirty="0"/>
              <a:t> </a:t>
            </a:r>
            <a:r>
              <a:rPr lang="ru-RU" sz="2400" dirty="0" err="1"/>
              <a:t>України</a:t>
            </a:r>
            <a:r>
              <a:rPr lang="ru-RU" sz="2400" dirty="0"/>
              <a:t> - </a:t>
            </a:r>
            <a:r>
              <a:rPr lang="ru-RU" sz="2400" dirty="0" err="1"/>
              <a:t>Наукова</a:t>
            </a:r>
            <a:r>
              <a:rPr lang="ru-RU" sz="2400" dirty="0"/>
              <a:t> рада</a:t>
            </a:r>
            <a:endParaRPr lang="ru-RU" sz="2400" dirty="0"/>
          </a:p>
          <a:p>
            <a:r>
              <a:rPr lang="ru-RU" sz="2400" dirty="0"/>
              <a:t> </a:t>
            </a:r>
            <a:r>
              <a:rPr lang="ru-RU" sz="2400" dirty="0" err="1"/>
              <a:t>Прийнята</a:t>
            </a:r>
            <a:r>
              <a:rPr lang="ru-RU" sz="2400" dirty="0"/>
              <a:t> </a:t>
            </a:r>
            <a:r>
              <a:rPr lang="ru-RU" sz="2400" dirty="0" err="1"/>
              <a:t>бюджетна</a:t>
            </a:r>
            <a:r>
              <a:rPr lang="ru-RU" sz="2400" dirty="0"/>
              <a:t> </a:t>
            </a:r>
            <a:r>
              <a:rPr lang="ru-RU" sz="2400" dirty="0" err="1"/>
              <a:t>програма</a:t>
            </a:r>
            <a:r>
              <a:rPr lang="ru-RU" sz="2400" dirty="0"/>
              <a:t> маркетингу та </a:t>
            </a:r>
            <a:r>
              <a:rPr lang="ru-RU" sz="2400" dirty="0" err="1"/>
              <a:t>просування</a:t>
            </a:r>
            <a:r>
              <a:rPr lang="ru-RU" sz="2400" dirty="0"/>
              <a:t> туризму </a:t>
            </a:r>
            <a:r>
              <a:rPr lang="ru-RU" sz="2400" dirty="0" err="1"/>
              <a:t>України</a:t>
            </a:r>
            <a:endParaRPr lang="ru-RU" sz="2400" dirty="0"/>
          </a:p>
          <a:p>
            <a:r>
              <a:rPr lang="ru-RU" sz="2400" dirty="0"/>
              <a:t>Створено </a:t>
            </a:r>
            <a:r>
              <a:rPr lang="ru-RU" sz="2400" dirty="0" err="1"/>
              <a:t>Національна</a:t>
            </a:r>
            <a:r>
              <a:rPr lang="ru-RU" sz="2400" dirty="0"/>
              <a:t> </a:t>
            </a:r>
            <a:r>
              <a:rPr lang="ru-RU" sz="2400" dirty="0" err="1"/>
              <a:t>туристична</a:t>
            </a:r>
            <a:r>
              <a:rPr lang="ru-RU" sz="2400" dirty="0"/>
              <a:t> </a:t>
            </a:r>
            <a:r>
              <a:rPr lang="ru-RU" sz="2400" dirty="0" err="1"/>
              <a:t>організація</a:t>
            </a:r>
            <a:r>
              <a:rPr lang="ru-RU" sz="2400" dirty="0"/>
              <a:t> і ряд </a:t>
            </a:r>
            <a:r>
              <a:rPr lang="ru-RU" sz="2400" dirty="0" err="1"/>
              <a:t>Регіональних</a:t>
            </a:r>
            <a:r>
              <a:rPr lang="ru-RU" sz="2400" dirty="0"/>
              <a:t> </a:t>
            </a:r>
            <a:r>
              <a:rPr lang="ru-RU" sz="2400" dirty="0" err="1"/>
              <a:t>туристичних</a:t>
            </a:r>
            <a:r>
              <a:rPr lang="ru-RU" sz="2400" dirty="0"/>
              <a:t> </a:t>
            </a:r>
            <a:r>
              <a:rPr lang="ru-RU" sz="2400" dirty="0" err="1"/>
              <a:t>організацій</a:t>
            </a:r>
            <a:endParaRPr lang="ru-RU" sz="2400" dirty="0"/>
          </a:p>
          <a:p>
            <a:r>
              <a:rPr lang="ru-RU" sz="2400" dirty="0" err="1"/>
              <a:t>Формується</a:t>
            </a:r>
            <a:r>
              <a:rPr lang="ru-RU" sz="2400" dirty="0"/>
              <a:t> </a:t>
            </a:r>
            <a:r>
              <a:rPr lang="ru-RU" sz="2400" dirty="0" err="1"/>
              <a:t>Національна</a:t>
            </a:r>
            <a:r>
              <a:rPr lang="ru-RU" sz="2400" dirty="0"/>
              <a:t> мережа </a:t>
            </a:r>
            <a:r>
              <a:rPr lang="ru-RU" sz="2400" dirty="0" err="1"/>
              <a:t>туристичних</a:t>
            </a:r>
            <a:r>
              <a:rPr lang="ru-RU" sz="2400" dirty="0"/>
              <a:t> </a:t>
            </a:r>
            <a:r>
              <a:rPr lang="ru-RU" sz="2400" dirty="0" err="1"/>
              <a:t>брендів</a:t>
            </a:r>
            <a:endParaRPr lang="ru-RU" sz="2400" dirty="0"/>
          </a:p>
          <a:p>
            <a:r>
              <a:rPr lang="ru-RU" sz="2400" dirty="0" err="1"/>
              <a:t>Створюються</a:t>
            </a:r>
            <a:r>
              <a:rPr lang="ru-RU" sz="2400" dirty="0"/>
              <a:t> </a:t>
            </a:r>
            <a:r>
              <a:rPr lang="ru-RU" sz="2400" dirty="0" err="1"/>
              <a:t>Національна</a:t>
            </a:r>
            <a:r>
              <a:rPr lang="ru-RU" sz="2400" dirty="0"/>
              <a:t> </a:t>
            </a:r>
            <a:r>
              <a:rPr lang="ru-RU" sz="2400" dirty="0" err="1"/>
              <a:t>програма</a:t>
            </a:r>
            <a:r>
              <a:rPr lang="ru-RU" sz="2400" dirty="0"/>
              <a:t> </a:t>
            </a:r>
            <a:r>
              <a:rPr lang="ru-RU" sz="2400" dirty="0" err="1"/>
              <a:t>лояльності</a:t>
            </a:r>
            <a:r>
              <a:rPr lang="ru-RU" sz="2400" dirty="0"/>
              <a:t> «Турист </a:t>
            </a:r>
            <a:r>
              <a:rPr lang="ru-RU" sz="2400" dirty="0" err="1"/>
              <a:t>України</a:t>
            </a:r>
            <a:r>
              <a:rPr lang="ru-RU" sz="2400" dirty="0"/>
              <a:t>» з партнерами </a:t>
            </a:r>
            <a:r>
              <a:rPr lang="ru-RU" sz="2400" dirty="0" err="1"/>
              <a:t>ПриватБанк</a:t>
            </a:r>
            <a:r>
              <a:rPr lang="ru-RU" sz="2400" dirty="0"/>
              <a:t> і VISA</a:t>
            </a:r>
            <a:endParaRPr lang="ru-RU" sz="2400" dirty="0"/>
          </a:p>
          <a:p>
            <a:r>
              <a:rPr lang="ru-RU" sz="2400" dirty="0" err="1"/>
              <a:t>Сформульовано</a:t>
            </a:r>
            <a:r>
              <a:rPr lang="ru-RU" sz="2400" dirty="0"/>
              <a:t>, </a:t>
            </a:r>
            <a:r>
              <a:rPr lang="ru-RU" sz="2400" dirty="0" err="1"/>
              <a:t>обговорені</a:t>
            </a:r>
            <a:r>
              <a:rPr lang="ru-RU" sz="2400" dirty="0"/>
              <a:t> та </a:t>
            </a:r>
            <a:r>
              <a:rPr lang="ru-RU" sz="2400" dirty="0" err="1"/>
              <a:t>передані</a:t>
            </a:r>
            <a:r>
              <a:rPr lang="ru-RU" sz="2400" dirty="0"/>
              <a:t> на </a:t>
            </a:r>
            <a:r>
              <a:rPr lang="ru-RU" sz="2400" dirty="0" err="1"/>
              <a:t>узгодження</a:t>
            </a:r>
            <a:r>
              <a:rPr lang="ru-RU" sz="2400" dirty="0"/>
              <a:t> в </a:t>
            </a:r>
            <a:r>
              <a:rPr lang="ru-RU" sz="2400" dirty="0" err="1"/>
              <a:t>інші</a:t>
            </a:r>
            <a:r>
              <a:rPr lang="ru-RU" sz="2400" dirty="0"/>
              <a:t> </a:t>
            </a:r>
            <a:r>
              <a:rPr lang="ru-RU" sz="2400" dirty="0" err="1"/>
              <a:t>органи</a:t>
            </a:r>
            <a:r>
              <a:rPr lang="ru-RU" sz="2400" dirty="0"/>
              <a:t> </a:t>
            </a:r>
            <a:r>
              <a:rPr lang="ru-RU" sz="2400" dirty="0" err="1"/>
              <a:t>влади</a:t>
            </a:r>
            <a:r>
              <a:rPr lang="ru-RU" sz="2400" dirty="0"/>
              <a:t> </a:t>
            </a:r>
            <a:r>
              <a:rPr lang="ru-RU" sz="2400" dirty="0" err="1"/>
              <a:t>проекти</a:t>
            </a:r>
            <a:r>
              <a:rPr lang="ru-RU" sz="2400" dirty="0"/>
              <a:t> ЗУ "Про туризм", "Про </a:t>
            </a:r>
            <a:r>
              <a:rPr lang="ru-RU" sz="2400" dirty="0" err="1"/>
              <a:t>курорти</a:t>
            </a:r>
            <a:r>
              <a:rPr lang="ru-RU" sz="2400" dirty="0"/>
              <a:t>" та </a:t>
            </a:r>
            <a:r>
              <a:rPr lang="ru-RU" sz="2400" dirty="0" err="1"/>
              <a:t>нову</a:t>
            </a:r>
            <a:r>
              <a:rPr lang="ru-RU" sz="2400" dirty="0"/>
              <a:t> Постанову про порядок </a:t>
            </a:r>
            <a:r>
              <a:rPr lang="ru-RU" sz="2400" dirty="0" err="1"/>
              <a:t>категоризації</a:t>
            </a:r>
            <a:r>
              <a:rPr lang="ru-RU" sz="2400" dirty="0"/>
              <a:t> </a:t>
            </a:r>
            <a:r>
              <a:rPr lang="ru-RU" sz="2400" dirty="0" err="1"/>
              <a:t>об'єктів</a:t>
            </a:r>
            <a:r>
              <a:rPr lang="ru-RU" sz="2400" dirty="0"/>
              <a:t> </a:t>
            </a:r>
            <a:r>
              <a:rPr lang="ru-RU" sz="2400" dirty="0" err="1"/>
              <a:t>туристичної</a:t>
            </a:r>
            <a:r>
              <a:rPr lang="ru-RU" sz="2400" dirty="0"/>
              <a:t> </a:t>
            </a:r>
            <a:r>
              <a:rPr lang="ru-RU" sz="2400" dirty="0" err="1"/>
              <a:t>інфраструктури</a:t>
            </a:r>
            <a:r>
              <a:rPr lang="ru-RU" sz="2400" dirty="0"/>
              <a:t>.</a:t>
            </a:r>
            <a:endParaRPr lang="uk-UA"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uk-UA" sz="2800" b="1" u="sng" dirty="0">
                <a:hlinkClick r:id="rId1"/>
              </a:rPr>
              <a:t>Перший віце-прем'єр-міністр України - Міністр економічного розвитку і торгівлі України</a:t>
            </a:r>
            <a:br>
              <a:rPr lang="uk-UA" sz="2800" u="sng" dirty="0">
                <a:hlinkClick r:id="rId1"/>
              </a:rPr>
            </a:br>
            <a:r>
              <a:rPr lang="uk-UA" sz="2800" b="1" u="sng" dirty="0">
                <a:hlinkClick r:id="rId1"/>
              </a:rPr>
              <a:t>КУБІВ СТЕПАН ІВАНОВИЧ</a:t>
            </a:r>
            <a:endParaRPr lang="uk-UA" sz="2800" dirty="0"/>
          </a:p>
        </p:txBody>
      </p:sp>
      <p:graphicFrame>
        <p:nvGraphicFramePr>
          <p:cNvPr id="6" name="Объект 5"/>
          <p:cNvGraphicFramePr>
            <a:graphicFrameLocks noGrp="1"/>
          </p:cNvGraphicFramePr>
          <p:nvPr>
            <p:ph idx="1"/>
          </p:nvPr>
        </p:nvGraphicFramePr>
        <p:xfrm>
          <a:off x="611560" y="1417639"/>
          <a:ext cx="7815980" cy="5020651"/>
        </p:xfrm>
        <a:graphic>
          <a:graphicData uri="http://schemas.openxmlformats.org/drawingml/2006/table">
            <a:tbl>
              <a:tblPr/>
              <a:tblGrid>
                <a:gridCol w="3907990"/>
                <a:gridCol w="3907990"/>
              </a:tblGrid>
              <a:tr h="1018183">
                <a:tc gridSpan="2">
                  <a:txBody>
                    <a:bodyPr/>
                    <a:lstStyle/>
                    <a:p>
                      <a:r>
                        <a:rPr lang="uk-UA" sz="3200" b="1" dirty="0">
                          <a:effectLst/>
                        </a:rPr>
                        <a:t>Директор департаменту туризму та курортів</a:t>
                      </a:r>
                      <a:endParaRPr lang="uk-UA" sz="3200" dirty="0">
                        <a:effectLst/>
                      </a:endParaRPr>
                    </a:p>
                  </a:txBody>
                  <a:tcPr marL="0" marR="0" marT="0" marB="0" anchor="ctr">
                    <a:lnL>
                      <a:noFill/>
                    </a:lnL>
                    <a:lnR>
                      <a:noFill/>
                    </a:lnR>
                    <a:lnT>
                      <a:noFill/>
                    </a:lnT>
                    <a:lnB>
                      <a:noFill/>
                    </a:lnB>
                    <a:solidFill>
                      <a:srgbClr val="CCCCCC"/>
                    </a:solidFill>
                  </a:tcPr>
                </a:tc>
                <a:tc hMerge="1">
                  <a:tcPr/>
                </a:tc>
              </a:tr>
              <a:tr h="1018183">
                <a:tc>
                  <a:txBody>
                    <a:bodyPr/>
                    <a:lstStyle/>
                    <a:p>
                      <a:r>
                        <a:rPr lang="uk-UA" sz="3200" b="1" u="sng" dirty="0"/>
                        <a:t>СЕРДЮК Оксана Вікторівна</a:t>
                      </a:r>
                      <a:endParaRPr lang="uk-UA" sz="3200" b="1" u="sng" dirty="0"/>
                    </a:p>
                  </a:txBody>
                  <a:tcPr marL="0" marR="0" marT="0" marB="0" anchor="ctr">
                    <a:lnL>
                      <a:noFill/>
                    </a:lnL>
                    <a:lnR>
                      <a:noFill/>
                    </a:lnR>
                    <a:lnT>
                      <a:noFill/>
                    </a:lnT>
                    <a:lnB>
                      <a:noFill/>
                    </a:lnB>
                  </a:tcPr>
                </a:tc>
                <a:tc>
                  <a:txBody>
                    <a:bodyPr/>
                    <a:lstStyle/>
                    <a:p>
                      <a:r>
                        <a:rPr lang="uk-UA" sz="2400" dirty="0"/>
                        <a:t>(044) 200-28-77</a:t>
                      </a:r>
                      <a:endParaRPr lang="uk-UA" sz="2400" dirty="0"/>
                    </a:p>
                  </a:txBody>
                  <a:tcPr marL="0" marR="0" marT="0" marB="0" anchor="ctr">
                    <a:lnL>
                      <a:noFill/>
                    </a:lnL>
                    <a:lnR>
                      <a:noFill/>
                    </a:lnR>
                    <a:lnT>
                      <a:noFill/>
                    </a:lnT>
                    <a:lnB>
                      <a:noFill/>
                    </a:lnB>
                  </a:tcPr>
                </a:tc>
              </a:tr>
              <a:tr h="1018183">
                <a:tc gridSpan="2">
                  <a:txBody>
                    <a:bodyPr/>
                    <a:lstStyle/>
                    <a:p>
                      <a:r>
                        <a:rPr lang="ru-RU" sz="3200" b="1" dirty="0">
                          <a:effectLst/>
                        </a:rPr>
                        <a:t>Заступник директора департаменту - начальник </a:t>
                      </a:r>
                      <a:r>
                        <a:rPr lang="ru-RU" sz="3200" b="1" dirty="0" err="1">
                          <a:effectLst/>
                        </a:rPr>
                        <a:t>відділу</a:t>
                      </a:r>
                      <a:endParaRPr lang="ru-RU" sz="3200" dirty="0">
                        <a:effectLst/>
                      </a:endParaRPr>
                    </a:p>
                  </a:txBody>
                  <a:tcPr marL="0" marR="0" marT="0" marB="0" anchor="ctr">
                    <a:lnL>
                      <a:noFill/>
                    </a:lnL>
                    <a:lnR>
                      <a:noFill/>
                    </a:lnR>
                    <a:lnT>
                      <a:noFill/>
                    </a:lnT>
                    <a:lnB>
                      <a:noFill/>
                    </a:lnB>
                    <a:solidFill>
                      <a:srgbClr val="CCCCCC"/>
                    </a:solidFill>
                  </a:tcPr>
                </a:tc>
                <a:tc hMerge="1">
                  <a:tcPr/>
                </a:tc>
              </a:tr>
              <a:tr h="983051">
                <a:tc>
                  <a:txBody>
                    <a:bodyPr/>
                    <a:lstStyle/>
                    <a:p>
                      <a:r>
                        <a:rPr lang="uk-UA" sz="2400" dirty="0"/>
                        <a:t>МАРТИНОВСЬКА Віталіна Вікторівна</a:t>
                      </a:r>
                      <a:endParaRPr lang="uk-UA" sz="2400" dirty="0"/>
                    </a:p>
                  </a:txBody>
                  <a:tcPr marL="0" marR="0" marT="0" marB="0" anchor="ctr">
                    <a:lnL>
                      <a:noFill/>
                    </a:lnL>
                    <a:lnR>
                      <a:noFill/>
                    </a:lnR>
                    <a:lnT>
                      <a:noFill/>
                    </a:lnT>
                    <a:lnB>
                      <a:noFill/>
                    </a:lnB>
                  </a:tcPr>
                </a:tc>
                <a:tc>
                  <a:txBody>
                    <a:bodyPr/>
                    <a:lstStyle/>
                    <a:p>
                      <a:r>
                        <a:rPr lang="uk-UA" sz="1500" dirty="0"/>
                        <a:t>(</a:t>
                      </a:r>
                      <a:r>
                        <a:rPr lang="uk-UA" sz="2400" dirty="0"/>
                        <a:t>044) 200-44-98</a:t>
                      </a:r>
                      <a:endParaRPr lang="uk-UA" sz="2400" dirty="0"/>
                    </a:p>
                  </a:txBody>
                  <a:tcPr marL="0" marR="0" marT="0" marB="0" anchor="ctr">
                    <a:lnL>
                      <a:noFill/>
                    </a:lnL>
                    <a:lnR>
                      <a:noFill/>
                    </a:lnR>
                    <a:lnT>
                      <a:noFill/>
                    </a:lnT>
                    <a:lnB>
                      <a:noFill/>
                    </a:lnB>
                  </a:tcPr>
                </a:tc>
              </a:tr>
              <a:tr h="983051">
                <a:tc>
                  <a:txBody>
                    <a:bodyPr/>
                    <a:lstStyle/>
                    <a:p>
                      <a:endParaRPr lang="uk-UA" sz="2400" dirty="0"/>
                    </a:p>
                  </a:txBody>
                  <a:tcPr marL="0" marR="0" marT="0" marB="0" anchor="ctr">
                    <a:lnL>
                      <a:noFill/>
                    </a:lnL>
                    <a:lnR>
                      <a:noFill/>
                    </a:lnR>
                    <a:lnT>
                      <a:noFill/>
                    </a:lnT>
                    <a:lnB>
                      <a:noFill/>
                    </a:lnB>
                  </a:tcPr>
                </a:tc>
                <a:tc>
                  <a:txBody>
                    <a:bodyPr/>
                    <a:lstStyle/>
                    <a:p>
                      <a:endParaRPr lang="uk-UA" sz="2400" dirty="0"/>
                    </a:p>
                  </a:txBody>
                  <a:tcPr marL="0" marR="0" marT="0" marB="0" anchor="ctr">
                    <a:lnL>
                      <a:noFill/>
                    </a:lnL>
                    <a:lnR>
                      <a:noFill/>
                    </a:lnR>
                    <a:lnT>
                      <a:noFill/>
                    </a:lnT>
                    <a:lnB>
                      <a:noFill/>
                    </a:lnB>
                  </a:tcPr>
                </a:tc>
              </a:tr>
            </a:tbl>
          </a:graphicData>
        </a:graphic>
      </p:graphicFrame>
      <p:sp>
        <p:nvSpPr>
          <p:cNvPr id="7" name="Rectangle 1"/>
          <p:cNvSpPr>
            <a:spLocks noChangeArrowheads="1"/>
          </p:cNvSpPr>
          <p:nvPr/>
        </p:nvSpPr>
        <p:spPr bwMode="auto">
          <a:xfrm flipH="1" flipV="1">
            <a:off x="-1260648" y="7846169"/>
            <a:ext cx="9688188" cy="815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76176"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uk-UA" altLang="uk-UA" sz="2400" b="0" i="0" u="none" strike="noStrike" cap="none" normalizeH="0" baseline="0" dirty="0">
                <a:ln>
                  <a:noFill/>
                </a:ln>
                <a:solidFill>
                  <a:srgbClr val="000000"/>
                </a:solidFill>
                <a:effectLst/>
                <a:latin typeface="HelveticaNeue-Light"/>
              </a:rPr>
              <a:t>Департамент туризму та курортів</a:t>
            </a:r>
            <a:endParaRPr kumimoji="0" lang="uk-UA" altLang="uk-UA"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endParaRPr kumimoji="0" lang="uk-UA" altLang="uk-UA" sz="2400" b="0" i="0" u="none" strike="noStrike" cap="none" normalizeH="0" baseline="0" dirty="0">
              <a:ln>
                <a:noFill/>
              </a:ln>
              <a:solidFill>
                <a:schemeClr val="tx1"/>
              </a:solidFill>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0686" y="188792"/>
            <a:ext cx="8229600" cy="1368000"/>
          </a:xfrm>
          <a:blipFill>
            <a:blip r:embed="rId1"/>
            <a:tile tx="0" ty="0" sx="100000" sy="100000" flip="none" algn="tl"/>
          </a:blipFill>
        </p:spPr>
        <p:txBody>
          <a:bodyPr>
            <a:normAutofit fontScale="90000"/>
          </a:bodyPr>
          <a:lstStyle/>
          <a:p>
            <a:pPr algn="just"/>
            <a:r>
              <a:rPr lang="uk-UA" sz="3200" dirty="0"/>
              <a:t>Конкурс на посаду  директора Департаменту туризму та курортів Міністерства економічного розвитку і торгівлі України</a:t>
            </a:r>
            <a:endParaRPr lang="uk-UA" sz="3200" dirty="0"/>
          </a:p>
        </p:txBody>
      </p:sp>
      <p:sp>
        <p:nvSpPr>
          <p:cNvPr id="3" name="Объект 2"/>
          <p:cNvSpPr>
            <a:spLocks noGrp="1"/>
          </p:cNvSpPr>
          <p:nvPr>
            <p:ph idx="1"/>
          </p:nvPr>
        </p:nvSpPr>
        <p:spPr>
          <a:xfrm>
            <a:off x="457200" y="1556792"/>
            <a:ext cx="8507288" cy="5301208"/>
          </a:xfrm>
          <a:solidFill>
            <a:srgbClr val="FFFF00"/>
          </a:solidFill>
        </p:spPr>
        <p:txBody>
          <a:bodyPr>
            <a:noAutofit/>
          </a:bodyPr>
          <a:lstStyle/>
          <a:p>
            <a:pPr marL="0" indent="0" algn="just">
              <a:buNone/>
            </a:pPr>
            <a:r>
              <a:rPr lang="uk-UA" sz="2000" dirty="0"/>
              <a:t>	В грудні 2017 року  серед 17 претендентів конкурс виграла  </a:t>
            </a:r>
            <a:r>
              <a:rPr lang="uk-UA" sz="2000" b="1" u="sng" dirty="0"/>
              <a:t>ОКСАНА СЕРДЮК</a:t>
            </a:r>
            <a:r>
              <a:rPr lang="uk-UA" sz="2000" dirty="0"/>
              <a:t>. 6 лютого 2018 року вона приступила до виконання своїх  обов’язків. Оксана Сердюк має 18 річний досвід в макроекономічному та фінансовому аналізі. До призначення в </a:t>
            </a:r>
            <a:r>
              <a:rPr lang="uk-UA" sz="2000" dirty="0" err="1"/>
              <a:t>Мінекономрозвитку</a:t>
            </a:r>
            <a:r>
              <a:rPr lang="uk-UA" sz="2000" dirty="0"/>
              <a:t> Оксана Сердюк працювала директором громадської організації “Інститут фінансової політики” (2012-2018), ще раніше - консультантом в компанії “Морган Стенлі Україна” (2012-2015) та директором державного підприємства “Фінансування інфраструктурних проектів” (2010-2011).  Брала участь в консультаційних проектах з організації боргового фінансування, надання підтримки клієнтам під час реалізації інвестиційних проектів, співпраці та взаємодії з державними установами з питань розробки політики та законодавства. З 1997 до 2003 Оксана Сердюк  працювала на різних посадах у Міністерстві фінансів України, де відповідала за питанням бюджетної політики, макроекономічного моделювання.</a:t>
            </a:r>
            <a:endParaRPr lang="uk-UA" sz="2000" dirty="0"/>
          </a:p>
          <a:p>
            <a:pPr marL="0" indent="0" algn="just">
              <a:buNone/>
            </a:pPr>
            <a:r>
              <a:rPr lang="uk-UA" sz="2000" dirty="0"/>
              <a:t>	Оксана Сердюк має диплом Магістра фінансової економіки Університету </a:t>
            </a:r>
            <a:r>
              <a:rPr lang="uk-UA" sz="2000" dirty="0" err="1"/>
              <a:t>Есекса</a:t>
            </a:r>
            <a:r>
              <a:rPr lang="uk-UA" sz="2000" dirty="0"/>
              <a:t>, вільно володіє англійською мовою. </a:t>
            </a:r>
            <a:endParaRPr lang="uk-UA" sz="2000" dirty="0"/>
          </a:p>
          <a:p>
            <a:endParaRPr lang="uk-UA"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66FFFF"/>
          </a:solidFill>
        </p:spPr>
        <p:txBody>
          <a:bodyPr>
            <a:noAutofit/>
          </a:bodyPr>
          <a:lstStyle/>
          <a:p>
            <a:r>
              <a:rPr lang="uk-UA" sz="4000" dirty="0"/>
              <a:t>Але залишалося важливе питання:</a:t>
            </a:r>
            <a:endParaRPr lang="uk-UA" sz="4000" dirty="0"/>
          </a:p>
        </p:txBody>
      </p:sp>
      <p:sp>
        <p:nvSpPr>
          <p:cNvPr id="3" name="Объект 2"/>
          <p:cNvSpPr>
            <a:spLocks noGrp="1"/>
          </p:cNvSpPr>
          <p:nvPr>
            <p:ph idx="1"/>
          </p:nvPr>
        </p:nvSpPr>
        <p:spPr>
          <a:solidFill>
            <a:srgbClr val="66FFFF"/>
          </a:solidFill>
        </p:spPr>
        <p:txBody>
          <a:bodyPr>
            <a:normAutofit fontScale="92500" lnSpcReduction="10000"/>
          </a:bodyPr>
          <a:lstStyle/>
          <a:p>
            <a:pPr marL="0" indent="0">
              <a:buNone/>
            </a:pPr>
            <a:r>
              <a:rPr lang="uk-UA" dirty="0"/>
              <a:t>як довгий досвід роботи в фінансових проектах і установах допоможе Оксані Сердюк на посаді глави Департаменту туризму і курортів?</a:t>
            </a:r>
            <a:endParaRPr lang="uk-UA" dirty="0"/>
          </a:p>
          <a:p>
            <a:pPr marL="0" indent="0">
              <a:buNone/>
            </a:pPr>
            <a:r>
              <a:rPr lang="uk-UA" dirty="0"/>
              <a:t> </a:t>
            </a:r>
            <a:r>
              <a:rPr lang="ru-RU" dirty="0" err="1"/>
              <a:t>Єдина</a:t>
            </a:r>
            <a:r>
              <a:rPr lang="ru-RU" dirty="0"/>
              <a:t> </a:t>
            </a:r>
            <a:r>
              <a:rPr lang="ru-RU" dirty="0" err="1"/>
              <a:t>інформація</a:t>
            </a:r>
            <a:r>
              <a:rPr lang="ru-RU" dirty="0"/>
              <a:t>, яку </a:t>
            </a:r>
            <a:r>
              <a:rPr lang="ru-RU" dirty="0" err="1"/>
              <a:t>можна</a:t>
            </a:r>
            <a:r>
              <a:rPr lang="ru-RU" dirty="0"/>
              <a:t> в </a:t>
            </a:r>
            <a:r>
              <a:rPr lang="ru-RU" dirty="0" err="1"/>
              <a:t>даний</a:t>
            </a:r>
            <a:r>
              <a:rPr lang="ru-RU" dirty="0"/>
              <a:t> момент </a:t>
            </a:r>
            <a:r>
              <a:rPr lang="ru-RU" dirty="0" err="1"/>
              <a:t>почерпнути</a:t>
            </a:r>
            <a:r>
              <a:rPr lang="ru-RU" dirty="0"/>
              <a:t> з </a:t>
            </a:r>
            <a:r>
              <a:rPr lang="ru-RU" dirty="0" err="1"/>
              <a:t>офіційних</a:t>
            </a:r>
            <a:r>
              <a:rPr lang="ru-RU" dirty="0"/>
              <a:t> </a:t>
            </a:r>
            <a:r>
              <a:rPr lang="ru-RU" dirty="0" err="1"/>
              <a:t>джерел</a:t>
            </a:r>
            <a:r>
              <a:rPr lang="ru-RU" dirty="0"/>
              <a:t> про </a:t>
            </a:r>
            <a:r>
              <a:rPr lang="ru-RU" dirty="0" err="1"/>
              <a:t>О.В.Сердюк</a:t>
            </a:r>
            <a:r>
              <a:rPr lang="ru-RU" dirty="0"/>
              <a:t> - </a:t>
            </a:r>
            <a:r>
              <a:rPr lang="ru-RU" dirty="0" err="1"/>
              <a:t>електронна</a:t>
            </a:r>
            <a:r>
              <a:rPr lang="ru-RU" dirty="0"/>
              <a:t> </a:t>
            </a:r>
            <a:r>
              <a:rPr lang="ru-RU" dirty="0" err="1"/>
              <a:t>декларація</a:t>
            </a:r>
            <a:r>
              <a:rPr lang="ru-RU" dirty="0"/>
              <a:t> https://declarations.com.ua/declaration/nacp_cf431207-4f51-4ceb-8a7e-31fcb3b9c8f5. Але і вона не </a:t>
            </a:r>
            <a:r>
              <a:rPr lang="ru-RU" dirty="0" err="1"/>
              <a:t>проливає</a:t>
            </a:r>
            <a:r>
              <a:rPr lang="ru-RU" dirty="0"/>
              <a:t> </a:t>
            </a:r>
            <a:r>
              <a:rPr lang="ru-RU" dirty="0" err="1"/>
              <a:t>світло</a:t>
            </a:r>
            <a:r>
              <a:rPr lang="ru-RU" dirty="0"/>
              <a:t> на те, </a:t>
            </a:r>
            <a:r>
              <a:rPr lang="ru-RU" dirty="0" err="1"/>
              <a:t>якою</a:t>
            </a:r>
            <a:r>
              <a:rPr lang="ru-RU" dirty="0"/>
              <a:t> буде </a:t>
            </a:r>
            <a:r>
              <a:rPr lang="ru-RU" dirty="0" err="1"/>
              <a:t>подальша</a:t>
            </a:r>
            <a:r>
              <a:rPr lang="ru-RU" dirty="0"/>
              <a:t> </a:t>
            </a:r>
            <a:r>
              <a:rPr lang="ru-RU" dirty="0" err="1"/>
              <a:t>політика</a:t>
            </a:r>
            <a:r>
              <a:rPr lang="ru-RU" dirty="0"/>
              <a:t> регулятора по </a:t>
            </a:r>
            <a:r>
              <a:rPr lang="ru-RU" dirty="0" err="1"/>
              <a:t>відношенню</a:t>
            </a:r>
            <a:r>
              <a:rPr lang="ru-RU" dirty="0"/>
              <a:t> до </a:t>
            </a:r>
            <a:r>
              <a:rPr lang="ru-RU" dirty="0" err="1"/>
              <a:t>галузі</a:t>
            </a:r>
            <a:r>
              <a:rPr lang="ru-RU" dirty="0"/>
              <a:t> .</a:t>
            </a:r>
            <a:endParaRPr lang="uk-U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a:solidFill>
                  <a:srgbClr val="1C1E21"/>
                </a:solidFill>
                <a:latin typeface="inherit"/>
                <a:hlinkClick r:id="rId1"/>
              </a:rPr>
              <a:t>Державне</a:t>
            </a:r>
            <a:r>
              <a:rPr lang="ru-RU" b="1" dirty="0">
                <a:solidFill>
                  <a:srgbClr val="1C1E21"/>
                </a:solidFill>
                <a:latin typeface="inherit"/>
                <a:hlinkClick r:id="rId1"/>
              </a:rPr>
              <a:t> агентство </a:t>
            </a:r>
            <a:r>
              <a:rPr lang="ru-RU" b="1" dirty="0" err="1">
                <a:solidFill>
                  <a:srgbClr val="1C1E21"/>
                </a:solidFill>
                <a:latin typeface="inherit"/>
                <a:hlinkClick r:id="rId1"/>
              </a:rPr>
              <a:t>розвитку</a:t>
            </a:r>
            <a:r>
              <a:rPr lang="ru-RU" b="1" dirty="0">
                <a:solidFill>
                  <a:srgbClr val="1C1E21"/>
                </a:solidFill>
                <a:latin typeface="inherit"/>
                <a:hlinkClick r:id="rId1"/>
              </a:rPr>
              <a:t> туризму </a:t>
            </a:r>
            <a:r>
              <a:rPr lang="ru-RU" b="1" dirty="0" err="1">
                <a:solidFill>
                  <a:srgbClr val="1C1E21"/>
                </a:solidFill>
                <a:latin typeface="inherit"/>
                <a:hlinkClick r:id="rId1"/>
              </a:rPr>
              <a:t>України</a:t>
            </a:r>
            <a:endParaRPr lang="en-US" dirty="0"/>
          </a:p>
        </p:txBody>
      </p:sp>
      <p:sp>
        <p:nvSpPr>
          <p:cNvPr id="3" name="Объект 2"/>
          <p:cNvSpPr>
            <a:spLocks noGrp="1"/>
          </p:cNvSpPr>
          <p:nvPr>
            <p:ph idx="1"/>
          </p:nvPr>
        </p:nvSpPr>
        <p:spPr/>
        <p:txBody>
          <a:bodyPr>
            <a:normAutofit lnSpcReduction="10000"/>
          </a:bodyPr>
          <a:lstStyle/>
          <a:p>
            <a:pPr fontAlgn="ctr"/>
            <a:r>
              <a:rPr lang="ru-RU" b="1" dirty="0">
                <a:solidFill>
                  <a:srgbClr val="1C1E21"/>
                </a:solidFill>
                <a:latin typeface="inherit"/>
              </a:rPr>
              <a:t>﻿</a:t>
            </a:r>
            <a:r>
              <a:rPr lang="ru-RU" dirty="0">
                <a:solidFill>
                  <a:srgbClr val="1C1E21"/>
                </a:solidFill>
                <a:latin typeface="inherit"/>
              </a:rPr>
              <a:t>є </a:t>
            </a:r>
            <a:r>
              <a:rPr lang="ru-RU" dirty="0" err="1">
                <a:solidFill>
                  <a:srgbClr val="1C1E21"/>
                </a:solidFill>
                <a:latin typeface="inherit"/>
              </a:rPr>
              <a:t>центральним</a:t>
            </a:r>
            <a:r>
              <a:rPr lang="ru-RU" dirty="0">
                <a:solidFill>
                  <a:srgbClr val="1C1E21"/>
                </a:solidFill>
                <a:latin typeface="inherit"/>
              </a:rPr>
              <a:t> органом </a:t>
            </a:r>
            <a:r>
              <a:rPr lang="ru-RU" dirty="0" err="1">
                <a:solidFill>
                  <a:srgbClr val="1C1E21"/>
                </a:solidFill>
                <a:latin typeface="inherit"/>
              </a:rPr>
              <a:t>виконавчої</a:t>
            </a:r>
            <a:r>
              <a:rPr lang="ru-RU" dirty="0">
                <a:solidFill>
                  <a:srgbClr val="1C1E21"/>
                </a:solidFill>
                <a:latin typeface="inherit"/>
              </a:rPr>
              <a:t> </a:t>
            </a:r>
            <a:r>
              <a:rPr lang="ru-RU" dirty="0" err="1">
                <a:solidFill>
                  <a:srgbClr val="1C1E21"/>
                </a:solidFill>
                <a:latin typeface="inherit"/>
              </a:rPr>
              <a:t>влади</a:t>
            </a:r>
            <a:r>
              <a:rPr lang="ru-RU" dirty="0">
                <a:solidFill>
                  <a:srgbClr val="1C1E21"/>
                </a:solidFill>
                <a:latin typeface="inherit"/>
              </a:rPr>
              <a:t>, </a:t>
            </a:r>
            <a:r>
              <a:rPr lang="ru-RU" dirty="0" err="1">
                <a:solidFill>
                  <a:srgbClr val="1C1E21"/>
                </a:solidFill>
                <a:latin typeface="inherit"/>
              </a:rPr>
              <a:t>який</a:t>
            </a:r>
            <a:r>
              <a:rPr lang="ru-RU" dirty="0">
                <a:solidFill>
                  <a:srgbClr val="1C1E21"/>
                </a:solidFill>
                <a:latin typeface="inherit"/>
              </a:rPr>
              <a:t> </a:t>
            </a:r>
            <a:r>
              <a:rPr lang="ru-RU" dirty="0" err="1">
                <a:solidFill>
                  <a:srgbClr val="1C1E21"/>
                </a:solidFill>
                <a:latin typeface="inherit"/>
              </a:rPr>
              <a:t>реалізує</a:t>
            </a:r>
            <a:r>
              <a:rPr lang="ru-RU" dirty="0">
                <a:solidFill>
                  <a:srgbClr val="1C1E21"/>
                </a:solidFill>
                <a:latin typeface="inherit"/>
              </a:rPr>
              <a:t> </a:t>
            </a:r>
            <a:r>
              <a:rPr lang="ru-RU" dirty="0" err="1">
                <a:solidFill>
                  <a:srgbClr val="1C1E21"/>
                </a:solidFill>
                <a:latin typeface="inherit"/>
              </a:rPr>
              <a:t>державну</a:t>
            </a:r>
            <a:r>
              <a:rPr lang="ru-RU" dirty="0">
                <a:solidFill>
                  <a:srgbClr val="1C1E21"/>
                </a:solidFill>
                <a:latin typeface="inherit"/>
              </a:rPr>
              <a:t> </a:t>
            </a:r>
            <a:r>
              <a:rPr lang="ru-RU" dirty="0" err="1">
                <a:solidFill>
                  <a:srgbClr val="1C1E21"/>
                </a:solidFill>
                <a:latin typeface="inherit"/>
              </a:rPr>
              <a:t>політику</a:t>
            </a:r>
            <a:r>
              <a:rPr lang="ru-RU" dirty="0">
                <a:solidFill>
                  <a:srgbClr val="1C1E21"/>
                </a:solidFill>
                <a:latin typeface="inherit"/>
              </a:rPr>
              <a:t> у </a:t>
            </a:r>
            <a:r>
              <a:rPr lang="ru-RU" dirty="0" err="1">
                <a:solidFill>
                  <a:srgbClr val="1C1E21"/>
                </a:solidFill>
                <a:latin typeface="inherit"/>
              </a:rPr>
              <a:t>туристичній</a:t>
            </a:r>
            <a:r>
              <a:rPr lang="ru-RU" dirty="0">
                <a:solidFill>
                  <a:srgbClr val="1C1E21"/>
                </a:solidFill>
                <a:latin typeface="inherit"/>
              </a:rPr>
              <a:t> </a:t>
            </a:r>
            <a:r>
              <a:rPr lang="ru-RU" dirty="0" err="1">
                <a:solidFill>
                  <a:srgbClr val="1C1E21"/>
                </a:solidFill>
                <a:latin typeface="inherit"/>
              </a:rPr>
              <a:t>сфері</a:t>
            </a:r>
            <a:r>
              <a:rPr lang="ru-RU" dirty="0">
                <a:solidFill>
                  <a:srgbClr val="1C1E21"/>
                </a:solidFill>
                <a:latin typeface="inherit"/>
              </a:rPr>
              <a:t>.</a:t>
            </a:r>
            <a:endParaRPr lang="ru-RU" dirty="0">
              <a:solidFill>
                <a:srgbClr val="1C1E21"/>
              </a:solidFill>
              <a:latin typeface="inherit"/>
            </a:endParaRPr>
          </a:p>
          <a:p>
            <a:pPr fontAlgn="ctr"/>
            <a:r>
              <a:rPr lang="ru-RU" dirty="0">
                <a:solidFill>
                  <a:srgbClr val="1C1E21"/>
                </a:solidFill>
                <a:latin typeface="inherit"/>
              </a:rPr>
              <a:t>Голова ДАРТУ - </a:t>
            </a:r>
            <a:r>
              <a:rPr lang="ru-RU" dirty="0">
                <a:solidFill>
                  <a:srgbClr val="050505"/>
                </a:solidFill>
                <a:latin typeface="Segoe UI Historic" panose="020B0502040204020203" pitchFamily="34" charset="0"/>
              </a:rPr>
              <a:t>Марьяна </a:t>
            </a:r>
            <a:r>
              <a:rPr lang="ru-RU" dirty="0" err="1">
                <a:solidFill>
                  <a:srgbClr val="050505"/>
                </a:solidFill>
                <a:latin typeface="Segoe UI Historic" panose="020B0502040204020203" pitchFamily="34" charset="0"/>
              </a:rPr>
              <a:t>Олеськ</a:t>
            </a:r>
            <a:r>
              <a:rPr lang="uk-UA" altLang="ru-RU" dirty="0" err="1">
                <a:solidFill>
                  <a:srgbClr val="050505"/>
                </a:solidFill>
                <a:latin typeface="Segoe UI Historic" panose="020B0502040204020203" pitchFamily="34" charset="0"/>
              </a:rPr>
              <a:t>ів</a:t>
            </a:r>
            <a:endParaRPr lang="ru-RU" dirty="0">
              <a:solidFill>
                <a:srgbClr val="1C1E21"/>
              </a:solidFill>
              <a:latin typeface="inherit"/>
            </a:endParaRPr>
          </a:p>
          <a:p>
            <a:r>
              <a:rPr lang="ru-RU" dirty="0">
                <a:solidFill>
                  <a:srgbClr val="1C1E21"/>
                </a:solidFill>
                <a:latin typeface="inherit"/>
                <a:hlinkClick r:id="rId2"/>
              </a:rPr>
              <a:t>2 </a:t>
            </a:r>
            <a:r>
              <a:rPr lang="ru-RU" dirty="0" err="1">
                <a:solidFill>
                  <a:srgbClr val="1C1E21"/>
                </a:solidFill>
                <a:latin typeface="inherit"/>
                <a:hlinkClick r:id="rId2"/>
              </a:rPr>
              <a:t>Prorizna</a:t>
            </a:r>
            <a:r>
              <a:rPr lang="ru-RU" dirty="0">
                <a:solidFill>
                  <a:srgbClr val="1C1E21"/>
                </a:solidFill>
                <a:latin typeface="inherit"/>
                <a:hlinkClick r:id="rId2"/>
              </a:rPr>
              <a:t> </a:t>
            </a:r>
            <a:r>
              <a:rPr lang="ru-RU" dirty="0" err="1">
                <a:solidFill>
                  <a:srgbClr val="1C1E21"/>
                </a:solidFill>
                <a:latin typeface="inherit"/>
                <a:hlinkClick r:id="rId2"/>
              </a:rPr>
              <a:t>str</a:t>
            </a:r>
            <a:r>
              <a:rPr lang="ru-RU" dirty="0">
                <a:solidFill>
                  <a:srgbClr val="1C1E21"/>
                </a:solidFill>
                <a:latin typeface="inherit"/>
                <a:hlinkClick r:id="rId2"/>
              </a:rPr>
              <a:t>. Киев, Украина 02000</a:t>
            </a:r>
            <a:endParaRPr lang="ru-RU" dirty="0">
              <a:solidFill>
                <a:srgbClr val="1C1E21"/>
              </a:solidFill>
              <a:latin typeface="inherit"/>
            </a:endParaRPr>
          </a:p>
          <a:p>
            <a:r>
              <a:rPr lang="ru-RU" dirty="0">
                <a:solidFill>
                  <a:srgbClr val="1C1E21"/>
                </a:solidFill>
                <a:latin typeface="inherit"/>
                <a:hlinkClick r:id="rId3"/>
              </a:rPr>
              <a:t>https://tourism.gov.ua/</a:t>
            </a:r>
            <a:endParaRPr lang="ru-RU" dirty="0">
              <a:solidFill>
                <a:srgbClr val="1C1E21"/>
              </a:solidFill>
              <a:latin typeface="inherit"/>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a:solidFill>
                  <a:srgbClr val="050505"/>
                </a:solidFill>
                <a:latin typeface="Segoe UI Historic" panose="020B0502040204020203" pitchFamily="34" charset="0"/>
                <a:ea typeface="+mn-ea"/>
                <a:cs typeface="+mn-cs"/>
              </a:rPr>
              <a:t>Марьяна </a:t>
            </a:r>
            <a:r>
              <a:rPr lang="ru-RU" sz="3200">
                <a:solidFill>
                  <a:srgbClr val="050505"/>
                </a:solidFill>
                <a:latin typeface="Segoe UI Historic" panose="020B0502040204020203" pitchFamily="34" charset="0"/>
                <a:ea typeface="+mn-ea"/>
                <a:cs typeface="+mn-cs"/>
              </a:rPr>
              <a:t>Олеськ</a:t>
            </a:r>
            <a:r>
              <a:rPr lang="uk-UA" altLang="ru-RU" sz="3200">
                <a:solidFill>
                  <a:srgbClr val="050505"/>
                </a:solidFill>
                <a:latin typeface="Segoe UI Historic" panose="020B0502040204020203" pitchFamily="34" charset="0"/>
                <a:ea typeface="+mn-ea"/>
                <a:cs typeface="+mn-cs"/>
              </a:rPr>
              <a:t>ів</a:t>
            </a:r>
            <a:endParaRPr lang="uk-UA" altLang="ru-RU" sz="3200" dirty="0">
              <a:solidFill>
                <a:srgbClr val="050505"/>
              </a:solidFill>
              <a:latin typeface="Segoe UI Historic" panose="020B0502040204020203" pitchFamily="34" charset="0"/>
              <a:ea typeface="+mn-ea"/>
              <a:cs typeface="+mn-cs"/>
            </a:endParaRPr>
          </a:p>
        </p:txBody>
      </p:sp>
      <p:pic>
        <p:nvPicPr>
          <p:cNvPr id="1026" name="Picture 2" descr="https://bykvu.com/wp-content/uploads/2020/07/23/94688134_10159555487383776_5824131118307213312_n-e1595487897914.jpg"/>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1147762" y="1867694"/>
            <a:ext cx="6848475" cy="3990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3 </a:t>
            </a:r>
            <a:r>
              <a:rPr lang="ru-RU" dirty="0" err="1"/>
              <a:t>питання</a:t>
            </a:r>
            <a:endParaRPr lang="ru-RU" dirty="0"/>
          </a:p>
        </p:txBody>
      </p:sp>
      <p:sp>
        <p:nvSpPr>
          <p:cNvPr id="3" name="Объект 2"/>
          <p:cNvSpPr>
            <a:spLocks noGrp="1"/>
          </p:cNvSpPr>
          <p:nvPr>
            <p:ph idx="1"/>
          </p:nvPr>
        </p:nvSpPr>
        <p:spPr/>
        <p:txBody>
          <a:bodyPr/>
          <a:lstStyle/>
          <a:p>
            <a:pPr marL="0" lvl="0" indent="0" algn="ctr">
              <a:buNone/>
            </a:pPr>
            <a:r>
              <a:rPr lang="uk-UA" b="1" dirty="0">
                <a:latin typeface="Arial Black" panose="020B0A04020102020204" pitchFamily="34" charset="0"/>
              </a:rPr>
              <a:t>Тенденції розвитку сучасного туризму</a:t>
            </a:r>
            <a:r>
              <a:rPr lang="uk-UA" dirty="0"/>
              <a:t>.</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fontScale="90000"/>
          </a:bodyPr>
          <a:lstStyle/>
          <a:p>
            <a:r>
              <a:rPr lang="uk-UA" b="1" i="1" u="sng" dirty="0"/>
              <a:t>Поняття «туризм</a:t>
            </a:r>
            <a:r>
              <a:rPr lang="uk-UA" dirty="0"/>
              <a:t>» має два вектори в семантичному полі -</a:t>
            </a:r>
            <a:endParaRPr lang="ru-RU" dirty="0"/>
          </a:p>
        </p:txBody>
      </p:sp>
      <p:sp>
        <p:nvSpPr>
          <p:cNvPr id="3" name="Объект 2"/>
          <p:cNvSpPr>
            <a:spLocks noGrp="1"/>
          </p:cNvSpPr>
          <p:nvPr>
            <p:ph idx="1"/>
          </p:nvPr>
        </p:nvSpPr>
        <p:spPr>
          <a:solidFill>
            <a:schemeClr val="accent2">
              <a:lumMod val="60000"/>
              <a:lumOff val="40000"/>
            </a:schemeClr>
          </a:solidFill>
        </p:spPr>
        <p:txBody>
          <a:bodyPr>
            <a:normAutofit/>
          </a:bodyPr>
          <a:lstStyle/>
          <a:p>
            <a:pPr>
              <a:buFontTx/>
              <a:buChar char="-"/>
            </a:pPr>
            <a:r>
              <a:rPr lang="uk-UA" b="1" dirty="0"/>
              <a:t>особистісний </a:t>
            </a:r>
            <a:r>
              <a:rPr lang="uk-UA" b="1" i="1" dirty="0"/>
              <a:t>(</a:t>
            </a:r>
            <a:r>
              <a:rPr lang="uk-UA" dirty="0"/>
              <a:t>туристична активність людини</a:t>
            </a:r>
            <a:r>
              <a:rPr lang="uk-UA" b="1" i="1" dirty="0"/>
              <a:t>)</a:t>
            </a:r>
            <a:r>
              <a:rPr lang="uk-UA" dirty="0"/>
              <a:t>;</a:t>
            </a:r>
            <a:endParaRPr lang="uk-UA" dirty="0"/>
          </a:p>
          <a:p>
            <a:pPr>
              <a:buFontTx/>
              <a:buChar char="-"/>
            </a:pPr>
            <a:r>
              <a:rPr lang="uk-UA" b="1" dirty="0"/>
              <a:t>інституціональний</a:t>
            </a:r>
            <a:r>
              <a:rPr lang="uk-UA" b="1" i="1" dirty="0"/>
              <a:t> (</a:t>
            </a:r>
            <a:r>
              <a:rPr lang="uk-UA" dirty="0"/>
              <a:t>діяльність підприємств, установ, організацій, фірм з організації туристичної активності людини і задоволенню її туристичних потреб</a:t>
            </a:r>
            <a:r>
              <a:rPr lang="uk-UA" b="1" i="1" dirty="0"/>
              <a:t>)</a:t>
            </a:r>
            <a:r>
              <a:rPr lang="uk-UA" dirty="0"/>
              <a:t>.</a:t>
            </a:r>
            <a:endParaRPr lang="ru-RU" dirty="0"/>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solidFill>
            <a:srgbClr val="FFFF00"/>
          </a:solidFill>
        </p:spPr>
        <p:txBody>
          <a:bodyPr rtlCol="0">
            <a:normAutofit fontScale="90000"/>
          </a:bodyPr>
          <a:lstStyle/>
          <a:p>
            <a:pPr fontAlgn="auto">
              <a:spcAft>
                <a:spcPts val="0"/>
              </a:spcAft>
              <a:defRPr/>
            </a:pPr>
            <a:br>
              <a:rPr lang="ru-RU" sz="4000" dirty="0"/>
            </a:br>
            <a:r>
              <a:rPr lang="ru-RU" sz="4000" b="1" dirty="0"/>
              <a:t>У </a:t>
            </a:r>
            <a:r>
              <a:rPr lang="ru-RU" sz="4000" b="1" dirty="0" err="1"/>
              <a:t>світовій</a:t>
            </a:r>
            <a:r>
              <a:rPr lang="ru-RU" sz="4000" b="1" dirty="0"/>
              <a:t> </a:t>
            </a:r>
            <a:r>
              <a:rPr lang="ru-RU" sz="4000" b="1" dirty="0" err="1"/>
              <a:t>економіці</a:t>
            </a:r>
            <a:r>
              <a:rPr lang="ru-RU" sz="4000" b="1" dirty="0"/>
              <a:t> </a:t>
            </a:r>
            <a:r>
              <a:rPr lang="uk-UA" altLang="ru-RU" sz="4000" b="1" dirty="0"/>
              <a:t> в 2019 році </a:t>
            </a:r>
            <a:r>
              <a:rPr lang="ru-RU" sz="4000" b="1" dirty="0"/>
              <a:t>на долю туризму </a:t>
            </a:r>
            <a:r>
              <a:rPr lang="ru-RU" sz="4000" b="1" dirty="0" err="1"/>
              <a:t>припада</a:t>
            </a:r>
            <a:r>
              <a:rPr lang="uk-UA" altLang="ru-RU" sz="4000" b="1" dirty="0" err="1"/>
              <a:t>ло</a:t>
            </a:r>
            <a:r>
              <a:rPr lang="ru-RU" dirty="0"/>
              <a:t>:</a:t>
            </a:r>
            <a:br>
              <a:rPr lang="ru-RU" dirty="0"/>
            </a:br>
            <a:endParaRPr lang="uk-UA" dirty="0"/>
          </a:p>
        </p:txBody>
      </p:sp>
      <p:sp>
        <p:nvSpPr>
          <p:cNvPr id="3075" name="Содержимое 2"/>
          <p:cNvSpPr>
            <a:spLocks noGrp="1"/>
          </p:cNvSpPr>
          <p:nvPr>
            <p:ph idx="1"/>
          </p:nvPr>
        </p:nvSpPr>
        <p:spPr>
          <a:solidFill>
            <a:srgbClr val="FFC000"/>
          </a:solidFill>
        </p:spPr>
        <p:txBody>
          <a:bodyPr rtlCol="0">
            <a:normAutofit/>
          </a:bodyPr>
          <a:lstStyle/>
          <a:p>
            <a:pPr algn="just" fontAlgn="auto">
              <a:spcAft>
                <a:spcPts val="0"/>
              </a:spcAft>
              <a:buFont typeface="Arial" panose="020B0604020202020204" pitchFamily="34" charset="0"/>
              <a:buChar char="•"/>
              <a:defRPr/>
            </a:pPr>
            <a:r>
              <a:rPr lang="ru-RU" sz="3600" b="1" dirty="0"/>
              <a:t>9 % </a:t>
            </a:r>
            <a:r>
              <a:rPr lang="ru-RU" sz="3600" b="1" dirty="0" err="1"/>
              <a:t>світового</a:t>
            </a:r>
            <a:r>
              <a:rPr lang="ru-RU" sz="3600" b="1" dirty="0"/>
              <a:t> ВВП. </a:t>
            </a:r>
            <a:endParaRPr lang="ru-RU" sz="3600" b="1" dirty="0"/>
          </a:p>
          <a:p>
            <a:pPr algn="just" fontAlgn="auto">
              <a:spcAft>
                <a:spcPts val="0"/>
              </a:spcAft>
              <a:buFont typeface="Arial" panose="020B0604020202020204" pitchFamily="34" charset="0"/>
              <a:buChar char="•"/>
              <a:defRPr/>
            </a:pPr>
            <a:r>
              <a:rPr lang="ru-RU" sz="3600" b="1" dirty="0"/>
              <a:t>6% </a:t>
            </a:r>
            <a:r>
              <a:rPr lang="ru-RU" sz="3600" b="1" dirty="0" err="1"/>
              <a:t>від</a:t>
            </a:r>
            <a:r>
              <a:rPr lang="ru-RU" sz="3600" b="1" dirty="0"/>
              <a:t> </a:t>
            </a:r>
            <a:r>
              <a:rPr lang="ru-RU" sz="3600" b="1" dirty="0" err="1"/>
              <a:t>загального</a:t>
            </a:r>
            <a:r>
              <a:rPr lang="ru-RU" sz="3600" b="1" dirty="0"/>
              <a:t> </a:t>
            </a:r>
            <a:r>
              <a:rPr lang="ru-RU" sz="3600" b="1" dirty="0" err="1"/>
              <a:t>обсягу</a:t>
            </a:r>
            <a:r>
              <a:rPr lang="ru-RU" sz="3600" b="1" dirty="0"/>
              <a:t> </a:t>
            </a:r>
            <a:r>
              <a:rPr lang="ru-RU" sz="3600" b="1" dirty="0" err="1"/>
              <a:t>експорту</a:t>
            </a:r>
            <a:r>
              <a:rPr lang="ru-RU" sz="3600" b="1" dirty="0"/>
              <a:t>. </a:t>
            </a:r>
            <a:endParaRPr lang="ru-RU" sz="3600" b="1" dirty="0"/>
          </a:p>
          <a:p>
            <a:pPr marL="0" indent="0" algn="just" fontAlgn="auto">
              <a:spcAft>
                <a:spcPts val="0"/>
              </a:spcAft>
              <a:buNone/>
              <a:defRPr/>
            </a:pPr>
            <a:r>
              <a:rPr lang="ru-RU" sz="3600" b="1" dirty="0"/>
              <a:t>	Туризм </a:t>
            </a:r>
            <a:r>
              <a:rPr lang="ru-RU" sz="3600" b="1" dirty="0" err="1"/>
              <a:t>забезпечу</a:t>
            </a:r>
            <a:r>
              <a:rPr lang="uk-UA" altLang="ru-RU" sz="3600" b="1" dirty="0" err="1"/>
              <a:t>вав</a:t>
            </a:r>
            <a:r>
              <a:rPr lang="ru-RU" sz="3600" b="1" dirty="0"/>
              <a:t> </a:t>
            </a:r>
            <a:r>
              <a:rPr lang="ru-RU" sz="3600" b="1" dirty="0" err="1"/>
              <a:t>роботою</a:t>
            </a:r>
            <a:r>
              <a:rPr lang="ru-RU" sz="3600" b="1" dirty="0"/>
              <a:t> </a:t>
            </a:r>
            <a:r>
              <a:rPr lang="ru-RU" sz="3600" b="1" dirty="0" err="1"/>
              <a:t>кожну</a:t>
            </a:r>
            <a:r>
              <a:rPr lang="ru-RU" sz="3600" b="1" dirty="0"/>
              <a:t> </a:t>
            </a:r>
            <a:r>
              <a:rPr lang="ru-RU" sz="3600" b="1" dirty="0" err="1"/>
              <a:t>одинадцяту</a:t>
            </a:r>
            <a:r>
              <a:rPr lang="ru-RU" sz="3600" b="1" dirty="0"/>
              <a:t> </a:t>
            </a:r>
            <a:r>
              <a:rPr lang="ru-RU" sz="3600" b="1" dirty="0" err="1"/>
              <a:t>людину</a:t>
            </a:r>
            <a:r>
              <a:rPr lang="ru-RU" sz="3600" b="1" dirty="0"/>
              <a:t> в </a:t>
            </a:r>
            <a:r>
              <a:rPr lang="ru-RU" sz="3600" b="1" dirty="0" err="1"/>
              <a:t>розвинених</a:t>
            </a:r>
            <a:r>
              <a:rPr lang="ru-RU" sz="3600" b="1" dirty="0"/>
              <a:t> і </a:t>
            </a:r>
            <a:r>
              <a:rPr lang="ru-RU" sz="3600" b="1" dirty="0" err="1"/>
              <a:t>зростаючих</a:t>
            </a:r>
            <a:r>
              <a:rPr lang="ru-RU" sz="3600" b="1" dirty="0"/>
              <a:t> </a:t>
            </a:r>
            <a:r>
              <a:rPr lang="ru-RU" sz="3600" b="1" dirty="0" err="1"/>
              <a:t>економіках</a:t>
            </a:r>
            <a:r>
              <a:rPr lang="ru-RU" sz="3600" b="1" dirty="0"/>
              <a:t>.</a:t>
            </a:r>
            <a:endParaRPr lang="uk-U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solidFill>
            <a:srgbClr val="FFC000"/>
          </a:solidFill>
        </p:spPr>
        <p:txBody>
          <a:bodyPr>
            <a:normAutofit/>
          </a:bodyPr>
          <a:lstStyle/>
          <a:p>
            <a:r>
              <a:rPr sz="3110" b="1"/>
              <a:t>Туризм переживає наймасштабнішу кризу за свою історію. </a:t>
            </a:r>
            <a:r>
              <a:rPr lang="ru-RU" sz="3110" b="1" dirty="0"/>
              <a:t> </a:t>
            </a:r>
            <a:endParaRPr lang="uk-UA" sz="3110" b="1" dirty="0"/>
          </a:p>
        </p:txBody>
      </p:sp>
      <p:sp>
        <p:nvSpPr>
          <p:cNvPr id="4099" name="Содержимое 2"/>
          <p:cNvSpPr>
            <a:spLocks noGrp="1"/>
          </p:cNvSpPr>
          <p:nvPr>
            <p:ph idx="1"/>
          </p:nvPr>
        </p:nvSpPr>
        <p:spPr>
          <a:xfrm>
            <a:off x="323528" y="1417638"/>
            <a:ext cx="8406135" cy="4751387"/>
          </a:xfrm>
          <a:blipFill dpi="0" rotWithShape="1">
            <a:blip r:embed="rId1" cstate="print"/>
            <a:srcRect/>
            <a:tile tx="0" ty="0" sx="100000" sy="100000" flip="none" algn="tl"/>
          </a:blipFill>
        </p:spPr>
        <p:txBody>
          <a:bodyPr>
            <a:normAutofit/>
          </a:bodyPr>
          <a:lstStyle/>
          <a:p>
            <a:pPr eaLnBrk="1" hangingPunct="1"/>
            <a:r>
              <a:rPr lang="uk-UA" altLang="ru-RU" dirty="0"/>
              <a:t>Ковід-19 привів до зменшення туристів</a:t>
            </a:r>
            <a:endParaRPr lang="ru-RU" dirty="0"/>
          </a:p>
          <a:p>
            <a:pPr marL="0" indent="0">
              <a:buNone/>
            </a:pPr>
            <a:r>
              <a:rPr lang="uk-UA" altLang="ru-RU" dirty="0"/>
              <a:t>в 2020 році на 72%</a:t>
            </a:r>
            <a:r>
              <a:rPr lang="ru-RU" dirty="0"/>
              <a:t>.</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51800" y="-19652"/>
            <a:ext cx="8229600" cy="1143000"/>
          </a:xfrm>
          <a:blipFill dpi="0" rotWithShape="1">
            <a:blip r:embed="rId1" cstate="print"/>
            <a:srcRect/>
            <a:tile tx="0" ty="0" sx="100000" sy="100000" flip="none" algn="tl"/>
          </a:blipFill>
        </p:spPr>
        <p:txBody>
          <a:bodyPr rtlCol="0">
            <a:normAutofit/>
          </a:bodyPr>
          <a:lstStyle/>
          <a:p>
            <a:pPr fontAlgn="auto">
              <a:spcAft>
                <a:spcPts val="0"/>
              </a:spcAft>
              <a:defRPr/>
            </a:pPr>
            <a:r>
              <a:rPr lang="ru-RU" b="1" dirty="0">
                <a:hlinkClick r:id="rId2"/>
              </a:rPr>
              <a:t> </a:t>
            </a:r>
            <a:r>
              <a:rPr lang="ru-RU" b="1" u="sng" dirty="0" err="1">
                <a:hlinkClick r:id="rId2"/>
              </a:rPr>
              <a:t>Кількість</a:t>
            </a:r>
            <a:r>
              <a:rPr lang="ru-RU" b="1" u="sng" dirty="0">
                <a:hlinkClick r:id="rId2"/>
              </a:rPr>
              <a:t> </a:t>
            </a:r>
            <a:r>
              <a:rPr lang="ru-RU" b="1" u="sng" dirty="0" err="1">
                <a:hlinkClick r:id="rId2"/>
              </a:rPr>
              <a:t>туристичних</a:t>
            </a:r>
            <a:r>
              <a:rPr lang="ru-RU" b="1" u="sng" dirty="0">
                <a:hlinkClick r:id="rId2"/>
              </a:rPr>
              <a:t> </a:t>
            </a:r>
            <a:r>
              <a:rPr lang="ru-RU" b="1" u="sng" dirty="0" err="1">
                <a:hlinkClick r:id="rId2"/>
              </a:rPr>
              <a:t>приб</a:t>
            </a:r>
            <a:r>
              <a:rPr lang="ru-RU" b="1" u="sng" dirty="0" err="1"/>
              <a:t>уттів</a:t>
            </a:r>
            <a:endParaRPr lang="uk-UA" b="1" u="sng" dirty="0"/>
          </a:p>
        </p:txBody>
      </p:sp>
      <p:sp>
        <p:nvSpPr>
          <p:cNvPr id="35842" name="Содержимое 2"/>
          <p:cNvSpPr>
            <a:spLocks noGrp="1"/>
          </p:cNvSpPr>
          <p:nvPr>
            <p:ph idx="1"/>
          </p:nvPr>
        </p:nvSpPr>
        <p:spPr>
          <a:xfrm>
            <a:off x="323528" y="1123348"/>
            <a:ext cx="8809672" cy="5516851"/>
          </a:xfrm>
          <a:blipFill dpi="0" rotWithShape="1">
            <a:blip r:embed="rId3"/>
            <a:srcRect/>
            <a:tile tx="0" ty="0" sx="100000" sy="100000" flip="none" algn="tl"/>
          </a:blipFill>
        </p:spPr>
        <p:txBody>
          <a:bodyPr>
            <a:normAutofit/>
          </a:bodyPr>
          <a:lstStyle/>
          <a:p>
            <a:r>
              <a:rPr lang="uk-UA" sz="2000" b="1" dirty="0"/>
              <a:t>922</a:t>
            </a:r>
            <a:r>
              <a:rPr lang="uk-UA" sz="2000" dirty="0"/>
              <a:t>  млн. </a:t>
            </a:r>
            <a:r>
              <a:rPr lang="ru-RU" sz="2000" dirty="0" err="1">
                <a:hlinkClick r:id="rId2"/>
              </a:rPr>
              <a:t>туристів</a:t>
            </a:r>
            <a:r>
              <a:rPr lang="uk-UA" sz="2000" dirty="0"/>
              <a:t> в 2008 році</a:t>
            </a:r>
            <a:endParaRPr lang="uk-UA" sz="2000" dirty="0"/>
          </a:p>
          <a:p>
            <a:r>
              <a:rPr lang="uk-UA" sz="2000" b="1" dirty="0"/>
              <a:t>880 </a:t>
            </a:r>
            <a:r>
              <a:rPr lang="uk-UA" sz="2000" dirty="0"/>
              <a:t> млн. </a:t>
            </a:r>
            <a:r>
              <a:rPr lang="ru-RU" sz="2000" dirty="0" err="1">
                <a:hlinkClick r:id="rId2"/>
              </a:rPr>
              <a:t>туристів</a:t>
            </a:r>
            <a:r>
              <a:rPr lang="uk-UA" sz="2000" dirty="0"/>
              <a:t> в 2009 році</a:t>
            </a:r>
            <a:endParaRPr lang="uk-UA" sz="2000" dirty="0"/>
          </a:p>
          <a:p>
            <a:r>
              <a:rPr lang="ru-RU" sz="2000" b="1" dirty="0"/>
              <a:t>939</a:t>
            </a:r>
            <a:r>
              <a:rPr lang="ru-RU" sz="2000" dirty="0"/>
              <a:t> млн. </a:t>
            </a:r>
            <a:r>
              <a:rPr lang="ru-RU" sz="2000" dirty="0" err="1">
                <a:hlinkClick r:id="rId2"/>
              </a:rPr>
              <a:t>туристів</a:t>
            </a:r>
            <a:r>
              <a:rPr lang="uk-UA" sz="2000" dirty="0"/>
              <a:t> </a:t>
            </a:r>
            <a:r>
              <a:rPr lang="ru-RU" sz="2000" dirty="0"/>
              <a:t>  в 2010 </a:t>
            </a:r>
            <a:r>
              <a:rPr lang="uk-UA" sz="2000" dirty="0"/>
              <a:t>році</a:t>
            </a:r>
            <a:endParaRPr lang="uk-UA" sz="2000" dirty="0"/>
          </a:p>
          <a:p>
            <a:r>
              <a:rPr lang="ru-RU" sz="2000" b="1" dirty="0"/>
              <a:t>980</a:t>
            </a:r>
            <a:r>
              <a:rPr lang="ru-RU" sz="2000" dirty="0"/>
              <a:t> млн. </a:t>
            </a:r>
            <a:r>
              <a:rPr lang="ru-RU" sz="2000" dirty="0" err="1">
                <a:hlinkClick r:id="rId2"/>
              </a:rPr>
              <a:t>туристів</a:t>
            </a:r>
            <a:r>
              <a:rPr lang="uk-UA" sz="2000" dirty="0"/>
              <a:t> </a:t>
            </a:r>
            <a:r>
              <a:rPr lang="ru-RU" sz="2000" dirty="0"/>
              <a:t>  в 2011 </a:t>
            </a:r>
            <a:r>
              <a:rPr lang="uk-UA" sz="2000" dirty="0"/>
              <a:t>році</a:t>
            </a:r>
            <a:endParaRPr lang="uk-UA" sz="2000" dirty="0"/>
          </a:p>
          <a:p>
            <a:r>
              <a:rPr lang="ru-RU" sz="2000" b="1" dirty="0"/>
              <a:t>1 035 млн </a:t>
            </a:r>
            <a:r>
              <a:rPr lang="ru-RU" sz="2000" dirty="0" err="1">
                <a:hlinkClick r:id="rId2"/>
              </a:rPr>
              <a:t>туристів</a:t>
            </a:r>
            <a:r>
              <a:rPr lang="ru-RU" sz="2000" dirty="0"/>
              <a:t> в 2012  </a:t>
            </a:r>
            <a:r>
              <a:rPr lang="uk-UA" sz="2000" dirty="0"/>
              <a:t>році</a:t>
            </a:r>
            <a:endParaRPr lang="uk-UA" sz="2000" dirty="0"/>
          </a:p>
          <a:p>
            <a:r>
              <a:rPr lang="ru-RU" sz="2000" b="1" dirty="0"/>
              <a:t>1 087 млн. </a:t>
            </a:r>
            <a:r>
              <a:rPr lang="ru-RU" sz="2000" dirty="0" err="1">
                <a:hlinkClick r:id="rId2"/>
              </a:rPr>
              <a:t>туристів</a:t>
            </a:r>
            <a:r>
              <a:rPr lang="ru-RU" sz="2000" b="1" dirty="0"/>
              <a:t> в 2013 </a:t>
            </a:r>
            <a:r>
              <a:rPr lang="uk-UA" sz="2000" b="1" dirty="0"/>
              <a:t>році</a:t>
            </a:r>
            <a:endParaRPr lang="uk-UA" sz="2000" b="1" dirty="0"/>
          </a:p>
          <a:p>
            <a:r>
              <a:rPr lang="ru-RU" sz="2000" b="1" dirty="0">
                <a:hlinkClick r:id="rId2"/>
              </a:rPr>
              <a:t> 1 134 млн.  </a:t>
            </a:r>
            <a:r>
              <a:rPr lang="ru-RU" sz="2000" b="1" dirty="0" err="1">
                <a:hlinkClick r:id="rId2"/>
              </a:rPr>
              <a:t>туристів</a:t>
            </a:r>
            <a:r>
              <a:rPr lang="ru-RU" sz="2000" b="1" dirty="0">
                <a:hlinkClick r:id="rId2"/>
              </a:rPr>
              <a:t> в 2014 </a:t>
            </a:r>
            <a:r>
              <a:rPr lang="uk-UA" sz="2000" b="1" dirty="0"/>
              <a:t>році</a:t>
            </a:r>
            <a:endParaRPr lang="uk-UA" sz="2000" b="1" dirty="0"/>
          </a:p>
          <a:p>
            <a:r>
              <a:rPr lang="uk-UA" sz="2000" b="1" dirty="0"/>
              <a:t>1 184 </a:t>
            </a:r>
            <a:r>
              <a:rPr lang="uk-UA" sz="2000" b="1" dirty="0" err="1"/>
              <a:t>млн.туристів</a:t>
            </a:r>
            <a:r>
              <a:rPr lang="uk-UA" sz="2000" b="1" dirty="0"/>
              <a:t> в 2015 році </a:t>
            </a:r>
            <a:endParaRPr lang="uk-UA" sz="2000" b="1" dirty="0"/>
          </a:p>
          <a:p>
            <a:r>
              <a:rPr lang="uk-UA" sz="2000" b="1" dirty="0"/>
              <a:t>1 239 млн. туристів в 2016 році</a:t>
            </a:r>
            <a:endParaRPr lang="uk-UA" sz="2000" b="1" dirty="0"/>
          </a:p>
          <a:p>
            <a:r>
              <a:rPr lang="ru-RU" sz="2000" b="1" dirty="0"/>
              <a:t>1 322 млн. </a:t>
            </a:r>
            <a:r>
              <a:rPr lang="ru-RU" sz="2000" b="1" dirty="0" err="1"/>
              <a:t>туристів</a:t>
            </a:r>
            <a:r>
              <a:rPr lang="ru-RU" sz="2000" b="1" dirty="0"/>
              <a:t> в 2017 </a:t>
            </a:r>
            <a:r>
              <a:rPr lang="ru-RU" sz="2000" b="1" dirty="0" err="1"/>
              <a:t>році</a:t>
            </a:r>
            <a:r>
              <a:rPr lang="ru-RU" sz="2000" b="1" dirty="0"/>
              <a:t> (7% до 2016р)</a:t>
            </a:r>
            <a:endParaRPr lang="ru-RU" sz="2000" b="1" dirty="0"/>
          </a:p>
          <a:p>
            <a:r>
              <a:rPr lang="ru-RU" sz="2000" b="1" dirty="0"/>
              <a:t>1 400 млн. </a:t>
            </a:r>
            <a:r>
              <a:rPr lang="ru-RU" sz="2000" b="1" dirty="0" err="1"/>
              <a:t>туристів</a:t>
            </a:r>
            <a:r>
              <a:rPr lang="ru-RU" sz="2000" b="1" dirty="0"/>
              <a:t> в 2018 </a:t>
            </a:r>
            <a:r>
              <a:rPr lang="ru-RU" sz="2000" b="1" dirty="0" err="1"/>
              <a:t>році</a:t>
            </a:r>
            <a:r>
              <a:rPr lang="ru-RU" sz="2000" b="1" dirty="0"/>
              <a:t> </a:t>
            </a:r>
            <a:endParaRPr lang="ru-RU" sz="2000" b="1" dirty="0"/>
          </a:p>
          <a:p>
            <a:r>
              <a:rPr lang="en-US" altLang="ru-RU" sz="2000" b="1" dirty="0"/>
              <a:t>1465 </a:t>
            </a:r>
            <a:r>
              <a:rPr lang="uk-UA" altLang="ru-RU" sz="2000" b="1" dirty="0"/>
              <a:t>млн. туристів в 2019 році</a:t>
            </a:r>
            <a:endParaRPr lang="uk-UA" altLang="ru-RU" sz="2000" b="1" dirty="0"/>
          </a:p>
          <a:p>
            <a:r>
              <a:rPr lang="uk-UA" altLang="ru-RU" sz="2000" b="1" dirty="0"/>
              <a:t>407 млн. туристів в 2020 році ( мінус 1,1млрд.)</a:t>
            </a:r>
            <a:endParaRPr lang="uk-UA" altLang="ru-RU" sz="2000" b="1" dirty="0"/>
          </a:p>
          <a:p>
            <a:r>
              <a:rPr lang="uk-UA" altLang="ru-RU" sz="2000" b="1" dirty="0"/>
              <a:t>963 млн. туристів в 2022 році</a:t>
            </a:r>
            <a:endParaRPr lang="uk-UA" altLang="ru-RU" sz="20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solidFill>
            <a:schemeClr val="accent2">
              <a:lumMod val="60000"/>
              <a:lumOff val="40000"/>
            </a:schemeClr>
          </a:solidFill>
        </p:spPr>
        <p:txBody>
          <a:bodyPr rtlCol="0">
            <a:normAutofit fontScale="90000"/>
          </a:bodyPr>
          <a:lstStyle/>
          <a:p>
            <a:pPr fontAlgn="auto">
              <a:spcAft>
                <a:spcPts val="0"/>
              </a:spcAft>
              <a:defRPr/>
            </a:pPr>
            <a:r>
              <a:rPr lang="ru-RU" b="1" dirty="0" err="1"/>
              <a:t>Лідери</a:t>
            </a:r>
            <a:r>
              <a:rPr lang="ru-RU" b="1" dirty="0"/>
              <a:t> </a:t>
            </a:r>
            <a:r>
              <a:rPr lang="ru-RU" b="1" dirty="0" err="1"/>
              <a:t>серед</a:t>
            </a:r>
            <a:r>
              <a:rPr lang="ru-RU" b="1" dirty="0"/>
              <a:t> </a:t>
            </a:r>
            <a:r>
              <a:rPr lang="ru-RU" b="1" dirty="0" err="1"/>
              <a:t>туристичних</a:t>
            </a:r>
            <a:r>
              <a:rPr lang="ru-RU" b="1" dirty="0"/>
              <a:t> </a:t>
            </a:r>
            <a:r>
              <a:rPr lang="ru-RU" b="1" dirty="0" err="1"/>
              <a:t>дестинацій</a:t>
            </a:r>
            <a:r>
              <a:rPr lang="ru-RU" b="1" dirty="0"/>
              <a:t> (2017р. та 2013 р.)</a:t>
            </a:r>
            <a:endParaRPr lang="uk-UA" b="1" dirty="0"/>
          </a:p>
        </p:txBody>
      </p:sp>
      <p:sp>
        <p:nvSpPr>
          <p:cNvPr id="36866" name="Содержимое 2"/>
          <p:cNvSpPr>
            <a:spLocks noGrp="1"/>
          </p:cNvSpPr>
          <p:nvPr>
            <p:ph idx="1"/>
          </p:nvPr>
        </p:nvSpPr>
        <p:spPr>
          <a:solidFill>
            <a:srgbClr val="CCFF66"/>
          </a:solidFill>
        </p:spPr>
        <p:txBody>
          <a:bodyPr>
            <a:normAutofit fontScale="92500" lnSpcReduction="20000"/>
          </a:bodyPr>
          <a:lstStyle/>
          <a:p>
            <a:r>
              <a:rPr lang="ru-RU" dirty="0"/>
              <a:t>1. </a:t>
            </a:r>
            <a:r>
              <a:rPr lang="ru-RU" b="1" dirty="0" err="1"/>
              <a:t>Європа</a:t>
            </a:r>
            <a:r>
              <a:rPr lang="ru-RU" dirty="0"/>
              <a:t> –671 млн (2017 р.) та 609 млн. </a:t>
            </a:r>
            <a:r>
              <a:rPr lang="ru-RU" dirty="0" err="1"/>
              <a:t>туристів</a:t>
            </a:r>
            <a:r>
              <a:rPr lang="ru-RU" dirty="0"/>
              <a:t> (2013 р). </a:t>
            </a:r>
            <a:endParaRPr lang="ru-RU" dirty="0"/>
          </a:p>
          <a:p>
            <a:r>
              <a:rPr lang="ru-RU" b="1" dirty="0"/>
              <a:t>2. </a:t>
            </a:r>
            <a:r>
              <a:rPr lang="ru-RU" b="1" dirty="0" err="1"/>
              <a:t>Азія</a:t>
            </a:r>
            <a:r>
              <a:rPr lang="ru-RU" b="1" dirty="0"/>
              <a:t> и </a:t>
            </a:r>
            <a:r>
              <a:rPr lang="ru-RU" b="1" dirty="0" err="1"/>
              <a:t>Тихоокеанський</a:t>
            </a:r>
            <a:r>
              <a:rPr lang="ru-RU" b="1" dirty="0"/>
              <a:t> </a:t>
            </a:r>
            <a:r>
              <a:rPr lang="ru-RU" b="1" dirty="0" err="1"/>
              <a:t>регіон</a:t>
            </a:r>
            <a:r>
              <a:rPr lang="ru-RU" b="1" dirty="0"/>
              <a:t> </a:t>
            </a:r>
            <a:r>
              <a:rPr lang="ru-RU" dirty="0"/>
              <a:t>–324 млн (2017) та 277 млн. </a:t>
            </a:r>
            <a:r>
              <a:rPr lang="ru-RU" dirty="0" err="1"/>
              <a:t>туристів</a:t>
            </a:r>
            <a:r>
              <a:rPr lang="ru-RU" dirty="0"/>
              <a:t> (2013). </a:t>
            </a:r>
            <a:endParaRPr lang="ru-RU" dirty="0"/>
          </a:p>
          <a:p>
            <a:r>
              <a:rPr lang="ru-RU" dirty="0"/>
              <a:t>3. </a:t>
            </a:r>
            <a:r>
              <a:rPr lang="ru-RU" b="1" dirty="0" err="1"/>
              <a:t>Американський</a:t>
            </a:r>
            <a:r>
              <a:rPr lang="ru-RU" b="1" dirty="0"/>
              <a:t> континент </a:t>
            </a:r>
            <a:r>
              <a:rPr lang="ru-RU" dirty="0"/>
              <a:t>– 207 млн (2017 ) та 191 млн. </a:t>
            </a:r>
            <a:r>
              <a:rPr lang="ru-RU" dirty="0" err="1"/>
              <a:t>туристів</a:t>
            </a:r>
            <a:r>
              <a:rPr lang="ru-RU" dirty="0"/>
              <a:t> (2013).  </a:t>
            </a:r>
            <a:endParaRPr lang="ru-RU" dirty="0"/>
          </a:p>
          <a:p>
            <a:r>
              <a:rPr lang="ru-RU" dirty="0"/>
              <a:t>4. </a:t>
            </a:r>
            <a:r>
              <a:rPr lang="ru-RU" b="1" dirty="0" err="1"/>
              <a:t>Країни</a:t>
            </a:r>
            <a:r>
              <a:rPr lang="ru-RU" b="1" dirty="0"/>
              <a:t> </a:t>
            </a:r>
            <a:r>
              <a:rPr lang="ru-RU" b="1" dirty="0" err="1"/>
              <a:t>Близького</a:t>
            </a:r>
            <a:r>
              <a:rPr lang="ru-RU" b="1" dirty="0"/>
              <a:t> Сходу </a:t>
            </a:r>
            <a:r>
              <a:rPr lang="ru-RU" dirty="0"/>
              <a:t>–58 млн (2017) та  54 млн. </a:t>
            </a:r>
            <a:r>
              <a:rPr lang="ru-RU" dirty="0" err="1"/>
              <a:t>туристів</a:t>
            </a:r>
            <a:r>
              <a:rPr lang="ru-RU" dirty="0"/>
              <a:t> (2013). </a:t>
            </a:r>
            <a:endParaRPr lang="ru-RU" dirty="0"/>
          </a:p>
          <a:p>
            <a:r>
              <a:rPr lang="ru-RU" dirty="0"/>
              <a:t>5. </a:t>
            </a:r>
            <a:r>
              <a:rPr lang="ru-RU" b="1" dirty="0"/>
              <a:t>Африка</a:t>
            </a:r>
            <a:r>
              <a:rPr lang="ru-RU" dirty="0"/>
              <a:t> –62 млн (2017) та 53 млн. </a:t>
            </a:r>
            <a:r>
              <a:rPr lang="ru-RU" dirty="0" err="1"/>
              <a:t>туристів</a:t>
            </a:r>
            <a:r>
              <a:rPr lang="ru-RU" dirty="0"/>
              <a:t> (2013). 	</a:t>
            </a:r>
            <a:endParaRPr lang="uk-U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solidFill>
            <a:schemeClr val="accent2">
              <a:lumMod val="60000"/>
              <a:lumOff val="40000"/>
            </a:schemeClr>
          </a:solidFill>
        </p:spPr>
        <p:txBody>
          <a:bodyPr>
            <a:noAutofit/>
          </a:bodyPr>
          <a:lstStyle/>
          <a:p>
            <a:pPr>
              <a:defRPr/>
            </a:pPr>
            <a:r>
              <a:rPr lang="uk-UA" sz="2400" b="1" dirty="0"/>
              <a:t>Т</a:t>
            </a:r>
            <a:r>
              <a:rPr lang="ru-RU" sz="2400" b="1" dirty="0"/>
              <a:t>емп</a:t>
            </a:r>
            <a:r>
              <a:rPr lang="uk-UA" altLang="ru-RU" sz="2400" b="1" dirty="0"/>
              <a:t>и</a:t>
            </a:r>
            <a:r>
              <a:rPr lang="ru-RU" sz="2400" b="1" dirty="0"/>
              <a:t> </a:t>
            </a:r>
            <a:r>
              <a:rPr lang="ru-RU" sz="2400" b="1" dirty="0" err="1"/>
              <a:t>зростання</a:t>
            </a:r>
            <a:r>
              <a:rPr lang="ru-RU" sz="2400" b="1" dirty="0"/>
              <a:t> </a:t>
            </a:r>
            <a:r>
              <a:rPr lang="ru-RU" sz="2400" b="1" dirty="0" err="1"/>
              <a:t>туристичних</a:t>
            </a:r>
            <a:r>
              <a:rPr lang="ru-RU" sz="2400" b="1" dirty="0"/>
              <a:t> </a:t>
            </a:r>
            <a:r>
              <a:rPr lang="ru-RU" sz="2400" b="1" dirty="0" err="1"/>
              <a:t>прибуттів</a:t>
            </a:r>
            <a:br>
              <a:rPr lang="ru-RU" sz="2400" b="1" dirty="0"/>
            </a:br>
            <a:r>
              <a:rPr lang="uk-UA" altLang="ru-RU" sz="2400" b="1" dirty="0"/>
              <a:t>першої половини</a:t>
            </a:r>
            <a:r>
              <a:rPr lang="ru-RU" sz="2400" b="1" dirty="0"/>
              <a:t> 20</a:t>
            </a:r>
            <a:r>
              <a:rPr lang="en-US" altLang="ru-RU" sz="2400" b="1" dirty="0"/>
              <a:t>23 </a:t>
            </a:r>
            <a:r>
              <a:rPr lang="uk-UA" altLang="en-US" sz="2400" b="1" dirty="0"/>
              <a:t>порівняно з 2019</a:t>
            </a:r>
            <a:r>
              <a:rPr lang="ru-RU" sz="2400" b="1" dirty="0"/>
              <a:t> </a:t>
            </a:r>
            <a:r>
              <a:rPr lang="ru-RU" sz="2400" b="1" dirty="0" err="1"/>
              <a:t>рр</a:t>
            </a:r>
            <a:r>
              <a:rPr lang="ru-RU" sz="2400" b="1" dirty="0"/>
              <a:t>. </a:t>
            </a:r>
            <a:br>
              <a:rPr lang="ru-RU" sz="2400" dirty="0"/>
            </a:br>
            <a:r>
              <a:rPr lang="ru-RU" sz="1600" dirty="0"/>
              <a:t>()</a:t>
            </a:r>
            <a:endParaRPr lang="uk-UA" sz="1600" dirty="0"/>
          </a:p>
        </p:txBody>
      </p:sp>
      <p:sp>
        <p:nvSpPr>
          <p:cNvPr id="10243" name="Содержимое 2"/>
          <p:cNvSpPr>
            <a:spLocks noGrp="1"/>
          </p:cNvSpPr>
          <p:nvPr>
            <p:ph idx="1"/>
          </p:nvPr>
        </p:nvSpPr>
        <p:spPr>
          <a:blipFill dpi="0" rotWithShape="1">
            <a:blip r:embed="rId1" cstate="print"/>
            <a:srcRect/>
            <a:tile tx="0" ty="0" sx="100000" sy="100000" flip="none" algn="tl"/>
          </a:blipFill>
        </p:spPr>
        <p:txBody>
          <a:bodyPr>
            <a:normAutofit lnSpcReduction="20000"/>
          </a:bodyPr>
          <a:lstStyle/>
          <a:p>
            <a:r>
              <a:rPr lang="ru-RU" sz="4000" b="1" dirty="0" err="1"/>
              <a:t>Європа</a:t>
            </a:r>
            <a:r>
              <a:rPr lang="ru-RU" sz="4000" b="1" dirty="0"/>
              <a:t> </a:t>
            </a:r>
            <a:r>
              <a:rPr lang="en-US" sz="4000" b="1" dirty="0"/>
              <a:t> </a:t>
            </a:r>
            <a:r>
              <a:rPr lang="uk-UA" sz="4000" b="1" dirty="0"/>
              <a:t>  </a:t>
            </a:r>
            <a:r>
              <a:rPr lang="en-US" sz="4000" b="1" dirty="0"/>
              <a:t>+ </a:t>
            </a:r>
            <a:r>
              <a:rPr lang="uk-UA" altLang="en-US" sz="4000" b="1" dirty="0"/>
              <a:t>90</a:t>
            </a:r>
            <a:r>
              <a:rPr lang="ru-RU" sz="4000" b="1" dirty="0"/>
              <a:t>%</a:t>
            </a:r>
            <a:endParaRPr lang="en-US" sz="4000" b="1" dirty="0"/>
          </a:p>
          <a:p>
            <a:r>
              <a:rPr lang="ru-RU" sz="4000" b="1" dirty="0" err="1"/>
              <a:t>Азія</a:t>
            </a:r>
            <a:r>
              <a:rPr lang="ru-RU" sz="4000" b="1" dirty="0"/>
              <a:t> і </a:t>
            </a:r>
            <a:r>
              <a:rPr lang="ru-RU" sz="4000" b="1" dirty="0" err="1"/>
              <a:t>Тихоокеанський</a:t>
            </a:r>
            <a:r>
              <a:rPr lang="ru-RU" sz="4000" b="1" dirty="0"/>
              <a:t> </a:t>
            </a:r>
            <a:endParaRPr lang="ru-RU" sz="4000" b="1" dirty="0"/>
          </a:p>
          <a:p>
            <a:r>
              <a:rPr lang="ru-RU" sz="4000" b="1" dirty="0" err="1"/>
              <a:t>регіон</a:t>
            </a:r>
            <a:r>
              <a:rPr lang="ru-RU" sz="4000" b="1" dirty="0"/>
              <a:t>         + </a:t>
            </a:r>
            <a:r>
              <a:rPr lang="uk-UA" altLang="ru-RU" sz="4000" b="1" dirty="0"/>
              <a:t>54</a:t>
            </a:r>
            <a:r>
              <a:rPr lang="ru-RU" sz="4000" b="1" dirty="0"/>
              <a:t> %</a:t>
            </a:r>
            <a:endParaRPr lang="en-US" sz="4000" b="1" dirty="0"/>
          </a:p>
          <a:p>
            <a:r>
              <a:rPr lang="ru-RU" sz="4000" b="1" dirty="0"/>
              <a:t>Америка  +</a:t>
            </a:r>
            <a:r>
              <a:rPr lang="uk-UA" altLang="ru-RU" sz="4000" b="1" dirty="0"/>
              <a:t>86</a:t>
            </a:r>
            <a:r>
              <a:rPr lang="ru-RU" sz="4000" b="1" dirty="0"/>
              <a:t> %</a:t>
            </a:r>
            <a:endParaRPr lang="en-US" sz="4000" b="1" dirty="0"/>
          </a:p>
          <a:p>
            <a:r>
              <a:rPr lang="uk-UA" sz="4000" b="1" dirty="0"/>
              <a:t>Африка     +</a:t>
            </a:r>
            <a:r>
              <a:rPr lang="en-US" altLang="uk-UA" sz="4000" b="1" dirty="0"/>
              <a:t>88</a:t>
            </a:r>
            <a:r>
              <a:rPr lang="uk-UA" sz="4000" b="1" dirty="0"/>
              <a:t>%</a:t>
            </a:r>
            <a:endParaRPr lang="en-US" sz="4000" b="1" dirty="0"/>
          </a:p>
          <a:p>
            <a:r>
              <a:rPr lang="uk-UA" sz="4000" b="1" dirty="0"/>
              <a:t>Близький Схід  100%</a:t>
            </a:r>
            <a:endParaRPr lang="uk-UA" sz="4000" b="1" dirty="0"/>
          </a:p>
          <a:p>
            <a:r>
              <a:rPr lang="en-US" sz="4000" b="1" dirty="0"/>
              <a:t>world - 80%</a:t>
            </a:r>
            <a:r>
              <a:rPr lang="uk-UA" dirty="0"/>
              <a:t>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lumMod val="90000"/>
            </a:schemeClr>
          </a:solidFill>
        </p:spPr>
        <p:txBody>
          <a:bodyPr/>
          <a:lstStyle/>
          <a:p>
            <a:r>
              <a:rPr lang="ru-RU" sz="3600" dirty="0">
                <a:sym typeface="+mn-ea"/>
              </a:rPr>
              <a:t>У першому кварталі 2023 року</a:t>
            </a:r>
            <a:endParaRPr lang="uk-UA" sz="3600" dirty="0"/>
          </a:p>
        </p:txBody>
      </p:sp>
      <p:sp>
        <p:nvSpPr>
          <p:cNvPr id="3" name="Объект 2"/>
          <p:cNvSpPr>
            <a:spLocks noGrp="1"/>
          </p:cNvSpPr>
          <p:nvPr>
            <p:ph idx="1"/>
          </p:nvPr>
        </p:nvSpPr>
        <p:spPr>
          <a:solidFill>
            <a:schemeClr val="accent6">
              <a:lumMod val="40000"/>
              <a:lumOff val="60000"/>
            </a:schemeClr>
          </a:solidFill>
        </p:spPr>
        <p:txBody>
          <a:bodyPr>
            <a:normAutofit/>
          </a:bodyPr>
          <a:lstStyle/>
          <a:p>
            <a:r>
              <a:rPr lang="ru-RU" dirty="0"/>
              <a:t> кількість міжнародних туристичних прибутків досягла 80% від допандемічного рівня. За оцінками, за перші три місяці міжнародні туристичні поїздки відвідали 235 мільйонів туристів, що більш ніж удвічі більше, ніж за той же період 2022 року.</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2">
              <a:lumMod val="20000"/>
              <a:lumOff val="80000"/>
            </a:schemeClr>
          </a:solidFill>
        </p:spPr>
        <p:txBody>
          <a:bodyPr>
            <a:normAutofit fontScale="90000"/>
          </a:bodyPr>
          <a:p>
            <a:r>
              <a:rPr lang="en-US">
                <a:sym typeface="+mn-ea"/>
              </a:rPr>
              <a:t>У 2022 році доходи від міжнародного туризму</a:t>
            </a:r>
            <a:endParaRPr lang="en-US"/>
          </a:p>
        </p:txBody>
      </p:sp>
      <p:sp>
        <p:nvSpPr>
          <p:cNvPr id="3" name="Content Placeholder 2"/>
          <p:cNvSpPr>
            <a:spLocks noGrp="1"/>
          </p:cNvSpPr>
          <p:nvPr>
            <p:ph idx="1"/>
          </p:nvPr>
        </p:nvSpPr>
        <p:spPr>
          <a:solidFill>
            <a:schemeClr val="tx2">
              <a:lumMod val="40000"/>
              <a:lumOff val="60000"/>
            </a:schemeClr>
          </a:solidFill>
        </p:spPr>
        <p:txBody>
          <a:bodyPr/>
          <a:p>
            <a:r>
              <a:rPr lang="en-US"/>
              <a:t> досягли позначки 1 трильйон доларів США, збільшившись на 50% у реальному вираженні порівняно з 2021 роком і досягнувши 64% від допандемічного рівня.</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sz="2400" b="1">
                <a:sym typeface="+mn-ea"/>
              </a:rPr>
              <a:t>Державне агентство розвитку туризму дослідило динаміку податкових надходжень по областях за перші шість місяців 2023 року.</a:t>
            </a:r>
            <a:endParaRPr lang="uk-UA" altLang="en-US" sz="2400" b="1"/>
          </a:p>
        </p:txBody>
      </p:sp>
      <p:sp>
        <p:nvSpPr>
          <p:cNvPr id="3" name="Content Placeholder 2"/>
          <p:cNvSpPr>
            <a:spLocks noGrp="1"/>
          </p:cNvSpPr>
          <p:nvPr>
            <p:ph idx="1"/>
          </p:nvPr>
        </p:nvSpPr>
        <p:spPr>
          <a:xfrm>
            <a:off x="273685" y="1363980"/>
            <a:ext cx="8413115" cy="4762500"/>
          </a:xfrm>
        </p:spPr>
        <p:txBody>
          <a:bodyPr>
            <a:noAutofit/>
          </a:bodyPr>
          <a:p>
            <a:pPr marL="0" indent="0">
              <a:buNone/>
            </a:pPr>
            <a:r>
              <a:rPr lang="en-US" sz="1900"/>
              <a:t>Ріст податків за два квартали поточного року відмічено у столиці та у 14 регіонах України.</a:t>
            </a:r>
            <a:endParaRPr lang="en-US" sz="1900"/>
          </a:p>
          <a:p>
            <a:pPr marL="0" indent="0">
              <a:buNone/>
            </a:pPr>
            <a:r>
              <a:rPr lang="en-US" sz="1900"/>
              <a:t>Найбільший приріст – зафіксований у Київській області,яка за перші 6 місяців поточного року сплатила в бюджет 111 млн 157 тис. грн проти 63 млн 190 тис. грн за аналогічний період 2022 року. У першому півріччі 2021 році від Київщини в казну держави надійшло 54 млн 251 тис. грн.</a:t>
            </a:r>
            <a:endParaRPr lang="en-US" sz="1900"/>
          </a:p>
          <a:p>
            <a:pPr marL="0" indent="0">
              <a:buNone/>
            </a:pPr>
            <a:r>
              <a:rPr lang="en-US" sz="1900"/>
              <a:t>Львівщина також тримає лідерство по надходженнях до бюджету.  За перші шість місяців поточного року від області надійшло 147 млн 949 тис. грн, проти 129 млн 880 тис грн за аналогічний період торік. У 2021 році Львівський регіон за цей же період сплатив у казну держави 85 млн 911 тис. грн</a:t>
            </a:r>
            <a:endParaRPr lang="en-US" sz="1900"/>
          </a:p>
          <a:p>
            <a:pPr marL="0" indent="0">
              <a:buNone/>
            </a:pPr>
            <a:r>
              <a:rPr lang="en-US" sz="1900"/>
              <a:t>В лідерах по зростанню податків і Буковина – 13 млн 113 тис. грн. Торік за перше півріччя представниками тургалузі в цьому регіоні сплачено 9 млн 57 тис. грн, що на 2 млн 68 тис. грн більше ніж у 2021 році.  </a:t>
            </a:r>
            <a:endParaRPr lang="en-US" sz="1900"/>
          </a:p>
          <a:p>
            <a:pPr marL="0" indent="0">
              <a:buNone/>
            </a:pPr>
            <a:r>
              <a:rPr lang="en-US" sz="1900"/>
              <a:t>Цього року зросли податкові надходження від туристичної галузі і на Закарпатті – 35 млн 916 тис. грн проти 33 млн 154 тис грн у 2022 році. Для порівняння у 2021 році сума надходжень склала 24 млн 748 тис. грн.</a:t>
            </a:r>
            <a:endParaRPr lang="en-US" sz="1900"/>
          </a:p>
          <a:p>
            <a:endParaRPr lang="en-US" sz="1900"/>
          </a:p>
          <a:p>
            <a:endParaRPr lang="en-US" sz="19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sz="2665" b="1">
                <a:sym typeface="+mn-ea"/>
              </a:rPr>
              <a:t>Державне агентство розвитку туризму дослідило динаміку податкових надходжень по областях за перші шість місяців 2023 року.</a:t>
            </a:r>
            <a:endParaRPr lang="en-US" sz="2665"/>
          </a:p>
        </p:txBody>
      </p:sp>
      <p:sp>
        <p:nvSpPr>
          <p:cNvPr id="3" name="Content Placeholder 2"/>
          <p:cNvSpPr>
            <a:spLocks noGrp="1"/>
          </p:cNvSpPr>
          <p:nvPr>
            <p:ph idx="1"/>
          </p:nvPr>
        </p:nvSpPr>
        <p:spPr/>
        <p:txBody>
          <a:bodyPr>
            <a:noAutofit/>
          </a:bodyPr>
          <a:p>
            <a:pPr marL="0" indent="0">
              <a:buNone/>
            </a:pPr>
            <a:r>
              <a:rPr lang="en-US" sz="2300">
                <a:sym typeface="+mn-ea"/>
              </a:rPr>
              <a:t>На Волині також зафіксовано зростання податкових надходжень (6 млн 827 тис. грн) в порівнянні з 2022 роком (6 млн 22 тис. грн),а з 2021 – зростання на чверть  (5 млн 460 тис. грн).</a:t>
            </a:r>
            <a:endParaRPr lang="en-US" sz="2300"/>
          </a:p>
          <a:p>
            <a:pPr marL="0" indent="0">
              <a:buNone/>
            </a:pPr>
            <a:r>
              <a:rPr lang="en-US" sz="2300">
                <a:sym typeface="+mn-ea"/>
              </a:rPr>
              <a:t>Вінниччина з початку року сплатила майже аналогічну з 2022 роком суму – 11 млн 720 тис. грн проти 11 млн 453 тис. грн. В довоєнному 2021 році регіоном за перше півріччя було сплачено в казну 10 млн 895 тис. грн.</a:t>
            </a:r>
            <a:endParaRPr lang="en-US" sz="2300"/>
          </a:p>
          <a:p>
            <a:pPr marL="0" indent="0">
              <a:buNone/>
            </a:pPr>
            <a:r>
              <a:rPr lang="en-US" sz="2300">
                <a:sym typeface="+mn-ea"/>
              </a:rPr>
              <a:t>В Житомирській області також зафіксовано зріст податкових надходжень від суб’єктів туристичної діяльності в порівнянні з аналогічним періодом у 2022 році – 5 млн 957 тис. грн проти 4 млн 645 тис. грн. У першому півріччі ковідного 2021 року податки від тургалузі в регіоні були майже такими ж, як і цьогоріч (5 млн 486 тис. грн).</a:t>
            </a:r>
            <a:endParaRPr lang="en-US" sz="2300"/>
          </a:p>
          <a:p>
            <a:endParaRPr lang="en-US" sz="2300"/>
          </a:p>
          <a:p>
            <a:r>
              <a:rPr lang="en-US" sz="2300">
                <a:sym typeface="+mn-ea"/>
              </a:rPr>
              <a:t>На Рівненщині також зросли податкові надходження за перші два квартали поточного року в порівнянні з першим півріччям 2022 року – 7 млн 813 тис. грн проти 6 млн 723 тис. грн. Якщо порівнювати суми податків за 2022 рік та 2021 рік, вони будуть майже аналогічні – 6 млн 656 тис. грн.</a:t>
            </a:r>
            <a:endParaRPr lang="en-US" sz="2300"/>
          </a:p>
          <a:p>
            <a:endParaRPr lang="en-US" sz="9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3">
              <a:lumMod val="20000"/>
              <a:lumOff val="80000"/>
            </a:schemeClr>
          </a:solidFill>
        </p:spPr>
        <p:txBody>
          <a:bodyPr>
            <a:normAutofit/>
          </a:bodyPr>
          <a:p>
            <a:r>
              <a:rPr lang="en-US" sz="2800" b="1">
                <a:sym typeface="+mn-ea"/>
              </a:rPr>
              <a:t>Найбільший спад податкових надходжень до бюджету від туристичної галузі</a:t>
            </a:r>
            <a:endParaRPr lang="en-US" sz="2800" b="1"/>
          </a:p>
        </p:txBody>
      </p:sp>
      <p:sp>
        <p:nvSpPr>
          <p:cNvPr id="3" name="Content Placeholder 2"/>
          <p:cNvSpPr>
            <a:spLocks noGrp="1"/>
          </p:cNvSpPr>
          <p:nvPr>
            <p:ph idx="1"/>
          </p:nvPr>
        </p:nvSpPr>
        <p:spPr>
          <a:xfrm>
            <a:off x="323215" y="1417955"/>
            <a:ext cx="8229600" cy="4525963"/>
          </a:xfrm>
          <a:solidFill>
            <a:schemeClr val="accent4">
              <a:lumMod val="40000"/>
              <a:lumOff val="60000"/>
            </a:schemeClr>
          </a:solidFill>
        </p:spPr>
        <p:txBody>
          <a:bodyPr>
            <a:noAutofit/>
          </a:bodyPr>
          <a:p>
            <a:pPr marL="0" indent="0" algn="just">
              <a:buNone/>
            </a:pPr>
            <a:r>
              <a:rPr lang="en-US" sz="1900"/>
              <a:t> зафіксовано у шести  регіонах, які перебувають у зоні активних бойових дій, або були деокуповані. Так, на Херсонщині спад склав 92%, на Луганщині 88%, на Донеччині 72%, на Запоріжжі 65%, на Чернігівщині 44%, на Харківщині 34%.</a:t>
            </a:r>
            <a:endParaRPr lang="en-US" sz="1900"/>
          </a:p>
          <a:p>
            <a:pPr marL="0" indent="0" algn="just">
              <a:buNone/>
            </a:pPr>
            <a:r>
              <a:rPr lang="en-US" sz="1900"/>
              <a:t>Значний спад  надходжень також є в двох південних регіонах. Так, на Одещині за перше півріччя поточного року сплачено майже аналогічну з 2022 року суму – 43 млн 359 тис. грн проти 42 млн 770 тис. грн. В порівнянні з 2021 роком сума надходжень від цього курортного регіону впала більш ніж на 80% – 241 млн 809 тис.</a:t>
            </a:r>
            <a:endParaRPr lang="en-US" sz="1900"/>
          </a:p>
          <a:p>
            <a:pPr marL="0" indent="0" algn="just">
              <a:buNone/>
            </a:pPr>
            <a:r>
              <a:rPr lang="en-US" sz="1900"/>
              <a:t>На Миколаївщині також зменшилися податкові надходження від суб’єктів туристичної діяльності. За перші шість місяців поточного року  від регіону в казну держави надійшло податків значно менше ніж за аналогічний період у 2022 році – 7 млн 502 тис. грн проти 9 млн 432 тис. грн. і більш ніж в половину менше ніж у першому півріччі 2021 року – 15 млн 789 тис. грн.</a:t>
            </a:r>
            <a:endParaRPr lang="en-US" sz="1900"/>
          </a:p>
          <a:p>
            <a:pPr marL="0" indent="0" algn="just">
              <a:buNone/>
            </a:pPr>
            <a:r>
              <a:rPr lang="en-US" sz="1900"/>
              <a:t>Зниження податкових надходжень є також і у двох західних областях – Тернопільській та Івано-Франківській.Так, Тернопільщина з початку поточного року сплатила до бюджету туристичних податків менше ніж за аналогічний звітний період торік – 7 млн 996 тис. грн проти 8 млн 738 тис. грн. У 2021 році сума податків від регіону за перші шість місяців склала 7 млн 328 тис. грн.</a:t>
            </a:r>
            <a:endParaRPr lang="en-US" sz="1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a:t>1 </a:t>
            </a:r>
            <a:r>
              <a:rPr lang="ru-RU" dirty="0" err="1"/>
              <a:t>питання</a:t>
            </a:r>
            <a:endParaRPr lang="uk-UA" dirty="0"/>
          </a:p>
        </p:txBody>
      </p:sp>
      <p:sp>
        <p:nvSpPr>
          <p:cNvPr id="3" name="Объект 2"/>
          <p:cNvSpPr>
            <a:spLocks noGrp="1"/>
          </p:cNvSpPr>
          <p:nvPr>
            <p:ph idx="1"/>
          </p:nvPr>
        </p:nvSpPr>
        <p:spPr/>
        <p:txBody>
          <a:bodyPr/>
          <a:lstStyle/>
          <a:p>
            <a:pPr marL="0" lvl="0" indent="0" algn="ctr">
              <a:buNone/>
            </a:pPr>
            <a:r>
              <a:rPr lang="uk-UA" sz="4000" b="1" dirty="0"/>
              <a:t>            Семантичний простір поняття «туризм».</a:t>
            </a:r>
            <a:endParaRPr lang="ru-RU" sz="4000" b="1" dirty="0"/>
          </a:p>
          <a:p>
            <a:endParaRPr lang="uk-U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3">
              <a:lumMod val="40000"/>
              <a:lumOff val="60000"/>
            </a:schemeClr>
          </a:solidFill>
        </p:spPr>
        <p:txBody>
          <a:bodyPr>
            <a:normAutofit/>
          </a:bodyPr>
          <a:p>
            <a:r>
              <a:rPr lang="en-US" sz="2400" b="1">
                <a:sym typeface="+mn-ea"/>
              </a:rPr>
              <a:t>З початку повномасштабного російського вторгнення в Україну, 24 лютого 2022 року</a:t>
            </a:r>
            <a:endParaRPr lang="en-US" sz="2400" b="1"/>
          </a:p>
        </p:txBody>
      </p:sp>
      <p:sp>
        <p:nvSpPr>
          <p:cNvPr id="3" name="Content Placeholder 2"/>
          <p:cNvSpPr>
            <a:spLocks noGrp="1"/>
          </p:cNvSpPr>
          <p:nvPr>
            <p:ph idx="1"/>
          </p:nvPr>
        </p:nvSpPr>
        <p:spPr>
          <a:solidFill>
            <a:schemeClr val="accent2">
              <a:lumMod val="20000"/>
              <a:lumOff val="80000"/>
            </a:schemeClr>
          </a:solidFill>
        </p:spPr>
        <p:txBody>
          <a:bodyPr>
            <a:normAutofit lnSpcReduction="10000"/>
          </a:bodyPr>
          <a:p>
            <a:r>
              <a:rPr lang="en-US"/>
              <a:t>за кордон виїхали і не повернулися 2,4 млн українців.</a:t>
            </a:r>
            <a:endParaRPr lang="en-US"/>
          </a:p>
          <a:p>
            <a:endParaRPr lang="en-US"/>
          </a:p>
          <a:p>
            <a:r>
              <a:rPr lang="en-US"/>
              <a:t>Про це повідомляє РБК-Україна з посиланням на платформу Опендатабот та інформацію Держприкордонслужби України.</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99FF"/>
          </a:solidFill>
        </p:spPr>
        <p:txBody>
          <a:bodyPr>
            <a:normAutofit fontScale="90000"/>
          </a:bodyPr>
          <a:lstStyle/>
          <a:p>
            <a:r>
              <a:rPr lang="uk-UA" sz="3600" b="1" dirty="0"/>
              <a:t>Топ-10 найбільш відвідуваних міст світу в 2017 році виглядає так</a:t>
            </a:r>
            <a:endParaRPr lang="uk-UA" sz="3600" b="1" dirty="0"/>
          </a:p>
        </p:txBody>
      </p:sp>
      <p:sp>
        <p:nvSpPr>
          <p:cNvPr id="3" name="Объект 2"/>
          <p:cNvSpPr>
            <a:spLocks noGrp="1"/>
          </p:cNvSpPr>
          <p:nvPr>
            <p:ph idx="1"/>
          </p:nvPr>
        </p:nvSpPr>
        <p:spPr>
          <a:solidFill>
            <a:srgbClr val="FFFF00"/>
          </a:solidFill>
        </p:spPr>
        <p:txBody>
          <a:bodyPr>
            <a:normAutofit fontScale="92500" lnSpcReduction="20000"/>
          </a:bodyPr>
          <a:lstStyle/>
          <a:p>
            <a:pPr marL="0" indent="0">
              <a:buNone/>
            </a:pPr>
            <a:r>
              <a:rPr lang="uk-UA" b="1" dirty="0"/>
              <a:t>1. Бангкок, Таїланд (20,2 млн туристів)</a:t>
            </a:r>
            <a:endParaRPr lang="uk-UA" b="1" dirty="0"/>
          </a:p>
          <a:p>
            <a:pPr marL="0" indent="0">
              <a:buNone/>
            </a:pPr>
            <a:r>
              <a:rPr lang="uk-UA" b="1" dirty="0"/>
              <a:t>2. Лондон, Великобританія (20 млн) </a:t>
            </a:r>
            <a:endParaRPr lang="uk-UA" b="1" dirty="0"/>
          </a:p>
          <a:p>
            <a:pPr marL="0" indent="0">
              <a:buNone/>
            </a:pPr>
            <a:r>
              <a:rPr lang="uk-UA" b="1" dirty="0"/>
              <a:t>3. Париж, Франція (16,1 млн)</a:t>
            </a:r>
            <a:endParaRPr lang="uk-UA" b="1" dirty="0"/>
          </a:p>
          <a:p>
            <a:pPr marL="0" indent="0">
              <a:buNone/>
            </a:pPr>
            <a:r>
              <a:rPr lang="uk-UA" b="1" dirty="0"/>
              <a:t>4. Дубай, ОАЕ (16 млн)</a:t>
            </a:r>
            <a:endParaRPr lang="uk-UA" b="1" dirty="0"/>
          </a:p>
          <a:p>
            <a:pPr marL="0" indent="0">
              <a:buNone/>
            </a:pPr>
            <a:r>
              <a:rPr lang="uk-UA" b="1" dirty="0"/>
              <a:t>5. Сінгапур (13,45 млн) </a:t>
            </a:r>
            <a:endParaRPr lang="uk-UA" b="1" dirty="0"/>
          </a:p>
          <a:p>
            <a:pPr marL="0" indent="0">
              <a:buNone/>
            </a:pPr>
            <a:r>
              <a:rPr lang="uk-UA" b="1" dirty="0"/>
              <a:t>6. Токіо, Японія (12,5 млн)</a:t>
            </a:r>
            <a:endParaRPr lang="uk-UA" b="1" dirty="0"/>
          </a:p>
          <a:p>
            <a:pPr marL="0" indent="0">
              <a:buNone/>
            </a:pPr>
            <a:r>
              <a:rPr lang="uk-UA" b="1" dirty="0"/>
              <a:t>7. Сеул, Південна Корея (12,44 млн) ...</a:t>
            </a:r>
            <a:endParaRPr lang="uk-UA" b="1" dirty="0"/>
          </a:p>
          <a:p>
            <a:pPr marL="0" indent="0">
              <a:buNone/>
            </a:pPr>
            <a:r>
              <a:rPr lang="uk-UA" b="1" dirty="0"/>
              <a:t>8. Куала-Лумпур, Малайзія (12,1 млн)</a:t>
            </a:r>
            <a:endParaRPr lang="uk-UA" b="1" dirty="0"/>
          </a:p>
          <a:p>
            <a:pPr marL="0" indent="0">
              <a:buNone/>
            </a:pPr>
            <a:r>
              <a:rPr lang="uk-UA" b="1" dirty="0"/>
              <a:t>9. Гонконг, Китай (9,25 млн)</a:t>
            </a:r>
            <a:endParaRPr lang="uk-UA"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solidFill>
            <a:schemeClr val="accent2">
              <a:lumMod val="40000"/>
              <a:lumOff val="60000"/>
            </a:schemeClr>
          </a:solidFill>
        </p:spPr>
        <p:txBody>
          <a:bodyPr rtlCol="0">
            <a:normAutofit/>
          </a:bodyPr>
          <a:lstStyle/>
          <a:p>
            <a:pPr fontAlgn="auto">
              <a:spcAft>
                <a:spcPts val="0"/>
              </a:spcAft>
              <a:defRPr/>
            </a:pPr>
            <a:r>
              <a:rPr lang="ru-RU" b="1" dirty="0" err="1"/>
              <a:t>Країнами</a:t>
            </a:r>
            <a:r>
              <a:rPr lang="ru-RU" b="1" dirty="0"/>
              <a:t> – </a:t>
            </a:r>
            <a:r>
              <a:rPr lang="ru-RU" b="1" dirty="0" err="1"/>
              <a:t>лідерами</a:t>
            </a:r>
            <a:endParaRPr lang="uk-UA" b="1" dirty="0"/>
          </a:p>
        </p:txBody>
      </p:sp>
      <p:sp>
        <p:nvSpPr>
          <p:cNvPr id="25603" name="Содержимое 2"/>
          <p:cNvSpPr>
            <a:spLocks noGrp="1"/>
          </p:cNvSpPr>
          <p:nvPr>
            <p:ph idx="1"/>
          </p:nvPr>
        </p:nvSpPr>
        <p:spPr>
          <a:blipFill dpi="0" rotWithShape="1">
            <a:blip r:embed="rId1" cstate="print"/>
            <a:srcRect/>
            <a:tile tx="0" ty="0" sx="100000" sy="100000" flip="none" algn="tl"/>
          </a:blipFill>
        </p:spPr>
        <p:txBody>
          <a:bodyPr rtlCol="0">
            <a:normAutofit/>
          </a:bodyPr>
          <a:lstStyle/>
          <a:p>
            <a:pPr>
              <a:buNone/>
              <a:defRPr/>
            </a:pPr>
            <a:r>
              <a:rPr lang="ru-RU" b="1" dirty="0"/>
              <a:t> </a:t>
            </a:r>
            <a:r>
              <a:rPr lang="ru-RU" b="1" dirty="0" err="1"/>
              <a:t>із</a:t>
            </a:r>
            <a:r>
              <a:rPr lang="ru-RU" b="1" dirty="0"/>
              <a:t> </a:t>
            </a:r>
            <a:r>
              <a:rPr lang="ru-RU" b="1" dirty="0" err="1"/>
              <a:t>зростання</a:t>
            </a:r>
            <a:r>
              <a:rPr lang="ru-RU" b="1" dirty="0"/>
              <a:t>  </a:t>
            </a:r>
            <a:r>
              <a:rPr lang="ru-RU" b="1" dirty="0" err="1"/>
              <a:t>виїзних</a:t>
            </a:r>
            <a:r>
              <a:rPr lang="ru-RU" b="1" dirty="0"/>
              <a:t> </a:t>
            </a:r>
            <a:r>
              <a:rPr lang="ru-RU" b="1" dirty="0" err="1"/>
              <a:t>туристів</a:t>
            </a:r>
            <a:r>
              <a:rPr lang="ru-RU" b="1" dirty="0"/>
              <a:t> в 2017 </a:t>
            </a:r>
            <a:r>
              <a:rPr lang="ru-RU" b="1" dirty="0" err="1"/>
              <a:t>році</a:t>
            </a:r>
            <a:r>
              <a:rPr lang="ru-RU" b="1" dirty="0"/>
              <a:t> </a:t>
            </a:r>
            <a:r>
              <a:rPr lang="ru-RU" b="1" dirty="0" err="1"/>
              <a:t>були</a:t>
            </a:r>
            <a:r>
              <a:rPr lang="ru-RU" b="1" dirty="0"/>
              <a:t> :</a:t>
            </a:r>
            <a:endParaRPr lang="ru-RU" b="1" dirty="0"/>
          </a:p>
          <a:p>
            <a:pPr>
              <a:buNone/>
              <a:defRPr/>
            </a:pPr>
            <a:r>
              <a:rPr lang="ru-RU" dirty="0"/>
              <a:t>– </a:t>
            </a:r>
            <a:r>
              <a:rPr lang="ru-RU" sz="4800" b="1" dirty="0"/>
              <a:t>Китай </a:t>
            </a:r>
            <a:endParaRPr lang="ru-RU" sz="4800" b="1" dirty="0"/>
          </a:p>
          <a:p>
            <a:pPr>
              <a:buFontTx/>
              <a:buChar char="-"/>
              <a:defRPr/>
            </a:pPr>
            <a:r>
              <a:rPr lang="ru-RU" sz="4800" b="1" dirty="0"/>
              <a:t>США</a:t>
            </a:r>
            <a:endParaRPr lang="ru-RU" sz="4800" b="1" dirty="0"/>
          </a:p>
          <a:p>
            <a:pPr>
              <a:buFontTx/>
              <a:buChar char="-"/>
              <a:defRPr/>
            </a:pPr>
            <a:r>
              <a:rPr lang="ru-RU" sz="4800" b="1" dirty="0"/>
              <a:t>Велика </a:t>
            </a:r>
            <a:r>
              <a:rPr lang="ru-RU" sz="4800" b="1" dirty="0" err="1"/>
              <a:t>Британ</a:t>
            </a:r>
            <a:r>
              <a:rPr lang="uk-UA" sz="4800" b="1" dirty="0"/>
              <a:t>і</a:t>
            </a:r>
            <a:r>
              <a:rPr lang="ru-RU" sz="4800" b="1" dirty="0"/>
              <a:t>я.</a:t>
            </a:r>
            <a:endParaRPr lang="ru-RU" sz="48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40000"/>
              <a:lumOff val="60000"/>
            </a:schemeClr>
          </a:solidFill>
        </p:spPr>
        <p:txBody>
          <a:bodyPr rtlCol="0">
            <a:normAutofit fontScale="90000"/>
          </a:bodyPr>
          <a:lstStyle/>
          <a:p>
            <a:pPr fontAlgn="auto">
              <a:spcAft>
                <a:spcPts val="0"/>
              </a:spcAft>
              <a:defRPr/>
            </a:pPr>
            <a:r>
              <a:rPr lang="uk-UA" sz="3600" b="1" u="sng" dirty="0"/>
              <a:t>Світові лідери по туристичним прибуттям</a:t>
            </a:r>
            <a:r>
              <a:rPr lang="uk-UA" sz="4800" b="1" u="sng" dirty="0"/>
              <a:t> </a:t>
            </a:r>
            <a:r>
              <a:rPr lang="uk-UA" sz="3600" b="1" u="sng" dirty="0"/>
              <a:t>країна  2017 </a:t>
            </a:r>
            <a:br>
              <a:rPr lang="uk-UA" sz="3600" b="1" u="sng" dirty="0"/>
            </a:br>
            <a:endParaRPr lang="ru-RU" sz="3600" dirty="0"/>
          </a:p>
        </p:txBody>
      </p:sp>
      <p:sp>
        <p:nvSpPr>
          <p:cNvPr id="3" name="Объект 2"/>
          <p:cNvSpPr>
            <a:spLocks noGrp="1"/>
          </p:cNvSpPr>
          <p:nvPr>
            <p:ph idx="1"/>
          </p:nvPr>
        </p:nvSpPr>
        <p:spPr>
          <a:solidFill>
            <a:srgbClr val="00FFCC"/>
          </a:solidFill>
        </p:spPr>
        <p:txBody>
          <a:bodyPr rtlCol="0">
            <a:normAutofit fontScale="62500" lnSpcReduction="20000"/>
          </a:bodyPr>
          <a:lstStyle/>
          <a:p>
            <a:pPr fontAlgn="auto">
              <a:spcAft>
                <a:spcPts val="0"/>
              </a:spcAft>
              <a:buFont typeface="Arial" panose="020B0604020202020204" pitchFamily="34" charset="0"/>
              <a:buChar char="•"/>
              <a:defRPr/>
            </a:pPr>
            <a:r>
              <a:rPr lang="uk-UA" i="1" dirty="0"/>
              <a:t>                     </a:t>
            </a:r>
            <a:r>
              <a:rPr lang="uk-UA" i="1" dirty="0" err="1"/>
              <a:t>млн</a:t>
            </a:r>
            <a:r>
              <a:rPr lang="uk-UA" i="1" dirty="0"/>
              <a:t>    туристів </a:t>
            </a:r>
            <a:endParaRPr lang="ru-RU" sz="1600" dirty="0"/>
          </a:p>
          <a:p>
            <a:pPr fontAlgn="auto">
              <a:spcAft>
                <a:spcPts val="0"/>
              </a:spcAft>
              <a:buFont typeface="Arial" panose="020B0604020202020204" pitchFamily="34" charset="0"/>
              <a:buChar char="•"/>
              <a:defRPr/>
            </a:pPr>
            <a:r>
              <a:rPr lang="uk-UA" b="1" dirty="0"/>
              <a:t>1. Франція        </a:t>
            </a:r>
            <a:r>
              <a:rPr lang="ru-RU" b="1" dirty="0"/>
              <a:t>88,9</a:t>
            </a:r>
            <a:endParaRPr lang="ru-RU" sz="2400" dirty="0"/>
          </a:p>
          <a:p>
            <a:pPr>
              <a:defRPr/>
            </a:pPr>
            <a:r>
              <a:rPr lang="uk-UA" b="1" dirty="0"/>
              <a:t> 2. Іспанія         </a:t>
            </a:r>
            <a:r>
              <a:rPr lang="ru-RU" b="1" dirty="0"/>
              <a:t>82,2 (+9%)</a:t>
            </a:r>
            <a:endParaRPr lang="ru-RU" b="1" dirty="0"/>
          </a:p>
          <a:p>
            <a:pPr fontAlgn="auto">
              <a:spcAft>
                <a:spcPts val="0"/>
              </a:spcAft>
              <a:buFont typeface="Arial" panose="020B0604020202020204" pitchFamily="34" charset="0"/>
              <a:buChar char="•"/>
              <a:defRPr/>
            </a:pPr>
            <a:r>
              <a:rPr lang="uk-UA" b="1" dirty="0"/>
              <a:t> 3. США             </a:t>
            </a:r>
            <a:r>
              <a:rPr lang="ru-RU" b="1" dirty="0"/>
              <a:t>72,9 (-4%)</a:t>
            </a:r>
            <a:endParaRPr lang="ru-RU" sz="2400" dirty="0"/>
          </a:p>
          <a:p>
            <a:pPr fontAlgn="auto">
              <a:spcAft>
                <a:spcPts val="0"/>
              </a:spcAft>
              <a:buFont typeface="Arial" panose="020B0604020202020204" pitchFamily="34" charset="0"/>
              <a:buChar char="•"/>
              <a:defRPr/>
            </a:pPr>
            <a:r>
              <a:rPr lang="uk-UA" b="1" dirty="0"/>
              <a:t> 3</a:t>
            </a:r>
            <a:r>
              <a:rPr lang="uk-UA" sz="3100" b="1" dirty="0"/>
              <a:t>.</a:t>
            </a:r>
            <a:r>
              <a:rPr lang="ru-RU" sz="3100" b="1" dirty="0"/>
              <a:t> </a:t>
            </a:r>
            <a:r>
              <a:rPr lang="uk-UA" sz="3100" b="1" dirty="0"/>
              <a:t>Китай            </a:t>
            </a:r>
            <a:r>
              <a:rPr lang="ru-RU" sz="3100" b="1" dirty="0"/>
              <a:t>59,3</a:t>
            </a:r>
            <a:endParaRPr lang="ru-RU" sz="3100" b="1" dirty="0"/>
          </a:p>
          <a:p>
            <a:pPr fontAlgn="auto">
              <a:spcAft>
                <a:spcPts val="0"/>
              </a:spcAft>
              <a:buFont typeface="Arial" panose="020B0604020202020204" pitchFamily="34" charset="0"/>
              <a:buChar char="•"/>
              <a:defRPr/>
            </a:pPr>
            <a:r>
              <a:rPr lang="uk-UA" sz="3100" b="1" dirty="0"/>
              <a:t>5.  Італія             57,8      </a:t>
            </a:r>
            <a:endParaRPr lang="ru-RU" sz="3100" b="1" dirty="0"/>
          </a:p>
          <a:p>
            <a:pPr fontAlgn="auto">
              <a:spcAft>
                <a:spcPts val="0"/>
              </a:spcAft>
              <a:buFont typeface="Arial" panose="020B0604020202020204" pitchFamily="34" charset="0"/>
              <a:buChar char="•"/>
              <a:defRPr/>
            </a:pPr>
            <a:r>
              <a:rPr lang="uk-UA" sz="3100" b="1" dirty="0"/>
              <a:t>6. </a:t>
            </a:r>
            <a:r>
              <a:rPr lang="uk-UA" sz="3100" b="1" dirty="0" err="1"/>
              <a:t>Турція</a:t>
            </a:r>
            <a:r>
              <a:rPr lang="uk-UA" sz="3100" b="1" dirty="0"/>
              <a:t>            </a:t>
            </a:r>
            <a:r>
              <a:rPr lang="uk-UA" b="1" dirty="0"/>
              <a:t>39,9</a:t>
            </a:r>
            <a:endParaRPr lang="ru-RU" sz="2400" dirty="0"/>
          </a:p>
          <a:p>
            <a:pPr>
              <a:defRPr/>
            </a:pPr>
            <a:r>
              <a:rPr lang="uk-UA" b="1" dirty="0"/>
              <a:t>7.  Мексика        39.3</a:t>
            </a:r>
            <a:endParaRPr lang="uk-UA" b="1" dirty="0"/>
          </a:p>
          <a:p>
            <a:pPr>
              <a:defRPr/>
            </a:pPr>
            <a:r>
              <a:rPr lang="uk-UA" b="1" dirty="0"/>
              <a:t>8. Велика </a:t>
            </a:r>
            <a:endParaRPr lang="ru-RU" sz="2400" dirty="0"/>
          </a:p>
          <a:p>
            <a:pPr>
              <a:defRPr/>
            </a:pPr>
            <a:r>
              <a:rPr lang="uk-UA" b="1" dirty="0"/>
              <a:t>     Британія       </a:t>
            </a:r>
            <a:r>
              <a:rPr lang="ru-RU" b="1" dirty="0"/>
              <a:t>38,7</a:t>
            </a:r>
            <a:endParaRPr lang="ru-RU" sz="2400" dirty="0"/>
          </a:p>
          <a:p>
            <a:pPr fontAlgn="auto">
              <a:spcAft>
                <a:spcPts val="0"/>
              </a:spcAft>
              <a:buFont typeface="Arial" panose="020B0604020202020204" pitchFamily="34" charset="0"/>
              <a:buChar char="•"/>
              <a:defRPr/>
            </a:pPr>
            <a:r>
              <a:rPr lang="uk-UA" b="1" dirty="0"/>
              <a:t>9. Німеччина     37,6</a:t>
            </a:r>
            <a:endParaRPr lang="ru-RU" sz="2400" dirty="0"/>
          </a:p>
          <a:p>
            <a:pPr fontAlgn="auto">
              <a:spcAft>
                <a:spcPts val="0"/>
              </a:spcAft>
              <a:buFont typeface="Arial" panose="020B0604020202020204" pitchFamily="34" charset="0"/>
              <a:buChar char="•"/>
              <a:defRPr/>
            </a:pPr>
            <a:r>
              <a:rPr lang="uk-UA" b="1" dirty="0"/>
              <a:t>10. </a:t>
            </a:r>
            <a:r>
              <a:rPr lang="uk-UA" sz="2900" b="1" dirty="0" err="1"/>
              <a:t>Таіланд</a:t>
            </a:r>
            <a:r>
              <a:rPr lang="uk-UA" sz="2900" b="1" dirty="0"/>
              <a:t>           34,7</a:t>
            </a:r>
            <a:endParaRPr lang="ru-RU" sz="2900" dirty="0"/>
          </a:p>
          <a:p>
            <a:pPr fontAlgn="auto">
              <a:spcAft>
                <a:spcPts val="0"/>
              </a:spcAft>
              <a:buFont typeface="Arial" panose="020B0604020202020204" pitchFamily="34" charset="0"/>
              <a:buChar char="•"/>
              <a:defRPr/>
            </a:pPr>
            <a:r>
              <a:rPr lang="uk-UA" sz="2900" b="1" dirty="0"/>
              <a:t>... Росія                  28,4</a:t>
            </a:r>
            <a:endParaRPr lang="uk-UA" sz="2900" b="1" dirty="0"/>
          </a:p>
          <a:p>
            <a:pPr fontAlgn="auto">
              <a:spcAft>
                <a:spcPts val="0"/>
              </a:spcAft>
              <a:buFont typeface="Arial" panose="020B0604020202020204" pitchFamily="34" charset="0"/>
              <a:buChar char="•"/>
              <a:defRPr/>
            </a:pPr>
            <a:r>
              <a:rPr lang="ru-RU" sz="2900" b="1" dirty="0"/>
              <a:t>  …</a:t>
            </a:r>
            <a:r>
              <a:rPr lang="ru-RU" sz="2900" b="1" dirty="0" err="1"/>
              <a:t>Україна</a:t>
            </a:r>
            <a:r>
              <a:rPr lang="ru-RU" sz="2900" b="1" dirty="0"/>
              <a:t>             14,3</a:t>
            </a:r>
            <a:endParaRPr lang="ru-RU" sz="2900" dirty="0"/>
          </a:p>
          <a:p>
            <a:pPr fontAlgn="auto">
              <a:spcAft>
                <a:spcPts val="0"/>
              </a:spcAft>
              <a:buFont typeface="Arial" panose="020B0604020202020204" pitchFamily="34" charset="0"/>
              <a:buChar char="•"/>
              <a:defRPr/>
            </a:pPr>
            <a:endParaRPr lang="ru-RU"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20000"/>
              <a:lumOff val="80000"/>
            </a:schemeClr>
          </a:solidFill>
        </p:spPr>
        <p:txBody>
          <a:bodyPr>
            <a:normAutofit fontScale="90000"/>
          </a:bodyPr>
          <a:lstStyle/>
          <a:p>
            <a:r>
              <a:rPr lang="ru-RU" b="1" dirty="0"/>
              <a:t>10 </a:t>
            </a:r>
            <a:r>
              <a:rPr lang="ru-RU" b="1" dirty="0" err="1"/>
              <a:t>країн-лідерів</a:t>
            </a:r>
            <a:r>
              <a:rPr lang="ru-RU" b="1" dirty="0"/>
              <a:t> </a:t>
            </a:r>
            <a:r>
              <a:rPr lang="uk-UA" b="1" u="sng" dirty="0"/>
              <a:t>по туристичним прибуттям</a:t>
            </a:r>
            <a:r>
              <a:rPr lang="uk-UA" sz="6000" b="1" u="sng" dirty="0"/>
              <a:t> </a:t>
            </a:r>
            <a:r>
              <a:rPr lang="ru-RU" dirty="0"/>
              <a:t> </a:t>
            </a:r>
            <a:r>
              <a:rPr lang="ru-RU" b="1" dirty="0"/>
              <a:t>в </a:t>
            </a:r>
            <a:r>
              <a:rPr lang="ru-RU" sz="5300" b="1" u="sng" dirty="0"/>
              <a:t>2020 </a:t>
            </a:r>
            <a:r>
              <a:rPr lang="ru-RU" b="1" dirty="0"/>
              <a:t>р</a:t>
            </a:r>
            <a:r>
              <a:rPr lang="ru-RU" dirty="0"/>
              <a:t>. (</a:t>
            </a:r>
            <a:r>
              <a:rPr lang="ru-RU" i="1" u="sng" dirty="0"/>
              <a:t>прогноз</a:t>
            </a:r>
            <a:r>
              <a:rPr lang="ru-RU" dirty="0"/>
              <a:t>)</a:t>
            </a:r>
            <a:endParaRPr lang="ru-RU" dirty="0"/>
          </a:p>
        </p:txBody>
      </p:sp>
      <p:sp>
        <p:nvSpPr>
          <p:cNvPr id="3" name="Содержимое 2"/>
          <p:cNvSpPr>
            <a:spLocks noGrp="1"/>
          </p:cNvSpPr>
          <p:nvPr>
            <p:ph idx="1"/>
          </p:nvPr>
        </p:nvSpPr>
        <p:spPr>
          <a:solidFill>
            <a:schemeClr val="accent6">
              <a:lumMod val="40000"/>
              <a:lumOff val="60000"/>
            </a:schemeClr>
          </a:solidFill>
        </p:spPr>
        <p:txBody>
          <a:bodyPr>
            <a:normAutofit fontScale="47500" lnSpcReduction="20000"/>
          </a:bodyPr>
          <a:lstStyle/>
          <a:p>
            <a:r>
              <a:rPr lang="ru-RU" sz="5500" dirty="0"/>
              <a:t>1. Китай -137 млн.</a:t>
            </a:r>
            <a:endParaRPr lang="ru-RU" sz="5500" dirty="0"/>
          </a:p>
          <a:p>
            <a:r>
              <a:rPr lang="ru-RU" sz="5500" dirty="0"/>
              <a:t>2. США - 102,4</a:t>
            </a:r>
            <a:endParaRPr lang="ru-RU" sz="5500" dirty="0"/>
          </a:p>
          <a:p>
            <a:r>
              <a:rPr lang="ru-RU" sz="5500" dirty="0"/>
              <a:t>3. Франция-  93,3</a:t>
            </a:r>
            <a:endParaRPr lang="ru-RU" sz="5500" dirty="0"/>
          </a:p>
          <a:p>
            <a:r>
              <a:rPr lang="ru-RU" sz="5500" dirty="0"/>
              <a:t>4. Испания - 71,0</a:t>
            </a:r>
            <a:endParaRPr lang="ru-RU" sz="5500" dirty="0"/>
          </a:p>
          <a:p>
            <a:r>
              <a:rPr lang="ru-RU" sz="5500" dirty="0"/>
              <a:t>5. Гонконг - 59,3</a:t>
            </a:r>
            <a:endParaRPr lang="ru-RU" sz="5500" dirty="0"/>
          </a:p>
          <a:p>
            <a:r>
              <a:rPr lang="ru-RU" sz="5500" dirty="0"/>
              <a:t>6. Италия - 52,9</a:t>
            </a:r>
            <a:endParaRPr lang="ru-RU" sz="5500" dirty="0"/>
          </a:p>
          <a:p>
            <a:r>
              <a:rPr lang="ru-RU" sz="5500" dirty="0"/>
              <a:t>7. Великобритания-  52,8</a:t>
            </a:r>
            <a:endParaRPr lang="ru-RU" sz="5500" dirty="0"/>
          </a:p>
          <a:p>
            <a:r>
              <a:rPr lang="ru-RU" sz="5500" dirty="0"/>
              <a:t>8. Мексика - 48,9</a:t>
            </a:r>
            <a:endParaRPr lang="ru-RU" sz="5500" dirty="0"/>
          </a:p>
          <a:p>
            <a:r>
              <a:rPr lang="ru-RU" sz="5500" dirty="0"/>
              <a:t>9. Россия - 47,1</a:t>
            </a:r>
            <a:endParaRPr lang="ru-RU" sz="5500" dirty="0"/>
          </a:p>
          <a:p>
            <a:r>
              <a:rPr lang="ru-RU" sz="5500" dirty="0"/>
              <a:t>10. Чехия - 44,1</a:t>
            </a:r>
            <a:endParaRPr lang="ru-RU" sz="55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1" cstate="print"/>
            <a:tile tx="0" ty="0" sx="100000" sy="100000" flip="none" algn="tl"/>
          </a:blipFill>
        </p:spPr>
        <p:txBody>
          <a:bodyPr rtlCol="0">
            <a:normAutofit fontScale="90000"/>
          </a:bodyPr>
          <a:lstStyle/>
          <a:p>
            <a:pPr fontAlgn="auto">
              <a:spcAft>
                <a:spcPts val="0"/>
              </a:spcAft>
              <a:defRPr/>
            </a:pPr>
            <a:r>
              <a:rPr lang="uk-UA" sz="3600" b="1" u="sng" dirty="0"/>
              <a:t>СВІТОВІ ЛІДЕРИ ПО ТУРИСТИЧНИМ НАДХОДЖЕННЯМ  ( В МЛРД</a:t>
            </a:r>
            <a:r>
              <a:rPr lang="ru-RU" sz="3600" b="1" u="sng" dirty="0"/>
              <a:t> $ </a:t>
            </a:r>
            <a:r>
              <a:rPr lang="ru-RU" sz="3200" b="1" i="1" dirty="0"/>
              <a:t>201</a:t>
            </a:r>
            <a:r>
              <a:rPr lang="uk-UA" sz="3200" b="1" i="1" dirty="0"/>
              <a:t>7</a:t>
            </a:r>
            <a:r>
              <a:rPr lang="ru-RU" sz="3600" b="1" u="sng" dirty="0"/>
              <a:t> )</a:t>
            </a:r>
            <a:br>
              <a:rPr lang="ru-RU" dirty="0"/>
            </a:br>
            <a:endParaRPr lang="ru-RU" dirty="0"/>
          </a:p>
        </p:txBody>
      </p:sp>
      <p:sp>
        <p:nvSpPr>
          <p:cNvPr id="3" name="Объект 2"/>
          <p:cNvSpPr>
            <a:spLocks noGrp="1"/>
          </p:cNvSpPr>
          <p:nvPr>
            <p:ph idx="1"/>
          </p:nvPr>
        </p:nvSpPr>
        <p:spPr>
          <a:blipFill>
            <a:blip r:embed="rId2" cstate="print"/>
            <a:tile tx="0" ty="0" sx="100000" sy="100000" flip="none" algn="tl"/>
          </a:blipFill>
        </p:spPr>
        <p:txBody>
          <a:bodyPr rtlCol="0">
            <a:normAutofit fontScale="77500" lnSpcReduction="20000"/>
          </a:bodyPr>
          <a:lstStyle/>
          <a:p>
            <a:pPr marL="0" indent="0" fontAlgn="auto">
              <a:spcAft>
                <a:spcPts val="0"/>
              </a:spcAft>
              <a:buFont typeface="Arial" panose="020B0604020202020204" pitchFamily="34" charset="0"/>
              <a:buNone/>
              <a:defRPr/>
            </a:pPr>
            <a:r>
              <a:rPr lang="uk-UA" b="1" i="1" dirty="0"/>
              <a:t>Країна                      Кількість надходжень                                                         1. США                         20</a:t>
            </a:r>
            <a:r>
              <a:rPr lang="en-US" b="1" i="1" dirty="0"/>
              <a:t>6</a:t>
            </a:r>
            <a:r>
              <a:rPr lang="uk-UA" b="1" i="1" dirty="0"/>
              <a:t>         			</a:t>
            </a:r>
            <a:endParaRPr lang="ru-RU" dirty="0"/>
          </a:p>
          <a:p>
            <a:pPr marL="0" indent="0" fontAlgn="auto">
              <a:spcAft>
                <a:spcPts val="0"/>
              </a:spcAft>
              <a:buFont typeface="Arial" panose="020B0604020202020204" pitchFamily="34" charset="0"/>
              <a:buNone/>
              <a:defRPr/>
            </a:pPr>
            <a:r>
              <a:rPr lang="uk-UA" b="1" i="1" dirty="0"/>
              <a:t>2. Китай		103 </a:t>
            </a:r>
            <a:endParaRPr lang="uk-UA" b="1" i="1" dirty="0"/>
          </a:p>
          <a:p>
            <a:pPr marL="0" indent="0" fontAlgn="auto">
              <a:spcAft>
                <a:spcPts val="0"/>
              </a:spcAft>
              <a:buFont typeface="Arial" panose="020B0604020202020204" pitchFamily="34" charset="0"/>
              <a:buNone/>
              <a:defRPr/>
            </a:pPr>
            <a:r>
              <a:rPr lang="uk-UA" b="1" i="1" dirty="0"/>
              <a:t>3.  Іспанія                     60            </a:t>
            </a:r>
            <a:endParaRPr lang="uk-UA" b="1" i="1" dirty="0"/>
          </a:p>
          <a:p>
            <a:pPr marL="0" indent="0" fontAlgn="auto">
              <a:spcAft>
                <a:spcPts val="0"/>
              </a:spcAft>
              <a:buFont typeface="Arial" panose="020B0604020202020204" pitchFamily="34" charset="0"/>
              <a:buNone/>
              <a:defRPr/>
            </a:pPr>
            <a:r>
              <a:rPr lang="uk-UA" b="1" i="1" dirty="0"/>
              <a:t>4. Франція	               54</a:t>
            </a:r>
            <a:endParaRPr lang="ru-RU" dirty="0"/>
          </a:p>
          <a:p>
            <a:pPr marL="0" indent="0" fontAlgn="auto">
              <a:spcAft>
                <a:spcPts val="0"/>
              </a:spcAft>
              <a:buFont typeface="Arial" panose="020B0604020202020204" pitchFamily="34" charset="0"/>
              <a:buNone/>
              <a:defRPr/>
            </a:pPr>
            <a:r>
              <a:rPr lang="uk-UA" b="1" i="1" dirty="0"/>
              <a:t>5. Італія 		  4</a:t>
            </a:r>
            <a:r>
              <a:rPr lang="en-US" b="1" i="1" dirty="0"/>
              <a:t>4</a:t>
            </a:r>
            <a:r>
              <a:rPr lang="uk-UA" b="1" i="1" dirty="0"/>
              <a:t>            </a:t>
            </a:r>
            <a:endParaRPr lang="uk-UA" b="1" i="1" dirty="0"/>
          </a:p>
          <a:p>
            <a:pPr marL="0" indent="0" fontAlgn="auto">
              <a:spcAft>
                <a:spcPts val="0"/>
              </a:spcAft>
              <a:buFont typeface="Arial" panose="020B0604020202020204" pitchFamily="34" charset="0"/>
              <a:buNone/>
              <a:defRPr/>
            </a:pPr>
            <a:r>
              <a:rPr lang="uk-UA" b="1" i="1" dirty="0"/>
              <a:t>6.</a:t>
            </a:r>
            <a:r>
              <a:rPr lang="en-US" b="1" i="1" dirty="0"/>
              <a:t> </a:t>
            </a:r>
            <a:r>
              <a:rPr lang="uk-UA" b="1" i="1" dirty="0"/>
              <a:t>Таїланд                     50</a:t>
            </a:r>
            <a:endParaRPr lang="en-US" b="1" i="1" dirty="0"/>
          </a:p>
          <a:p>
            <a:pPr marL="0" indent="0" fontAlgn="auto">
              <a:spcAft>
                <a:spcPts val="0"/>
              </a:spcAft>
              <a:buFont typeface="Arial" panose="020B0604020202020204" pitchFamily="34" charset="0"/>
              <a:buNone/>
              <a:defRPr/>
            </a:pPr>
            <a:r>
              <a:rPr lang="uk-UA" b="1" i="1" dirty="0"/>
              <a:t>7. Германія                  41,2</a:t>
            </a:r>
            <a:endParaRPr lang="uk-UA" b="1" i="1" dirty="0"/>
          </a:p>
          <a:p>
            <a:pPr marL="0" indent="0" fontAlgn="auto">
              <a:spcAft>
                <a:spcPts val="0"/>
              </a:spcAft>
              <a:buFont typeface="Arial" panose="020B0604020202020204" pitchFamily="34" charset="0"/>
              <a:buNone/>
              <a:defRPr/>
            </a:pPr>
            <a:r>
              <a:rPr lang="uk-UA" b="1" i="1" dirty="0"/>
              <a:t>8. Велика Британія 40,2           </a:t>
            </a:r>
            <a:endParaRPr lang="uk-UA" b="1" i="1" dirty="0"/>
          </a:p>
          <a:p>
            <a:pPr marL="0" indent="0" fontAlgn="auto">
              <a:spcAft>
                <a:spcPts val="0"/>
              </a:spcAft>
              <a:buFont typeface="Arial" panose="020B0604020202020204" pitchFamily="34" charset="0"/>
              <a:buNone/>
              <a:defRPr/>
            </a:pPr>
            <a:r>
              <a:rPr lang="uk-UA" b="1" i="1" dirty="0"/>
              <a:t>9. Австралія              39          </a:t>
            </a:r>
            <a:endParaRPr lang="uk-UA" b="1" i="1" dirty="0"/>
          </a:p>
          <a:p>
            <a:pPr marL="0" indent="0" fontAlgn="auto">
              <a:spcAft>
                <a:spcPts val="0"/>
              </a:spcAft>
              <a:buFont typeface="Arial" panose="020B0604020202020204" pitchFamily="34" charset="0"/>
              <a:buNone/>
              <a:defRPr/>
            </a:pPr>
            <a:r>
              <a:rPr lang="uk-UA" b="1" i="1" dirty="0"/>
              <a:t>10. Гонконг	              38,9</a:t>
            </a:r>
            <a:endParaRPr lang="uk-UA" b="1" i="1" dirty="0"/>
          </a:p>
          <a:p>
            <a:pPr marL="0" indent="0" fontAlgn="auto">
              <a:spcAft>
                <a:spcPts val="0"/>
              </a:spcAft>
              <a:buFont typeface="Arial" panose="020B0604020202020204" pitchFamily="34" charset="0"/>
              <a:buNone/>
              <a:defRPr/>
            </a:pPr>
            <a:r>
              <a:rPr lang="uk-UA" b="1" i="1" dirty="0"/>
              <a:t>Бюджет 2018 України = 32 </a:t>
            </a:r>
            <a:r>
              <a:rPr lang="uk-UA" b="1" i="1" dirty="0" err="1"/>
              <a:t>млрд.доларів</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solidFill>
            <a:srgbClr val="FFFF00"/>
          </a:solidFill>
        </p:spPr>
        <p:txBody>
          <a:bodyPr>
            <a:normAutofit fontScale="90000"/>
          </a:bodyPr>
          <a:lstStyle/>
          <a:p>
            <a:r>
              <a:rPr lang="ru-RU" b="1" u="sng" dirty="0" err="1"/>
              <a:t>Відзначається</a:t>
            </a:r>
            <a:r>
              <a:rPr lang="ru-RU" b="1" u="sng" dirty="0"/>
              <a:t> </a:t>
            </a:r>
            <a:r>
              <a:rPr lang="ru-RU" b="1" u="sng" dirty="0" err="1"/>
              <a:t>зростання</a:t>
            </a:r>
            <a:r>
              <a:rPr lang="ru-RU" b="1" u="sng" dirty="0"/>
              <a:t> </a:t>
            </a:r>
            <a:r>
              <a:rPr lang="ru-RU" b="1" u="sng" dirty="0" err="1"/>
              <a:t>попиту</a:t>
            </a:r>
            <a:r>
              <a:rPr lang="ru-RU" b="1" u="sng" dirty="0"/>
              <a:t> на</a:t>
            </a:r>
            <a:endParaRPr lang="uk-UA" b="1" u="sng" dirty="0"/>
          </a:p>
        </p:txBody>
      </p:sp>
      <p:sp>
        <p:nvSpPr>
          <p:cNvPr id="27651" name="Содержимое 2"/>
          <p:cNvSpPr>
            <a:spLocks noGrp="1"/>
          </p:cNvSpPr>
          <p:nvPr>
            <p:ph idx="1"/>
          </p:nvPr>
        </p:nvSpPr>
        <p:spPr>
          <a:solidFill>
            <a:srgbClr val="92D050"/>
          </a:solidFill>
        </p:spPr>
        <p:txBody>
          <a:bodyPr>
            <a:normAutofit fontScale="92500"/>
          </a:bodyPr>
          <a:lstStyle/>
          <a:p>
            <a:r>
              <a:rPr lang="ru-RU" b="1" u="sng" dirty="0" err="1"/>
              <a:t>екстремальні</a:t>
            </a:r>
            <a:r>
              <a:rPr lang="ru-RU" b="1" u="sng" dirty="0"/>
              <a:t> </a:t>
            </a:r>
            <a:r>
              <a:rPr lang="ru-RU" b="1" u="sng" dirty="0" err="1"/>
              <a:t>види</a:t>
            </a:r>
            <a:r>
              <a:rPr lang="ru-RU" b="1" u="sng" dirty="0"/>
              <a:t> туризму </a:t>
            </a:r>
            <a:r>
              <a:rPr lang="ru-RU" dirty="0"/>
              <a:t>;</a:t>
            </a:r>
            <a:endParaRPr lang="ru-RU" dirty="0"/>
          </a:p>
          <a:p>
            <a:r>
              <a:rPr lang="ru-RU" b="1" u="sng" dirty="0"/>
              <a:t>на </a:t>
            </a:r>
            <a:r>
              <a:rPr lang="ru-RU" b="1" u="sng" dirty="0" err="1"/>
              <a:t>відвідування</a:t>
            </a:r>
            <a:r>
              <a:rPr lang="ru-RU" b="1" u="sng" dirty="0"/>
              <a:t> </a:t>
            </a:r>
            <a:r>
              <a:rPr lang="ru-RU" b="1" u="sng" dirty="0" err="1"/>
              <a:t>таємничих</a:t>
            </a:r>
            <a:r>
              <a:rPr lang="ru-RU" b="1" u="sng" dirty="0"/>
              <a:t> і </a:t>
            </a:r>
            <a:r>
              <a:rPr lang="ru-RU" b="1" u="sng" dirty="0" err="1"/>
              <a:t>містичних</a:t>
            </a:r>
            <a:r>
              <a:rPr lang="ru-RU" b="1" u="sng" dirty="0"/>
              <a:t> </a:t>
            </a:r>
            <a:r>
              <a:rPr lang="ru-RU" b="1" u="sng" dirty="0" err="1"/>
              <a:t>місць</a:t>
            </a:r>
            <a:r>
              <a:rPr lang="ru-RU" dirty="0"/>
              <a:t>;</a:t>
            </a:r>
            <a:endParaRPr lang="ru-RU" dirty="0"/>
          </a:p>
          <a:p>
            <a:r>
              <a:rPr lang="ru-RU" b="1" u="sng" dirty="0" err="1"/>
              <a:t>освоєння</a:t>
            </a:r>
            <a:r>
              <a:rPr lang="ru-RU" b="1" u="sng" dirty="0"/>
              <a:t> </a:t>
            </a:r>
            <a:r>
              <a:rPr lang="ru-RU" b="1" u="sng" dirty="0" err="1"/>
              <a:t>нових</a:t>
            </a:r>
            <a:r>
              <a:rPr lang="ru-RU" b="1" u="sng" dirty="0"/>
              <a:t> </a:t>
            </a:r>
            <a:r>
              <a:rPr lang="ru-RU" b="1" u="sng" dirty="0" err="1"/>
              <a:t>регіонів</a:t>
            </a:r>
            <a:r>
              <a:rPr lang="ru-RU" b="1" u="sng" dirty="0"/>
              <a:t> з максимально </a:t>
            </a:r>
            <a:r>
              <a:rPr lang="ru-RU" b="1" u="sng" dirty="0" err="1"/>
              <a:t>збереженим</a:t>
            </a:r>
            <a:r>
              <a:rPr lang="ru-RU" b="1" u="sng" dirty="0"/>
              <a:t> </a:t>
            </a:r>
            <a:r>
              <a:rPr lang="ru-RU" b="1" u="sng" dirty="0" err="1"/>
              <a:t>природним</a:t>
            </a:r>
            <a:r>
              <a:rPr lang="ru-RU" b="1" u="sng" dirty="0"/>
              <a:t> ландшафтом</a:t>
            </a:r>
            <a:r>
              <a:rPr lang="ru-RU" dirty="0"/>
              <a:t>;</a:t>
            </a:r>
            <a:endParaRPr lang="ru-RU" dirty="0"/>
          </a:p>
          <a:p>
            <a:r>
              <a:rPr lang="ru-RU" u="sng" dirty="0" err="1"/>
              <a:t>підвищуються</a:t>
            </a:r>
            <a:r>
              <a:rPr lang="ru-RU" u="sng" dirty="0"/>
              <a:t> </a:t>
            </a:r>
            <a:r>
              <a:rPr lang="ru-RU" u="sng" dirty="0" err="1"/>
              <a:t>вимоги</a:t>
            </a:r>
            <a:r>
              <a:rPr lang="ru-RU" u="sng" dirty="0"/>
              <a:t> </a:t>
            </a:r>
            <a:r>
              <a:rPr lang="ru-RU" u="sng" dirty="0" err="1"/>
              <a:t>туристів</a:t>
            </a:r>
            <a:r>
              <a:rPr lang="ru-RU" u="sng" dirty="0"/>
              <a:t> до </a:t>
            </a:r>
            <a:r>
              <a:rPr lang="ru-RU" u="sng" dirty="0" err="1"/>
              <a:t>комфортності</a:t>
            </a:r>
            <a:r>
              <a:rPr lang="ru-RU" u="sng" dirty="0"/>
              <a:t> </a:t>
            </a:r>
            <a:r>
              <a:rPr lang="ru-RU" u="sng" dirty="0" err="1"/>
              <a:t>готелів</a:t>
            </a:r>
            <a:r>
              <a:rPr lang="ru-RU" u="sng" dirty="0"/>
              <a:t>, </a:t>
            </a:r>
            <a:r>
              <a:rPr lang="ru-RU" u="sng" dirty="0" err="1"/>
              <a:t>змісту</a:t>
            </a:r>
            <a:r>
              <a:rPr lang="ru-RU" u="sng" dirty="0"/>
              <a:t> і </a:t>
            </a:r>
            <a:r>
              <a:rPr lang="ru-RU" u="sng" dirty="0" err="1"/>
              <a:t>тематичного</a:t>
            </a:r>
            <a:r>
              <a:rPr lang="ru-RU" u="sng" dirty="0"/>
              <a:t> </a:t>
            </a:r>
            <a:r>
              <a:rPr lang="ru-RU" u="sng" dirty="0" err="1"/>
              <a:t>розмаїття</a:t>
            </a:r>
            <a:r>
              <a:rPr lang="ru-RU" u="sng" dirty="0"/>
              <a:t> </a:t>
            </a:r>
            <a:r>
              <a:rPr lang="ru-RU" u="sng" dirty="0" err="1"/>
              <a:t>екскурсій</a:t>
            </a:r>
            <a:r>
              <a:rPr lang="ru-RU" dirty="0"/>
              <a:t>.</a:t>
            </a:r>
            <a:endParaRPr lang="uk-UA" dirty="0"/>
          </a:p>
          <a:p>
            <a:pPr marL="0" indent="0">
              <a:buNone/>
            </a:pPr>
            <a:r>
              <a:rPr lang="ru-RU" dirty="0"/>
              <a:t>		</a:t>
            </a:r>
            <a:endParaRPr lang="uk-U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solidFill>
            <a:srgbClr val="00FFFF"/>
          </a:solidFill>
        </p:spPr>
        <p:txBody>
          <a:bodyPr>
            <a:normAutofit fontScale="90000"/>
          </a:bodyPr>
          <a:lstStyle/>
          <a:p>
            <a:r>
              <a:rPr lang="ru-RU" sz="3600" b="1" u="sng" dirty="0" err="1"/>
              <a:t>Подальший</a:t>
            </a:r>
            <a:r>
              <a:rPr lang="ru-RU" sz="3600" b="1" u="sng" dirty="0"/>
              <a:t> </a:t>
            </a:r>
            <a:r>
              <a:rPr lang="ru-RU" sz="3600" b="1" u="sng" dirty="0" err="1"/>
              <a:t>розвиток</a:t>
            </a:r>
            <a:r>
              <a:rPr lang="ru-RU" sz="3600" b="1" u="sng" dirty="0"/>
              <a:t> </a:t>
            </a:r>
            <a:r>
              <a:rPr lang="ru-RU" sz="3600" b="1" u="sng" dirty="0" err="1"/>
              <a:t>міжнародного</a:t>
            </a:r>
            <a:r>
              <a:rPr lang="ru-RU" sz="3600" b="1" u="sng" dirty="0"/>
              <a:t> туризму </a:t>
            </a:r>
            <a:r>
              <a:rPr lang="ru-RU" sz="3600" b="1" u="sng" dirty="0" err="1"/>
              <a:t>пов'язаний</a:t>
            </a:r>
            <a:endParaRPr lang="uk-UA" sz="3600" b="1" u="sng" dirty="0"/>
          </a:p>
        </p:txBody>
      </p:sp>
      <p:sp>
        <p:nvSpPr>
          <p:cNvPr id="28675" name="Содержимое 2"/>
          <p:cNvSpPr>
            <a:spLocks noGrp="1"/>
          </p:cNvSpPr>
          <p:nvPr>
            <p:ph idx="1"/>
          </p:nvPr>
        </p:nvSpPr>
        <p:spPr>
          <a:blipFill dpi="0" rotWithShape="1">
            <a:blip r:embed="rId1" cstate="print"/>
            <a:srcRect/>
            <a:tile tx="0" ty="0" sx="100000" sy="100000" flip="none" algn="tl"/>
          </a:blipFill>
        </p:spPr>
        <p:txBody>
          <a:bodyPr>
            <a:normAutofit/>
          </a:bodyPr>
          <a:lstStyle/>
          <a:p>
            <a:pPr marL="0" indent="0">
              <a:buNone/>
            </a:pPr>
            <a:r>
              <a:rPr lang="ru-RU" dirty="0"/>
              <a:t>- з максимально широким </a:t>
            </a:r>
            <a:r>
              <a:rPr lang="ru-RU" dirty="0" err="1"/>
              <a:t>використанням</a:t>
            </a:r>
            <a:r>
              <a:rPr lang="ru-RU" dirty="0"/>
              <a:t> </a:t>
            </a:r>
            <a:r>
              <a:rPr lang="ru-RU" dirty="0" err="1"/>
              <a:t>інформаційних</a:t>
            </a:r>
            <a:r>
              <a:rPr lang="ru-RU" dirty="0"/>
              <a:t> і </a:t>
            </a:r>
            <a:r>
              <a:rPr lang="ru-RU" dirty="0" err="1"/>
              <a:t>комунікаційних</a:t>
            </a:r>
            <a:r>
              <a:rPr lang="ru-RU" dirty="0"/>
              <a:t> </a:t>
            </a:r>
            <a:r>
              <a:rPr lang="ru-RU" dirty="0" err="1"/>
              <a:t>технологій</a:t>
            </a:r>
            <a:r>
              <a:rPr lang="ru-RU" dirty="0"/>
              <a:t> для </a:t>
            </a:r>
            <a:r>
              <a:rPr lang="ru-RU" dirty="0" err="1"/>
              <a:t>створення</a:t>
            </a:r>
            <a:r>
              <a:rPr lang="ru-RU" dirty="0"/>
              <a:t> </a:t>
            </a:r>
            <a:r>
              <a:rPr lang="ru-RU" dirty="0" err="1"/>
              <a:t>туристичних</a:t>
            </a:r>
            <a:r>
              <a:rPr lang="ru-RU" dirty="0"/>
              <a:t> </a:t>
            </a:r>
            <a:r>
              <a:rPr lang="ru-RU" dirty="0" err="1"/>
              <a:t>маршрутів</a:t>
            </a:r>
            <a:r>
              <a:rPr lang="ru-RU" dirty="0"/>
              <a:t> та </a:t>
            </a:r>
            <a:r>
              <a:rPr lang="ru-RU" dirty="0" err="1"/>
              <a:t>їх</a:t>
            </a:r>
            <a:r>
              <a:rPr lang="ru-RU" dirty="0"/>
              <a:t> </a:t>
            </a:r>
            <a:r>
              <a:rPr lang="ru-RU" dirty="0" err="1"/>
              <a:t>супроводом</a:t>
            </a:r>
            <a:r>
              <a:rPr lang="ru-RU" dirty="0"/>
              <a:t>;</a:t>
            </a:r>
            <a:endParaRPr lang="ru-RU" dirty="0"/>
          </a:p>
          <a:p>
            <a:pPr>
              <a:buFontTx/>
              <a:buChar char="-"/>
            </a:pPr>
            <a:r>
              <a:rPr lang="ru-RU" dirty="0"/>
              <a:t>з </a:t>
            </a:r>
            <a:r>
              <a:rPr lang="ru-RU" dirty="0" err="1"/>
              <a:t>розвитком</a:t>
            </a:r>
            <a:r>
              <a:rPr lang="ru-RU" dirty="0"/>
              <a:t> </a:t>
            </a:r>
            <a:r>
              <a:rPr lang="ru-RU" dirty="0" err="1"/>
              <a:t>туристичної</a:t>
            </a:r>
            <a:r>
              <a:rPr lang="ru-RU" dirty="0"/>
              <a:t> </a:t>
            </a:r>
            <a:r>
              <a:rPr lang="ru-RU" dirty="0" err="1"/>
              <a:t>інфраструктури</a:t>
            </a:r>
            <a:r>
              <a:rPr lang="ru-RU" dirty="0"/>
              <a:t>;</a:t>
            </a:r>
            <a:endParaRPr lang="ru-RU" dirty="0"/>
          </a:p>
          <a:p>
            <a:pPr>
              <a:buFontTx/>
              <a:buChar char="-"/>
            </a:pPr>
            <a:r>
              <a:rPr lang="ru-RU" dirty="0"/>
              <a:t>з </a:t>
            </a:r>
            <a:r>
              <a:rPr lang="ru-RU" dirty="0" err="1"/>
              <a:t>удосконаленням</a:t>
            </a:r>
            <a:r>
              <a:rPr lang="ru-RU" dirty="0"/>
              <a:t> транспортного </a:t>
            </a:r>
            <a:r>
              <a:rPr lang="ru-RU" dirty="0" err="1"/>
              <a:t>переміщення</a:t>
            </a:r>
            <a:r>
              <a:rPr lang="ru-RU" dirty="0"/>
              <a:t> та </a:t>
            </a:r>
            <a:r>
              <a:rPr lang="ru-RU" dirty="0" err="1"/>
              <a:t>розміщення</a:t>
            </a:r>
            <a:r>
              <a:rPr lang="ru-RU" dirty="0"/>
              <a:t> туриста в </a:t>
            </a:r>
            <a:r>
              <a:rPr lang="ru-RU" dirty="0" err="1"/>
              <a:t>місцях</a:t>
            </a:r>
            <a:r>
              <a:rPr lang="ru-RU" dirty="0"/>
              <a:t> </a:t>
            </a:r>
            <a:r>
              <a:rPr lang="ru-RU" dirty="0" err="1"/>
              <a:t>дестинації</a:t>
            </a:r>
            <a:r>
              <a:rPr lang="ru-RU" dirty="0"/>
              <a:t>.</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chemeClr val="accent3">
              <a:lumMod val="40000"/>
              <a:lumOff val="60000"/>
            </a:schemeClr>
          </a:solidFill>
        </p:spPr>
        <p:txBody>
          <a:bodyPr>
            <a:normAutofit fontScale="90000"/>
          </a:bodyPr>
          <a:lstStyle/>
          <a:p>
            <a:r>
              <a:rPr lang="uk-UA" dirty="0"/>
              <a:t>Вважається, що слово "туризм" було створено</a:t>
            </a:r>
            <a:endParaRPr lang="ru-RU" dirty="0"/>
          </a:p>
        </p:txBody>
      </p:sp>
      <p:sp>
        <p:nvSpPr>
          <p:cNvPr id="5" name="Объект 4"/>
          <p:cNvSpPr>
            <a:spLocks noGrp="1"/>
          </p:cNvSpPr>
          <p:nvPr>
            <p:ph idx="1"/>
          </p:nvPr>
        </p:nvSpPr>
        <p:spPr>
          <a:solidFill>
            <a:schemeClr val="accent3">
              <a:lumMod val="60000"/>
              <a:lumOff val="40000"/>
            </a:schemeClr>
          </a:solidFill>
        </p:spPr>
        <p:txBody>
          <a:bodyPr>
            <a:normAutofit fontScale="85000" lnSpcReduction="10000"/>
          </a:bodyPr>
          <a:lstStyle/>
          <a:p>
            <a:pPr marL="0" indent="0" algn="just">
              <a:buNone/>
            </a:pPr>
            <a:r>
              <a:rPr lang="uk-UA" dirty="0"/>
              <a:t>на базі греко-латинського кореня </a:t>
            </a:r>
            <a:r>
              <a:rPr lang="uk-UA" b="1" dirty="0"/>
              <a:t>"tornos-tornus", </a:t>
            </a:r>
            <a:r>
              <a:rPr lang="uk-UA" dirty="0"/>
              <a:t>що означає </a:t>
            </a:r>
            <a:r>
              <a:rPr lang="uk-UA" b="1" dirty="0"/>
              <a:t>"поїздка, прогулянка, подорож</a:t>
            </a:r>
            <a:r>
              <a:rPr lang="uk-UA" dirty="0"/>
              <a:t>".</a:t>
            </a:r>
            <a:endParaRPr lang="uk-UA" dirty="0"/>
          </a:p>
          <a:p>
            <a:pPr marL="0" indent="0" algn="just">
              <a:buNone/>
            </a:pPr>
            <a:r>
              <a:rPr lang="uk-UA" dirty="0"/>
              <a:t>	 Поширеного розповсюдження це слово набуло в Європі, починаючи з Х1Х століття, коли модним серед аристократів та представників вільних професій стало проводити зиму в містах Середземномор'я. Відомий французький письменник Стендаль, спостерігаючи таких іноземців в Італії, називав їх з іронією "</a:t>
            </a:r>
            <a:r>
              <a:rPr lang="uk-UA" b="1" dirty="0"/>
              <a:t>туристами</a:t>
            </a:r>
            <a:r>
              <a:rPr lang="uk-UA" dirty="0"/>
              <a:t>". Із часом іронія зникла й термін прижився.</a:t>
            </a:r>
            <a:endParaRPr lang="ru-RU" dirty="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fontScale="90000"/>
          </a:bodyPr>
          <a:lstStyle/>
          <a:p>
            <a:br>
              <a:rPr lang="uk-UA" sz="2700" b="1" dirty="0"/>
            </a:br>
            <a:br>
              <a:rPr lang="uk-UA" sz="2700" b="1" dirty="0"/>
            </a:br>
            <a:r>
              <a:rPr lang="uk-UA" sz="2700" b="1" dirty="0"/>
              <a:t>Поняття "подорож" у слов’ян з’явилося раніше концепту "туризм". Етимологічно термін "подорож" походить від слова "дорога, шлях» і має декілька </a:t>
            </a:r>
            <a:r>
              <a:rPr lang="uk-UA" sz="2700" b="1" dirty="0" err="1"/>
              <a:t>доповнюючих</a:t>
            </a:r>
            <a:r>
              <a:rPr lang="uk-UA" sz="2700" b="1" dirty="0"/>
              <a:t> одне одного значень: </a:t>
            </a:r>
            <a:br>
              <a:rPr lang="ru-RU" dirty="0"/>
            </a:br>
            <a:endParaRPr lang="ru-RU" dirty="0"/>
          </a:p>
        </p:txBody>
      </p:sp>
      <p:sp>
        <p:nvSpPr>
          <p:cNvPr id="3" name="Объект 2"/>
          <p:cNvSpPr>
            <a:spLocks noGrp="1"/>
          </p:cNvSpPr>
          <p:nvPr>
            <p:ph idx="1"/>
          </p:nvPr>
        </p:nvSpPr>
        <p:spPr>
          <a:solidFill>
            <a:schemeClr val="accent6">
              <a:lumMod val="40000"/>
              <a:lumOff val="60000"/>
            </a:schemeClr>
          </a:solidFill>
        </p:spPr>
        <p:txBody>
          <a:bodyPr>
            <a:normAutofit fontScale="70000" lnSpcReduction="20000"/>
          </a:bodyPr>
          <a:lstStyle/>
          <a:p>
            <a:pPr marL="0" indent="0" algn="just">
              <a:buNone/>
            </a:pPr>
            <a:r>
              <a:rPr lang="uk-UA" b="1" i="1" dirty="0"/>
              <a:t>1. Подорож</a:t>
            </a:r>
            <a:r>
              <a:rPr lang="uk-UA" dirty="0"/>
              <a:t> означає пересування якою-небудь територією, акваторією для їхнього вивчення, а також із загальноосвітньою, пізнавальною, спортивною і іншою метою.</a:t>
            </a:r>
            <a:endParaRPr lang="uk-UA" dirty="0"/>
          </a:p>
          <a:p>
            <a:pPr marL="0" indent="0" algn="just">
              <a:buNone/>
            </a:pPr>
            <a:r>
              <a:rPr lang="uk-UA" dirty="0"/>
              <a:t>2. У слов'янській культурі </a:t>
            </a:r>
            <a:r>
              <a:rPr lang="uk-UA" b="1" i="1" dirty="0"/>
              <a:t>подорож</a:t>
            </a:r>
            <a:r>
              <a:rPr lang="uk-UA" dirty="0"/>
              <a:t> складає цілий літературний жанр, в основі якого лежить опис мандрівником (очевидцем) достовірних відомостей про незнайомі або маловідомі читачу країни, землі, народи. Оповідання ведеться звичайно у формі нотаток, записок, щоденників (часописів), нарисів, мемуарів: "Ходіння", "Мандри", "Нариси" тощо. Подорож, поряд із пізнавальними, може ставити філософські, естетичні, публіцистичні та інші завдання. Особливий вид літературної подорожі - оповідання про вигадані мандри з переважаючим ідейно-художнім елементом, але з орієнтацією на композиційні принципи документальної подорожі (наприклад, "Мертві душі" М. В. Гоголя). </a:t>
            </a:r>
            <a:endParaRPr lang="ru-RU" dirty="0"/>
          </a:p>
          <a:p>
            <a:pPr marL="0" indent="0" algn="just">
              <a:buNone/>
            </a:pPr>
            <a:r>
              <a:rPr lang="uk-UA" dirty="0"/>
              <a:t>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Autofit/>
          </a:bodyPr>
          <a:lstStyle/>
          <a:p>
            <a:r>
              <a:rPr lang="uk-UA" sz="2800" b="1" dirty="0"/>
              <a:t>В науковій літературі пропонується також розглядати туризм :</a:t>
            </a:r>
            <a:endParaRPr lang="ru-RU" sz="2800" b="1" dirty="0"/>
          </a:p>
        </p:txBody>
      </p:sp>
      <p:sp>
        <p:nvSpPr>
          <p:cNvPr id="3" name="Объект 2"/>
          <p:cNvSpPr>
            <a:spLocks noGrp="1"/>
          </p:cNvSpPr>
          <p:nvPr>
            <p:ph idx="1"/>
          </p:nvPr>
        </p:nvSpPr>
        <p:spPr>
          <a:solidFill>
            <a:schemeClr val="accent4">
              <a:lumMod val="40000"/>
              <a:lumOff val="60000"/>
            </a:schemeClr>
          </a:solidFill>
        </p:spPr>
        <p:txBody>
          <a:bodyPr/>
          <a:lstStyle/>
          <a:p>
            <a:pPr marL="0" indent="0" algn="just">
              <a:buNone/>
            </a:pPr>
            <a:r>
              <a:rPr lang="uk-UA" dirty="0"/>
              <a:t> </a:t>
            </a:r>
            <a:r>
              <a:rPr lang="uk-UA" b="1" i="1" u="sng" dirty="0"/>
              <a:t>у вузькому значенні </a:t>
            </a:r>
            <a:r>
              <a:rPr lang="uk-UA" dirty="0"/>
              <a:t>- як "проведення відпочинку в подорожах"; </a:t>
            </a:r>
            <a:endParaRPr lang="uk-UA" dirty="0"/>
          </a:p>
          <a:p>
            <a:pPr marL="0" indent="0" algn="just">
              <a:buNone/>
            </a:pPr>
            <a:r>
              <a:rPr lang="uk-UA" b="1" i="1" dirty="0"/>
              <a:t> </a:t>
            </a:r>
            <a:r>
              <a:rPr lang="uk-UA" b="1" i="1" u="sng" dirty="0"/>
              <a:t>у широкому</a:t>
            </a:r>
            <a:r>
              <a:rPr lang="uk-UA" b="1" i="1" dirty="0"/>
              <a:t>:</a:t>
            </a:r>
            <a:endParaRPr lang="uk-UA" b="1" i="1" dirty="0"/>
          </a:p>
          <a:p>
            <a:pPr algn="just">
              <a:buFontTx/>
              <a:buChar char="-"/>
            </a:pPr>
            <a:r>
              <a:rPr lang="uk-UA" dirty="0"/>
              <a:t> як усі види руху населення, не пов'язані зі зміною місця проживання і роботи</a:t>
            </a:r>
            <a:r>
              <a:rPr lang="ru-RU" dirty="0"/>
              <a:t>;</a:t>
            </a:r>
            <a:r>
              <a:rPr lang="uk-UA" dirty="0"/>
              <a:t> </a:t>
            </a:r>
            <a:endParaRPr lang="uk-UA" dirty="0"/>
          </a:p>
          <a:p>
            <a:pPr algn="just">
              <a:buFontTx/>
              <a:buChar char="-"/>
            </a:pPr>
            <a:r>
              <a:rPr lang="uk-UA" dirty="0"/>
              <a:t>подорожі з метою лікування, участі в наукових, ділових і культурних зустрічах.</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260648"/>
            <a:ext cx="8229600" cy="1143000"/>
          </a:xfrm>
          <a:blipFill>
            <a:blip r:embed="rId1" cstate="print"/>
            <a:tile tx="0" ty="0" sx="100000" sy="100000" flip="none" algn="tl"/>
          </a:blipFill>
        </p:spPr>
        <p:txBody>
          <a:bodyPr>
            <a:normAutofit/>
          </a:bodyPr>
          <a:lstStyle/>
          <a:p>
            <a:r>
              <a:rPr lang="uk-UA" sz="3200" b="1" dirty="0"/>
              <a:t>Закон України “Про туризм” (стаття 1) визначає туризм </a:t>
            </a:r>
            <a:endParaRPr lang="ru-RU" sz="3200" b="1" dirty="0"/>
          </a:p>
        </p:txBody>
      </p:sp>
      <p:sp>
        <p:nvSpPr>
          <p:cNvPr id="5" name="Объект 4"/>
          <p:cNvSpPr>
            <a:spLocks noGrp="1"/>
          </p:cNvSpPr>
          <p:nvPr>
            <p:ph idx="1"/>
          </p:nvPr>
        </p:nvSpPr>
        <p:spPr>
          <a:xfrm>
            <a:off x="457200" y="1600200"/>
            <a:ext cx="8424000" cy="4525963"/>
          </a:xfrm>
          <a:blipFill>
            <a:blip r:embed="rId1" cstate="print"/>
            <a:tile tx="0" ty="0" sx="100000" sy="100000" flip="none" algn="tl"/>
          </a:blipFill>
        </p:spPr>
        <p:txBody>
          <a:bodyPr/>
          <a:lstStyle/>
          <a:p>
            <a:pPr marL="0" indent="0">
              <a:buNone/>
            </a:pPr>
            <a:r>
              <a:rPr lang="uk-UA" dirty="0"/>
              <a:t>як “</a:t>
            </a:r>
            <a:r>
              <a:rPr lang="uk-UA" i="1" u="sng" dirty="0"/>
              <a:t>тимчасовий виїзд особи з місця постійного проживання </a:t>
            </a:r>
            <a:r>
              <a:rPr lang="uk-UA" dirty="0"/>
              <a:t>в оздоровчих, пізнавальних, професійно-ділових чи інших цілях </a:t>
            </a:r>
            <a:r>
              <a:rPr lang="uk-UA" i="1" u="sng" dirty="0"/>
              <a:t>без здійснення оплачуваної діяльності в місці перебування”.</a:t>
            </a:r>
            <a:endParaRPr lang="ru-RU" i="1" u="sng"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26018</Words>
  <Application>WPS Presentation</Application>
  <PresentationFormat>Экран (4:3)</PresentationFormat>
  <Paragraphs>447</Paragraphs>
  <Slides>57</Slides>
  <Notes>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57</vt:i4>
      </vt:variant>
    </vt:vector>
  </HeadingPairs>
  <TitlesOfParts>
    <vt:vector size="71" baseType="lpstr">
      <vt:lpstr>Arial</vt:lpstr>
      <vt:lpstr>SimSun</vt:lpstr>
      <vt:lpstr>Wingdings</vt:lpstr>
      <vt:lpstr>Arial Black</vt:lpstr>
      <vt:lpstr>Calibri</vt:lpstr>
      <vt:lpstr>BatangChe</vt:lpstr>
      <vt:lpstr>Malgun Gothic</vt:lpstr>
      <vt:lpstr>Microsoft YaHei</vt:lpstr>
      <vt:lpstr>Arial Unicode MS</vt:lpstr>
      <vt:lpstr>HelveticaNeue-Light</vt:lpstr>
      <vt:lpstr>Liberation Mono</vt:lpstr>
      <vt:lpstr>inherit</vt:lpstr>
      <vt:lpstr>Segoe UI Historic</vt:lpstr>
      <vt:lpstr>Тема Office</vt:lpstr>
      <vt:lpstr>ФІЛОСОФІЯ КРЕАТИВНОГО ТУРИЗМУ 14 годин лекції+14 годин семінари+ залік</vt:lpstr>
      <vt:lpstr> Лекція 1. CУЧАСНИЙ ТУРИЗМ: СУТНІСТЬ, АТРИБУТИ, ФОРМИ,ТЕНДЕНЦІЇ РОЗВИТКУ </vt:lpstr>
      <vt:lpstr> Література: </vt:lpstr>
      <vt:lpstr>Поняття «туризм» має два вектори в семантичному полі -</vt:lpstr>
      <vt:lpstr>1 питання</vt:lpstr>
      <vt:lpstr>Вважається, що слово "туризм" було створено</vt:lpstr>
      <vt:lpstr>  Поняття "подорож" у слов’ян з’явилося раніше концепту "туризм". Етимологічно термін "подорож" походить від слова "дорога, шлях» і має декілька доповнюючих одне одного значень:  </vt:lpstr>
      <vt:lpstr>В науковій літературі пропонується також розглядати туризм :</vt:lpstr>
      <vt:lpstr>Закон України “Про туризм” (стаття 1) визначає туризм </vt:lpstr>
      <vt:lpstr>В більшості країн:</vt:lpstr>
      <vt:lpstr>В різних державах у нормативно-правових актах, що регулюють туризм,</vt:lpstr>
      <vt:lpstr>Туризм: </vt:lpstr>
      <vt:lpstr>Турист :</vt:lpstr>
      <vt:lpstr>Поняття «турист»=«відвідувач»</vt:lpstr>
      <vt:lpstr>На нашу думку, поняття "турист" повинно тлумачитися</vt:lpstr>
      <vt:lpstr>Закон України "Про туризм" визначає, що</vt:lpstr>
      <vt:lpstr>Термінологічний спір щодо використання понять "туристичний" чи "туристський" </vt:lpstr>
      <vt:lpstr>«Європейський безвіз»</vt:lpstr>
      <vt:lpstr>Безвізовий режим дає право</vt:lpstr>
      <vt:lpstr>2 питання</vt:lpstr>
      <vt:lpstr>Організаційна структура світового туризму  World Tourism Organization UNWTO - Всесвітня туристична організація (ЮНВТО) є спеціалізованою установою Організації Об'єднаних Націй (ООН)</vt:lpstr>
      <vt:lpstr>Структура ЮНВТО</vt:lpstr>
      <vt:lpstr>Основними завданнями Всесвітньої туристичної організації є:</vt:lpstr>
      <vt:lpstr>Зураб Пололікашвілі (Грузія),  Генеральний секретар Всесвітньої  туристичної організаціі (ЮНВТО) с 1 січня 2018 р.</vt:lpstr>
      <vt:lpstr> ЮНВТО прагне сприяти розвитку туризму, який однаково підтримує збереження біорізноманіття, соціальне благополуччя та економічну безпеку країн і співтовариств, що приймають.</vt:lpstr>
      <vt:lpstr>Ряд розвинених країн, у яких зокрема розвинений туризм (США, Великобританія, Бельгія, Нова Зеландія, країни Північної Європи, тощо. буд.), не є членами Всесвітньої туристичної організації.</vt:lpstr>
      <vt:lpstr>Організаційна структура вітчизняного туризму до 2014 року</vt:lpstr>
      <vt:lpstr>Організаційна структура вітчизняного туризму</vt:lpstr>
      <vt:lpstr> Постанова Кабінету Міністрів України “Про оптимізацію системи центральних органів виконавчої влади”  від 10 вересня 2014 р. №442, яка вступила в силу 16 вересня 2014 р. “</vt:lpstr>
      <vt:lpstr>Міністр економічного розвитку і торгівлі України Айварас Абромавичус (2014-2016 рр.) </vt:lpstr>
      <vt:lpstr>МІНІСТЕРСТВО ЕКОНОМІЧНОГО РОЗВИТКУ І ТОРГІВЛІ УКРАЇНИ </vt:lpstr>
      <vt:lpstr>Організаційна структура 	вітчизняного 	туризму</vt:lpstr>
      <vt:lpstr>ЛІПТУГА Іван Леонідович  (звільнився в серпні 2017р.)</vt:lpstr>
      <vt:lpstr>Перший віце-прем'єр-міністр України - Міністр економічного розвитку і торгівлі України КУБІВ СТЕПАН ІВАНОВИЧ</vt:lpstr>
      <vt:lpstr>Конкурс на посаду  директора Департаменту туризму та курортів Міністерства економічного розвитку і торгівлі України</vt:lpstr>
      <vt:lpstr>Але залишалося важливе питання:</vt:lpstr>
      <vt:lpstr>Державне агентство розвитку туризму України</vt:lpstr>
      <vt:lpstr>Марьяна Олеськова</vt:lpstr>
      <vt:lpstr>3 питання</vt:lpstr>
      <vt:lpstr> У світовій економіці  в 2019 році на долю туризму припадало: </vt:lpstr>
      <vt:lpstr>Туризм переживає наймасштабнішу кризу за свою історію.  </vt:lpstr>
      <vt:lpstr> Кількість туристичних прибуттів</vt:lpstr>
      <vt:lpstr>Лідери серед туристичних дестинацій (2017р. та 2013 р.)</vt:lpstr>
      <vt:lpstr>Лідери  по темпах зростання туристичних прибуттів  2016/2017 рр.  ()</vt:lpstr>
      <vt:lpstr>В 2017 році</vt:lpstr>
      <vt:lpstr>PowerPoint 演示文稿</vt:lpstr>
      <vt:lpstr>PowerPoint 演示文稿</vt:lpstr>
      <vt:lpstr>PowerPoint 演示文稿</vt:lpstr>
      <vt:lpstr>PowerPoint 演示文稿</vt:lpstr>
      <vt:lpstr>PowerPoint 演示文稿</vt:lpstr>
      <vt:lpstr>Топ-10 найбільш відвідуваних міст світу в 2017 році виглядає так</vt:lpstr>
      <vt:lpstr>Країнами – лідерами</vt:lpstr>
      <vt:lpstr>Світові лідери по туристичним прибуттям країна  2017  </vt:lpstr>
      <vt:lpstr>10 країн-лідерів по туристичним прибуттям  в 2020 р. (прогноз)</vt:lpstr>
      <vt:lpstr>СВІТОВІ ЛІДЕРИ ПО ТУРИСТИЧНИМ НАДХОДЖЕННЯМ  ( В МЛРД $ 2017 ) </vt:lpstr>
      <vt:lpstr>Відзначається зростання попиту на</vt:lpstr>
      <vt:lpstr>Подальший розвиток міжнародного туризму пов'язаний</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DNA7 X86</dc:creator>
  <cp:lastModifiedBy>Mila</cp:lastModifiedBy>
  <cp:revision>186</cp:revision>
  <dcterms:created xsi:type="dcterms:W3CDTF">2013-02-22T18:21:00Z</dcterms:created>
  <dcterms:modified xsi:type="dcterms:W3CDTF">2023-09-06T21:10:53Z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5B0A992D30364001B2CB95D31841CCF9_13</vt:lpwstr>
  </property>
  <property fmtid="{D5CDD505-2E9C-101B-9397-08002B2CF9AE}" pid="3" name="KSOProductBuildVer">
    <vt:lpwstr>1033-12.2.0.13201</vt:lpwstr>
  </property>
</Properties>
</file>