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94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346" autoAdjust="0"/>
    <p:restoredTop sz="94720"/>
  </p:normalViewPr>
  <p:slideViewPr>
    <p:cSldViewPr snapToGrid="0">
      <p:cViewPr varScale="1">
        <p:scale>
          <a:sx n="102" d="100"/>
          <a:sy n="102" d="100"/>
        </p:scale>
        <p:origin x="14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745522-F428-457C-89D5-833B06A94FF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3BB5AD-C793-46CE-9ADA-EBE885D94D52}">
      <dgm:prSet/>
      <dgm:spPr/>
      <dgm:t>
        <a:bodyPr/>
        <a:lstStyle/>
        <a:p>
          <a:r>
            <a:rPr lang="ru-RU" b="0" i="1" dirty="0" err="1">
              <a:solidFill>
                <a:schemeClr val="accent1"/>
              </a:solidFill>
            </a:rPr>
            <a:t>Індуктивність</a:t>
          </a:r>
          <a:r>
            <a:rPr lang="ru-RU" b="0" i="0" dirty="0"/>
            <a:t> у </a:t>
          </a:r>
          <a:r>
            <a:rPr lang="ru-RU" b="0" i="0" dirty="0" err="1"/>
            <a:t>мікрохвильових</a:t>
          </a:r>
          <a:r>
            <a:rPr lang="ru-RU" b="0" i="0" dirty="0"/>
            <a:t> </a:t>
          </a:r>
          <a:r>
            <a:rPr lang="ru-RU" b="0" i="0" dirty="0" err="1"/>
            <a:t>пристроях</a:t>
          </a:r>
          <a:r>
            <a:rPr lang="ru-RU" b="0" i="0" dirty="0"/>
            <a:t> </a:t>
          </a:r>
          <a:r>
            <a:rPr lang="ru-RU" b="0" i="0" dirty="0" err="1"/>
            <a:t>застосовують</a:t>
          </a:r>
          <a:r>
            <a:rPr lang="ru-RU" b="0" i="0" dirty="0"/>
            <a:t> як </a:t>
          </a:r>
          <a:r>
            <a:rPr lang="ru-RU" b="0" i="0" dirty="0" err="1"/>
            <a:t>елемент</a:t>
          </a:r>
          <a:r>
            <a:rPr lang="ru-RU" b="0" i="0" dirty="0"/>
            <a:t> резонансного контуру, </a:t>
          </a:r>
          <a:r>
            <a:rPr lang="ru-RU" b="0" i="0" dirty="0" err="1"/>
            <a:t>високочастотних</a:t>
          </a:r>
          <a:r>
            <a:rPr lang="ru-RU" b="0" i="0" dirty="0"/>
            <a:t> </a:t>
          </a:r>
          <a:r>
            <a:rPr lang="ru-RU" b="0" i="0" dirty="0" err="1"/>
            <a:t>дроселів</a:t>
          </a:r>
          <a:r>
            <a:rPr lang="ru-RU" b="0" i="0" dirty="0"/>
            <a:t>, </a:t>
          </a:r>
          <a:r>
            <a:rPr lang="ru-RU" b="0" i="0" dirty="0" err="1"/>
            <a:t>елементів</a:t>
          </a:r>
          <a:r>
            <a:rPr lang="ru-RU" b="0" i="0" dirty="0"/>
            <a:t> </a:t>
          </a:r>
          <a:r>
            <a:rPr lang="ru-RU" b="0" i="0" dirty="0" err="1"/>
            <a:t>настроювання</a:t>
          </a:r>
          <a:r>
            <a:rPr lang="ru-RU" b="0" i="0" dirty="0"/>
            <a:t>, </a:t>
          </a:r>
          <a:r>
            <a:rPr lang="ru-RU" b="0" i="0" dirty="0" err="1"/>
            <a:t>що</a:t>
          </a:r>
          <a:r>
            <a:rPr lang="ru-RU" b="0" i="0" dirty="0"/>
            <a:t> </a:t>
          </a:r>
          <a:r>
            <a:rPr lang="ru-RU" b="0" i="0" dirty="0" err="1"/>
            <a:t>компенсують</a:t>
          </a:r>
          <a:r>
            <a:rPr lang="ru-RU" b="0" i="0" dirty="0"/>
            <a:t> </a:t>
          </a:r>
          <a:r>
            <a:rPr lang="ru-RU" b="0" i="0" dirty="0" err="1"/>
            <a:t>елементів</a:t>
          </a:r>
          <a:r>
            <a:rPr lang="ru-RU" b="0" i="0" dirty="0"/>
            <a:t>.</a:t>
          </a:r>
          <a:endParaRPr lang="en-US" dirty="0"/>
        </a:p>
      </dgm:t>
    </dgm:pt>
    <dgm:pt modelId="{1D1BA41C-D73E-402F-AA30-1FA5D8559502}" type="parTrans" cxnId="{63F5D973-30EE-429D-B7C7-0B05D8D62FF5}">
      <dgm:prSet/>
      <dgm:spPr/>
      <dgm:t>
        <a:bodyPr/>
        <a:lstStyle/>
        <a:p>
          <a:endParaRPr lang="en-US"/>
        </a:p>
      </dgm:t>
    </dgm:pt>
    <dgm:pt modelId="{4E700BFE-4CF1-4EE7-A130-B62BE5CEA956}" type="sibTrans" cxnId="{63F5D973-30EE-429D-B7C7-0B05D8D62FF5}">
      <dgm:prSet/>
      <dgm:spPr/>
      <dgm:t>
        <a:bodyPr/>
        <a:lstStyle/>
        <a:p>
          <a:endParaRPr lang="en-US"/>
        </a:p>
      </dgm:t>
    </dgm:pt>
    <dgm:pt modelId="{5A409E7A-577B-4B87-AA8B-B589187CF546}">
      <dgm:prSet/>
      <dgm:spPr/>
      <dgm:t>
        <a:bodyPr/>
        <a:lstStyle/>
        <a:p>
          <a:r>
            <a:rPr lang="ru-RU" b="0" i="0" dirty="0" err="1"/>
            <a:t>Найпростішим</a:t>
          </a:r>
          <a:r>
            <a:rPr lang="ru-RU" b="0" i="0" dirty="0"/>
            <a:t> </a:t>
          </a:r>
          <a:r>
            <a:rPr lang="ru-RU" b="0" i="0" dirty="0" err="1"/>
            <a:t>індуктивним</a:t>
          </a:r>
          <a:r>
            <a:rPr lang="ru-RU" b="0" i="0" dirty="0"/>
            <a:t> </a:t>
          </a:r>
          <a:r>
            <a:rPr lang="ru-RU" b="0" i="0" dirty="0" err="1"/>
            <a:t>елементом</a:t>
          </a:r>
          <a:r>
            <a:rPr lang="ru-RU" b="0" i="0" dirty="0"/>
            <a:t> у </a:t>
          </a:r>
          <a:r>
            <a:rPr lang="ru-RU" b="0" i="0" dirty="0" err="1"/>
            <a:t>мікрохвильовому</a:t>
          </a:r>
          <a:r>
            <a:rPr lang="ru-RU" b="0" i="0" dirty="0"/>
            <a:t> </a:t>
          </a:r>
          <a:r>
            <a:rPr lang="ru-RU" b="0" i="0" dirty="0" err="1"/>
            <a:t>діапазоні</a:t>
          </a:r>
          <a:r>
            <a:rPr lang="ru-RU" b="0" i="0" dirty="0"/>
            <a:t> </a:t>
          </a:r>
          <a:r>
            <a:rPr lang="ru-RU" b="0" i="0" dirty="0" err="1"/>
            <a:t>є</a:t>
          </a:r>
          <a:r>
            <a:rPr lang="ru-RU" b="0" i="0" dirty="0"/>
            <a:t> </a:t>
          </a:r>
          <a:r>
            <a:rPr lang="ru-RU" b="0" i="0" dirty="0" err="1"/>
            <a:t>прямокутний</a:t>
          </a:r>
          <a:r>
            <a:rPr lang="ru-RU" b="0" i="0" dirty="0"/>
            <a:t> </a:t>
          </a:r>
          <a:r>
            <a:rPr lang="ru-RU" b="0" i="0" dirty="0" err="1"/>
            <a:t>відрізок</a:t>
          </a:r>
          <a:r>
            <a:rPr lang="ru-RU" b="0" i="0" dirty="0"/>
            <a:t> МСЛ. </a:t>
          </a:r>
          <a:r>
            <a:rPr lang="ru-RU" b="0" i="0" dirty="0" err="1"/>
            <a:t>Його</a:t>
          </a:r>
          <a:r>
            <a:rPr lang="ru-RU" b="0" i="0" dirty="0"/>
            <a:t> </a:t>
          </a:r>
          <a:r>
            <a:rPr lang="ru-RU" b="0" i="0" dirty="0" err="1"/>
            <a:t>індуктивність</a:t>
          </a:r>
          <a:r>
            <a:rPr lang="ru-RU" b="0" i="0" dirty="0"/>
            <a:t> становить </a:t>
          </a:r>
          <a:r>
            <a:rPr lang="ru-RU" b="0" i="0" dirty="0" err="1"/>
            <a:t>від</a:t>
          </a:r>
          <a:r>
            <a:rPr lang="ru-RU" b="0" i="0" dirty="0"/>
            <a:t> 0,5 до </a:t>
          </a:r>
          <a:r>
            <a:rPr lang="ru-RU" b="0" i="0" dirty="0" err="1"/>
            <a:t>декількох</a:t>
          </a:r>
          <a:r>
            <a:rPr lang="ru-RU" b="0" i="0" dirty="0"/>
            <a:t> </a:t>
          </a:r>
          <a:r>
            <a:rPr lang="ru-RU" b="0" i="0" dirty="0" err="1"/>
            <a:t>наногенрі</a:t>
          </a:r>
          <a:r>
            <a:rPr lang="ru-RU" b="0" i="0" dirty="0"/>
            <a:t>.</a:t>
          </a:r>
          <a:endParaRPr lang="en-US" dirty="0"/>
        </a:p>
      </dgm:t>
    </dgm:pt>
    <dgm:pt modelId="{E6BF3DDA-0813-49C9-B39D-755D5A5A4F9E}" type="parTrans" cxnId="{7411C479-FB31-4EDF-9EFB-560364CCA55A}">
      <dgm:prSet/>
      <dgm:spPr/>
      <dgm:t>
        <a:bodyPr/>
        <a:lstStyle/>
        <a:p>
          <a:endParaRPr lang="en-US"/>
        </a:p>
      </dgm:t>
    </dgm:pt>
    <dgm:pt modelId="{85713956-88C5-4702-9BF7-B4B5D2B2F01C}" type="sibTrans" cxnId="{7411C479-FB31-4EDF-9EFB-560364CCA55A}">
      <dgm:prSet/>
      <dgm:spPr/>
      <dgm:t>
        <a:bodyPr/>
        <a:lstStyle/>
        <a:p>
          <a:endParaRPr lang="en-US"/>
        </a:p>
      </dgm:t>
    </dgm:pt>
    <dgm:pt modelId="{2BCDACB2-8DD0-4665-B437-3E33D9490B56}">
      <dgm:prSet/>
      <dgm:spPr/>
      <dgm:t>
        <a:bodyPr/>
        <a:lstStyle/>
        <a:p>
          <a:r>
            <a:rPr lang="ru-RU" b="0" i="0" dirty="0"/>
            <a:t>Для </a:t>
          </a:r>
          <a:r>
            <a:rPr lang="ru-RU" b="0" i="0" dirty="0" err="1"/>
            <a:t>одержання</a:t>
          </a:r>
          <a:r>
            <a:rPr lang="ru-RU" b="0" i="0" dirty="0"/>
            <a:t> </a:t>
          </a:r>
          <a:r>
            <a:rPr lang="ru-RU" b="0" i="0" dirty="0" err="1"/>
            <a:t>паралельно</a:t>
          </a:r>
          <a:r>
            <a:rPr lang="ru-RU" b="0" i="0" dirty="0"/>
            <a:t> </a:t>
          </a:r>
          <a:r>
            <a:rPr lang="ru-RU" b="0" i="0" dirty="0" err="1"/>
            <a:t>включеної</a:t>
          </a:r>
          <a:r>
            <a:rPr lang="ru-RU" b="0" i="0" dirty="0"/>
            <a:t> в </a:t>
          </a:r>
          <a:r>
            <a:rPr lang="ru-RU" b="0" i="0" dirty="0" err="1"/>
            <a:t>ланцюг</a:t>
          </a:r>
          <a:r>
            <a:rPr lang="ru-RU" b="0" i="0" dirty="0"/>
            <a:t> </a:t>
          </a:r>
          <a:r>
            <a:rPr lang="ru-RU" b="0" i="0" dirty="0" err="1"/>
            <a:t>індуктивності</a:t>
          </a:r>
          <a:r>
            <a:rPr lang="ru-RU" b="0" i="0" dirty="0"/>
            <a:t> </a:t>
          </a:r>
          <a:r>
            <a:rPr lang="ru-RU" b="0" i="0" dirty="0" err="1"/>
            <a:t>використовується</a:t>
          </a:r>
          <a:r>
            <a:rPr lang="ru-RU" b="0" i="0" dirty="0"/>
            <a:t> </a:t>
          </a:r>
          <a:r>
            <a:rPr lang="ru-RU" b="0" i="0" dirty="0" err="1"/>
            <a:t>конструкція</a:t>
          </a:r>
          <a:r>
            <a:rPr lang="ru-RU" b="0" i="0" dirty="0"/>
            <a:t> у </a:t>
          </a:r>
          <a:r>
            <a:rPr lang="ru-RU" b="0" i="0" dirty="0" err="1"/>
            <a:t>вигляді</a:t>
          </a:r>
          <a:r>
            <a:rPr lang="ru-RU" b="0" i="0" dirty="0"/>
            <a:t> </a:t>
          </a:r>
          <a:r>
            <a:rPr lang="ru-RU" b="0" i="0" dirty="0" err="1"/>
            <a:t>короткозамкненого</a:t>
          </a:r>
          <a:r>
            <a:rPr lang="ru-RU" b="0" i="0" dirty="0"/>
            <a:t> шлейфа </a:t>
          </a:r>
          <a:r>
            <a:rPr lang="ru-RU" b="0" i="0" dirty="0" err="1"/>
            <a:t>довжиною</a:t>
          </a:r>
          <a:r>
            <a:rPr lang="ru-RU" b="0" i="0" dirty="0"/>
            <a:t> </a:t>
          </a:r>
          <a:r>
            <a:rPr lang="en-US" b="0" i="1" dirty="0"/>
            <a:t>l</a:t>
          </a:r>
          <a:r>
            <a:rPr lang="en-US" b="0" i="0" dirty="0"/>
            <a:t>&lt; </a:t>
          </a:r>
          <a:r>
            <a:rPr lang="el-GR" b="0" i="0" dirty="0"/>
            <a:t>λ/8 </a:t>
          </a:r>
          <a:r>
            <a:rPr lang="uk-UA" b="0" i="0" dirty="0"/>
            <a:t>.</a:t>
          </a:r>
          <a:endParaRPr lang="en-US" dirty="0"/>
        </a:p>
      </dgm:t>
    </dgm:pt>
    <dgm:pt modelId="{68A254E3-8A02-43EE-A638-5BFAF4E311AE}" type="parTrans" cxnId="{FA377CB3-5F37-496B-9247-B5C9F33FE2BA}">
      <dgm:prSet/>
      <dgm:spPr/>
      <dgm:t>
        <a:bodyPr/>
        <a:lstStyle/>
        <a:p>
          <a:endParaRPr lang="en-US"/>
        </a:p>
      </dgm:t>
    </dgm:pt>
    <dgm:pt modelId="{A9C6A205-11EE-4974-9DBA-BA275E468728}" type="sibTrans" cxnId="{FA377CB3-5F37-496B-9247-B5C9F33FE2BA}">
      <dgm:prSet/>
      <dgm:spPr/>
      <dgm:t>
        <a:bodyPr/>
        <a:lstStyle/>
        <a:p>
          <a:endParaRPr lang="en-US"/>
        </a:p>
      </dgm:t>
    </dgm:pt>
    <dgm:pt modelId="{33265351-9FF2-DB4F-8670-5843E28A2DC5}" type="pres">
      <dgm:prSet presAssocID="{D2745522-F428-457C-89D5-833B06A94FF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F77BA0C-C51C-B343-9023-24ECF0EDAC0E}" type="pres">
      <dgm:prSet presAssocID="{EA3BB5AD-C793-46CE-9ADA-EBE885D94D52}" presName="hierRoot1" presStyleCnt="0"/>
      <dgm:spPr/>
    </dgm:pt>
    <dgm:pt modelId="{798BEA41-5151-7F45-A591-652FED05F9DF}" type="pres">
      <dgm:prSet presAssocID="{EA3BB5AD-C793-46CE-9ADA-EBE885D94D52}" presName="composite" presStyleCnt="0"/>
      <dgm:spPr/>
    </dgm:pt>
    <dgm:pt modelId="{935CB7B3-4872-4045-BF72-9CC99204096B}" type="pres">
      <dgm:prSet presAssocID="{EA3BB5AD-C793-46CE-9ADA-EBE885D94D52}" presName="background" presStyleLbl="node0" presStyleIdx="0" presStyleCnt="1"/>
      <dgm:spPr/>
    </dgm:pt>
    <dgm:pt modelId="{5AAAF467-53C7-E64E-94B9-A96F9816E1D7}" type="pres">
      <dgm:prSet presAssocID="{EA3BB5AD-C793-46CE-9ADA-EBE885D94D52}" presName="text" presStyleLbl="fgAcc0" presStyleIdx="0" presStyleCnt="1">
        <dgm:presLayoutVars>
          <dgm:chPref val="3"/>
        </dgm:presLayoutVars>
      </dgm:prSet>
      <dgm:spPr/>
    </dgm:pt>
    <dgm:pt modelId="{0A051546-8D93-AA47-95F7-2E47AD0B67A8}" type="pres">
      <dgm:prSet presAssocID="{EA3BB5AD-C793-46CE-9ADA-EBE885D94D52}" presName="hierChild2" presStyleCnt="0"/>
      <dgm:spPr/>
    </dgm:pt>
    <dgm:pt modelId="{1ECA029F-A2FB-5A44-9DDC-53FC38187814}" type="pres">
      <dgm:prSet presAssocID="{E6BF3DDA-0813-49C9-B39D-755D5A5A4F9E}" presName="Name10" presStyleLbl="parChTrans1D2" presStyleIdx="0" presStyleCnt="2"/>
      <dgm:spPr/>
    </dgm:pt>
    <dgm:pt modelId="{ABA0A117-684F-3C4C-9603-606A93DD2B43}" type="pres">
      <dgm:prSet presAssocID="{5A409E7A-577B-4B87-AA8B-B589187CF546}" presName="hierRoot2" presStyleCnt="0"/>
      <dgm:spPr/>
    </dgm:pt>
    <dgm:pt modelId="{61F2C433-696B-684B-A1C3-0513D589A4BC}" type="pres">
      <dgm:prSet presAssocID="{5A409E7A-577B-4B87-AA8B-B589187CF546}" presName="composite2" presStyleCnt="0"/>
      <dgm:spPr/>
    </dgm:pt>
    <dgm:pt modelId="{8F92F8B7-17E5-AF45-A72F-F44EEB820535}" type="pres">
      <dgm:prSet presAssocID="{5A409E7A-577B-4B87-AA8B-B589187CF546}" presName="background2" presStyleLbl="node2" presStyleIdx="0" presStyleCnt="2"/>
      <dgm:spPr/>
    </dgm:pt>
    <dgm:pt modelId="{8D439F4D-48B5-F347-9F5C-013834EB1AE1}" type="pres">
      <dgm:prSet presAssocID="{5A409E7A-577B-4B87-AA8B-B589187CF546}" presName="text2" presStyleLbl="fgAcc2" presStyleIdx="0" presStyleCnt="2">
        <dgm:presLayoutVars>
          <dgm:chPref val="3"/>
        </dgm:presLayoutVars>
      </dgm:prSet>
      <dgm:spPr/>
    </dgm:pt>
    <dgm:pt modelId="{263CDFD7-1631-4549-916A-5BE1ECAD197A}" type="pres">
      <dgm:prSet presAssocID="{5A409E7A-577B-4B87-AA8B-B589187CF546}" presName="hierChild3" presStyleCnt="0"/>
      <dgm:spPr/>
    </dgm:pt>
    <dgm:pt modelId="{460FC97E-C77F-C44D-A002-417C5918195A}" type="pres">
      <dgm:prSet presAssocID="{68A254E3-8A02-43EE-A638-5BFAF4E311AE}" presName="Name10" presStyleLbl="parChTrans1D2" presStyleIdx="1" presStyleCnt="2"/>
      <dgm:spPr/>
    </dgm:pt>
    <dgm:pt modelId="{5B6B52E7-CE13-AE4A-8A3E-5E93AFD9902F}" type="pres">
      <dgm:prSet presAssocID="{2BCDACB2-8DD0-4665-B437-3E33D9490B56}" presName="hierRoot2" presStyleCnt="0"/>
      <dgm:spPr/>
    </dgm:pt>
    <dgm:pt modelId="{F9BCB342-C34D-5E41-9386-B5BD3D5F86A2}" type="pres">
      <dgm:prSet presAssocID="{2BCDACB2-8DD0-4665-B437-3E33D9490B56}" presName="composite2" presStyleCnt="0"/>
      <dgm:spPr/>
    </dgm:pt>
    <dgm:pt modelId="{FF0A8C79-662B-C14B-BB40-E845804D3004}" type="pres">
      <dgm:prSet presAssocID="{2BCDACB2-8DD0-4665-B437-3E33D9490B56}" presName="background2" presStyleLbl="node2" presStyleIdx="1" presStyleCnt="2"/>
      <dgm:spPr/>
    </dgm:pt>
    <dgm:pt modelId="{B5374768-D3A2-6A4E-B253-485F4F77A9A2}" type="pres">
      <dgm:prSet presAssocID="{2BCDACB2-8DD0-4665-B437-3E33D9490B56}" presName="text2" presStyleLbl="fgAcc2" presStyleIdx="1" presStyleCnt="2">
        <dgm:presLayoutVars>
          <dgm:chPref val="3"/>
        </dgm:presLayoutVars>
      </dgm:prSet>
      <dgm:spPr/>
    </dgm:pt>
    <dgm:pt modelId="{273B9D5C-3E45-4340-BC9F-53A35EC081CF}" type="pres">
      <dgm:prSet presAssocID="{2BCDACB2-8DD0-4665-B437-3E33D9490B56}" presName="hierChild3" presStyleCnt="0"/>
      <dgm:spPr/>
    </dgm:pt>
  </dgm:ptLst>
  <dgm:cxnLst>
    <dgm:cxn modelId="{8920BB2F-7D81-2247-B3CC-95AF94BBA6FC}" type="presOf" srcId="{2BCDACB2-8DD0-4665-B437-3E33D9490B56}" destId="{B5374768-D3A2-6A4E-B253-485F4F77A9A2}" srcOrd="0" destOrd="0" presId="urn:microsoft.com/office/officeart/2005/8/layout/hierarchy1"/>
    <dgm:cxn modelId="{99E6F23C-3B97-8745-A6F2-0D92B1ED836F}" type="presOf" srcId="{68A254E3-8A02-43EE-A638-5BFAF4E311AE}" destId="{460FC97E-C77F-C44D-A002-417C5918195A}" srcOrd="0" destOrd="0" presId="urn:microsoft.com/office/officeart/2005/8/layout/hierarchy1"/>
    <dgm:cxn modelId="{63F5D973-30EE-429D-B7C7-0B05D8D62FF5}" srcId="{D2745522-F428-457C-89D5-833B06A94FF9}" destId="{EA3BB5AD-C793-46CE-9ADA-EBE885D94D52}" srcOrd="0" destOrd="0" parTransId="{1D1BA41C-D73E-402F-AA30-1FA5D8559502}" sibTransId="{4E700BFE-4CF1-4EE7-A130-B62BE5CEA956}"/>
    <dgm:cxn modelId="{7411C479-FB31-4EDF-9EFB-560364CCA55A}" srcId="{EA3BB5AD-C793-46CE-9ADA-EBE885D94D52}" destId="{5A409E7A-577B-4B87-AA8B-B589187CF546}" srcOrd="0" destOrd="0" parTransId="{E6BF3DDA-0813-49C9-B39D-755D5A5A4F9E}" sibTransId="{85713956-88C5-4702-9BF7-B4B5D2B2F01C}"/>
    <dgm:cxn modelId="{EDF99491-3E46-B349-98E7-2579996BAEB4}" type="presOf" srcId="{E6BF3DDA-0813-49C9-B39D-755D5A5A4F9E}" destId="{1ECA029F-A2FB-5A44-9DDC-53FC38187814}" srcOrd="0" destOrd="0" presId="urn:microsoft.com/office/officeart/2005/8/layout/hierarchy1"/>
    <dgm:cxn modelId="{9641A092-1F1A-874D-A71D-2818647253CC}" type="presOf" srcId="{5A409E7A-577B-4B87-AA8B-B589187CF546}" destId="{8D439F4D-48B5-F347-9F5C-013834EB1AE1}" srcOrd="0" destOrd="0" presId="urn:microsoft.com/office/officeart/2005/8/layout/hierarchy1"/>
    <dgm:cxn modelId="{AABDA1A0-CEB7-3A4C-9E21-F96BE97BFE75}" type="presOf" srcId="{EA3BB5AD-C793-46CE-9ADA-EBE885D94D52}" destId="{5AAAF467-53C7-E64E-94B9-A96F9816E1D7}" srcOrd="0" destOrd="0" presId="urn:microsoft.com/office/officeart/2005/8/layout/hierarchy1"/>
    <dgm:cxn modelId="{2363F4A7-C279-4E45-85E0-4B78E9624088}" type="presOf" srcId="{D2745522-F428-457C-89D5-833B06A94FF9}" destId="{33265351-9FF2-DB4F-8670-5843E28A2DC5}" srcOrd="0" destOrd="0" presId="urn:microsoft.com/office/officeart/2005/8/layout/hierarchy1"/>
    <dgm:cxn modelId="{FA377CB3-5F37-496B-9247-B5C9F33FE2BA}" srcId="{EA3BB5AD-C793-46CE-9ADA-EBE885D94D52}" destId="{2BCDACB2-8DD0-4665-B437-3E33D9490B56}" srcOrd="1" destOrd="0" parTransId="{68A254E3-8A02-43EE-A638-5BFAF4E311AE}" sibTransId="{A9C6A205-11EE-4974-9DBA-BA275E468728}"/>
    <dgm:cxn modelId="{714B0DB4-D117-8C4F-9E95-9D6AB2FA7407}" type="presParOf" srcId="{33265351-9FF2-DB4F-8670-5843E28A2DC5}" destId="{6F77BA0C-C51C-B343-9023-24ECF0EDAC0E}" srcOrd="0" destOrd="0" presId="urn:microsoft.com/office/officeart/2005/8/layout/hierarchy1"/>
    <dgm:cxn modelId="{CCAE546E-E98A-1346-BCD3-B20DD1210546}" type="presParOf" srcId="{6F77BA0C-C51C-B343-9023-24ECF0EDAC0E}" destId="{798BEA41-5151-7F45-A591-652FED05F9DF}" srcOrd="0" destOrd="0" presId="urn:microsoft.com/office/officeart/2005/8/layout/hierarchy1"/>
    <dgm:cxn modelId="{4020B381-82E9-4C4D-937B-B062897C736E}" type="presParOf" srcId="{798BEA41-5151-7F45-A591-652FED05F9DF}" destId="{935CB7B3-4872-4045-BF72-9CC99204096B}" srcOrd="0" destOrd="0" presId="urn:microsoft.com/office/officeart/2005/8/layout/hierarchy1"/>
    <dgm:cxn modelId="{1B1A94EC-4EA3-8F4A-A784-6DDA2EA0C5CF}" type="presParOf" srcId="{798BEA41-5151-7F45-A591-652FED05F9DF}" destId="{5AAAF467-53C7-E64E-94B9-A96F9816E1D7}" srcOrd="1" destOrd="0" presId="urn:microsoft.com/office/officeart/2005/8/layout/hierarchy1"/>
    <dgm:cxn modelId="{D9B1C936-5E69-BD4A-9ACF-F2B3216BCED2}" type="presParOf" srcId="{6F77BA0C-C51C-B343-9023-24ECF0EDAC0E}" destId="{0A051546-8D93-AA47-95F7-2E47AD0B67A8}" srcOrd="1" destOrd="0" presId="urn:microsoft.com/office/officeart/2005/8/layout/hierarchy1"/>
    <dgm:cxn modelId="{A6A67E9B-DDE3-4942-A99F-B28AAFC05AE4}" type="presParOf" srcId="{0A051546-8D93-AA47-95F7-2E47AD0B67A8}" destId="{1ECA029F-A2FB-5A44-9DDC-53FC38187814}" srcOrd="0" destOrd="0" presId="urn:microsoft.com/office/officeart/2005/8/layout/hierarchy1"/>
    <dgm:cxn modelId="{645D8970-2E42-7B48-A5A2-39C5FB53CC87}" type="presParOf" srcId="{0A051546-8D93-AA47-95F7-2E47AD0B67A8}" destId="{ABA0A117-684F-3C4C-9603-606A93DD2B43}" srcOrd="1" destOrd="0" presId="urn:microsoft.com/office/officeart/2005/8/layout/hierarchy1"/>
    <dgm:cxn modelId="{B07A1376-354C-3D42-92F2-3D98C49BD165}" type="presParOf" srcId="{ABA0A117-684F-3C4C-9603-606A93DD2B43}" destId="{61F2C433-696B-684B-A1C3-0513D589A4BC}" srcOrd="0" destOrd="0" presId="urn:microsoft.com/office/officeart/2005/8/layout/hierarchy1"/>
    <dgm:cxn modelId="{B1E43E7E-9F72-D449-BD4A-7E410BF39DBC}" type="presParOf" srcId="{61F2C433-696B-684B-A1C3-0513D589A4BC}" destId="{8F92F8B7-17E5-AF45-A72F-F44EEB820535}" srcOrd="0" destOrd="0" presId="urn:microsoft.com/office/officeart/2005/8/layout/hierarchy1"/>
    <dgm:cxn modelId="{B794C907-E4F8-3C4B-8DA4-1D49CFA53258}" type="presParOf" srcId="{61F2C433-696B-684B-A1C3-0513D589A4BC}" destId="{8D439F4D-48B5-F347-9F5C-013834EB1AE1}" srcOrd="1" destOrd="0" presId="urn:microsoft.com/office/officeart/2005/8/layout/hierarchy1"/>
    <dgm:cxn modelId="{E740F288-7C83-E54C-809B-E41C2A9BDA0F}" type="presParOf" srcId="{ABA0A117-684F-3C4C-9603-606A93DD2B43}" destId="{263CDFD7-1631-4549-916A-5BE1ECAD197A}" srcOrd="1" destOrd="0" presId="urn:microsoft.com/office/officeart/2005/8/layout/hierarchy1"/>
    <dgm:cxn modelId="{7885D7F7-CB6A-2047-832E-D9F376893B61}" type="presParOf" srcId="{0A051546-8D93-AA47-95F7-2E47AD0B67A8}" destId="{460FC97E-C77F-C44D-A002-417C5918195A}" srcOrd="2" destOrd="0" presId="urn:microsoft.com/office/officeart/2005/8/layout/hierarchy1"/>
    <dgm:cxn modelId="{6C607610-0E3A-E64A-A087-299BD9E84B8D}" type="presParOf" srcId="{0A051546-8D93-AA47-95F7-2E47AD0B67A8}" destId="{5B6B52E7-CE13-AE4A-8A3E-5E93AFD9902F}" srcOrd="3" destOrd="0" presId="urn:microsoft.com/office/officeart/2005/8/layout/hierarchy1"/>
    <dgm:cxn modelId="{6F9560C2-5538-474C-8C79-7548687BD9B3}" type="presParOf" srcId="{5B6B52E7-CE13-AE4A-8A3E-5E93AFD9902F}" destId="{F9BCB342-C34D-5E41-9386-B5BD3D5F86A2}" srcOrd="0" destOrd="0" presId="urn:microsoft.com/office/officeart/2005/8/layout/hierarchy1"/>
    <dgm:cxn modelId="{ABC72B29-48E2-2F46-9227-231111ACCCB4}" type="presParOf" srcId="{F9BCB342-C34D-5E41-9386-B5BD3D5F86A2}" destId="{FF0A8C79-662B-C14B-BB40-E845804D3004}" srcOrd="0" destOrd="0" presId="urn:microsoft.com/office/officeart/2005/8/layout/hierarchy1"/>
    <dgm:cxn modelId="{D56292D6-780C-6347-A74A-0E0F9F7AC22C}" type="presParOf" srcId="{F9BCB342-C34D-5E41-9386-B5BD3D5F86A2}" destId="{B5374768-D3A2-6A4E-B253-485F4F77A9A2}" srcOrd="1" destOrd="0" presId="urn:microsoft.com/office/officeart/2005/8/layout/hierarchy1"/>
    <dgm:cxn modelId="{7F99764E-AA01-624C-92EF-71E586B5DFDD}" type="presParOf" srcId="{5B6B52E7-CE13-AE4A-8A3E-5E93AFD9902F}" destId="{273B9D5C-3E45-4340-BC9F-53A35EC081C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0FC97E-C77F-C44D-A002-417C5918195A}">
      <dsp:nvSpPr>
        <dsp:cNvPr id="0" name=""/>
        <dsp:cNvSpPr/>
      </dsp:nvSpPr>
      <dsp:spPr>
        <a:xfrm>
          <a:off x="3411892" y="2078392"/>
          <a:ext cx="1876059" cy="8928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8440"/>
              </a:lnTo>
              <a:lnTo>
                <a:pt x="1876059" y="608440"/>
              </a:lnTo>
              <a:lnTo>
                <a:pt x="1876059" y="89283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CA029F-A2FB-5A44-9DDC-53FC38187814}">
      <dsp:nvSpPr>
        <dsp:cNvPr id="0" name=""/>
        <dsp:cNvSpPr/>
      </dsp:nvSpPr>
      <dsp:spPr>
        <a:xfrm>
          <a:off x="1535832" y="2078392"/>
          <a:ext cx="1876059" cy="892833"/>
        </a:xfrm>
        <a:custGeom>
          <a:avLst/>
          <a:gdLst/>
          <a:ahLst/>
          <a:cxnLst/>
          <a:rect l="0" t="0" r="0" b="0"/>
          <a:pathLst>
            <a:path>
              <a:moveTo>
                <a:pt x="1876059" y="0"/>
              </a:moveTo>
              <a:lnTo>
                <a:pt x="1876059" y="608440"/>
              </a:lnTo>
              <a:lnTo>
                <a:pt x="0" y="608440"/>
              </a:lnTo>
              <a:lnTo>
                <a:pt x="0" y="89283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5CB7B3-4872-4045-BF72-9CC99204096B}">
      <dsp:nvSpPr>
        <dsp:cNvPr id="0" name=""/>
        <dsp:cNvSpPr/>
      </dsp:nvSpPr>
      <dsp:spPr>
        <a:xfrm>
          <a:off x="1876934" y="128996"/>
          <a:ext cx="3069915" cy="19493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AAF467-53C7-E64E-94B9-A96F9816E1D7}">
      <dsp:nvSpPr>
        <dsp:cNvPr id="0" name=""/>
        <dsp:cNvSpPr/>
      </dsp:nvSpPr>
      <dsp:spPr>
        <a:xfrm>
          <a:off x="2218035" y="453042"/>
          <a:ext cx="3069915" cy="19493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0" i="1" kern="1200" dirty="0" err="1">
              <a:solidFill>
                <a:schemeClr val="accent1"/>
              </a:solidFill>
            </a:rPr>
            <a:t>Індуктивність</a:t>
          </a:r>
          <a:r>
            <a:rPr lang="ru-RU" sz="1700" b="0" i="0" kern="1200" dirty="0"/>
            <a:t> у </a:t>
          </a:r>
          <a:r>
            <a:rPr lang="ru-RU" sz="1700" b="0" i="0" kern="1200" dirty="0" err="1"/>
            <a:t>мікрохвильових</a:t>
          </a:r>
          <a:r>
            <a:rPr lang="ru-RU" sz="1700" b="0" i="0" kern="1200" dirty="0"/>
            <a:t> </a:t>
          </a:r>
          <a:r>
            <a:rPr lang="ru-RU" sz="1700" b="0" i="0" kern="1200" dirty="0" err="1"/>
            <a:t>пристроях</a:t>
          </a:r>
          <a:r>
            <a:rPr lang="ru-RU" sz="1700" b="0" i="0" kern="1200" dirty="0"/>
            <a:t> </a:t>
          </a:r>
          <a:r>
            <a:rPr lang="ru-RU" sz="1700" b="0" i="0" kern="1200" dirty="0" err="1"/>
            <a:t>застосовують</a:t>
          </a:r>
          <a:r>
            <a:rPr lang="ru-RU" sz="1700" b="0" i="0" kern="1200" dirty="0"/>
            <a:t> як </a:t>
          </a:r>
          <a:r>
            <a:rPr lang="ru-RU" sz="1700" b="0" i="0" kern="1200" dirty="0" err="1"/>
            <a:t>елемент</a:t>
          </a:r>
          <a:r>
            <a:rPr lang="ru-RU" sz="1700" b="0" i="0" kern="1200" dirty="0"/>
            <a:t> резонансного контуру, </a:t>
          </a:r>
          <a:r>
            <a:rPr lang="ru-RU" sz="1700" b="0" i="0" kern="1200" dirty="0" err="1"/>
            <a:t>високочастотних</a:t>
          </a:r>
          <a:r>
            <a:rPr lang="ru-RU" sz="1700" b="0" i="0" kern="1200" dirty="0"/>
            <a:t> </a:t>
          </a:r>
          <a:r>
            <a:rPr lang="ru-RU" sz="1700" b="0" i="0" kern="1200" dirty="0" err="1"/>
            <a:t>дроселів</a:t>
          </a:r>
          <a:r>
            <a:rPr lang="ru-RU" sz="1700" b="0" i="0" kern="1200" dirty="0"/>
            <a:t>, </a:t>
          </a:r>
          <a:r>
            <a:rPr lang="ru-RU" sz="1700" b="0" i="0" kern="1200" dirty="0" err="1"/>
            <a:t>елементів</a:t>
          </a:r>
          <a:r>
            <a:rPr lang="ru-RU" sz="1700" b="0" i="0" kern="1200" dirty="0"/>
            <a:t> </a:t>
          </a:r>
          <a:r>
            <a:rPr lang="ru-RU" sz="1700" b="0" i="0" kern="1200" dirty="0" err="1"/>
            <a:t>настроювання</a:t>
          </a:r>
          <a:r>
            <a:rPr lang="ru-RU" sz="1700" b="0" i="0" kern="1200" dirty="0"/>
            <a:t>, </a:t>
          </a:r>
          <a:r>
            <a:rPr lang="ru-RU" sz="1700" b="0" i="0" kern="1200" dirty="0" err="1"/>
            <a:t>що</a:t>
          </a:r>
          <a:r>
            <a:rPr lang="ru-RU" sz="1700" b="0" i="0" kern="1200" dirty="0"/>
            <a:t> </a:t>
          </a:r>
          <a:r>
            <a:rPr lang="ru-RU" sz="1700" b="0" i="0" kern="1200" dirty="0" err="1"/>
            <a:t>компенсують</a:t>
          </a:r>
          <a:r>
            <a:rPr lang="ru-RU" sz="1700" b="0" i="0" kern="1200" dirty="0"/>
            <a:t> </a:t>
          </a:r>
          <a:r>
            <a:rPr lang="ru-RU" sz="1700" b="0" i="0" kern="1200" dirty="0" err="1"/>
            <a:t>елементів</a:t>
          </a:r>
          <a:r>
            <a:rPr lang="ru-RU" sz="1700" b="0" i="0" kern="1200" dirty="0"/>
            <a:t>.</a:t>
          </a:r>
          <a:endParaRPr lang="en-US" sz="1700" kern="1200" dirty="0"/>
        </a:p>
      </dsp:txBody>
      <dsp:txXfrm>
        <a:off x="2275131" y="510138"/>
        <a:ext cx="2955723" cy="1835204"/>
      </dsp:txXfrm>
    </dsp:sp>
    <dsp:sp modelId="{8F92F8B7-17E5-AF45-A72F-F44EEB820535}">
      <dsp:nvSpPr>
        <dsp:cNvPr id="0" name=""/>
        <dsp:cNvSpPr/>
      </dsp:nvSpPr>
      <dsp:spPr>
        <a:xfrm>
          <a:off x="874" y="2971226"/>
          <a:ext cx="3069915" cy="19493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439F4D-48B5-F347-9F5C-013834EB1AE1}">
      <dsp:nvSpPr>
        <dsp:cNvPr id="0" name=""/>
        <dsp:cNvSpPr/>
      </dsp:nvSpPr>
      <dsp:spPr>
        <a:xfrm>
          <a:off x="341976" y="3295273"/>
          <a:ext cx="3069915" cy="19493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0" i="0" kern="1200" dirty="0" err="1"/>
            <a:t>Найпростішим</a:t>
          </a:r>
          <a:r>
            <a:rPr lang="ru-RU" sz="1700" b="0" i="0" kern="1200" dirty="0"/>
            <a:t> </a:t>
          </a:r>
          <a:r>
            <a:rPr lang="ru-RU" sz="1700" b="0" i="0" kern="1200" dirty="0" err="1"/>
            <a:t>індуктивним</a:t>
          </a:r>
          <a:r>
            <a:rPr lang="ru-RU" sz="1700" b="0" i="0" kern="1200" dirty="0"/>
            <a:t> </a:t>
          </a:r>
          <a:r>
            <a:rPr lang="ru-RU" sz="1700" b="0" i="0" kern="1200" dirty="0" err="1"/>
            <a:t>елементом</a:t>
          </a:r>
          <a:r>
            <a:rPr lang="ru-RU" sz="1700" b="0" i="0" kern="1200" dirty="0"/>
            <a:t> у </a:t>
          </a:r>
          <a:r>
            <a:rPr lang="ru-RU" sz="1700" b="0" i="0" kern="1200" dirty="0" err="1"/>
            <a:t>мікрохвильовому</a:t>
          </a:r>
          <a:r>
            <a:rPr lang="ru-RU" sz="1700" b="0" i="0" kern="1200" dirty="0"/>
            <a:t> </a:t>
          </a:r>
          <a:r>
            <a:rPr lang="ru-RU" sz="1700" b="0" i="0" kern="1200" dirty="0" err="1"/>
            <a:t>діапазоні</a:t>
          </a:r>
          <a:r>
            <a:rPr lang="ru-RU" sz="1700" b="0" i="0" kern="1200" dirty="0"/>
            <a:t> </a:t>
          </a:r>
          <a:r>
            <a:rPr lang="ru-RU" sz="1700" b="0" i="0" kern="1200" dirty="0" err="1"/>
            <a:t>є</a:t>
          </a:r>
          <a:r>
            <a:rPr lang="ru-RU" sz="1700" b="0" i="0" kern="1200" dirty="0"/>
            <a:t> </a:t>
          </a:r>
          <a:r>
            <a:rPr lang="ru-RU" sz="1700" b="0" i="0" kern="1200" dirty="0" err="1"/>
            <a:t>прямокутний</a:t>
          </a:r>
          <a:r>
            <a:rPr lang="ru-RU" sz="1700" b="0" i="0" kern="1200" dirty="0"/>
            <a:t> </a:t>
          </a:r>
          <a:r>
            <a:rPr lang="ru-RU" sz="1700" b="0" i="0" kern="1200" dirty="0" err="1"/>
            <a:t>відрізок</a:t>
          </a:r>
          <a:r>
            <a:rPr lang="ru-RU" sz="1700" b="0" i="0" kern="1200" dirty="0"/>
            <a:t> МСЛ. </a:t>
          </a:r>
          <a:r>
            <a:rPr lang="ru-RU" sz="1700" b="0" i="0" kern="1200" dirty="0" err="1"/>
            <a:t>Його</a:t>
          </a:r>
          <a:r>
            <a:rPr lang="ru-RU" sz="1700" b="0" i="0" kern="1200" dirty="0"/>
            <a:t> </a:t>
          </a:r>
          <a:r>
            <a:rPr lang="ru-RU" sz="1700" b="0" i="0" kern="1200" dirty="0" err="1"/>
            <a:t>індуктивність</a:t>
          </a:r>
          <a:r>
            <a:rPr lang="ru-RU" sz="1700" b="0" i="0" kern="1200" dirty="0"/>
            <a:t> становить </a:t>
          </a:r>
          <a:r>
            <a:rPr lang="ru-RU" sz="1700" b="0" i="0" kern="1200" dirty="0" err="1"/>
            <a:t>від</a:t>
          </a:r>
          <a:r>
            <a:rPr lang="ru-RU" sz="1700" b="0" i="0" kern="1200" dirty="0"/>
            <a:t> 0,5 до </a:t>
          </a:r>
          <a:r>
            <a:rPr lang="ru-RU" sz="1700" b="0" i="0" kern="1200" dirty="0" err="1"/>
            <a:t>декількох</a:t>
          </a:r>
          <a:r>
            <a:rPr lang="ru-RU" sz="1700" b="0" i="0" kern="1200" dirty="0"/>
            <a:t> </a:t>
          </a:r>
          <a:r>
            <a:rPr lang="ru-RU" sz="1700" b="0" i="0" kern="1200" dirty="0" err="1"/>
            <a:t>наногенрі</a:t>
          </a:r>
          <a:r>
            <a:rPr lang="ru-RU" sz="1700" b="0" i="0" kern="1200" dirty="0"/>
            <a:t>.</a:t>
          </a:r>
          <a:endParaRPr lang="en-US" sz="1700" kern="1200" dirty="0"/>
        </a:p>
      </dsp:txBody>
      <dsp:txXfrm>
        <a:off x="399072" y="3352369"/>
        <a:ext cx="2955723" cy="1835204"/>
      </dsp:txXfrm>
    </dsp:sp>
    <dsp:sp modelId="{FF0A8C79-662B-C14B-BB40-E845804D3004}">
      <dsp:nvSpPr>
        <dsp:cNvPr id="0" name=""/>
        <dsp:cNvSpPr/>
      </dsp:nvSpPr>
      <dsp:spPr>
        <a:xfrm>
          <a:off x="3752993" y="2971226"/>
          <a:ext cx="3069915" cy="19493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374768-D3A2-6A4E-B253-485F4F77A9A2}">
      <dsp:nvSpPr>
        <dsp:cNvPr id="0" name=""/>
        <dsp:cNvSpPr/>
      </dsp:nvSpPr>
      <dsp:spPr>
        <a:xfrm>
          <a:off x="4094095" y="3295273"/>
          <a:ext cx="3069915" cy="19493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0" i="0" kern="1200" dirty="0"/>
            <a:t>Для </a:t>
          </a:r>
          <a:r>
            <a:rPr lang="ru-RU" sz="1700" b="0" i="0" kern="1200" dirty="0" err="1"/>
            <a:t>одержання</a:t>
          </a:r>
          <a:r>
            <a:rPr lang="ru-RU" sz="1700" b="0" i="0" kern="1200" dirty="0"/>
            <a:t> </a:t>
          </a:r>
          <a:r>
            <a:rPr lang="ru-RU" sz="1700" b="0" i="0" kern="1200" dirty="0" err="1"/>
            <a:t>паралельно</a:t>
          </a:r>
          <a:r>
            <a:rPr lang="ru-RU" sz="1700" b="0" i="0" kern="1200" dirty="0"/>
            <a:t> </a:t>
          </a:r>
          <a:r>
            <a:rPr lang="ru-RU" sz="1700" b="0" i="0" kern="1200" dirty="0" err="1"/>
            <a:t>включеної</a:t>
          </a:r>
          <a:r>
            <a:rPr lang="ru-RU" sz="1700" b="0" i="0" kern="1200" dirty="0"/>
            <a:t> в </a:t>
          </a:r>
          <a:r>
            <a:rPr lang="ru-RU" sz="1700" b="0" i="0" kern="1200" dirty="0" err="1"/>
            <a:t>ланцюг</a:t>
          </a:r>
          <a:r>
            <a:rPr lang="ru-RU" sz="1700" b="0" i="0" kern="1200" dirty="0"/>
            <a:t> </a:t>
          </a:r>
          <a:r>
            <a:rPr lang="ru-RU" sz="1700" b="0" i="0" kern="1200" dirty="0" err="1"/>
            <a:t>індуктивності</a:t>
          </a:r>
          <a:r>
            <a:rPr lang="ru-RU" sz="1700" b="0" i="0" kern="1200" dirty="0"/>
            <a:t> </a:t>
          </a:r>
          <a:r>
            <a:rPr lang="ru-RU" sz="1700" b="0" i="0" kern="1200" dirty="0" err="1"/>
            <a:t>використовується</a:t>
          </a:r>
          <a:r>
            <a:rPr lang="ru-RU" sz="1700" b="0" i="0" kern="1200" dirty="0"/>
            <a:t> </a:t>
          </a:r>
          <a:r>
            <a:rPr lang="ru-RU" sz="1700" b="0" i="0" kern="1200" dirty="0" err="1"/>
            <a:t>конструкція</a:t>
          </a:r>
          <a:r>
            <a:rPr lang="ru-RU" sz="1700" b="0" i="0" kern="1200" dirty="0"/>
            <a:t> у </a:t>
          </a:r>
          <a:r>
            <a:rPr lang="ru-RU" sz="1700" b="0" i="0" kern="1200" dirty="0" err="1"/>
            <a:t>вигляді</a:t>
          </a:r>
          <a:r>
            <a:rPr lang="ru-RU" sz="1700" b="0" i="0" kern="1200" dirty="0"/>
            <a:t> </a:t>
          </a:r>
          <a:r>
            <a:rPr lang="ru-RU" sz="1700" b="0" i="0" kern="1200" dirty="0" err="1"/>
            <a:t>короткозамкненого</a:t>
          </a:r>
          <a:r>
            <a:rPr lang="ru-RU" sz="1700" b="0" i="0" kern="1200" dirty="0"/>
            <a:t> шлейфа </a:t>
          </a:r>
          <a:r>
            <a:rPr lang="ru-RU" sz="1700" b="0" i="0" kern="1200" dirty="0" err="1"/>
            <a:t>довжиною</a:t>
          </a:r>
          <a:r>
            <a:rPr lang="ru-RU" sz="1700" b="0" i="0" kern="1200" dirty="0"/>
            <a:t> </a:t>
          </a:r>
          <a:r>
            <a:rPr lang="en-US" sz="1700" b="0" i="1" kern="1200" dirty="0"/>
            <a:t>l</a:t>
          </a:r>
          <a:r>
            <a:rPr lang="en-US" sz="1700" b="0" i="0" kern="1200" dirty="0"/>
            <a:t>&lt; </a:t>
          </a:r>
          <a:r>
            <a:rPr lang="el-GR" sz="1700" b="0" i="0" kern="1200" dirty="0"/>
            <a:t>λ/8 </a:t>
          </a:r>
          <a:r>
            <a:rPr lang="uk-UA" sz="1700" b="0" i="0" kern="1200" dirty="0"/>
            <a:t>.</a:t>
          </a:r>
          <a:endParaRPr lang="en-US" sz="1700" kern="1200" dirty="0"/>
        </a:p>
      </dsp:txBody>
      <dsp:txXfrm>
        <a:off x="4151191" y="3352369"/>
        <a:ext cx="2955723" cy="18352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71BDE0-9630-485E-B6B5-764577FD89B2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76315-A2D1-4B62-80D2-5A952097F8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701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46A8A-486B-433F-8A73-FB1ECFBA3D2C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2C8BC-0C4B-419D-A32E-6D57CB4493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040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700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276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4492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689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5370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437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230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971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056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973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987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183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295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573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113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364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DF1D4-83A3-473C-BCC5-81A6A7CE4054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315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97587" y="208178"/>
            <a:ext cx="9172519" cy="1058779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ТУНЕЛЬНИЙ ДІОД 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7" name="Group 121763"/>
          <p:cNvGrpSpPr/>
          <p:nvPr/>
        </p:nvGrpSpPr>
        <p:grpSpPr>
          <a:xfrm>
            <a:off x="677334" y="546429"/>
            <a:ext cx="2891155" cy="5986145"/>
            <a:chOff x="0" y="0"/>
            <a:chExt cx="2891155" cy="5986145"/>
          </a:xfrm>
        </p:grpSpPr>
        <p:pic>
          <p:nvPicPr>
            <p:cNvPr id="88" name="Picture 10814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11760" y="0"/>
              <a:ext cx="2505075" cy="1781175"/>
            </a:xfrm>
            <a:prstGeom prst="rect">
              <a:avLst/>
            </a:prstGeom>
          </p:spPr>
        </p:pic>
        <p:sp>
          <p:nvSpPr>
            <p:cNvPr id="89" name="Rectangle 10815"/>
            <p:cNvSpPr/>
            <p:nvPr/>
          </p:nvSpPr>
          <p:spPr>
            <a:xfrm>
              <a:off x="2617851" y="1645895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435038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90" name="Picture 10818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1590" y="1781175"/>
              <a:ext cx="2414270" cy="1861185"/>
            </a:xfrm>
            <a:prstGeom prst="rect">
              <a:avLst/>
            </a:prstGeom>
          </p:spPr>
        </p:pic>
        <p:sp>
          <p:nvSpPr>
            <p:cNvPr id="91" name="Rectangle 10819"/>
            <p:cNvSpPr/>
            <p:nvPr/>
          </p:nvSpPr>
          <p:spPr>
            <a:xfrm>
              <a:off x="2436495" y="3507080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435038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92" name="Picture 10822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0" y="3643630"/>
              <a:ext cx="2891155" cy="2342515"/>
            </a:xfrm>
            <a:prstGeom prst="rect">
              <a:avLst/>
            </a:prstGeom>
          </p:spPr>
        </p:pic>
      </p:grpSp>
      <p:pic>
        <p:nvPicPr>
          <p:cNvPr id="93" name="Picture 10953"/>
          <p:cNvPicPr/>
          <p:nvPr/>
        </p:nvPicPr>
        <p:blipFill>
          <a:blip r:embed="rId5"/>
          <a:stretch>
            <a:fillRect/>
          </a:stretch>
        </p:blipFill>
        <p:spPr>
          <a:xfrm>
            <a:off x="4247785" y="1103112"/>
            <a:ext cx="6837309" cy="5137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006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3945" y="160421"/>
            <a:ext cx="8596668" cy="1320800"/>
          </a:xfrm>
        </p:spPr>
        <p:txBody>
          <a:bodyPr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ДІОД ГАННА 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16528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1305" y="524293"/>
            <a:ext cx="5085094" cy="586848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7674" y="1481220"/>
            <a:ext cx="4212708" cy="3633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063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47692" y="160421"/>
            <a:ext cx="8596668" cy="1320800"/>
          </a:xfrm>
        </p:spPr>
        <p:txBody>
          <a:bodyPr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ДІОД ГАННА 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4" name="Picture 16648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5223" y="315746"/>
            <a:ext cx="4691997" cy="550753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45223" y="5965419"/>
            <a:ext cx="8742947" cy="712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890" marR="334645" indent="-5715">
              <a:lnSpc>
                <a:spcPct val="112000"/>
              </a:lnSpc>
              <a:spcAft>
                <a:spcPts val="20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Залежність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концентрацій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електронів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верхній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нижній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долинах (а),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рухливості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електронів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(б) 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швидкості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(в)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напруженості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158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1BB456-60D8-54BF-F892-45B7468EA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74052"/>
            <a:ext cx="8596668" cy="442586"/>
          </a:xfrm>
        </p:spPr>
        <p:txBody>
          <a:bodyPr>
            <a:noAutofit/>
          </a:bodyPr>
          <a:lstStyle/>
          <a:p>
            <a:pPr algn="ctr"/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МІКРОСХЕМИ МІКРОХВИЛЬОВОГО ДІАПАЗОНУ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A5F6C1-14F6-9752-44DA-690CF9823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15858"/>
            <a:ext cx="8867499" cy="4571999"/>
          </a:xfrm>
        </p:spPr>
        <p:txBody>
          <a:bodyPr>
            <a:normAutofit fontScale="92500" lnSpcReduction="20000"/>
          </a:bodyPr>
          <a:lstStyle/>
          <a:p>
            <a:pPr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 b="0" i="0" u="none" strike="noStrike" dirty="0">
                <a:solidFill>
                  <a:schemeClr val="accent1"/>
                </a:solidFill>
                <a:effectLst/>
                <a:latin typeface="Times New Roman" panose="02020603050405020304" pitchFamily="18" charset="0"/>
              </a:rPr>
              <a:t>Інтегральні мікросхеми мікрохвильового діапазону</a:t>
            </a:r>
            <a:r>
              <a:rPr lang="uk-UA" sz="2800" dirty="0">
                <a:solidFill>
                  <a:schemeClr val="accent1"/>
                </a:solidFill>
                <a:latin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uk-UA" sz="2800" dirty="0"/>
              <a:t> </a:t>
            </a:r>
            <a:r>
              <a:rPr lang="uk-UA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усі компоненти мікросхем і погоджувальні ланцюги формуються на поверхні й в об'ємі напівпровідникового кристала в єдиному технологічному циклі за допомогою інтегральної технології. </a:t>
            </a:r>
          </a:p>
          <a:p>
            <a:pPr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uk-UA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 b="0" i="0" u="none" strike="noStrike" dirty="0">
                <a:solidFill>
                  <a:schemeClr val="accent1"/>
                </a:solidFill>
                <a:effectLst/>
                <a:latin typeface="Times New Roman" panose="02020603050405020304" pitchFamily="18" charset="0"/>
              </a:rPr>
              <a:t>Переваги: </a:t>
            </a:r>
          </a:p>
          <a:p>
            <a:pPr marL="685800" algn="just" rtl="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uk-UA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мінімальні розміри й маса; </a:t>
            </a:r>
          </a:p>
          <a:p>
            <a:pPr marL="685800" algn="just" rtl="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uk-UA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 висока надійність, ніж гібридних мікросхем; </a:t>
            </a:r>
          </a:p>
          <a:p>
            <a:pPr marL="685800" algn="just" rtl="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uk-UA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добрі характеристики мікрохвильових мікросхем при мінімальній матеріалоємності, трудомісткості й вартості в умовах масового виробництва.</a:t>
            </a:r>
            <a:endParaRPr lang="uk-UA" sz="2800" b="0" dirty="0">
              <a:effectLst/>
            </a:endParaRPr>
          </a:p>
          <a:p>
            <a:pPr marL="0" indent="0">
              <a:buNone/>
            </a:pP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21120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0383E7B-4126-8E7A-29E2-934CF583D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9562" y="375781"/>
            <a:ext cx="6752793" cy="6363222"/>
          </a:xfrm>
        </p:spPr>
        <p:txBody>
          <a:bodyPr>
            <a:noAutofit/>
          </a:bodyPr>
          <a:lstStyle/>
          <a:p>
            <a:pPr indent="0" algn="ctr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800" i="0" u="none" strike="noStrike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Арсенід-галієві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інтегральні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мікросхеми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ru-RU" sz="2800" i="0" u="none" strike="noStrike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мікрохвильового</a:t>
            </a:r>
            <a:r>
              <a:rPr lang="ru-RU" sz="280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i="0" u="none" strike="noStrike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діапазону</a:t>
            </a:r>
            <a:endParaRPr lang="ru-RU" sz="2800" i="0" u="none" strike="noStrike" dirty="0"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indent="0">
              <a:lnSpc>
                <a:spcPct val="90000"/>
              </a:lnSpc>
              <a:spcBef>
                <a:spcPts val="0"/>
              </a:spcBef>
              <a:buNone/>
            </a:pPr>
            <a:endParaRPr lang="ru-RU" sz="2800" b="0" i="0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800" b="0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 </a:t>
            </a:r>
            <a:r>
              <a:rPr lang="ru-RU" sz="2800" b="0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порівнянні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кремнієм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</a:p>
          <a:p>
            <a:pPr marL="628650" indent="-285750">
              <a:lnSpc>
                <a:spcPct val="90000"/>
              </a:lnSpc>
              <a:spcBef>
                <a:spcPts val="0"/>
              </a:spcBef>
            </a:pPr>
            <a:r>
              <a:rPr lang="ru-RU" sz="2800" b="0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висока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напівізолюючої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підкладки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(р = 10</a:t>
            </a:r>
            <a:r>
              <a:rPr lang="ru-RU" sz="2800" b="0" i="0" u="none" strike="noStrike" baseline="30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… 10</a:t>
            </a:r>
            <a:r>
              <a:rPr lang="ru-RU" sz="2800" b="0" i="0" u="none" strike="noStrike" baseline="30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Ом·см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marL="628650" indent="-285750">
              <a:lnSpc>
                <a:spcPct val="90000"/>
              </a:lnSpc>
              <a:spcBef>
                <a:spcPts val="0"/>
              </a:spcBef>
            </a:pP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5…6 </a:t>
            </a:r>
            <a:r>
              <a:rPr lang="ru-RU" sz="2800" b="0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разів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більша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рухливість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електронів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628650" indent="-285750">
              <a:lnSpc>
                <a:spcPct val="90000"/>
              </a:lnSpc>
              <a:spcBef>
                <a:spcPts val="0"/>
              </a:spcBef>
            </a:pPr>
            <a:r>
              <a:rPr lang="ru-RU" sz="2800" b="0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більша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ширина </a:t>
            </a:r>
            <a:r>
              <a:rPr lang="ru-RU" sz="2800" b="0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забороненої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зони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628650" indent="-285750">
              <a:lnSpc>
                <a:spcPct val="90000"/>
              </a:lnSpc>
              <a:spcBef>
                <a:spcPts val="0"/>
              </a:spcBef>
            </a:pP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широкий </a:t>
            </a:r>
            <a:r>
              <a:rPr lang="ru-RU" sz="2800" b="0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інтервал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робочих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температур; </a:t>
            </a:r>
          </a:p>
          <a:p>
            <a:pPr marL="628650" indent="-285750">
              <a:lnSpc>
                <a:spcPct val="90000"/>
              </a:lnSpc>
              <a:spcBef>
                <a:spcPts val="0"/>
              </a:spcBef>
            </a:pPr>
            <a:r>
              <a:rPr lang="ru-RU" sz="2800" b="0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стійкість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b="0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іонізуючих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випромінювань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628650" indent="-285750">
              <a:lnSpc>
                <a:spcPct val="90000"/>
              </a:lnSpc>
              <a:spcBef>
                <a:spcPts val="0"/>
              </a:spcBef>
            </a:pPr>
            <a:r>
              <a:rPr lang="ru-RU" sz="2800" b="0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практично в </a:t>
            </a:r>
            <a:r>
              <a:rPr lang="ru-RU" sz="2800" b="0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усьому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діапазоні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частот, </a:t>
            </a:r>
            <a:r>
              <a:rPr lang="ru-RU" sz="2800" b="0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включно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b="0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оптичним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ru-RU" sz="2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ntegrated Circuit Chips - Computer Chip Stock Photo - Alamy">
            <a:extLst>
              <a:ext uri="{FF2B5EF4-FFF2-40B4-BE49-F238E27FC236}">
                <a16:creationId xmlns:a16="http://schemas.microsoft.com/office/drawing/2014/main" id="{C419C5FC-0921-33C5-6B8D-0DFE68D6D6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1" r="22160" b="2"/>
          <a:stretch/>
        </p:blipFill>
        <p:spPr bwMode="auto"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4" name="Isosceles Triangle 1035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1759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4AD2CB1-ABD7-FBBC-B265-ABD12663A0F5}"/>
              </a:ext>
            </a:extLst>
          </p:cNvPr>
          <p:cNvSpPr txBox="1"/>
          <p:nvPr/>
        </p:nvSpPr>
        <p:spPr>
          <a:xfrm>
            <a:off x="685800" y="362552"/>
            <a:ext cx="8470726" cy="1969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265" algn="ctr" rtl="0">
              <a:spcBef>
                <a:spcPts val="0"/>
              </a:spcBef>
              <a:spcAft>
                <a:spcPts val="1200"/>
              </a:spcAft>
            </a:pPr>
            <a:r>
              <a:rPr lang="uk-UA" sz="2800" b="0" i="0" u="none" strike="noStrike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конструкції пасивних елементів мікрохвильових мікросхем</a:t>
            </a:r>
            <a:endParaRPr lang="uk-UA" sz="2800" b="0" dirty="0">
              <a:solidFill>
                <a:schemeClr val="accent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br>
              <a:rPr lang="ru-RU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UA" sz="2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4CC7BE-0C52-90EE-30C1-92540FA3A668}"/>
              </a:ext>
            </a:extLst>
          </p:cNvPr>
          <p:cNvSpPr txBox="1"/>
          <p:nvPr/>
        </p:nvSpPr>
        <p:spPr>
          <a:xfrm>
            <a:off x="410227" y="1455159"/>
            <a:ext cx="822020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900" algn="just" rtl="0">
              <a:spcBef>
                <a:spcPts val="0"/>
              </a:spcBef>
              <a:spcAft>
                <a:spcPts val="0"/>
              </a:spcAft>
            </a:pPr>
            <a:r>
              <a:rPr lang="uk-UA" sz="2400" b="0" i="1" u="none" strike="noStrike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Мікросмужкова</a:t>
            </a:r>
            <a:r>
              <a:rPr lang="uk-UA" sz="2400" b="0" i="1" u="none" strike="noStrike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лінія передачі </a:t>
            </a:r>
            <a:r>
              <a:rPr lang="uk-UA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(МСЛ) </a:t>
            </a:r>
            <a:r>
              <a:rPr lang="uk-UA" sz="24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це провідник стрічкового типу прямокутного перетину, розташований на підкладці з високою діелектричною проникністю, на звороті якої розташований заземлений металевий екран.</a:t>
            </a:r>
            <a:endParaRPr lang="uk-UA" sz="2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0D3470-CA19-8A4C-9A81-7A706DEE6415}"/>
              </a:ext>
            </a:extLst>
          </p:cNvPr>
          <p:cNvSpPr txBox="1"/>
          <p:nvPr/>
        </p:nvSpPr>
        <p:spPr>
          <a:xfrm>
            <a:off x="410226" y="3264170"/>
            <a:ext cx="8220205" cy="34676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900" algn="just" rtl="0">
              <a:spcBef>
                <a:spcPts val="240"/>
              </a:spcBef>
              <a:spcAft>
                <a:spcPts val="0"/>
              </a:spcAft>
            </a:pPr>
            <a:r>
              <a:rPr lang="uk-UA" sz="2400" b="0" i="1" u="none" strike="noStrike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Резистори</a:t>
            </a:r>
            <a:r>
              <a:rPr lang="uk-UA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дільники, формувачі фаз, підсилювачі, детектори. </a:t>
            </a:r>
          </a:p>
          <a:p>
            <a:pPr indent="342900" algn="just" rtl="0">
              <a:spcBef>
                <a:spcPts val="240"/>
              </a:spcBef>
              <a:spcAft>
                <a:spcPts val="0"/>
              </a:spcAft>
            </a:pPr>
            <a:r>
              <a:rPr lang="uk-UA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 від призначення мікросхеми резистори можуть мати широкий діапазон номіналів: від десятків </a:t>
            </a:r>
            <a:r>
              <a:rPr lang="uk-UA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ом</a:t>
            </a:r>
            <a:r>
              <a:rPr lang="uk-UA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десятків мегом. </a:t>
            </a:r>
          </a:p>
          <a:p>
            <a:pPr indent="342900" algn="just" rtl="0">
              <a:spcBef>
                <a:spcPts val="240"/>
              </a:spcBef>
              <a:spcAft>
                <a:spcPts val="0"/>
              </a:spcAft>
            </a:pPr>
            <a:r>
              <a:rPr lang="uk-UA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 від номіналу й </a:t>
            </a:r>
            <a:r>
              <a:rPr lang="uk-UA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меличини</a:t>
            </a:r>
            <a:r>
              <a:rPr lang="uk-UA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розсіюваної</a:t>
            </a:r>
            <a:r>
              <a:rPr lang="uk-UA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потужності, змінюється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конструктивне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 резисторів.</a:t>
            </a:r>
            <a:endParaRPr lang="uk-UA" sz="2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ru-RU" sz="2400" dirty="0"/>
            </a:br>
            <a:endParaRPr lang="ru-UA" sz="2400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182DF39-A8E1-8353-8B32-857599929C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8366" y="1100421"/>
            <a:ext cx="3445326" cy="2820225"/>
          </a:xfrm>
          <a:prstGeom prst="rect">
            <a:avLst/>
          </a:prstGeom>
        </p:spPr>
      </p:pic>
      <p:pic>
        <p:nvPicPr>
          <p:cNvPr id="11" name="Рисунок 10" descr="Изображение выглядит как текст, внутренний&#10;&#10;Автоматически созданное описание">
            <a:extLst>
              <a:ext uri="{FF2B5EF4-FFF2-40B4-BE49-F238E27FC236}">
                <a16:creationId xmlns:a16="http://schemas.microsoft.com/office/drawing/2014/main" id="{9E713A0D-5165-3D58-23BF-45FA11616F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6526" y="4198394"/>
            <a:ext cx="2616200" cy="196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5440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EC458A-9E62-9678-3436-10B5C9A277EC}"/>
              </a:ext>
            </a:extLst>
          </p:cNvPr>
          <p:cNvSpPr txBox="1"/>
          <p:nvPr/>
        </p:nvSpPr>
        <p:spPr>
          <a:xfrm>
            <a:off x="634908" y="573090"/>
            <a:ext cx="3973943" cy="344011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defTabSz="4572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uk-UA" sz="3600" b="0" i="1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Конденсатори</a:t>
            </a:r>
            <a:r>
              <a:rPr lang="uk-UA" sz="36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3600" b="1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 від призначення і ємності конденсатори виконуються у вигляді </a:t>
            </a:r>
            <a:r>
              <a:rPr lang="uk-UA" sz="3600" b="0" i="0" u="none" strike="noStrike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планарної</a:t>
            </a:r>
            <a:r>
              <a:rPr lang="uk-UA" sz="36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або багатошарової конструкції. Найпростішим видом </a:t>
            </a:r>
            <a:r>
              <a:rPr lang="uk-UA" sz="3600" b="0" i="0" u="none" strike="noStrike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планарної</a:t>
            </a:r>
            <a:r>
              <a:rPr lang="uk-UA" sz="36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конструкції конденсатора для мікрохвильового діапазону є розриви МСЛ. </a:t>
            </a:r>
            <a:endParaRPr lang="uk-UA" sz="3600" b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457200">
              <a:spcBef>
                <a:spcPts val="1000"/>
              </a:spcBef>
              <a:buClr>
                <a:schemeClr val="accent1"/>
              </a:buClr>
              <a:buSzPct val="80000"/>
            </a:pP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9F58B34-A33E-C067-921A-7282E7B3DE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699" y="229353"/>
            <a:ext cx="4826355" cy="3906155"/>
          </a:xfrm>
          <a:prstGeom prst="rect">
            <a:avLst/>
          </a:prstGeom>
        </p:spPr>
      </p:pic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AAE233-C0D8-91B8-AEAD-CC94B815D73B}"/>
              </a:ext>
            </a:extLst>
          </p:cNvPr>
          <p:cNvSpPr txBox="1"/>
          <p:nvPr/>
        </p:nvSpPr>
        <p:spPr>
          <a:xfrm>
            <a:off x="4763150" y="4015595"/>
            <a:ext cx="692070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   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—  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конструктивне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 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виконання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  </a:t>
            </a:r>
          </a:p>
          <a:p>
            <a:pPr algn="ctr"/>
            <a:r>
              <a:rPr lang="ru-RU" sz="20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 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—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еквівалентна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  схема.      </a:t>
            </a:r>
            <a:endParaRPr lang="ru-UA" sz="2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A6A6AD-F884-C3CD-88FC-3393EED9FC7B}"/>
              </a:ext>
            </a:extLst>
          </p:cNvPr>
          <p:cNvSpPr txBox="1"/>
          <p:nvPr/>
        </p:nvSpPr>
        <p:spPr>
          <a:xfrm>
            <a:off x="5421008" y="5081657"/>
            <a:ext cx="610643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Ємність такого конденсатора мала й становить частки </a:t>
            </a:r>
            <a:r>
              <a:rPr lang="uk-UA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пікофаради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7241677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C22BCE1-771B-7122-83CF-F5106F8DEF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90" y="1280317"/>
            <a:ext cx="3187700" cy="3149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92FC4A2-7569-13B7-06F9-80632AA88164}"/>
              </a:ext>
            </a:extLst>
          </p:cNvPr>
          <p:cNvSpPr txBox="1"/>
          <p:nvPr/>
        </p:nvSpPr>
        <p:spPr>
          <a:xfrm>
            <a:off x="535488" y="4595441"/>
            <a:ext cx="610643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 – перетин; б - еквівалентна схема.</a:t>
            </a:r>
            <a:endParaRPr lang="uk-UA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ED23BF-1357-3198-3882-B518A7C53307}"/>
              </a:ext>
            </a:extLst>
          </p:cNvPr>
          <p:cNvSpPr txBox="1"/>
          <p:nvPr/>
        </p:nvSpPr>
        <p:spPr>
          <a:xfrm>
            <a:off x="535488" y="540417"/>
            <a:ext cx="610643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900" rtl="0">
              <a:spcBef>
                <a:spcPts val="0"/>
              </a:spcBef>
              <a:spcAft>
                <a:spcPts val="0"/>
              </a:spcAft>
            </a:pPr>
            <a:r>
              <a:rPr lang="uk-UA" sz="2400" b="0" i="1" u="none" strike="noStrike" dirty="0">
                <a:solidFill>
                  <a:schemeClr val="accent1"/>
                </a:solidFill>
                <a:effectLst/>
                <a:latin typeface="Times New Roman" panose="02020603050405020304" pitchFamily="18" charset="0"/>
              </a:rPr>
              <a:t>Гребінчастий конденсатор</a:t>
            </a:r>
            <a:endParaRPr lang="uk-UA" sz="2400" b="0" i="1" dirty="0">
              <a:solidFill>
                <a:schemeClr val="accent1"/>
              </a:solidFill>
              <a:effectLst/>
            </a:endParaRPr>
          </a:p>
          <a:p>
            <a:br>
              <a:rPr lang="ru-RU" dirty="0"/>
            </a:br>
            <a:endParaRPr lang="ru-UA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6B6ACAE-E5EC-B6DC-23B0-63399C900E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0476" y="1048248"/>
            <a:ext cx="3213100" cy="46355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47129ED-865D-FDE4-3A45-02BC43BC7EB8}"/>
              </a:ext>
            </a:extLst>
          </p:cNvPr>
          <p:cNvSpPr txBox="1"/>
          <p:nvPr/>
        </p:nvSpPr>
        <p:spPr>
          <a:xfrm>
            <a:off x="5200476" y="540417"/>
            <a:ext cx="61064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b="0" i="1" u="none" strike="noStrike" dirty="0">
                <a:solidFill>
                  <a:schemeClr val="accent1"/>
                </a:solidFill>
                <a:effectLst/>
                <a:latin typeface="Times New Roman" panose="02020603050405020304" pitchFamily="18" charset="0"/>
              </a:rPr>
              <a:t>Шлейфова конструкція </a:t>
            </a:r>
            <a:endParaRPr lang="uk-UA" sz="2400" i="1" dirty="0">
              <a:solidFill>
                <a:schemeClr val="accent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3FA469-41C9-A025-CB12-CCF8FA9AFFCD}"/>
              </a:ext>
            </a:extLst>
          </p:cNvPr>
          <p:cNvSpPr txBox="1"/>
          <p:nvPr/>
        </p:nvSpPr>
        <p:spPr>
          <a:xfrm>
            <a:off x="3588707" y="5849272"/>
            <a:ext cx="6106438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900" algn="ctr" rtl="0">
              <a:spcBef>
                <a:spcPts val="0"/>
              </a:spcBef>
              <a:spcAft>
                <a:spcPts val="0"/>
              </a:spcAft>
            </a:pPr>
            <a:r>
              <a:rPr lang="uk-UA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а, б – одиночний та здвоєний шлейф з низьким хвильовим опором; в - еквівалентна схема</a:t>
            </a:r>
            <a:endParaRPr lang="uk-UA" sz="2000" b="0" dirty="0">
              <a:effectLst/>
            </a:endParaRPr>
          </a:p>
          <a:p>
            <a:br>
              <a:rPr lang="ru-RU" dirty="0"/>
            </a:br>
            <a:endParaRPr lang="ru-UA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654604-943E-6206-3783-607634CC55C2}"/>
              </a:ext>
            </a:extLst>
          </p:cNvPr>
          <p:cNvSpPr txBox="1"/>
          <p:nvPr/>
        </p:nvSpPr>
        <p:spPr>
          <a:xfrm>
            <a:off x="719290" y="6086750"/>
            <a:ext cx="61064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0" i="1" u="none" strike="noStrike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</a:rPr>
              <a:t>Ємність</a:t>
            </a:r>
            <a:r>
              <a:rPr lang="ru-RU" sz="1800" b="0" i="1" u="none" strike="noStrike" dirty="0">
                <a:solidFill>
                  <a:schemeClr val="accent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1" u="none" strike="noStrike" dirty="0">
                <a:solidFill>
                  <a:schemeClr val="accent1"/>
                </a:solidFill>
                <a:effectLst/>
                <a:latin typeface="Times New Roman" panose="02020603050405020304" pitchFamily="18" charset="0"/>
              </a:rPr>
              <a:t>1…10 пФ</a:t>
            </a:r>
            <a:endParaRPr lang="ru-UA" sz="2400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44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AEC8517-EE4D-19EB-0AB6-34C72A7DC9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737" y="514089"/>
            <a:ext cx="4193743" cy="1753122"/>
          </a:xfrm>
          <a:prstGeom prst="rect">
            <a:avLst/>
          </a:prstGeom>
        </p:spPr>
      </p:pic>
      <p:graphicFrame>
        <p:nvGraphicFramePr>
          <p:cNvPr id="7" name="TextBox 2">
            <a:extLst>
              <a:ext uri="{FF2B5EF4-FFF2-40B4-BE49-F238E27FC236}">
                <a16:creationId xmlns:a16="http://schemas.microsoft.com/office/drawing/2014/main" id="{0008ED3F-946C-6A70-48FD-4F9C53A5B7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4271457"/>
              </p:ext>
            </p:extLst>
          </p:nvPr>
        </p:nvGraphicFramePr>
        <p:xfrm>
          <a:off x="350730" y="400833"/>
          <a:ext cx="7164886" cy="5373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87D934D5-FC4B-019B-CC41-BA4B07618189}"/>
              </a:ext>
            </a:extLst>
          </p:cNvPr>
          <p:cNvSpPr txBox="1"/>
          <p:nvPr/>
        </p:nvSpPr>
        <p:spPr>
          <a:xfrm>
            <a:off x="5902389" y="2267211"/>
            <a:ext cx="6106438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900" algn="ctr" rtl="0">
              <a:spcBef>
                <a:spcPts val="0"/>
              </a:spcBef>
              <a:spcAft>
                <a:spcPts val="0"/>
              </a:spcAft>
            </a:pP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Паралельно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включена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індуктивність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вигляді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короткозамкненого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шлейфа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довжиною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" sz="20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</a:t>
            </a:r>
            <a:r>
              <a:rPr lang="en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= </a:t>
            </a:r>
            <a:r>
              <a:rPr lang="el-GR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λ/8</a:t>
            </a:r>
            <a:endParaRPr lang="el-GR" sz="2000" b="0" dirty="0">
              <a:effectLst/>
            </a:endParaRPr>
          </a:p>
          <a:p>
            <a:br>
              <a:rPr lang="el-GR" dirty="0"/>
            </a:b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51109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11397" y="182329"/>
            <a:ext cx="8596668" cy="1320800"/>
          </a:xfrm>
        </p:spPr>
        <p:txBody>
          <a:bodyPr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ТУНЕЛЬНИЙ ДІОД 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4" name="Picture 11371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5723" y="933835"/>
            <a:ext cx="1721120" cy="356902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64246" y="4478017"/>
            <a:ext cx="3835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Еквівалентна схема тунельного діода</a:t>
            </a:r>
            <a:endParaRPr lang="uk-UA" dirty="0"/>
          </a:p>
        </p:txBody>
      </p:sp>
      <p:grpSp>
        <p:nvGrpSpPr>
          <p:cNvPr id="6" name="Group 122166"/>
          <p:cNvGrpSpPr/>
          <p:nvPr/>
        </p:nvGrpSpPr>
        <p:grpSpPr>
          <a:xfrm>
            <a:off x="4124993" y="1277166"/>
            <a:ext cx="7200733" cy="3361000"/>
            <a:chOff x="0" y="0"/>
            <a:chExt cx="4716780" cy="2126306"/>
          </a:xfrm>
        </p:grpSpPr>
        <p:pic>
          <p:nvPicPr>
            <p:cNvPr id="7" name="Picture 11958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0" y="33655"/>
              <a:ext cx="1639570" cy="2004060"/>
            </a:xfrm>
            <a:prstGeom prst="rect">
              <a:avLst/>
            </a:prstGeom>
          </p:spPr>
        </p:pic>
        <p:sp>
          <p:nvSpPr>
            <p:cNvPr id="8" name="Rectangle 11959"/>
            <p:cNvSpPr/>
            <p:nvPr/>
          </p:nvSpPr>
          <p:spPr>
            <a:xfrm>
              <a:off x="1640459" y="1901926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435038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9" name="Picture 11960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3180715" y="0"/>
              <a:ext cx="1536065" cy="2070735"/>
            </a:xfrm>
            <a:prstGeom prst="rect">
              <a:avLst/>
            </a:prstGeom>
          </p:spPr>
        </p:pic>
      </p:grpSp>
      <p:pic>
        <p:nvPicPr>
          <p:cNvPr id="10" name="Picture 11966"/>
          <p:cNvPicPr/>
          <p:nvPr/>
        </p:nvPicPr>
        <p:blipFill>
          <a:blip r:embed="rId5"/>
          <a:stretch>
            <a:fillRect/>
          </a:stretch>
        </p:blipFill>
        <p:spPr>
          <a:xfrm>
            <a:off x="1076622" y="5030531"/>
            <a:ext cx="2885777" cy="1815882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3296093" y="5047311"/>
            <a:ext cx="9219688" cy="147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1190" marR="664845" indent="-6350" algn="ctr">
              <a:lnSpc>
                <a:spcPct val="112000"/>
              </a:lnSpc>
              <a:spcAft>
                <a:spcPts val="20"/>
              </a:spcAft>
            </a:pP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Конструкції тунельних діодів:</a:t>
            </a:r>
          </a:p>
          <a:p>
            <a:pPr marL="631190" marR="664845" indent="-6350" algn="ctr">
              <a:lnSpc>
                <a:spcPct val="112000"/>
              </a:lnSpc>
              <a:spcAft>
                <a:spcPts val="20"/>
              </a:spcAft>
            </a:pP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а) патронного типу; б) таблеткового типу: в) зі стрічковими виводами; 1 напівпровідниковий кристал; 2 - p-n-перехід; 3 - з'єднувальний електрод; 4 корпус; 5, 6-виводи; 7-втулка корпусу; 8 - кришка</a:t>
            </a:r>
            <a:endParaRPr lang="uk-UA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827499" y="4543832"/>
            <a:ext cx="4631953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72110" indent="-6350">
              <a:lnSpc>
                <a:spcPct val="110000"/>
              </a:lnSpc>
              <a:tabLst>
                <a:tab pos="1496060" algn="ctr"/>
                <a:tab pos="4625975" algn="ctr"/>
              </a:tabLst>
            </a:pP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а) 	                                                       б) </a:t>
            </a:r>
            <a:endParaRPr lang="ru-RU" b="1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064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5145" y="208547"/>
            <a:ext cx="8596668" cy="1320800"/>
          </a:xfrm>
        </p:spPr>
        <p:txBody>
          <a:bodyPr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ТУНЕЛЬНИЙ ДІОД 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7124" y="1053684"/>
            <a:ext cx="8596668" cy="3880773"/>
          </a:xfrm>
        </p:spPr>
        <p:txBody>
          <a:bodyPr/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1И302А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германієвий діод;  </a:t>
            </a:r>
          </a:p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1,7- 2,3 мА;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/I</a:t>
            </a:r>
            <a:r>
              <a:rPr lang="ru-RU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== 4,5;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60 мВ;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80 пФ. 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3И301А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арсенід-галієвий діод;  </a:t>
            </a:r>
          </a:p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1,5-2,4 мА;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/I</a:t>
            </a:r>
            <a:r>
              <a:rPr lang="ru-RU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8;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=180 мВ;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≥ 0,65 В;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=12 пФ. </a:t>
            </a:r>
          </a:p>
          <a:p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886355"/>
              </p:ext>
            </p:extLst>
          </p:nvPr>
        </p:nvGraphicFramePr>
        <p:xfrm>
          <a:off x="433133" y="3462867"/>
          <a:ext cx="11758866" cy="3395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9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9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7973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2400" b="1" i="1" kern="1200" baseline="-25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400" b="1" i="1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мА</a:t>
                      </a:r>
                      <a:r>
                        <a:rPr lang="ru-RU" sz="2400" b="1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1" kern="1200" noProof="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Застосування тунельного діода</a:t>
                      </a:r>
                      <a:endParaRPr lang="uk-UA" sz="24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1213"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0,03-0,3 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kern="1200" noProof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Змішувач, </a:t>
                      </a:r>
                      <a:r>
                        <a:rPr lang="uk-UA" sz="2400" kern="1200" noProof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відеодетектор</a:t>
                      </a:r>
                      <a:r>
                        <a:rPr lang="uk-UA" sz="2400" kern="1200" noProof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(звернений тунельний діод)</a:t>
                      </a:r>
                      <a:endParaRPr lang="uk-UA" sz="24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7973"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0,5-3 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Підсилювач</a:t>
                      </a:r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змішувач</a:t>
                      </a:r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посиленням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7973"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5-100 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Генератор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7328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0807" y="-33973"/>
            <a:ext cx="8596668" cy="1320800"/>
          </a:xfrm>
        </p:spPr>
        <p:txBody>
          <a:bodyPr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ДІОД ШОТКІ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9420" y="795654"/>
            <a:ext cx="8122580" cy="6989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контакту метал - напівпровідник (а) і його енергетична діаграма при нульовому (б), прямому (г) і зворотному (д) зміщенні</a:t>
            </a: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" name="Rectangle 16"/>
          <p:cNvSpPr>
            <a:spLocks noChangeArrowheads="1"/>
          </p:cNvSpPr>
          <p:nvPr/>
        </p:nvSpPr>
        <p:spPr bwMode="auto">
          <a:xfrm>
            <a:off x="226137" y="863950"/>
            <a:ext cx="373820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а) 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b="1" i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b="1" i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б)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b="1" i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b="1" i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b="1" i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b="1" i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b="1" i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b="1" i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г)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b="1" i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b="1" i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b="1" i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д) 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6" name="Picture 12948"/>
          <p:cNvPicPr/>
          <p:nvPr/>
        </p:nvPicPr>
        <p:blipFill>
          <a:blip r:embed="rId2"/>
          <a:stretch>
            <a:fillRect/>
          </a:stretch>
        </p:blipFill>
        <p:spPr>
          <a:xfrm>
            <a:off x="4821990" y="1774515"/>
            <a:ext cx="4610928" cy="2604212"/>
          </a:xfrm>
          <a:prstGeom prst="rect">
            <a:avLst/>
          </a:prstGeom>
        </p:spPr>
      </p:pic>
      <p:sp>
        <p:nvSpPr>
          <p:cNvPr id="27" name="Прямоугольник 26"/>
          <p:cNvSpPr/>
          <p:nvPr/>
        </p:nvSpPr>
        <p:spPr>
          <a:xfrm>
            <a:off x="4069420" y="4709487"/>
            <a:ext cx="6705825" cy="1522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1190" marR="666750" indent="-6350" algn="ctr">
              <a:lnSpc>
                <a:spcPct val="112000"/>
              </a:lnSpc>
              <a:spcAft>
                <a:spcPts val="200"/>
              </a:spcAft>
            </a:pP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НВЧ-діод з переходом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Шоткі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арсеніді галію:</a:t>
            </a:r>
          </a:p>
          <a:p>
            <a:pPr marL="631190" marR="666750" indent="-6350" algn="ctr">
              <a:lnSpc>
                <a:spcPct val="112000"/>
              </a:lnSpc>
              <a:spcAft>
                <a:spcPts val="20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SiO2; 2 -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омічний контакт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3 -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смужка з золота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4 -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 +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GaAs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631190" marR="666750" indent="-6350" algn="ctr">
              <a:lnSpc>
                <a:spcPct val="112000"/>
              </a:lnSpc>
              <a:spcAft>
                <a:spcPts val="2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5 -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nGaAs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6 -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 переходу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Шоткі</a:t>
            </a:r>
            <a:endParaRPr lang="ru-RU" sz="20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121" y="794281"/>
            <a:ext cx="3626445" cy="546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41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866276" y="0"/>
            <a:ext cx="11646569" cy="834189"/>
          </a:xfrm>
        </p:spPr>
        <p:txBody>
          <a:bodyPr>
            <a:noAutofit/>
          </a:bodyPr>
          <a:lstStyle/>
          <a:p>
            <a:pPr algn="ctr"/>
            <a:r>
              <a:rPr lang="uk-UA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 бар'єру </a:t>
            </a:r>
            <a:r>
              <a:rPr lang="uk-UA" sz="24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Шоткі</a:t>
            </a:r>
            <a:r>
              <a:rPr lang="uk-UA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порівнянні з р-п переходом: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50780"/>
            <a:ext cx="11935326" cy="6307220"/>
          </a:xfrm>
        </p:spPr>
        <p:txBody>
          <a:bodyPr>
            <a:noAutofit/>
          </a:bodyPr>
          <a:lstStyle/>
          <a:p>
            <a:pPr lvl="0" fontAlgn="base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Відносна простота варіювання висоти потенційного бар'єру без зміни властивостей напівпровідника, за рахунок вибору відповідного металу.</a:t>
            </a:r>
          </a:p>
          <a:p>
            <a:pPr lvl="0" fontAlgn="base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Висока крутизна вольт-амперної характеристики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a≈1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для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p-n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кремнії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типово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a≈1,5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яка обумовлює кращі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детектуючі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властивості.</a:t>
            </a:r>
          </a:p>
          <a:p>
            <a:pPr lvl="0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інерційність, як в детекторному режимі, так і в режимі перемикання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 1-2 порядки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менше, ніж у самих «швидких» легованих золотом кремнієвих діодів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p-n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переходом).</a:t>
            </a:r>
          </a:p>
          <a:p>
            <a:pPr lvl="0" fontAlgn="base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Малий рівень шумів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(справедливо аж до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≈ ∙ 10</a:t>
            </a:r>
            <a:r>
              <a:rPr lang="ru-RU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Гц,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p-n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переходу частотна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дробового шуму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 механізмом дифузії і рекомбінації неосновних носіїв заряду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lvl="0" fontAlgn="base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Принципова можливість отримання менших (у порівнянні з приладами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p-n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переходами)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значень послідовного електричного опору і теплового опору, так як металевий шар за цими властивостями перевершує будь-який сильно легований шар напівпровідника.</a:t>
            </a:r>
          </a:p>
          <a:p>
            <a:pPr lvl="0" fontAlgn="base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Різка відмінність оптичних властивостей металу і напівпровідника (значно більш різке, ніж в разі напівпровідників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типів провідності), що дозволяє створювати ряд оригінальних фотоелектричних приладів.</a:t>
            </a:r>
          </a:p>
          <a:p>
            <a:pPr lvl="0" fontAlgn="base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Технологічна простота, що поєднується з широтою можливостей (виготовлення в однотипних процесах різних - випрямляють і омічних - контактів).</a:t>
            </a:r>
          </a:p>
          <a:p>
            <a:pPr lvl="0" fontAlgn="base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Принципова сумісність методів виготовлення контактів метал - напівпровідник з технологією інтегральних схем.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70104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1039" y="0"/>
            <a:ext cx="8596668" cy="1320800"/>
          </a:xfrm>
        </p:spPr>
        <p:txBody>
          <a:bodyPr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P-I-N ДІОД</a:t>
            </a:r>
            <a:endParaRPr lang="ru-RU" dirty="0"/>
          </a:p>
        </p:txBody>
      </p:sp>
      <p:pic>
        <p:nvPicPr>
          <p:cNvPr id="4" name="Picture 1330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24776" y="1905129"/>
            <a:ext cx="3120504" cy="2001258"/>
          </a:xfrm>
          <a:prstGeom prst="rect">
            <a:avLst/>
          </a:prstGeom>
        </p:spPr>
      </p:pic>
      <p:grpSp>
        <p:nvGrpSpPr>
          <p:cNvPr id="5" name="Group 124345"/>
          <p:cNvGrpSpPr/>
          <p:nvPr/>
        </p:nvGrpSpPr>
        <p:grpSpPr>
          <a:xfrm>
            <a:off x="815708" y="314183"/>
            <a:ext cx="2432572" cy="3471111"/>
            <a:chOff x="0" y="0"/>
            <a:chExt cx="2298065" cy="3293110"/>
          </a:xfrm>
        </p:grpSpPr>
        <p:pic>
          <p:nvPicPr>
            <p:cNvPr id="6" name="Picture 13472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53670" y="0"/>
              <a:ext cx="1988820" cy="1623060"/>
            </a:xfrm>
            <a:prstGeom prst="rect">
              <a:avLst/>
            </a:prstGeom>
          </p:spPr>
        </p:pic>
        <p:sp>
          <p:nvSpPr>
            <p:cNvPr id="7" name="Rectangle 13473"/>
            <p:cNvSpPr/>
            <p:nvPr/>
          </p:nvSpPr>
          <p:spPr>
            <a:xfrm>
              <a:off x="2143379" y="1487399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435038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8" name="Picture 13480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0" y="1623060"/>
              <a:ext cx="2298065" cy="1670050"/>
            </a:xfrm>
            <a:prstGeom prst="rect">
              <a:avLst/>
            </a:prstGeom>
          </p:spPr>
        </p:pic>
      </p:grpSp>
      <p:pic>
        <p:nvPicPr>
          <p:cNvPr id="9" name="Picture 13476"/>
          <p:cNvPicPr/>
          <p:nvPr/>
        </p:nvPicPr>
        <p:blipFill>
          <a:blip r:embed="rId5"/>
          <a:stretch>
            <a:fillRect/>
          </a:stretch>
        </p:blipFill>
        <p:spPr>
          <a:xfrm>
            <a:off x="4210872" y="204149"/>
            <a:ext cx="1870807" cy="2099551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357350" y="314183"/>
            <a:ext cx="377026" cy="31393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а)</a:t>
            </a:r>
          </a:p>
          <a:p>
            <a:endParaRPr lang="ru-RU" b="1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b="1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b="1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b="1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b="1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b="1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b="1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b="1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в)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730240" y="314183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б)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-244549" y="4229892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73835" indent="-5715">
              <a:lnSpc>
                <a:spcPct val="112000"/>
              </a:lnSpc>
              <a:spcAft>
                <a:spcPts val="25"/>
              </a:spcAft>
            </a:pP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Діаграма енергетичних зон діода типу p-i-n:</a:t>
            </a:r>
          </a:p>
          <a:p>
            <a:pPr marL="1473835" indent="-5715">
              <a:lnSpc>
                <a:spcPct val="112000"/>
              </a:lnSpc>
              <a:spcAft>
                <a:spcPts val="25"/>
              </a:spcAft>
            </a:pP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а) в стані рівноваги; </a:t>
            </a:r>
          </a:p>
          <a:p>
            <a:pPr marL="1473835" indent="-5715">
              <a:lnSpc>
                <a:spcPct val="112000"/>
              </a:lnSpc>
              <a:spcAft>
                <a:spcPts val="25"/>
              </a:spcAft>
            </a:pP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б) при зворотній напрузі;</a:t>
            </a:r>
          </a:p>
          <a:p>
            <a:pPr marL="1473835" indent="-5715">
              <a:lnSpc>
                <a:spcPct val="112000"/>
              </a:lnSpc>
              <a:spcAft>
                <a:spcPts val="25"/>
              </a:spcAft>
            </a:pP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в) при прямій напрузі</a:t>
            </a:r>
          </a:p>
          <a:p>
            <a:pPr marL="1473835" indent="-5715">
              <a:lnSpc>
                <a:spcPct val="112000"/>
              </a:lnSpc>
              <a:spcAft>
                <a:spcPts val="25"/>
              </a:spcAft>
            </a:pP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3" name="Picture 13540"/>
          <p:cNvPicPr/>
          <p:nvPr/>
        </p:nvPicPr>
        <p:blipFill>
          <a:blip r:embed="rId6"/>
          <a:stretch>
            <a:fillRect/>
          </a:stretch>
        </p:blipFill>
        <p:spPr>
          <a:xfrm>
            <a:off x="6884535" y="4229892"/>
            <a:ext cx="2800985" cy="1868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869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2623" y="0"/>
            <a:ext cx="8807114" cy="609600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ЛАВИННО-ПРОЛЬОТНІ ДІОДИ</a:t>
            </a:r>
          </a:p>
        </p:txBody>
      </p:sp>
      <p:pic>
        <p:nvPicPr>
          <p:cNvPr id="4" name="Picture 14392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5643" y="680540"/>
            <a:ext cx="7568307" cy="503971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-828968" y="5720258"/>
            <a:ext cx="11216977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46150" marR="334645" indent="-5715" algn="ctr">
              <a:lnSpc>
                <a:spcPct val="112000"/>
              </a:lnSpc>
              <a:spcAft>
                <a:spcPts val="2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Структура лавинно-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прольотного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діода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 розподіл в ньому концентрації домішки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(6),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електричного поля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(в),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коефіцієнта ударної іонізації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(г), а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льт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мп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ep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характеристика ЛПД (д)</a:t>
            </a:r>
            <a:endParaRPr lang="ru-RU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659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1072" y="288758"/>
            <a:ext cx="8935453" cy="753979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ЛАВИННО-ПРОЛЬОТНІ ДІОДИ</a:t>
            </a:r>
            <a:endParaRPr lang="ru-RU" dirty="0"/>
          </a:p>
        </p:txBody>
      </p:sp>
      <p:pic>
        <p:nvPicPr>
          <p:cNvPr id="4" name="Picture 14552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3789" y="1192463"/>
            <a:ext cx="6513095" cy="466290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875694" y="6121280"/>
            <a:ext cx="39134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Просторово-часова діаграма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623815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6513" y="160420"/>
            <a:ext cx="8596668" cy="930443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ЛАВИННО-ПРОЛЬОТНІ ДІОДИ</a:t>
            </a:r>
            <a:endParaRPr lang="ru-RU" dirty="0"/>
          </a:p>
        </p:txBody>
      </p:sp>
      <p:pic>
        <p:nvPicPr>
          <p:cNvPr id="4" name="Picture 15060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6513" y="1509502"/>
            <a:ext cx="7985403" cy="336729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-185143" y="5295438"/>
            <a:ext cx="10608713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6685" marR="334645" indent="311150" algn="ctr">
              <a:lnSpc>
                <a:spcPct val="112000"/>
              </a:lnSpc>
              <a:spcAft>
                <a:spcPts val="25"/>
              </a:spcAft>
            </a:pP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Конструкція ЛПД: а - германієвого; б - кремнієвого; 1 металева основа; 2 - керамічна втулка; 3 кристал; 4 - з'єднувальний електрод; 5 ніпель</a:t>
            </a:r>
            <a:endParaRPr lang="uk-UA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413891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1099</TotalTime>
  <Words>950</Words>
  <Application>Microsoft Macintosh PowerPoint</Application>
  <PresentationFormat>Широкоэкранный</PresentationFormat>
  <Paragraphs>135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Wingdings</vt:lpstr>
      <vt:lpstr>Wingdings 3</vt:lpstr>
      <vt:lpstr>Грань</vt:lpstr>
      <vt:lpstr>ТУНЕЛЬНИЙ ДІОД  </vt:lpstr>
      <vt:lpstr>ТУНЕЛЬНИЙ ДІОД  </vt:lpstr>
      <vt:lpstr>ТУНЕЛЬНИЙ ДІОД  </vt:lpstr>
      <vt:lpstr>ДІОД ШОТКІ </vt:lpstr>
      <vt:lpstr>Переваги бар'єру Шоткі в порівнянні з р-п переходом:</vt:lpstr>
      <vt:lpstr>P-I-N ДІОД</vt:lpstr>
      <vt:lpstr>ЛАВИННО-ПРОЛЬОТНІ ДІОДИ</vt:lpstr>
      <vt:lpstr>ЛАВИННО-ПРОЛЬОТНІ ДІОДИ</vt:lpstr>
      <vt:lpstr>ЛАВИННО-ПРОЛЬОТНІ ДІОДИ</vt:lpstr>
      <vt:lpstr>ДІОД ГАННА  </vt:lpstr>
      <vt:lpstr>ДІОД ГАННА  </vt:lpstr>
      <vt:lpstr>МІКРОСХЕМИ МІКРОХВИЛЬОВОГО ДІАПАЗОНУ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Мікрохвильова техніка</dc:title>
  <dc:creator>User</dc:creator>
  <cp:lastModifiedBy>ivanovvl</cp:lastModifiedBy>
  <cp:revision>93</cp:revision>
  <cp:lastPrinted>2017-08-30T11:45:59Z</cp:lastPrinted>
  <dcterms:created xsi:type="dcterms:W3CDTF">2017-07-18T10:21:40Z</dcterms:created>
  <dcterms:modified xsi:type="dcterms:W3CDTF">2022-11-21T08:29:46Z</dcterms:modified>
</cp:coreProperties>
</file>