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92" r:id="rId5"/>
    <p:sldId id="293" r:id="rId6"/>
    <p:sldId id="262" r:id="rId7"/>
    <p:sldId id="263" r:id="rId8"/>
    <p:sldId id="267" r:id="rId9"/>
    <p:sldId id="268" r:id="rId10"/>
    <p:sldId id="269" r:id="rId11"/>
    <p:sldId id="270" r:id="rId12"/>
    <p:sldId id="271" r:id="rId13"/>
    <p:sldId id="273" r:id="rId14"/>
    <p:sldId id="272" r:id="rId15"/>
    <p:sldId id="290" r:id="rId16"/>
    <p:sldId id="277" r:id="rId17"/>
    <p:sldId id="278" r:id="rId18"/>
    <p:sldId id="279" r:id="rId19"/>
    <p:sldId id="275" r:id="rId20"/>
    <p:sldId id="294" r:id="rId21"/>
    <p:sldId id="276" r:id="rId22"/>
    <p:sldId id="295" r:id="rId23"/>
    <p:sldId id="280" r:id="rId24"/>
    <p:sldId id="282" r:id="rId25"/>
    <p:sldId id="287" r:id="rId26"/>
    <p:sldId id="288" r:id="rId27"/>
    <p:sldId id="285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3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79028-2661-8628-8C59-F570584F0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552946D-8B68-7267-3837-6114985B7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119CC7-0898-3510-0414-8E6456AD6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F4B1-B1BD-4B7E-99FF-448304595001}" type="datetimeFigureOut">
              <a:rPr lang="uk-UA" smtClean="0"/>
              <a:t>10.02.2024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603B0B4-4AF4-FE12-81A1-7672D90E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77C3F53-E466-2911-485D-31AA6A50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49A6-D80F-449D-86F7-977F765075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533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61411-7E26-5EB1-7EB3-D7A0957D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44A4512-8906-FC51-335D-392748240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E079A5-8CB0-778E-D947-D28233F7A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F4B1-B1BD-4B7E-99FF-448304595001}" type="datetimeFigureOut">
              <a:rPr lang="uk-UA" smtClean="0"/>
              <a:t>10.02.2024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D696786-351A-FD85-0EDC-4F33030C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C6EE94E-AE7C-3666-6D00-52327F20F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49A6-D80F-449D-86F7-977F765075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71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E66DA23-5B76-E9B4-786F-D9D12FE5D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ED95AF8-E3CF-123B-5689-553D889AD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12ECF9-7E7A-FBFD-7212-48607C41A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F4B1-B1BD-4B7E-99FF-448304595001}" type="datetimeFigureOut">
              <a:rPr lang="uk-UA" smtClean="0"/>
              <a:t>10.02.2024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52E914-76E3-78EE-28A6-2933AFA5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ABF6F0-DC8C-F449-B4D7-A182D1E01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49A6-D80F-449D-86F7-977F765075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889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30E4F-E03D-3132-B45F-BFFD751CC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F7C131-B09F-FE37-9B58-46C9A9E85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6638EDE-D9A9-81DC-5AB9-DFC30DBE3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F4B1-B1BD-4B7E-99FF-448304595001}" type="datetimeFigureOut">
              <a:rPr lang="uk-UA" smtClean="0"/>
              <a:t>10.02.2024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95AFEB-D70D-D621-514E-5ED77564B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B5B4E0-916D-6E5F-B045-54BFF603A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49A6-D80F-449D-86F7-977F765075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45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DBFAE-0CF5-CFEF-8100-7ED503A1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36A7290-B334-25D4-C796-FE9C3E951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0756F8-4949-70BA-73AA-E13E97410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F4B1-B1BD-4B7E-99FF-448304595001}" type="datetimeFigureOut">
              <a:rPr lang="uk-UA" smtClean="0"/>
              <a:t>10.02.2024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5B4725-6D3D-59F1-AC1C-FCEADE350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FDB388-1594-103A-5990-C5EF7A43A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49A6-D80F-449D-86F7-977F765075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571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7D4AF-9478-AD80-4E29-0328B68E8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3B6BF0-D071-8F21-0D53-98981F4C5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BAED35A-0D78-3B42-47E8-09756BCB2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68BF61-C6F1-D7B2-C71C-A0039E167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F4B1-B1BD-4B7E-99FF-448304595001}" type="datetimeFigureOut">
              <a:rPr lang="uk-UA" smtClean="0"/>
              <a:t>10.02.2024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9A7BBB-895B-8D33-CEE5-AFD7BFE2A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24C0240-DF28-FD47-CAAB-A14E6803B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49A6-D80F-449D-86F7-977F765075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882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32BFB-95F1-09A2-287C-13CF5513A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C55723C-8C1B-A8A3-7842-9664D3EEB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280230A-6421-BD25-B183-645AA27B2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C60250D-E9EC-FCBF-FBA8-B85FCABFF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7CB98A5-4CBA-6714-F098-6AFC5C2A5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3F7D02D-DF9A-DEE5-FEED-DCA37C2AA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F4B1-B1BD-4B7E-99FF-448304595001}" type="datetimeFigureOut">
              <a:rPr lang="uk-UA" smtClean="0"/>
              <a:t>10.02.2024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57B3EF5-2499-B96D-C824-9C132FD3A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8125EB4-BB80-A6ED-D672-939A3274B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49A6-D80F-449D-86F7-977F765075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131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C3D68-FE71-5650-A2A4-2489215A0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1E67FDD-48C6-58D4-6AC2-FDCCE340B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F4B1-B1BD-4B7E-99FF-448304595001}" type="datetimeFigureOut">
              <a:rPr lang="uk-UA" smtClean="0"/>
              <a:t>10.02.2024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D0C7EA8-4065-AAE2-F8CA-BF703B113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AEF0984-AC1D-EDB8-8A27-7AAE2E41F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49A6-D80F-449D-86F7-977F765075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468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C122E1E-A7F0-EE0C-CCB6-D80F4299A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F4B1-B1BD-4B7E-99FF-448304595001}" type="datetimeFigureOut">
              <a:rPr lang="uk-UA" smtClean="0"/>
              <a:t>10.02.2024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DF10227-F6D4-84A4-D366-9AEBE4815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0B9F3B8-DC30-C351-A41A-0B20B522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49A6-D80F-449D-86F7-977F765075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359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2F26F-4BEB-8FEF-D29E-446EE6F32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471296-A4A7-A760-770E-FD062FDEE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EE501AC-DF70-AAEC-4169-646AA787D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AF7C6E-98EE-D049-A0FC-272E348F5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F4B1-B1BD-4B7E-99FF-448304595001}" type="datetimeFigureOut">
              <a:rPr lang="uk-UA" smtClean="0"/>
              <a:t>10.02.2024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73119A3-B915-3353-83C4-6BDFF5EC7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C49178-33B9-CDE5-3903-9361C5C2D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49A6-D80F-449D-86F7-977F765075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125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2BA40-FB46-C6EB-C1E7-DFC9FE1C5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A36E39-638B-FD95-A28B-534A33BEEE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6529A34-B494-BD49-8F6E-25CCDFC8E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28F2D63-3733-A0A3-E86C-8D5E636C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F4B1-B1BD-4B7E-99FF-448304595001}" type="datetimeFigureOut">
              <a:rPr lang="uk-UA" smtClean="0"/>
              <a:t>10.02.2024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C66B83F-9F13-A89B-003C-3AF285EBF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3848211-3026-DF0D-A1C9-B1549F515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49A6-D80F-449D-86F7-977F765075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323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F34B61B-0331-E112-5647-3226A6BA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E5A045B-08F1-4729-6F49-3F77576FC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03698D-73A5-C072-3DCB-6317C2B2F5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1F4B1-B1BD-4B7E-99FF-448304595001}" type="datetimeFigureOut">
              <a:rPr lang="uk-UA" smtClean="0"/>
              <a:t>10.02.2024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E11BF6-6A06-5F6D-DF34-588C78FA7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60C0CC-0ACB-23C6-F98E-786E430C0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B49A6-D80F-449D-86F7-977F765075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07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Cogito_ergo_su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3D15-9259-CDC8-9214-EC9490C0B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433127"/>
            <a:ext cx="12009863" cy="1655762"/>
          </a:xfrm>
        </p:spPr>
        <p:txBody>
          <a:bodyPr>
            <a:normAutofit fontScale="90000"/>
          </a:bodyPr>
          <a:lstStyle/>
          <a:p>
            <a:pPr marL="228600" indent="-228600">
              <a:spcBef>
                <a:spcPts val="1000"/>
              </a:spcBef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Дискурс в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інтелектуальному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міждисциплінарного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діалогу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5717B4-D082-3186-4C85-10E10199D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043" y="3414551"/>
            <a:ext cx="4932909" cy="3282627"/>
          </a:xfrm>
          <a:prstGeom prst="rect">
            <a:avLst/>
          </a:prstGeom>
        </p:spPr>
      </p:pic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62EF066-F324-1A70-438D-DE90598F3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0449" y="557755"/>
            <a:ext cx="9898566" cy="1655762"/>
          </a:xfrm>
        </p:spPr>
        <p:txBody>
          <a:bodyPr>
            <a:normAutofit/>
          </a:bodyPr>
          <a:lstStyle/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uk-U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1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ADDE024-AA15-81A1-5CAC-1CAB2768E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18" y="423746"/>
            <a:ext cx="5939882" cy="831002"/>
          </a:xfrm>
        </p:spPr>
        <p:txBody>
          <a:bodyPr>
            <a:normAutofit fontScale="90000"/>
          </a:bodyPr>
          <a:lstStyle/>
          <a:p>
            <a:pPr algn="ctr"/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Еміль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Бенвеніст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дискурс = «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живому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спілкуванні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5E4C3E8C-EEFC-8E13-E43A-7B72977E9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6117" y="1661532"/>
            <a:ext cx="5851695" cy="5051503"/>
          </a:xfrm>
        </p:spPr>
        <p:txBody>
          <a:bodyPr>
            <a:no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 «дискурс» (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discourse)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своєрідний синонім терміну «мовлення» (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parole),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йдеться про свідоме акцентування співвіднесеності мовлення з конкретними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 спілкування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(мовцем і слухачем), а також з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комунікативним наміром мовця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(прагненням певним чином вплинути на слухача);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«дискурс не є простою схемою фраз, при його народженні відбувається розрив з граматичною будовою мови. Дискурс – це такий емпіричний об’єкт, з яким зустрічається лінгвіст, коли він відкриває сліди суб’єкта акту висловлювання, формальні елементи, які вказують на присвоєння мови мовцем. Важливими рисами дискурсу, що відрізняють його від мовлення у вузькому смислі слова, є соціальність та ідеологічність».</a:t>
            </a: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708A99BB-B538-D963-0CC0-FBB4273E9A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07813" y="3827922"/>
            <a:ext cx="1828007" cy="26633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31E5D3-F3D0-A39B-A035-09DA32D84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373" y="345686"/>
            <a:ext cx="5355230" cy="30108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5B68DE-1174-5982-D232-010D359B2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167" y="3827922"/>
            <a:ext cx="1742513" cy="26185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3BED68-0AF1-12E7-C252-439694201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4090" y="3827922"/>
            <a:ext cx="1742513" cy="261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34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1F086-FCFC-7CFA-1609-8B778B09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71" y="178420"/>
            <a:ext cx="6779941" cy="2163335"/>
          </a:xfrm>
        </p:spPr>
        <p:txBody>
          <a:bodyPr>
            <a:no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Олена Селіванова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дискурс» =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комунікативна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подія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замкнута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цілісна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комунікативна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яку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занурений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 та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комуніканти</a:t>
            </a:r>
            <a:endParaRPr lang="uk-UA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AAB88DE-253D-AB67-CDB0-C601FA08F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2252546"/>
            <a:ext cx="6969512" cy="4427034"/>
          </a:xfrm>
        </p:spPr>
        <p:txBody>
          <a:bodyPr>
            <a:no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дискурс формується на основі різноманітних факторів (соціальних, культурних, етнічних та ін.), що опосередковують спілкування і розуміння.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 комунікації (адресат і адресант)= елементи дискурсу,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цьому її позиція збігається з концепцією Е.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Бенвеніста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котрий також вважав дискурс мовленням, невід’ємним від мовця.</a:t>
            </a:r>
          </a:p>
        </p:txBody>
      </p:sp>
      <p:pic>
        <p:nvPicPr>
          <p:cNvPr id="3074" name="Picture 2" descr="Олена селіванова, лінгвістична енциклопедія книга - купити недорого вживане  на ІЗІ (71996745)">
            <a:extLst>
              <a:ext uri="{FF2B5EF4-FFF2-40B4-BE49-F238E27FC236}">
                <a16:creationId xmlns:a16="http://schemas.microsoft.com/office/drawing/2014/main" id="{96B8643F-ADF0-8224-28E8-A62D9B19C83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788" y="372326"/>
            <a:ext cx="1905040" cy="305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3A70A1-350F-10FB-77F0-AB5647B8C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898" y="396616"/>
            <a:ext cx="2302914" cy="29542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7D6798-D8C5-2FD5-A00A-CBD219E1F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436" y="3681571"/>
            <a:ext cx="2212831" cy="29542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722BD9-6DDD-DA4C-2603-78E4644B0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7008" y="3681571"/>
            <a:ext cx="2038430" cy="296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80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7FE20-1F97-CB79-0D40-2E6FB403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62" y="89210"/>
            <a:ext cx="7281748" cy="1521511"/>
          </a:xfrm>
        </p:spPr>
        <p:txBody>
          <a:bodyPr>
            <a:normAutofit/>
          </a:bodyPr>
          <a:lstStyle/>
          <a:p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Флорій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Бацевич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дискурс = «тип комунікативної діяльності, інтерактивне явище»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5E01467-B5A1-4A94-ED0C-130E4B0BDF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319" y="1806498"/>
            <a:ext cx="6555135" cy="49622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«дискурс»= мовленнєвий потік, що має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 форми вияву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(усну, писемну,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паралінгвальну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>
              <a:spcBef>
                <a:spcPts val="600"/>
              </a:spcBef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 у межах конкретного каналу спілкування, </a:t>
            </a:r>
          </a:p>
          <a:p>
            <a:pPr>
              <a:spcBef>
                <a:spcPts val="600"/>
              </a:spcBef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регулюється стратегіями і тактиками учасників; </a:t>
            </a:r>
          </a:p>
          <a:p>
            <a:pPr algn="just">
              <a:spcBef>
                <a:spcPts val="600"/>
              </a:spcBef>
            </a:pPr>
            <a:r>
              <a:rPr lang="uk-UA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синтез когнітивних, </a:t>
            </a:r>
            <a:r>
              <a:rPr lang="uk-UA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мовних</a:t>
            </a:r>
            <a:r>
              <a:rPr lang="uk-UA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позамовних (соціальних, психічних, психологічних тощо) чинників, які визначаються конкретним колом «форм життя», залежних від тематики спілкування, має своїм результатом формування різноманітних мовленнєвих жанрів.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Флорій Бацевич :: BookForum">
            <a:extLst>
              <a:ext uri="{FF2B5EF4-FFF2-40B4-BE49-F238E27FC236}">
                <a16:creationId xmlns:a16="http://schemas.microsoft.com/office/drawing/2014/main" id="{0B184DB3-14B6-DA0C-1964-F2E5EDE54DF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445" y="251532"/>
            <a:ext cx="2542887" cy="297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2D0E49-9955-AE1C-BF0D-B5CA3AB78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091" y="3630351"/>
            <a:ext cx="1762481" cy="27563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CE0DCE-E489-CF72-644E-61095DE55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165" y="3453368"/>
            <a:ext cx="2627583" cy="31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78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DD7A9-70C1-0115-1461-1F95D9B1E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Іліаді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>: «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дискурс –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складне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2E234C4-5E19-3566-3EC5-B39F24E72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856" y="1825624"/>
            <a:ext cx="7343393" cy="4798199"/>
          </a:xfrm>
        </p:spPr>
        <p:txBody>
          <a:bodyPr>
            <a:normAutofit fontScale="92500" lnSpcReduction="10000"/>
          </a:bodyPr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дискурс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 складне явище комунікативної культури,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фактично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звʼязний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 у сумі з </a:t>
            </a:r>
            <a:r>
              <a:rPr lang="uk-UA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екстралінгвальними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(прагматичними, соціокультурними, психологічними, емоційними) чинниками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які впливають на його вироблення та сприйняття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Отже,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текст із погляду ситуації спілкування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мовлення «занурене в життя»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«ядром» дискурсу є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текст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мовний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феномен) у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паралінгвістичному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супроводі (міміка, жести, пантоміміка), який виконує функції залежно від ситуації й завдань спілкування.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одначає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що дискурс має розглядатися відповідно до форм життя – бесіди (діалогу) різних видів, лекції, репортажу, інструктажу та ін. А «життєвий» контекст дискурсу моделюється у формі 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фреймів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типових ситуацій або 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сценаріїв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завдяки яким ситуації розвиваються.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C2B54073-C5A1-8D46-4238-4E5DB0F82C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08597" y="2107581"/>
            <a:ext cx="3865547" cy="363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03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04D92-A6E8-98DE-7D02-7D7DBCE4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1"/>
            <a:ext cx="10515600" cy="1416205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Полісемія і казуальні розбіжності омонімічного вживання терміну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23F5A7-3B0E-E9EB-3C13-55ABED5D2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176" y="1516566"/>
            <a:ext cx="5887842" cy="4917689"/>
          </a:xfrm>
        </p:spPr>
        <p:txBody>
          <a:bodyPr>
            <a:no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Зумовлені, на думку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Ф.Бацевича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двома причинами: - історією становлення, коли в семантичній „пам’яті лексеми утримуються ознаки попередніх її вживань,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певною невизначеністю місця поняття «дискурс» у системі існуючих категорій та модусів вияву мови.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C287F25-481D-08EA-8889-29513AA59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080" y="1516566"/>
            <a:ext cx="5887842" cy="4660397"/>
          </a:xfrm>
        </p:spPr>
        <p:txBody>
          <a:bodyPr>
            <a:no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Зумовлені, на думку О. Іліаді, складністю самого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обʼєкта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Його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багатовимірність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багатоаспектність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унеможлив-люють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універсальність будь-якого визначення, натомість застосування тієї чи тієї дефініції має бути зумовленим конкретними завданнями аналізу дискурсу.</a:t>
            </a:r>
          </a:p>
        </p:txBody>
      </p:sp>
    </p:spTree>
    <p:extLst>
      <p:ext uri="{BB962C8B-B14F-4D97-AF65-F5344CB8AC3E}">
        <p14:creationId xmlns:p14="http://schemas.microsoft.com/office/powerpoint/2010/main" val="4039648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A3906-260B-6827-985F-1ED7A2919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8777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Патрік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Серіо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0A4018-138E-3DC8-0C47-7CAB2A90F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083" y="1538868"/>
            <a:ext cx="6757639" cy="4954007"/>
          </a:xfrm>
        </p:spPr>
        <p:txBody>
          <a:bodyPr>
            <a:normAutofit fontScale="92500" lnSpcReduction="1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Серіо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аналізуючи дискурс в рамках теорії висловлювання, розглядає його і як вплив висловлювання на реципієнта, і як внесення цього висловлювання у певну комунікативну ситуацію. Це передбачає наявність суб’єкта висловлювання і адресата, визначеність місця та хронологічного моменту.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дискурс = систему обмежень, що накладаються на необмежену кількість висловлювань внаслідок певної соціальної чи ідеологічної позиції (наприклад, "феміністичний дискурс», „адміністративний  дискурс»).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A9798E32-8698-4B4E-00BF-DDC7E27871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51234" y="1393902"/>
            <a:ext cx="3802566" cy="493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92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7F89D-7FAD-000B-D8FB-BBA953C31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365125"/>
            <a:ext cx="11119624" cy="1325563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Патрік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Серіо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мова, в якій брехня стала правдою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AB8810E-1DC6-E691-A449-8ECF77B8C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4041" y="1825625"/>
            <a:ext cx="7513159" cy="4667250"/>
          </a:xfrm>
        </p:spPr>
        <p:txBody>
          <a:bodyPr>
            <a:normAutofit fontScale="92500" lnSpcReduction="1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«Радянською мовою» була не просто російська мова - це була російська мова як мова режиму, що нав’язала свої семантичні й експресивні моделі всім без винятку мовам країн комуністичного блоку.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автоматизована й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номіналізована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МОВА ВЛАДИ, «правильна» мова диктатури. Це запрограмована мова, в якій нейтралізовано можливість неконтрольованої комунікації. А відтак це мова, з якої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вивітрено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сенс, мова, яка перестала бути живим організмом. Найголовніше ж те, що в цій мові слова, спотворені в кривому дзеркалі ідеології, перетворювалися на свою протилежність (О.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Пахльовська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DCFE4D-EF81-3BEB-58A6-8F17BD0FE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44" y="1299232"/>
            <a:ext cx="3805329" cy="53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4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1BFC4-AA75-8730-0FE8-44EDAB82C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66" y="223025"/>
            <a:ext cx="11630722" cy="1382752"/>
          </a:xfrm>
        </p:spPr>
        <p:txBody>
          <a:bodyPr>
            <a:no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Пахльовська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СРСР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мова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стала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владою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виключеному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162364-BA9B-A81C-0038-381A9315F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780" y="2107579"/>
            <a:ext cx="5817220" cy="4527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Ця «радянська мова» - монополізована режимом мова пропаганди та ідеологічних імперативів, - будучи інструментом боротьби за тотальну владу, повністю оволоділа свідомістю суспільства. 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збідненість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цієї мови, лінеарність, відчуженість від європейських і світових культурних контекстів перетворила її на інструмент зомбування суспільства. 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AE6294B6-B74B-77E5-A254-1E005D54C7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9579" y="1825625"/>
            <a:ext cx="462684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094F8-722C-6119-B9AD-DC106FEB4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234177"/>
            <a:ext cx="5051502" cy="858644"/>
          </a:xfrm>
        </p:spPr>
        <p:txBody>
          <a:bodyPr/>
          <a:lstStyle/>
          <a:p>
            <a:pPr algn="ctr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Новомова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F0F6A13-2238-5E0D-A898-8D836D1AA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176" y="1204332"/>
            <a:ext cx="5642517" cy="5419491"/>
          </a:xfrm>
        </p:spPr>
        <p:txBody>
          <a:bodyPr>
            <a:normAutofit fontScale="85000" lnSpcReduction="2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мова тоталітарного суспільства, яким керує «Старший Брат» («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Brother»),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здійснює тотальний контроль над суспільством, проникаючи своїми очима-телекамерами не лише в кожну людську домівку, а і в найпотаємніші закутки людської психіки.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 функція «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новомови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«в’язниці свідомості» = максимальне спрощення мислення, редукція його до елементарної схеми, в яку не могли б увійти поняття, цінності, перспективи, відмінні від тих, які нав’язала Партія.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цієї «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новомови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- не просто бути комунікативним інструментом для суспільства Старшого Брата, - її основною метою є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унеможливленая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будь-якої іншої форми мислення.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CBB05932-4752-4780-4EAE-D43016F74B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38192" y="277813"/>
            <a:ext cx="3028950" cy="30289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E75E64-E857-DB4F-5BC3-00352D288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758" y="277813"/>
            <a:ext cx="2335014" cy="38076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FE57C3F-B814-D04B-8561-018980198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693" y="3551238"/>
            <a:ext cx="2837985" cy="28379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48AFA5B-E392-488C-42F7-177071BEF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8434" y="4305804"/>
            <a:ext cx="3559558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01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ACF628-6868-C5F8-ECC9-A281EEEE2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F9CA6B-87FF-C916-5ABD-2CC48B5B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Подвійне Мислення (</a:t>
            </a:r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Doublethink)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неуникна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звичка свідомості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ED8342-FB91-F0ED-6184-E616DAEA2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01" y="1825625"/>
            <a:ext cx="11307337" cy="4351338"/>
          </a:xfrm>
        </p:spPr>
        <p:txBody>
          <a:bodyPr>
            <a:no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«Міністерство Миру» («Мі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ірах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»)= міністерство війни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«Табір Розваг» («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joycamp»)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=концтабір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«Міністерство любові»= місце тортур 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Гасла Партії - «Війна - це мир», «Свобода - це рабство», «Невігластво - це сила»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Мислєзлочин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(Thoughtcrime)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думки про справедливість, честь…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«дружба народів» = культивування ксенофобії, «інтернаціональний обов’язок» = окупація чужих територій</a:t>
            </a:r>
          </a:p>
        </p:txBody>
      </p:sp>
    </p:spTree>
    <p:extLst>
      <p:ext uri="{BB962C8B-B14F-4D97-AF65-F5344CB8AC3E}">
        <p14:creationId xmlns:p14="http://schemas.microsoft.com/office/powerpoint/2010/main" val="117202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F58DF-36CE-DCCE-D846-1F83DFF7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06E2C3-128A-7FFC-84D8-AD16253EF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375" y="2040673"/>
            <a:ext cx="10983951" cy="434897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Генеза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«дискурс»: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Миколи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Кузанського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Декарта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Лінгвістичні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дефініції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«дискурс»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Патріка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Серіо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дискурсу і гіпотеза  Едварда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Сапіра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Бенжаміна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Уорфа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дефініції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дискурсу</a:t>
            </a:r>
          </a:p>
        </p:txBody>
      </p:sp>
    </p:spTree>
    <p:extLst>
      <p:ext uri="{BB962C8B-B14F-4D97-AF65-F5344CB8AC3E}">
        <p14:creationId xmlns:p14="http://schemas.microsoft.com/office/powerpoint/2010/main" val="2589912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CC1AC0-295A-2313-1204-1DD31599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537"/>
            <a:ext cx="10515600" cy="1237785"/>
          </a:xfrm>
        </p:spPr>
        <p:txBody>
          <a:bodyPr/>
          <a:lstStyle/>
          <a:p>
            <a:pPr algn="ctr"/>
            <a:r>
              <a:rPr kumimoji="0" lang="uk-UA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Гіпотеза </a:t>
            </a: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uk-UA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Едварда </a:t>
            </a:r>
            <a:r>
              <a:rPr kumimoji="0" lang="uk-UA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Сапіра</a:t>
            </a:r>
            <a:r>
              <a:rPr kumimoji="0" lang="uk-UA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- </a:t>
            </a:r>
            <a:r>
              <a:rPr kumimoji="0" lang="uk-UA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Бенжаміна</a:t>
            </a:r>
            <a:r>
              <a:rPr kumimoji="0" lang="uk-UA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uk-UA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Уорфа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48511B-CFF9-CF34-A3E6-1DDC651E6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8684" y="1890131"/>
            <a:ext cx="4392690" cy="4454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мови не як насамперед комунікативної функції, а як символічної репрезентації світу, як організації картини буття.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089D03-57ED-9D7C-6727-CC93AEF46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80" y="1890131"/>
            <a:ext cx="3166947" cy="43099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3795BE-FF1A-77DB-1D82-BAB6DDE8B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862" y="1745163"/>
            <a:ext cx="3561846" cy="430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7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486339-2541-842A-AE13-3EDA755E2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90F16-77A6-4EDE-8DE6-2CC67F152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5" y="365125"/>
            <a:ext cx="11463452" cy="1325563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 Едварда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Сапіра-Бенжаміна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Уорфа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D7CDF4-22C5-D51D-2A8A-9BB8C8803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655" y="1862253"/>
            <a:ext cx="11329637" cy="4750419"/>
          </a:xfrm>
        </p:spPr>
        <p:txBody>
          <a:bodyPr>
            <a:normAutofit/>
          </a:bodyPr>
          <a:lstStyle/>
          <a:p>
            <a:r>
              <a:rPr lang="uk-UA" sz="3200" dirty="0"/>
              <a:t>Мова, якою ми говоримо, </a:t>
            </a:r>
            <a:r>
              <a:rPr lang="uk-UA" sz="3200" b="1" dirty="0"/>
              <a:t>будує </a:t>
            </a:r>
            <a:r>
              <a:rPr lang="uk-UA" sz="3200" dirty="0"/>
              <a:t>певну картину світу, яка своєю чергою </a:t>
            </a:r>
            <a:r>
              <a:rPr lang="uk-UA" sz="3200" b="1" dirty="0"/>
              <a:t>впливає </a:t>
            </a:r>
            <a:r>
              <a:rPr lang="uk-UA" sz="3200" dirty="0"/>
              <a:t>на спосіб нашого думання. </a:t>
            </a:r>
          </a:p>
          <a:p>
            <a:r>
              <a:rPr lang="uk-UA" sz="3200" dirty="0"/>
              <a:t>Ми мислимо в категоріях мови, якою розмовляємо, і відповідно до цих категорій будуємо навколишній світ. Відтак мова і культура перебувають між собою в лінгвістичній детерміністській залежності</a:t>
            </a:r>
          </a:p>
          <a:p>
            <a:r>
              <a:rPr lang="uk-UA" sz="3200" dirty="0" err="1"/>
              <a:t>Параметрує</a:t>
            </a:r>
            <a:r>
              <a:rPr lang="uk-UA" sz="3200" dirty="0"/>
              <a:t> геополітичні й історико-культурні вектори руху, а породжувані  нею патології впливають не лише на свідомість і психологію, а й психіку суспільства</a:t>
            </a:r>
          </a:p>
        </p:txBody>
      </p:sp>
    </p:spTree>
    <p:extLst>
      <p:ext uri="{BB962C8B-B14F-4D97-AF65-F5344CB8AC3E}">
        <p14:creationId xmlns:p14="http://schemas.microsoft.com/office/powerpoint/2010/main" val="874951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96A4814-11A0-24F7-DCEE-7891F02BD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Культурні дискурси (концепція Оксани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Пахльовської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669F9345-8579-DB0C-DB08-533E1C9D5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269" y="2051822"/>
            <a:ext cx="5241072" cy="4661210"/>
          </a:xfrm>
        </p:spPr>
        <p:txBody>
          <a:bodyPr>
            <a:normAutofit fontScale="47500" lnSpcReduction="20000"/>
          </a:bodyPr>
          <a:lstStyle/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 культура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Середньовіччя й далі в усі віки мала потужний інклюзивний потенціал, черпаючи свої джерела в різних цивілізаціях - античній, іудейській, арабській. </a:t>
            </a:r>
          </a:p>
          <a:p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з базових її цінностей = національна, культурна, </a:t>
            </a:r>
            <a:r>
              <a:rPr lang="uk-UA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мовна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ін. </a:t>
            </a:r>
            <a:r>
              <a:rPr lang="uk-UA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багатовимірність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(одне з запропонованих мотто Європи —«народжена єдністю багатоманітність»).</a:t>
            </a:r>
          </a:p>
          <a:p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Ця множинність </a:t>
            </a:r>
            <a:r>
              <a:rPr lang="uk-UA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мовних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загалом культурних контекстів передбачає як розвиток критичної свідомості (існування в полівалентному полі потребує здатності свідомого вибору), так і необхідність діалогу (співжиття в такому просторі неможливе без плюралізму і толерантності)</a:t>
            </a:r>
          </a:p>
          <a:p>
            <a:endParaRPr lang="uk-UA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DFFCEB8-F142-C80B-C0B9-E4DC1C8D0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8273" y="2051822"/>
            <a:ext cx="6326458" cy="4906539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російська ж культура 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розвивалася за рахунок ексклюзивного потенціалу («інше» завжди дорівнювало «ворожому», а сама «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російськість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бачилася як «унікальність»).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російська державна ідентичність 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антиєвропейська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від «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самопризначення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москви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роль «Третього Риму» після падіння Візантійської імперії «другого Риму» (1453). 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Сакральний зміст: «свята», «об’єднуюча», «рятівна» для світу, - і в кожному разі незмінна.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іманентна «вертикальність» російської моделі автоматично перетворювала інші культури на «нижчі»,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субординовані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відтак не могли слугувати для неї джерелом духовних надбань. 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мировое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господство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однак виключно у вимірі сили зброї і/чи енергоресурсів, а не в ушляхетненому вимірі культурної альтернативи. </a:t>
            </a:r>
          </a:p>
        </p:txBody>
      </p:sp>
    </p:spTree>
    <p:extLst>
      <p:ext uri="{BB962C8B-B14F-4D97-AF65-F5344CB8AC3E}">
        <p14:creationId xmlns:p14="http://schemas.microsoft.com/office/powerpoint/2010/main" val="4200990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457B7B-6B66-B304-DC12-F42933A21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2F2D7-91E3-D975-66FE-FD627419B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як чинник формування колективного несвідомого 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9EF6DBF-13E5-CF53-D642-14E69D310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4127"/>
            <a:ext cx="10515600" cy="4102836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этом смысле, по глубокому замечанию современного оригинального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историософа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Малера: “Россия является наследником всех четырёх языческих царств библейской древности: израильско-иудейского царства Давида и Соломона вместе с этим. Чисто геополитически Россия наследует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скифско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-монгольскую имперскую миссию объединителя евразийского континента. Таким образом, на России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замыкаются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основные парадигмы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империостроительства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Евразии как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и в астрально-метафизическом смыслах. Русский народ с принятием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имперской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эсхатологической миссии Третьего Рима принимает жертвенную миссию Нового Израиля. На основании именно этого фактора закономерно возникло представление о Святой Руси”» 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Кугушев 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Основание Пятой Империи)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163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8E10B-D3A1-0A76-39D7-4A569804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571"/>
            <a:ext cx="10515600" cy="1315845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Карл Поппер про два типи суспільства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0767EC4-0898-73FC-840F-DE79BAA76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930590" cy="4842804"/>
          </a:xfrm>
        </p:spPr>
        <p:txBody>
          <a:bodyPr>
            <a:normAutofit fontScale="92500" lnSpcReduction="1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«відкрите суспільство»- демократичне, динамічне, суспільство розуму, свободи, справедливості;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«закрите суспільство»- тоталітарне, догматичне, характеризується вірою в існування магічних табу, авторитет і традицію;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тоталітаризм – ідеологія, яка руйнує насамперед не структури суспільства,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структури мови,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адже лише нівеляція свідомості може дати змогу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вкорінити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ній диктат Старшого Брата і переконати в основній його ідеї, що «свобода - це рабство».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B9666645-FDC1-5D2D-20E6-FE59D4ECAC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37892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73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2FCA49-1975-E992-42CF-FA7EB8FE5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35C65-9284-DC88-E58C-E407E8FC7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Дискурс у лінгвістиці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745BD8-1E20-5733-776B-9810012BF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61" y="1825624"/>
            <a:ext cx="11363093" cy="4798199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вияв культурної комунікації, комунікативний феномен («мова, занурена в життя») </a:t>
            </a:r>
          </a:p>
          <a:p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 мовлення (монологічний чи діалогічний дискурс), 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функціональний стиль (науковий, публіцистичний, художній  та ін. дискурси). 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сформований мовою світогляд,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який відображає 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соціальні уявлення, і  відбиває владні відносини, </a:t>
            </a:r>
          </a:p>
          <a:p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Тож цілком слушною постає висновок української дослідниці </a:t>
            </a:r>
            <a:r>
              <a:rPr lang="uk-UA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Н.Сукаленко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«дискурс знаходиться між текстом, контекстом, функціональним стилем, підмовою тощо». 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71424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5A24DC-B1EF-6A94-98EF-E45DD771E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A23B9-14B0-6CE5-65D4-497A22FB8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7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Філософське розуміння дискурсу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B6644C6-1347-2B0A-997A-6BFCEEE97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49" y="1360449"/>
            <a:ext cx="11195824" cy="5229922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120000"/>
              </a:lnSpc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Дискурс - у сучасній філософії - це “розмова” , “ бесіда” , “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мовне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спілкування”, “мовленнєва практика” будь-якої спільноти, яка опосередкована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універсумом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лінгвістичних знаків, соціальних інститутів, культурних символів.</a:t>
            </a:r>
            <a:endParaRPr lang="uk-UA" sz="2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uk-UA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Автори видання «Філософський словник соціальних термінів» вбачають в ньому «метод наукового аналізу комплексу теоретико-методологічних проблем з акцентуванням на розсудливих, логічних, понятійних елементах та засобах аналізу, єдність розуміння яких зумовлюється наявністю спільних настанов у дослідників».</a:t>
            </a:r>
            <a:endParaRPr lang="uk-UA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uk-UA" sz="26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 Герасимчук:  дискурс – це «комунікативний акт, взаємодія </a:t>
            </a:r>
            <a:r>
              <a:rPr lang="uk-UA" sz="26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свідомостей</a:t>
            </a:r>
            <a:r>
              <a:rPr lang="uk-UA" sz="26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утворена </a:t>
            </a:r>
            <a:r>
              <a:rPr lang="uk-UA" sz="26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взаємонакладанням</a:t>
            </a:r>
            <a:r>
              <a:rPr lang="uk-UA" sz="26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кореляцією семіотичних механізмів мови і мовлення, ... семантико-прагматична </a:t>
            </a:r>
            <a:r>
              <a:rPr lang="uk-UA" sz="26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метареальність</a:t>
            </a:r>
            <a:r>
              <a:rPr lang="uk-UA" sz="26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а в тлумаченні В. Лук’янець:  дискурс – це «міркування, тобто послідовність логічних ланок, кожна з яких залежить від попередньої і зумовлює наступну». </a:t>
            </a:r>
            <a:endParaRPr lang="uk-UA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65267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BF6CA-41AE-EC97-7B3A-5370EF6A7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Мішель Фуко (1926–1984)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D35CE8E-B04F-4EA2-D1CE-5FB8326D55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502" y="1825624"/>
            <a:ext cx="5832088" cy="4667251"/>
          </a:xfrm>
        </p:spPr>
        <p:txBody>
          <a:bodyPr/>
          <a:lstStyle/>
          <a:p>
            <a:pPr marL="0" indent="0">
              <a:buNone/>
            </a:pP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Французький вчений Мішель Фуко визначає дискурс як  „синтез «</a:t>
            </a:r>
            <a:r>
              <a:rPr lang="uk-UA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вжесказаного</a:t>
            </a: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і «ніколи-не-сказаного». Він розглядає дискурс як семіотичний простір, який включає вербальні і невербальні знаки, та уявлення про типові моделі мовленнєвої поведінки, систему знаків та ін.</a:t>
            </a:r>
            <a:r>
              <a:rPr lang="uk-UA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16A66F49-70A1-DD2E-49E5-062B1BAF8A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47210" y="1789432"/>
            <a:ext cx="4506951" cy="450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8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B24E1B0-BA66-A959-C6F4-4BD79FAD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121"/>
            <a:ext cx="6168656" cy="1116419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Кузанський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A9A585A7-BFA8-7DB3-E108-8EB141744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055" y="1520456"/>
            <a:ext cx="6645350" cy="49016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Цікаві зразки метафоричного розуміння поняття «дискурс» зустрічаються в працях Миколи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Кузанського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(1401-1461), який неодноразово наголошував на спроможності людського розуму «рухатися» в пошуках істини. Широко відомим, зокрема, став його вислів: «Той, хто полює за істиною, змушений вдаватися до розмірковування (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discurser)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uk-UA" dirty="0"/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9993B284-E688-E176-7368-446CA886D8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37236" y="535369"/>
            <a:ext cx="3516564" cy="578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76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ідзаголовок 5">
            <a:extLst>
              <a:ext uri="{FF2B5EF4-FFF2-40B4-BE49-F238E27FC236}">
                <a16:creationId xmlns:a16="http://schemas.microsoft.com/office/drawing/2014/main" id="{3FB335EB-BE25-EAF8-0B2A-ABB43DEC7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443" y="345689"/>
            <a:ext cx="11563815" cy="21633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Ніколо Макіавеллі «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Discorsi sopra la prima deca di Tito Livio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(1513-1521)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«Міркування про першу декаду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Тіта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Лівія». 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Ніколо Макіавеллі, як переконаний республіканець, пропонує читачам власне бачення ідеальної держави. Він переконаний, що історія повторюється, тож обирає працю </a:t>
            </a:r>
            <a:r>
              <a:rPr lang="uk-UA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Тіта</a:t>
            </a:r>
            <a:r>
              <a:rPr lang="uk-UA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Лівія (59 р. до н. е. – 17 р. н. е.) про події римської історії та діяння визначних персоналій як об'єкт для переказу-аналізу і коментування</a:t>
            </a:r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C1E0EF-D25C-13B8-F504-0CA53A099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39" y="2620537"/>
            <a:ext cx="2670992" cy="40032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7293A0-FD66-78BE-3D1C-720F4D342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869" y="2687445"/>
            <a:ext cx="3780262" cy="37802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633B837-8202-33D1-D298-B70F60514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2086" y="2631689"/>
            <a:ext cx="2435498" cy="389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71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ідзаголовок 4">
            <a:extLst>
              <a:ext uri="{FF2B5EF4-FFF2-40B4-BE49-F238E27FC236}">
                <a16:creationId xmlns:a16="http://schemas.microsoft.com/office/drawing/2014/main" id="{8F6D163C-630A-A355-D6B7-315B0FAB0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327" y="289932"/>
            <a:ext cx="11708780" cy="2352907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Філософський трактат француза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Рене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Декарта "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Discours de la méthode" 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«Розмисли про метод», 1637)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«Міркування про метод, щоб правильно спрямувати свій розум і відшукати істину в науках»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Discours de la méthode pour bien conduire sa raison, et chercher la verité dans les sciences) 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філософський трактат, опублікований 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Декартом у 1637 рік у 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Лейдені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Вважається переломною роботою, яка ознаменувала перехід від філософії Ренесансу і почала епоху філософії Нового часу і сучасне наукове пізнання.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4CB0D5-0F34-1F02-C6AF-DCE598B63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278" y="2742019"/>
            <a:ext cx="3200400" cy="39048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754046-9526-C02E-6D44-5CE8AA2BE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324" y="2742019"/>
            <a:ext cx="2871243" cy="390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A6CF1-5516-F434-9ABD-E820C76A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90" y="365125"/>
            <a:ext cx="11496908" cy="1325563"/>
          </a:xfrm>
        </p:spPr>
        <p:txBody>
          <a:bodyPr>
            <a:noAutofit/>
          </a:bodyPr>
          <a:lstStyle/>
          <a:p>
            <a:pPr algn="ctr"/>
            <a:r>
              <a:rPr lang="uk-UA" sz="2800" b="1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Рене</a:t>
            </a:r>
            <a:r>
              <a:rPr lang="uk-UA" sz="28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Декарт </a:t>
            </a:r>
            <a:br>
              <a:rPr lang="uk-UA" sz="28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«Міркування про метод, щоб правильно спрямувати свій розум і відшукати істину в науках»</a:t>
            </a:r>
            <a:br>
              <a:rPr lang="uk-UA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AAB2AA3-6AD9-D3D0-C8E5-F0E8F2910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989" y="1690688"/>
            <a:ext cx="11496907" cy="4802187"/>
          </a:xfrm>
        </p:spPr>
        <p:txBody>
          <a:bodyPr>
            <a:noAutofit/>
          </a:bodyPr>
          <a:lstStyle/>
          <a:p>
            <a:pPr algn="just"/>
            <a:r>
              <a:rPr lang="uk-UA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Декарт вказує, що все можна піддати сумніву, крім самого факту мислення. Це і стає єдиною міцною основою подальших міркувань (</a:t>
            </a:r>
            <a:r>
              <a:rPr lang="uk-UA" sz="24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«Я мислю, отже, я існую»</a:t>
            </a:r>
            <a:r>
              <a:rPr lang="uk-UA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латинському варіанті: 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hu-HU" sz="2400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Cogito ergo su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Cogito ergo sum»</a:t>
            </a:r>
            <a:r>
              <a:rPr lang="hu-H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uk-UA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він сумнівається, отже є недосконалим. Але сама думка про досконалість, яку має недосконала людина в недосконалому світі, вказує на існування субстанції, котра не залежить від речей і не потребує їх, яка є чистим мисленням. Звідси Декарт приходить до ідеї існування досконалішої істоти, ніж людина. Зі знання власних недосконалостей можна уявити істоту позбавлену їх — нескінченну, вічну, незмінну, всевідаючу, всемогутню — Бога.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французького філософа «дискурс» – це насамперед послідовна чіткість, лінійність 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односпрямованість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розвитку інтелектуального пошуку. Він неодноразово наголошував на необхідності дотримання цих принципів при осмисленні певної проблеми, закликаючи філософів йти якомога пряміше в одному напрямку, не змінюючи його з наймізернішого приводу  </a:t>
            </a:r>
          </a:p>
        </p:txBody>
      </p:sp>
    </p:spTree>
    <p:extLst>
      <p:ext uri="{BB962C8B-B14F-4D97-AF65-F5344CB8AC3E}">
        <p14:creationId xmlns:p14="http://schemas.microsoft.com/office/powerpoint/2010/main" val="4089587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90BD0-C6D5-D060-2E8B-8E3A9DEAB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36" y="365125"/>
            <a:ext cx="1122984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Свіфт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Discourse of the Contests and Dissensions between the Nobles and the Commons in Athens and Rome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D2C6F53D-D63A-444F-11B0-3B31A7C27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3348" y="1690688"/>
            <a:ext cx="3271727" cy="49051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0A2F8F-23CD-16CB-3FF1-E4AE04424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349" y="1690688"/>
            <a:ext cx="3964255" cy="490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92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61785-5877-2090-BDDC-16F3F1D60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 «дискурс»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9D0144-03BA-7278-DC03-ABB433110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956" y="1825624"/>
            <a:ext cx="11062010" cy="45751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термінологічному значенні слово „дискурс‖ вперше було вжите ще 1776 року англійським літературним критиком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Дж.Кемпбеллом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сторінках трактату „Філософія риторики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позначення відмінності між 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синтаксисом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(способом сполучення слів у цілісність речення) та 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стилем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(способом формування цілісності більш високого рівня – об’єднання речень у єдиний дискурс) Отже ще у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столітті, як бачимо, стиль і когезія (структурно-граматичний тип текстової зв’язаності) вже розглядалися в площині дискурсу.</a:t>
            </a:r>
          </a:p>
        </p:txBody>
      </p:sp>
    </p:spTree>
    <p:extLst>
      <p:ext uri="{BB962C8B-B14F-4D97-AF65-F5344CB8AC3E}">
        <p14:creationId xmlns:p14="http://schemas.microsoft.com/office/powerpoint/2010/main" val="593664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320A7-9A4E-DB1A-3DA1-CBF575DED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511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Лінгвістичні дефініції: 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дискурс = мовлення, вписане у комунікативну ситуацію: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FF26B13-33B5-FB6F-E07C-1752EDA72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25" y="2888165"/>
            <a:ext cx="11719932" cy="32227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</a:t>
            </a:r>
            <a:r>
              <a:rPr lang="uk-UA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Арутюнова</a:t>
            </a: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«Дискурс – це мовлення, занурене у життя. Дискурс – зв’язаний текст у сукупності з екстралінгвістичними, соціокультурними, психологічними та іншими факторами; текст, взятий у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подієвому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аспекті, мовлення, що розглядається як цілеспрямована соціальна дія». </a:t>
            </a:r>
          </a:p>
        </p:txBody>
      </p:sp>
    </p:spTree>
    <p:extLst>
      <p:ext uri="{BB962C8B-B14F-4D97-AF65-F5344CB8AC3E}">
        <p14:creationId xmlns:p14="http://schemas.microsoft.com/office/powerpoint/2010/main" val="39624911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2359</Words>
  <Application>Microsoft Office PowerPoint</Application>
  <PresentationFormat>Широкий екран</PresentationFormat>
  <Paragraphs>96</Paragraphs>
  <Slides>27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Тема Office</vt:lpstr>
      <vt:lpstr>Дискурс в інтелектуальному просторі міждисциплінарного діалогу</vt:lpstr>
      <vt:lpstr>  План</vt:lpstr>
      <vt:lpstr>Микола Кузанський</vt:lpstr>
      <vt:lpstr>Презентація PowerPoint</vt:lpstr>
      <vt:lpstr>Презентація PowerPoint</vt:lpstr>
      <vt:lpstr>Рене Декарт  «Міркування про метод, щоб правильно спрямувати свій розум і відшукати істину в науках» </vt:lpstr>
      <vt:lpstr>Дж. Свіфт «Discourse of the Contests and Dissensions between the Nobles and the Commons in Athens and Rome»</vt:lpstr>
      <vt:lpstr>Термін «дискурс»</vt:lpstr>
      <vt:lpstr>Лінгвістичні дефініції:  дискурс = мовлення, вписане у комунікативну ситуацію:</vt:lpstr>
      <vt:lpstr> Еміль Бенвеніст: дискурс = «функціонування мови у живому спілкуванні» </vt:lpstr>
      <vt:lpstr>Олена Селіванова: «дискурс» = комунікативна подія, або замкнута цілісна комунікативна ситуація, в яку занурений текст та комуніканти</vt:lpstr>
      <vt:lpstr>Флорій Бацевич: дискурс = «тип комунікативної діяльності, інтерактивне явище»</vt:lpstr>
      <vt:lpstr>Олександр Іліаді : «дискурс – це складне явище комунікативної культури»</vt:lpstr>
      <vt:lpstr>Полісемія і казуальні розбіжності омонімічного вживання терміну</vt:lpstr>
      <vt:lpstr>Патрік Серіо</vt:lpstr>
      <vt:lpstr>Патрік Серіо: мова, в якій брехня стала правдою</vt:lpstr>
      <vt:lpstr>Оксана Пахльовська: в СРСР  мова влади стала владою мови в суспільстві, виключеному з сучасної історії.</vt:lpstr>
      <vt:lpstr>Новомова</vt:lpstr>
      <vt:lpstr> Подвійне Мислення (Doublethink) = неуникна звичка свідомості</vt:lpstr>
      <vt:lpstr>Гіпотеза  Едварда Сапіра - Бенжаміна Уорфа</vt:lpstr>
      <vt:lpstr>Гіпотеза Едварда Сапіра-Бенжаміна Уорфа</vt:lpstr>
      <vt:lpstr>Культурні дискурси (концепція Оксани Пахльовської)</vt:lpstr>
      <vt:lpstr>Слово як чинник формування колективного несвідомого  </vt:lpstr>
      <vt:lpstr>Карл Поппер про два типи суспільства</vt:lpstr>
      <vt:lpstr>Дискурс у лінгвістиці</vt:lpstr>
      <vt:lpstr>Філософське розуміння дискурсу</vt:lpstr>
      <vt:lpstr>Мішель Фуко (1926–1984)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Дискурс в інтелектуальному просторі міждисциплінарного діалогу.</dc:title>
  <dc:creator>Nataliya Torkut</dc:creator>
  <cp:lastModifiedBy>Nataliya Torkut</cp:lastModifiedBy>
  <cp:revision>15</cp:revision>
  <dcterms:created xsi:type="dcterms:W3CDTF">2024-02-10T14:13:39Z</dcterms:created>
  <dcterms:modified xsi:type="dcterms:W3CDTF">2024-02-11T22:38:37Z</dcterms:modified>
</cp:coreProperties>
</file>