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57" autoAdjust="0"/>
  </p:normalViewPr>
  <p:slideViewPr>
    <p:cSldViewPr snapToGrid="0">
      <p:cViewPr varScale="1"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066C9-0655-4331-AAA2-7243BECB270D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CFF03D-96A6-4246-94A5-D7B8FD17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33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FF03D-96A6-4246-94A5-D7B8FD17A0A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692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2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77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3912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4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6326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9624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381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965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701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304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7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2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08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50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31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18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FF904-9CFD-4F6D-894D-EB1090544DC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FCCA0C6-C8B4-4A6A-9343-1D6604C59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47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473726"/>
            <a:ext cx="8915399" cy="77118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Лекція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1630496" y="1828800"/>
            <a:ext cx="9874117" cy="4549965"/>
          </a:xfrm>
        </p:spPr>
        <p:txBody>
          <a:bodyPr anchor="ctr">
            <a:normAutofit/>
          </a:bodyPr>
          <a:lstStyle/>
          <a:p>
            <a:pPr algn="ctr"/>
            <a:r>
              <a:rPr lang="uk-UA" sz="4400" b="1" dirty="0"/>
              <a:t>Методика інформаційного консультування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037301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0213" y="243068"/>
            <a:ext cx="9224399" cy="775504"/>
          </a:xfrm>
        </p:spPr>
        <p:txBody>
          <a:bodyPr/>
          <a:lstStyle/>
          <a:p>
            <a:pPr algn="ctr"/>
            <a:r>
              <a:rPr lang="uk-UA" dirty="0" smtClean="0"/>
              <a:t>Переваги інтегрованого консалтингу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7623" y="1018572"/>
            <a:ext cx="11490593" cy="5712734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3600" dirty="0" err="1"/>
              <a:t>Підвищення</a:t>
            </a:r>
            <a:r>
              <a:rPr lang="ru-RU" sz="3600" dirty="0"/>
              <a:t> </a:t>
            </a:r>
            <a:r>
              <a:rPr lang="ru-RU" sz="3600" b="1" dirty="0" err="1"/>
              <a:t>ефективності</a:t>
            </a:r>
            <a:r>
              <a:rPr lang="ru-RU" sz="3600" dirty="0"/>
              <a:t> </a:t>
            </a:r>
            <a:r>
              <a:rPr lang="ru-RU" sz="3600" dirty="0" err="1"/>
              <a:t>бізнесу</a:t>
            </a:r>
            <a:r>
              <a:rPr lang="ru-RU" sz="3600" dirty="0"/>
              <a:t>: </a:t>
            </a:r>
            <a:r>
              <a:rPr lang="ru-RU" sz="3600" dirty="0" err="1"/>
              <a:t>Оптимізація</a:t>
            </a:r>
            <a:r>
              <a:rPr lang="ru-RU" sz="3600" dirty="0"/>
              <a:t> </a:t>
            </a:r>
            <a:r>
              <a:rPr lang="ru-RU" sz="3600" dirty="0" err="1"/>
              <a:t>процесів</a:t>
            </a:r>
            <a:r>
              <a:rPr lang="ru-RU" sz="3600" dirty="0"/>
              <a:t>, зниження </a:t>
            </a:r>
            <a:r>
              <a:rPr lang="ru-RU" sz="3600" dirty="0" err="1"/>
              <a:t>витрат</a:t>
            </a:r>
            <a:r>
              <a:rPr lang="ru-RU" sz="3600" dirty="0"/>
              <a:t>, </a:t>
            </a:r>
            <a:r>
              <a:rPr lang="ru-RU" sz="3600" dirty="0" err="1"/>
              <a:t>зростання</a:t>
            </a:r>
            <a:r>
              <a:rPr lang="ru-RU" sz="3600" dirty="0"/>
              <a:t> </a:t>
            </a:r>
            <a:r>
              <a:rPr lang="ru-RU" sz="3600" dirty="0" err="1"/>
              <a:t>прибутку</a:t>
            </a:r>
            <a:r>
              <a:rPr lang="ru-RU" sz="3600" dirty="0"/>
              <a:t>. </a:t>
            </a:r>
            <a:endParaRPr lang="ru-RU" sz="3600" dirty="0" smtClean="0"/>
          </a:p>
          <a:p>
            <a:pPr algn="just"/>
            <a:r>
              <a:rPr lang="ru-RU" sz="3600" b="1" dirty="0" err="1" smtClean="0"/>
              <a:t>Поліпшення</a:t>
            </a:r>
            <a:r>
              <a:rPr lang="ru-RU" sz="3600" dirty="0" smtClean="0"/>
              <a:t> </a:t>
            </a:r>
            <a:r>
              <a:rPr lang="ru-RU" sz="3600" dirty="0" err="1"/>
              <a:t>ухвалення</a:t>
            </a:r>
            <a:r>
              <a:rPr lang="ru-RU" sz="3600" dirty="0"/>
              <a:t> </a:t>
            </a:r>
            <a:r>
              <a:rPr lang="ru-RU" sz="3600" dirty="0" err="1"/>
              <a:t>рішень</a:t>
            </a:r>
            <a:r>
              <a:rPr lang="ru-RU" sz="3600" dirty="0"/>
              <a:t>: </a:t>
            </a:r>
            <a:r>
              <a:rPr lang="ru-RU" sz="3600" dirty="0" err="1"/>
              <a:t>Забезпечення</a:t>
            </a:r>
            <a:r>
              <a:rPr lang="ru-RU" sz="3600" dirty="0"/>
              <a:t> доступу до </a:t>
            </a:r>
            <a:r>
              <a:rPr lang="ru-RU" sz="3600" dirty="0" err="1"/>
              <a:t>експертних</a:t>
            </a:r>
            <a:r>
              <a:rPr lang="ru-RU" sz="3600" dirty="0"/>
              <a:t> </a:t>
            </a:r>
            <a:r>
              <a:rPr lang="ru-RU" sz="3600" dirty="0" err="1"/>
              <a:t>знань</a:t>
            </a:r>
            <a:r>
              <a:rPr lang="ru-RU" sz="3600" dirty="0"/>
              <a:t> та </a:t>
            </a:r>
            <a:r>
              <a:rPr lang="ru-RU" sz="3600" dirty="0" err="1"/>
              <a:t>інструментів</a:t>
            </a:r>
            <a:r>
              <a:rPr lang="ru-RU" sz="3600" dirty="0"/>
              <a:t> для </a:t>
            </a:r>
            <a:r>
              <a:rPr lang="ru-RU" sz="3600" dirty="0" err="1"/>
              <a:t>обґрунтованого</a:t>
            </a:r>
            <a:r>
              <a:rPr lang="ru-RU" sz="3600" dirty="0"/>
              <a:t> </a:t>
            </a:r>
            <a:r>
              <a:rPr lang="ru-RU" sz="3600" dirty="0" err="1"/>
              <a:t>вибору</a:t>
            </a:r>
            <a:r>
              <a:rPr lang="ru-RU" sz="3600" dirty="0"/>
              <a:t> </a:t>
            </a:r>
            <a:r>
              <a:rPr lang="ru-RU" sz="3600" dirty="0" err="1"/>
              <a:t>стратегій</a:t>
            </a:r>
            <a:r>
              <a:rPr lang="ru-RU" sz="3600" dirty="0"/>
              <a:t>. </a:t>
            </a:r>
            <a:endParaRPr lang="ru-RU" sz="3600" dirty="0" smtClean="0"/>
          </a:p>
          <a:p>
            <a:pPr algn="just"/>
            <a:r>
              <a:rPr lang="ru-RU" sz="3600" b="1" dirty="0" err="1" smtClean="0"/>
              <a:t>Прискорення</a:t>
            </a:r>
            <a:r>
              <a:rPr lang="ru-RU" sz="3600" dirty="0" smtClean="0"/>
              <a:t> </a:t>
            </a:r>
            <a:r>
              <a:rPr lang="ru-RU" sz="3600" dirty="0" err="1"/>
              <a:t>змін</a:t>
            </a:r>
            <a:r>
              <a:rPr lang="ru-RU" sz="3600" dirty="0"/>
              <a:t>: </a:t>
            </a:r>
            <a:r>
              <a:rPr lang="ru-RU" sz="3600" dirty="0" err="1"/>
              <a:t>Розробка</a:t>
            </a:r>
            <a:r>
              <a:rPr lang="ru-RU" sz="3600" dirty="0"/>
              <a:t> та </a:t>
            </a:r>
            <a:r>
              <a:rPr lang="ru-RU" sz="3600" dirty="0" err="1"/>
              <a:t>реалізація</a:t>
            </a:r>
            <a:r>
              <a:rPr lang="ru-RU" sz="3600" dirty="0"/>
              <a:t> </a:t>
            </a:r>
            <a:r>
              <a:rPr lang="ru-RU" sz="3600" dirty="0" err="1"/>
              <a:t>комплексних</a:t>
            </a:r>
            <a:r>
              <a:rPr lang="ru-RU" sz="3600" dirty="0"/>
              <a:t> </a:t>
            </a:r>
            <a:r>
              <a:rPr lang="ru-RU" sz="3600" dirty="0" err="1"/>
              <a:t>планів</a:t>
            </a:r>
            <a:r>
              <a:rPr lang="ru-RU" sz="3600" dirty="0"/>
              <a:t> </a:t>
            </a:r>
            <a:r>
              <a:rPr lang="ru-RU" sz="3600" dirty="0" err="1"/>
              <a:t>трансформації</a:t>
            </a:r>
            <a:r>
              <a:rPr lang="ru-RU" sz="3600" dirty="0"/>
              <a:t> </a:t>
            </a:r>
            <a:r>
              <a:rPr lang="ru-RU" sz="3600" dirty="0" err="1"/>
              <a:t>бізнесу</a:t>
            </a:r>
            <a:r>
              <a:rPr lang="ru-RU" sz="3600" dirty="0"/>
              <a:t>. </a:t>
            </a:r>
            <a:endParaRPr lang="ru-RU" sz="3600" dirty="0" smtClean="0"/>
          </a:p>
          <a:p>
            <a:pPr algn="just"/>
            <a:r>
              <a:rPr lang="ru-RU" sz="3600" b="1" dirty="0" err="1" smtClean="0"/>
              <a:t>Підвищення</a:t>
            </a:r>
            <a:r>
              <a:rPr lang="ru-RU" sz="3600" dirty="0" smtClean="0"/>
              <a:t> </a:t>
            </a:r>
            <a:r>
              <a:rPr lang="ru-RU" sz="3600" dirty="0" err="1"/>
              <a:t>конкурентоспроможності</a:t>
            </a:r>
            <a:r>
              <a:rPr lang="ru-RU" sz="3600" dirty="0"/>
              <a:t>: </a:t>
            </a:r>
            <a:r>
              <a:rPr lang="ru-RU" sz="3600" dirty="0" err="1"/>
              <a:t>Адаптація</a:t>
            </a:r>
            <a:r>
              <a:rPr lang="ru-RU" sz="3600" dirty="0"/>
              <a:t> до </a:t>
            </a:r>
            <a:r>
              <a:rPr lang="ru-RU" sz="3600" dirty="0" err="1"/>
              <a:t>мінливих</a:t>
            </a:r>
            <a:r>
              <a:rPr lang="ru-RU" sz="3600" dirty="0"/>
              <a:t> </a:t>
            </a:r>
            <a:r>
              <a:rPr lang="ru-RU" sz="3600" dirty="0" err="1"/>
              <a:t>ринкових</a:t>
            </a:r>
            <a:r>
              <a:rPr lang="ru-RU" sz="3600" dirty="0"/>
              <a:t> умов та </a:t>
            </a:r>
            <a:r>
              <a:rPr lang="ru-RU" sz="3600" dirty="0" err="1"/>
              <a:t>створення</a:t>
            </a:r>
            <a:r>
              <a:rPr lang="ru-RU" sz="3600" dirty="0"/>
              <a:t> </a:t>
            </a:r>
            <a:r>
              <a:rPr lang="ru-RU" sz="3600" dirty="0" err="1"/>
              <a:t>сталого</a:t>
            </a:r>
            <a:r>
              <a:rPr lang="ru-RU" sz="3600" dirty="0"/>
              <a:t> </a:t>
            </a:r>
            <a:r>
              <a:rPr lang="ru-RU" sz="3600" dirty="0" err="1"/>
              <a:t>бізнесу</a:t>
            </a:r>
            <a:r>
              <a:rPr lang="ru-RU" sz="2400" dirty="0"/>
              <a:t>. </a:t>
            </a:r>
            <a:endParaRPr lang="ru-RU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370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605" y="254644"/>
            <a:ext cx="10463514" cy="648181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інтегрованого</a:t>
            </a:r>
            <a:r>
              <a:rPr lang="ru-RU" dirty="0"/>
              <a:t> </a:t>
            </a:r>
            <a:r>
              <a:rPr lang="ru-RU" dirty="0" smtClean="0"/>
              <a:t>консалтингу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3557" y="1366091"/>
            <a:ext cx="11556694" cy="5078775"/>
          </a:xfrm>
        </p:spPr>
        <p:txBody>
          <a:bodyPr/>
          <a:lstStyle/>
          <a:p>
            <a:pPr algn="just"/>
            <a:r>
              <a:rPr lang="ru-RU" sz="2800" b="1" dirty="0" err="1" smtClean="0"/>
              <a:t>Стратегічне</a:t>
            </a:r>
            <a:r>
              <a:rPr lang="ru-RU" sz="2800" dirty="0" smtClean="0"/>
              <a:t> </a:t>
            </a:r>
            <a:r>
              <a:rPr lang="ru-RU" sz="2800" dirty="0" err="1"/>
              <a:t>планування</a:t>
            </a:r>
            <a:r>
              <a:rPr lang="ru-RU" sz="2800" dirty="0"/>
              <a:t>: </a:t>
            </a:r>
            <a:r>
              <a:rPr lang="ru-RU" sz="2800" dirty="0" err="1"/>
              <a:t>Розробка</a:t>
            </a:r>
            <a:r>
              <a:rPr lang="ru-RU" sz="2800" dirty="0"/>
              <a:t> </a:t>
            </a:r>
            <a:r>
              <a:rPr lang="ru-RU" sz="2800" dirty="0" err="1"/>
              <a:t>довгострокової</a:t>
            </a:r>
            <a:r>
              <a:rPr lang="ru-RU" sz="2800" dirty="0"/>
              <a:t> </a:t>
            </a:r>
            <a:r>
              <a:rPr lang="ru-RU" sz="2800" dirty="0" err="1"/>
              <a:t>стратегії</a:t>
            </a:r>
            <a:r>
              <a:rPr lang="ru-RU" sz="2800" dirty="0"/>
              <a:t> </a:t>
            </a:r>
            <a:r>
              <a:rPr lang="ru-RU" sz="2800" dirty="0" err="1"/>
              <a:t>розвитку</a:t>
            </a:r>
            <a:r>
              <a:rPr lang="ru-RU" sz="2800" dirty="0"/>
              <a:t>. </a:t>
            </a:r>
            <a:endParaRPr lang="ru-RU" sz="2800" dirty="0" smtClean="0"/>
          </a:p>
          <a:p>
            <a:pPr algn="just"/>
            <a:r>
              <a:rPr lang="ru-RU" sz="2800" b="1" dirty="0" err="1" smtClean="0"/>
              <a:t>Оптимізація</a:t>
            </a:r>
            <a:r>
              <a:rPr lang="ru-RU" sz="2800" dirty="0" smtClean="0"/>
              <a:t> </a:t>
            </a:r>
            <a:r>
              <a:rPr lang="ru-RU" sz="2800" dirty="0" err="1"/>
              <a:t>бізнес-процесів</a:t>
            </a:r>
            <a:r>
              <a:rPr lang="ru-RU" sz="2800" dirty="0"/>
              <a:t>: </a:t>
            </a:r>
            <a:r>
              <a:rPr lang="ru-RU" sz="2800" dirty="0" err="1"/>
              <a:t>Поліпшення</a:t>
            </a:r>
            <a:r>
              <a:rPr lang="ru-RU" sz="2800" dirty="0"/>
              <a:t> </a:t>
            </a:r>
            <a:r>
              <a:rPr lang="ru-RU" sz="2800" dirty="0" err="1"/>
              <a:t>ефективності</a:t>
            </a:r>
            <a:r>
              <a:rPr lang="ru-RU" sz="2800" dirty="0"/>
              <a:t> </a:t>
            </a:r>
            <a:r>
              <a:rPr lang="ru-RU" sz="2800" dirty="0" err="1"/>
              <a:t>операцій</a:t>
            </a:r>
            <a:r>
              <a:rPr lang="ru-RU" sz="2800" dirty="0"/>
              <a:t> та зниження </a:t>
            </a:r>
            <a:r>
              <a:rPr lang="ru-RU" sz="2800" dirty="0" err="1" smtClean="0"/>
              <a:t>витрат</a:t>
            </a:r>
            <a:r>
              <a:rPr lang="ru-RU" sz="2800" dirty="0" smtClean="0"/>
              <a:t>.</a:t>
            </a:r>
          </a:p>
          <a:p>
            <a:pPr algn="just"/>
            <a:r>
              <a:rPr lang="ru-RU" sz="2800" b="1" dirty="0" err="1" smtClean="0"/>
              <a:t>Реорганізація</a:t>
            </a:r>
            <a:r>
              <a:rPr lang="ru-RU" sz="2800" dirty="0" smtClean="0"/>
              <a:t> </a:t>
            </a:r>
            <a:r>
              <a:rPr lang="ru-RU" sz="2800" dirty="0" err="1"/>
              <a:t>бізнесу</a:t>
            </a:r>
            <a:r>
              <a:rPr lang="ru-RU" sz="2800" dirty="0"/>
              <a:t>: </a:t>
            </a:r>
            <a:r>
              <a:rPr lang="ru-RU" sz="2800" dirty="0" err="1"/>
              <a:t>Зміна</a:t>
            </a:r>
            <a:r>
              <a:rPr lang="ru-RU" sz="2800" dirty="0"/>
              <a:t> </a:t>
            </a:r>
            <a:r>
              <a:rPr lang="ru-RU" sz="2800" dirty="0" err="1"/>
              <a:t>структури</a:t>
            </a:r>
            <a:r>
              <a:rPr lang="ru-RU" sz="2800" dirty="0"/>
              <a:t> </a:t>
            </a:r>
            <a:r>
              <a:rPr lang="ru-RU" sz="2800" dirty="0" err="1"/>
              <a:t>компанії</a:t>
            </a:r>
            <a:r>
              <a:rPr lang="ru-RU" sz="2800" dirty="0"/>
              <a:t> </a:t>
            </a:r>
            <a:r>
              <a:rPr lang="ru-RU" sz="2800" dirty="0" err="1"/>
              <a:t>підвищення</a:t>
            </a:r>
            <a:r>
              <a:rPr lang="ru-RU" sz="2800" dirty="0"/>
              <a:t> </a:t>
            </a:r>
            <a:r>
              <a:rPr lang="ru-RU" sz="2800" dirty="0" err="1"/>
              <a:t>гнучкості</a:t>
            </a:r>
            <a:r>
              <a:rPr lang="ru-RU" sz="2800" dirty="0"/>
              <a:t> і </a:t>
            </a:r>
            <a:r>
              <a:rPr lang="ru-RU" sz="2800" dirty="0" err="1" smtClean="0"/>
              <a:t>адаптивності</a:t>
            </a:r>
            <a:r>
              <a:rPr lang="ru-RU" sz="2800" dirty="0" smtClean="0"/>
              <a:t>.</a:t>
            </a:r>
          </a:p>
          <a:p>
            <a:pPr algn="just"/>
            <a:r>
              <a:rPr lang="ru-RU" sz="2800" b="1" dirty="0" err="1" smtClean="0"/>
              <a:t>Злиття</a:t>
            </a:r>
            <a:r>
              <a:rPr lang="ru-RU" sz="2800" b="1" dirty="0" smtClean="0"/>
              <a:t> та </a:t>
            </a:r>
            <a:r>
              <a:rPr lang="ru-RU" sz="2800" b="1" dirty="0" err="1"/>
              <a:t>поглинання</a:t>
            </a:r>
            <a:r>
              <a:rPr lang="ru-RU" sz="2800" dirty="0"/>
              <a:t>: </a:t>
            </a:r>
            <a:r>
              <a:rPr lang="ru-RU" sz="2800" dirty="0" err="1"/>
              <a:t>Інтеграція</a:t>
            </a:r>
            <a:r>
              <a:rPr lang="ru-RU" sz="2800" dirty="0"/>
              <a:t> </a:t>
            </a:r>
            <a:r>
              <a:rPr lang="ru-RU" sz="2800" dirty="0" err="1"/>
              <a:t>компаній</a:t>
            </a:r>
            <a:r>
              <a:rPr lang="ru-RU" sz="2800" dirty="0"/>
              <a:t> та </a:t>
            </a:r>
            <a:r>
              <a:rPr lang="ru-RU" sz="2800" dirty="0" err="1"/>
              <a:t>оптимізація</a:t>
            </a:r>
            <a:r>
              <a:rPr lang="ru-RU" sz="2800" dirty="0"/>
              <a:t>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. </a:t>
            </a:r>
            <a:endParaRPr lang="ru-RU" sz="2800" dirty="0" smtClean="0"/>
          </a:p>
          <a:p>
            <a:pPr algn="just"/>
            <a:r>
              <a:rPr lang="ru-RU" sz="2800" b="1" dirty="0" err="1" smtClean="0"/>
              <a:t>Управління</a:t>
            </a:r>
            <a:r>
              <a:rPr lang="ru-RU" sz="2800" b="1" dirty="0" smtClean="0"/>
              <a:t> </a:t>
            </a:r>
            <a:r>
              <a:rPr lang="ru-RU" sz="2800" b="1" dirty="0" err="1"/>
              <a:t>змінами</a:t>
            </a:r>
            <a:r>
              <a:rPr lang="ru-RU" sz="2800" b="1" dirty="0"/>
              <a:t>:</a:t>
            </a:r>
            <a:r>
              <a:rPr lang="ru-RU" sz="2800" dirty="0"/>
              <a:t> </a:t>
            </a:r>
            <a:r>
              <a:rPr lang="ru-RU" sz="2800" dirty="0" err="1"/>
              <a:t>Допомога</a:t>
            </a:r>
            <a:r>
              <a:rPr lang="ru-RU" sz="2800" dirty="0"/>
              <a:t> у </a:t>
            </a:r>
            <a:r>
              <a:rPr lang="ru-RU" sz="2800" dirty="0" err="1"/>
              <a:t>реалізації</a:t>
            </a:r>
            <a:r>
              <a:rPr lang="ru-RU" sz="2800" dirty="0"/>
              <a:t> великих </a:t>
            </a:r>
            <a:r>
              <a:rPr lang="ru-RU" sz="2800" dirty="0" err="1"/>
              <a:t>трансформаційних</a:t>
            </a:r>
            <a:r>
              <a:rPr lang="ru-RU" sz="2800" dirty="0"/>
              <a:t> </a:t>
            </a:r>
            <a:r>
              <a:rPr lang="ru-RU" sz="2800" dirty="0" err="1"/>
              <a:t>проектів</a:t>
            </a:r>
            <a:r>
              <a:rPr lang="ru-RU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39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1177" y="264406"/>
            <a:ext cx="10083435" cy="1222871"/>
          </a:xfrm>
        </p:spPr>
        <p:txBody>
          <a:bodyPr/>
          <a:lstStyle/>
          <a:p>
            <a:r>
              <a:rPr lang="ru-RU" b="1"/>
              <a:t>Ситуаційне завдання з інтегрованого консалтингу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7455" y="1377108"/>
            <a:ext cx="11207157" cy="538724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b="1" dirty="0" err="1" smtClean="0"/>
              <a:t>Компанія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Середній</a:t>
            </a:r>
            <a:r>
              <a:rPr lang="ru-RU" sz="2400" dirty="0"/>
              <a:t> </a:t>
            </a:r>
            <a:r>
              <a:rPr lang="ru-RU" sz="2400" dirty="0" err="1"/>
              <a:t>український</a:t>
            </a:r>
            <a:r>
              <a:rPr lang="ru-RU" sz="2400" dirty="0"/>
              <a:t> </a:t>
            </a:r>
            <a:r>
              <a:rPr lang="ru-RU" sz="2400" dirty="0" err="1"/>
              <a:t>виробник</a:t>
            </a:r>
            <a:r>
              <a:rPr lang="ru-RU" sz="2400" dirty="0"/>
              <a:t> </a:t>
            </a:r>
            <a:r>
              <a:rPr lang="ru-RU" sz="2400" dirty="0" err="1"/>
              <a:t>харчових</a:t>
            </a:r>
            <a:r>
              <a:rPr lang="ru-RU" sz="2400" dirty="0"/>
              <a:t> </a:t>
            </a:r>
            <a:r>
              <a:rPr lang="ru-RU" sz="2400" dirty="0" err="1"/>
              <a:t>продуктів</a:t>
            </a:r>
            <a:r>
              <a:rPr lang="ru-RU" sz="2400" dirty="0"/>
              <a:t>, </a:t>
            </a:r>
            <a:r>
              <a:rPr lang="ru-RU" sz="2400" dirty="0" err="1"/>
              <a:t>спеціалізується</a:t>
            </a:r>
            <a:r>
              <a:rPr lang="ru-RU" sz="2400" dirty="0"/>
              <a:t> на </a:t>
            </a:r>
            <a:r>
              <a:rPr lang="ru-RU" sz="2400" dirty="0" err="1"/>
              <a:t>виготовленні</a:t>
            </a:r>
            <a:r>
              <a:rPr lang="ru-RU" sz="2400" dirty="0"/>
              <a:t> </a:t>
            </a:r>
            <a:r>
              <a:rPr lang="ru-RU" sz="2400" dirty="0" err="1"/>
              <a:t>молочної</a:t>
            </a:r>
            <a:r>
              <a:rPr lang="ru-RU" sz="2400" dirty="0"/>
              <a:t> </a:t>
            </a:r>
            <a:r>
              <a:rPr lang="ru-RU" sz="2400" dirty="0" err="1"/>
              <a:t>продукції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r>
              <a:rPr lang="ru-RU" sz="2400" b="1" dirty="0"/>
              <a:t>Проблема:</a:t>
            </a:r>
            <a:r>
              <a:rPr lang="ru-RU" sz="2400" dirty="0"/>
              <a:t> </a:t>
            </a:r>
            <a:r>
              <a:rPr lang="ru-RU" sz="2400" dirty="0" err="1"/>
              <a:t>Компанія</a:t>
            </a:r>
            <a:r>
              <a:rPr lang="ru-RU" sz="2400" dirty="0"/>
              <a:t> </a:t>
            </a:r>
            <a:r>
              <a:rPr lang="ru-RU" sz="2400" dirty="0" err="1"/>
              <a:t>зіткнулася</a:t>
            </a:r>
            <a:r>
              <a:rPr lang="ru-RU" sz="2400" dirty="0"/>
              <a:t> </a:t>
            </a:r>
            <a:r>
              <a:rPr lang="ru-RU" sz="2400" dirty="0" err="1"/>
              <a:t>зі</a:t>
            </a:r>
            <a:r>
              <a:rPr lang="ru-RU" sz="2400" dirty="0"/>
              <a:t> </a:t>
            </a:r>
            <a:r>
              <a:rPr lang="ru-RU" sz="2400" dirty="0" err="1"/>
              <a:t>зниженням</a:t>
            </a:r>
            <a:r>
              <a:rPr lang="ru-RU" sz="2400" dirty="0"/>
              <a:t> </a:t>
            </a:r>
            <a:r>
              <a:rPr lang="ru-RU" sz="2400" dirty="0" err="1"/>
              <a:t>продажів</a:t>
            </a:r>
            <a:r>
              <a:rPr lang="ru-RU" sz="2400" dirty="0"/>
              <a:t> та </a:t>
            </a:r>
            <a:r>
              <a:rPr lang="ru-RU" sz="2400" dirty="0" err="1"/>
              <a:t>зменшенням</a:t>
            </a:r>
            <a:r>
              <a:rPr lang="ru-RU" sz="2400" dirty="0"/>
              <a:t> </a:t>
            </a:r>
            <a:r>
              <a:rPr lang="ru-RU" sz="2400" dirty="0" err="1"/>
              <a:t>частки</a:t>
            </a:r>
            <a:r>
              <a:rPr lang="ru-RU" sz="2400" dirty="0"/>
              <a:t> ринку. </a:t>
            </a:r>
            <a:r>
              <a:rPr lang="ru-RU" sz="2400" dirty="0" err="1"/>
              <a:t>Аналіз</a:t>
            </a:r>
            <a:r>
              <a:rPr lang="ru-RU" sz="2400" dirty="0"/>
              <a:t> ринку показав </a:t>
            </a:r>
            <a:r>
              <a:rPr lang="ru-RU" sz="2400" dirty="0" err="1"/>
              <a:t>зростаючу</a:t>
            </a:r>
            <a:r>
              <a:rPr lang="ru-RU" sz="2400" dirty="0"/>
              <a:t> </a:t>
            </a:r>
            <a:r>
              <a:rPr lang="ru-RU" sz="2400" dirty="0" err="1"/>
              <a:t>конкуренцію</a:t>
            </a:r>
            <a:r>
              <a:rPr lang="ru-RU" sz="2400" dirty="0"/>
              <a:t>, </a:t>
            </a:r>
            <a:r>
              <a:rPr lang="ru-RU" sz="2400" dirty="0" err="1"/>
              <a:t>зміну</a:t>
            </a:r>
            <a:r>
              <a:rPr lang="ru-RU" sz="2400" dirty="0"/>
              <a:t> </a:t>
            </a:r>
            <a:r>
              <a:rPr lang="ru-RU" sz="2400" dirty="0" err="1"/>
              <a:t>споживчих</a:t>
            </a:r>
            <a:r>
              <a:rPr lang="ru-RU" sz="2400" dirty="0"/>
              <a:t> </a:t>
            </a:r>
            <a:r>
              <a:rPr lang="ru-RU" sz="2400" dirty="0" err="1"/>
              <a:t>уподобань</a:t>
            </a:r>
            <a:r>
              <a:rPr lang="ru-RU" sz="2400" dirty="0"/>
              <a:t> (</a:t>
            </a:r>
            <a:r>
              <a:rPr lang="ru-RU" sz="2400" dirty="0" err="1"/>
              <a:t>збільшення</a:t>
            </a:r>
            <a:r>
              <a:rPr lang="ru-RU" sz="2400" dirty="0"/>
              <a:t> </a:t>
            </a:r>
            <a:r>
              <a:rPr lang="ru-RU" sz="2400" dirty="0" err="1"/>
              <a:t>попиту</a:t>
            </a:r>
            <a:r>
              <a:rPr lang="ru-RU" sz="2400" dirty="0"/>
              <a:t> на </a:t>
            </a:r>
            <a:r>
              <a:rPr lang="ru-RU" sz="2400" dirty="0" err="1"/>
              <a:t>органічні</a:t>
            </a:r>
            <a:r>
              <a:rPr lang="ru-RU" sz="2400" dirty="0"/>
              <a:t> та </a:t>
            </a:r>
            <a:r>
              <a:rPr lang="ru-RU" sz="2400" dirty="0" err="1"/>
              <a:t>функціональні</a:t>
            </a:r>
            <a:r>
              <a:rPr lang="ru-RU" sz="2400" dirty="0"/>
              <a:t> </a:t>
            </a:r>
            <a:r>
              <a:rPr lang="ru-RU" sz="2400" dirty="0" err="1"/>
              <a:t>продукти</a:t>
            </a:r>
            <a:r>
              <a:rPr lang="ru-RU" sz="2400" dirty="0"/>
              <a:t>) та </a:t>
            </a:r>
            <a:r>
              <a:rPr lang="ru-RU" sz="2400" dirty="0" err="1"/>
              <a:t>посилення</a:t>
            </a:r>
            <a:r>
              <a:rPr lang="ru-RU" sz="2400" dirty="0"/>
              <a:t> </a:t>
            </a:r>
            <a:r>
              <a:rPr lang="ru-RU" sz="2400" dirty="0" err="1"/>
              <a:t>екологічної</a:t>
            </a:r>
            <a:r>
              <a:rPr lang="ru-RU" sz="2400" dirty="0"/>
              <a:t> </a:t>
            </a:r>
            <a:r>
              <a:rPr lang="ru-RU" sz="2400" dirty="0" err="1"/>
              <a:t>свідомості</a:t>
            </a:r>
            <a:r>
              <a:rPr lang="ru-RU" sz="2400" dirty="0"/>
              <a:t> </a:t>
            </a:r>
            <a:r>
              <a:rPr lang="ru-RU" sz="2400" dirty="0" err="1"/>
              <a:t>споживачів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r>
              <a:rPr lang="ru-RU" sz="2400" b="1" dirty="0" err="1" smtClean="0"/>
              <a:t>Завдання</a:t>
            </a:r>
            <a:r>
              <a:rPr lang="ru-RU" sz="2400" dirty="0"/>
              <a:t>: </a:t>
            </a:r>
            <a:endParaRPr lang="ru-RU" sz="2400" dirty="0" smtClean="0"/>
          </a:p>
          <a:p>
            <a:pPr algn="just"/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/>
              <a:t>саме</a:t>
            </a:r>
            <a:r>
              <a:rPr lang="ru-RU" sz="2400" dirty="0"/>
              <a:t> </a:t>
            </a:r>
            <a:r>
              <a:rPr lang="ru-RU" sz="2400" dirty="0" err="1"/>
              <a:t>органічні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функціональні</a:t>
            </a:r>
            <a:r>
              <a:rPr lang="ru-RU" sz="2400" dirty="0"/>
              <a:t> </a:t>
            </a:r>
            <a:r>
              <a:rPr lang="ru-RU" sz="2400" dirty="0" err="1"/>
              <a:t>продукти</a:t>
            </a:r>
            <a:r>
              <a:rPr lang="ru-RU" sz="2400" dirty="0"/>
              <a:t> </a:t>
            </a:r>
            <a:r>
              <a:rPr lang="ru-RU" sz="2400" dirty="0" err="1"/>
              <a:t>можуть</a:t>
            </a:r>
            <a:r>
              <a:rPr lang="ru-RU" sz="2400" dirty="0"/>
              <a:t> бути </a:t>
            </a:r>
            <a:r>
              <a:rPr lang="ru-RU" sz="2400" dirty="0" err="1"/>
              <a:t>найбільш</a:t>
            </a:r>
            <a:r>
              <a:rPr lang="ru-RU" sz="2400" dirty="0"/>
              <a:t> </a:t>
            </a:r>
            <a:r>
              <a:rPr lang="ru-RU" sz="2400" dirty="0" err="1"/>
              <a:t>затребуваними</a:t>
            </a:r>
            <a:r>
              <a:rPr lang="ru-RU" sz="2400" dirty="0"/>
              <a:t> на ринку</a:t>
            </a:r>
            <a:r>
              <a:rPr lang="ru-RU" sz="2400" dirty="0" smtClean="0"/>
              <a:t>?</a:t>
            </a:r>
          </a:p>
          <a:p>
            <a:pPr algn="just"/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/>
              <a:t>канали </a:t>
            </a:r>
            <a:r>
              <a:rPr lang="ru-RU" sz="2400" dirty="0" err="1"/>
              <a:t>дистрибуції</a:t>
            </a:r>
            <a:r>
              <a:rPr lang="ru-RU" sz="2400" dirty="0"/>
              <a:t> є </a:t>
            </a:r>
            <a:r>
              <a:rPr lang="ru-RU" sz="2400" dirty="0" err="1"/>
              <a:t>найбільш</a:t>
            </a:r>
            <a:r>
              <a:rPr lang="ru-RU" sz="2400" dirty="0"/>
              <a:t> </a:t>
            </a:r>
            <a:r>
              <a:rPr lang="ru-RU" sz="2400" dirty="0" err="1"/>
              <a:t>ефективними</a:t>
            </a:r>
            <a:r>
              <a:rPr lang="ru-RU" sz="2400" dirty="0"/>
              <a:t> для </a:t>
            </a:r>
            <a:r>
              <a:rPr lang="ru-RU" sz="2400" dirty="0" err="1"/>
              <a:t>просування</a:t>
            </a:r>
            <a:r>
              <a:rPr lang="ru-RU" sz="2400" dirty="0"/>
              <a:t> </a:t>
            </a:r>
            <a:r>
              <a:rPr lang="ru-RU" sz="2400" dirty="0" err="1"/>
              <a:t>нових</a:t>
            </a:r>
            <a:r>
              <a:rPr lang="ru-RU" sz="2400" dirty="0"/>
              <a:t> </a:t>
            </a:r>
            <a:r>
              <a:rPr lang="ru-RU" sz="2400" dirty="0" err="1" smtClean="0"/>
              <a:t>продуктів</a:t>
            </a:r>
            <a:r>
              <a:rPr lang="ru-RU" sz="2400" dirty="0" smtClean="0"/>
              <a:t>?</a:t>
            </a:r>
          </a:p>
          <a:p>
            <a:pPr algn="just"/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/>
              <a:t>інструменти</a:t>
            </a:r>
            <a:r>
              <a:rPr lang="ru-RU" sz="2400" dirty="0"/>
              <a:t> цифрового маркетингу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використовувати</a:t>
            </a:r>
            <a:r>
              <a:rPr lang="ru-RU" sz="2400" dirty="0"/>
              <a:t> для </a:t>
            </a:r>
            <a:r>
              <a:rPr lang="ru-RU" sz="2400" dirty="0" err="1"/>
              <a:t>підвищення</a:t>
            </a:r>
            <a:r>
              <a:rPr lang="ru-RU" sz="2400" dirty="0"/>
              <a:t> </a:t>
            </a:r>
            <a:r>
              <a:rPr lang="ru-RU" sz="2400" dirty="0" err="1"/>
              <a:t>впізнаваності</a:t>
            </a:r>
            <a:r>
              <a:rPr lang="ru-RU" sz="2400" dirty="0"/>
              <a:t> </a:t>
            </a:r>
            <a:r>
              <a:rPr lang="ru-RU" sz="2400" dirty="0" smtClean="0"/>
              <a:t>бренду</a:t>
            </a:r>
            <a:r>
              <a:rPr lang="ru-RU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687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31494"/>
            <a:ext cx="8911687" cy="567159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Глибокий консалтинг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590" y="980501"/>
            <a:ext cx="11446526" cy="560758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err="1"/>
              <a:t>К</a:t>
            </a:r>
            <a:r>
              <a:rPr lang="ru-RU" sz="2400" dirty="0" err="1" smtClean="0"/>
              <a:t>омплексне</a:t>
            </a:r>
            <a:r>
              <a:rPr lang="ru-RU" sz="2400" dirty="0" smtClean="0"/>
              <a:t> </a:t>
            </a:r>
            <a:r>
              <a:rPr lang="ru-RU" sz="2400" dirty="0" err="1"/>
              <a:t>занурення</a:t>
            </a:r>
            <a:r>
              <a:rPr lang="ru-RU" sz="2400" dirty="0"/>
              <a:t> у </a:t>
            </a:r>
            <a:r>
              <a:rPr lang="ru-RU" sz="2400" dirty="0" err="1"/>
              <a:t>бізнес-процеси</a:t>
            </a:r>
            <a:r>
              <a:rPr lang="ru-RU" sz="2400" dirty="0"/>
              <a:t> </a:t>
            </a:r>
            <a:r>
              <a:rPr lang="ru-RU" sz="2400" dirty="0" err="1"/>
              <a:t>компанії</a:t>
            </a:r>
            <a:r>
              <a:rPr lang="ru-RU" sz="2400" dirty="0"/>
              <a:t> з метою </a:t>
            </a:r>
            <a:r>
              <a:rPr lang="ru-RU" sz="2400" dirty="0" err="1"/>
              <a:t>виявлення</a:t>
            </a:r>
            <a:r>
              <a:rPr lang="ru-RU" sz="2400" dirty="0"/>
              <a:t> </a:t>
            </a:r>
            <a:r>
              <a:rPr lang="ru-RU" sz="2400" dirty="0" err="1"/>
              <a:t>прихованих</a:t>
            </a:r>
            <a:r>
              <a:rPr lang="ru-RU" sz="2400" dirty="0"/>
              <a:t> </a:t>
            </a:r>
            <a:r>
              <a:rPr lang="ru-RU" sz="2400" dirty="0" err="1"/>
              <a:t>потенціалів</a:t>
            </a:r>
            <a:r>
              <a:rPr lang="ru-RU" sz="2400" dirty="0"/>
              <a:t>, </a:t>
            </a:r>
            <a:r>
              <a:rPr lang="ru-RU" sz="2400" dirty="0" err="1"/>
              <a:t>оптимізації</a:t>
            </a:r>
            <a:r>
              <a:rPr lang="ru-RU" sz="2400" dirty="0"/>
              <a:t> </a:t>
            </a:r>
            <a:r>
              <a:rPr lang="ru-RU" sz="2400" dirty="0" err="1"/>
              <a:t>роботи</a:t>
            </a:r>
            <a:r>
              <a:rPr lang="ru-RU" sz="2400" dirty="0"/>
              <a:t> та </a:t>
            </a:r>
            <a:r>
              <a:rPr lang="ru-RU" sz="2400" dirty="0" err="1"/>
              <a:t>досягнення</a:t>
            </a:r>
            <a:r>
              <a:rPr lang="ru-RU" sz="2400" dirty="0"/>
              <a:t> </a:t>
            </a:r>
            <a:r>
              <a:rPr lang="ru-RU" sz="2400" dirty="0" err="1"/>
              <a:t>стратегічних</a:t>
            </a:r>
            <a:r>
              <a:rPr lang="ru-RU" sz="2400" dirty="0"/>
              <a:t> </a:t>
            </a:r>
            <a:r>
              <a:rPr lang="ru-RU" sz="2400" dirty="0" err="1"/>
              <a:t>цілей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err="1" smtClean="0"/>
              <a:t>Всебічний</a:t>
            </a:r>
            <a:r>
              <a:rPr lang="ru-RU" sz="2400" dirty="0" smtClean="0"/>
              <a:t> </a:t>
            </a:r>
            <a:r>
              <a:rPr lang="ru-RU" sz="2400" dirty="0" err="1"/>
              <a:t>аналіз</a:t>
            </a:r>
            <a:r>
              <a:rPr lang="ru-RU" sz="2400" dirty="0"/>
              <a:t>: </a:t>
            </a:r>
            <a:r>
              <a:rPr lang="ru-RU" sz="2400" dirty="0" err="1"/>
              <a:t>Вивчаються</a:t>
            </a:r>
            <a:r>
              <a:rPr lang="ru-RU" sz="2400" dirty="0"/>
              <a:t> як </a:t>
            </a:r>
            <a:r>
              <a:rPr lang="ru-RU" sz="2400" dirty="0" err="1"/>
              <a:t>окремі</a:t>
            </a:r>
            <a:r>
              <a:rPr lang="ru-RU" sz="2400" dirty="0"/>
              <a:t> </a:t>
            </a:r>
            <a:r>
              <a:rPr lang="ru-RU" sz="2400" dirty="0" err="1"/>
              <a:t>аспекти</a:t>
            </a:r>
            <a:r>
              <a:rPr lang="ru-RU" sz="2400" dirty="0"/>
              <a:t> </a:t>
            </a:r>
            <a:r>
              <a:rPr lang="ru-RU" sz="2400" dirty="0" err="1"/>
              <a:t>бізнесу</a:t>
            </a:r>
            <a:r>
              <a:rPr lang="ru-RU" sz="2400" dirty="0"/>
              <a:t>, а й </a:t>
            </a:r>
            <a:r>
              <a:rPr lang="ru-RU" sz="2400" dirty="0" err="1"/>
              <a:t>взаємозалежні</a:t>
            </a:r>
            <a:r>
              <a:rPr lang="ru-RU" sz="2400" dirty="0"/>
              <a:t> </a:t>
            </a:r>
            <a:r>
              <a:rPr lang="ru-RU" sz="2400" dirty="0" err="1"/>
              <a:t>процеси</a:t>
            </a:r>
            <a:r>
              <a:rPr lang="ru-RU" sz="2400" dirty="0"/>
              <a:t>,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стратегічного</a:t>
            </a:r>
            <a:r>
              <a:rPr lang="ru-RU" sz="2400" dirty="0"/>
              <a:t> </a:t>
            </a:r>
            <a:r>
              <a:rPr lang="ru-RU" sz="2400" dirty="0" err="1"/>
              <a:t>планування</a:t>
            </a:r>
            <a:r>
              <a:rPr lang="ru-RU" sz="2400" dirty="0"/>
              <a:t> до </a:t>
            </a:r>
            <a:r>
              <a:rPr lang="ru-RU" sz="2400" dirty="0" err="1"/>
              <a:t>операційної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err="1" smtClean="0"/>
              <a:t>Індивідуальний</a:t>
            </a:r>
            <a:r>
              <a:rPr lang="ru-RU" sz="2400" dirty="0" smtClean="0"/>
              <a:t> </a:t>
            </a:r>
            <a:r>
              <a:rPr lang="ru-RU" sz="2400" dirty="0" err="1"/>
              <a:t>підхід</a:t>
            </a:r>
            <a:r>
              <a:rPr lang="ru-RU" sz="2400" dirty="0"/>
              <a:t>: </a:t>
            </a:r>
            <a:r>
              <a:rPr lang="ru-RU" sz="2400" dirty="0" err="1"/>
              <a:t>Розробляються</a:t>
            </a:r>
            <a:r>
              <a:rPr lang="ru-RU" sz="2400" dirty="0"/>
              <a:t> </a:t>
            </a:r>
            <a:r>
              <a:rPr lang="ru-RU" sz="2400" dirty="0" err="1"/>
              <a:t>унікальні</a:t>
            </a:r>
            <a:r>
              <a:rPr lang="ru-RU" sz="2400" dirty="0"/>
              <a:t> </a:t>
            </a:r>
            <a:r>
              <a:rPr lang="ru-RU" sz="2400" dirty="0" err="1"/>
              <a:t>рішення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враховують</a:t>
            </a:r>
            <a:r>
              <a:rPr lang="ru-RU" sz="2400" dirty="0"/>
              <a:t> </a:t>
            </a:r>
            <a:r>
              <a:rPr lang="ru-RU" sz="2400" dirty="0" err="1"/>
              <a:t>специфіку</a:t>
            </a:r>
            <a:r>
              <a:rPr lang="ru-RU" sz="2400" dirty="0"/>
              <a:t> конкретного </a:t>
            </a:r>
            <a:r>
              <a:rPr lang="ru-RU" sz="2400" dirty="0" err="1"/>
              <a:t>бізнесу</a:t>
            </a:r>
            <a:r>
              <a:rPr lang="ru-RU" sz="2400" dirty="0"/>
              <a:t> та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оточення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err="1" smtClean="0"/>
              <a:t>Тривале</a:t>
            </a:r>
            <a:r>
              <a:rPr lang="ru-RU" sz="2400" dirty="0" smtClean="0"/>
              <a:t> </a:t>
            </a:r>
            <a:r>
              <a:rPr lang="ru-RU" sz="2400" dirty="0" err="1"/>
              <a:t>співробітництво</a:t>
            </a:r>
            <a:r>
              <a:rPr lang="ru-RU" sz="2400" dirty="0"/>
              <a:t>: </a:t>
            </a:r>
            <a:r>
              <a:rPr lang="ru-RU" sz="2400" dirty="0" err="1"/>
              <a:t>Консультанти</a:t>
            </a:r>
            <a:r>
              <a:rPr lang="ru-RU" sz="2400" dirty="0"/>
              <a:t> </a:t>
            </a:r>
            <a:r>
              <a:rPr lang="ru-RU" sz="2400" dirty="0" err="1"/>
              <a:t>працюють</a:t>
            </a:r>
            <a:r>
              <a:rPr lang="ru-RU" sz="2400" dirty="0"/>
              <a:t> з </a:t>
            </a:r>
            <a:r>
              <a:rPr lang="ru-RU" sz="2400" dirty="0" err="1"/>
              <a:t>компанією</a:t>
            </a:r>
            <a:r>
              <a:rPr lang="ru-RU" sz="2400" dirty="0"/>
              <a:t> </a:t>
            </a:r>
            <a:r>
              <a:rPr lang="ru-RU" sz="2400" dirty="0" err="1"/>
              <a:t>протягом</a:t>
            </a:r>
            <a:r>
              <a:rPr lang="ru-RU" sz="2400" dirty="0"/>
              <a:t> </a:t>
            </a:r>
            <a:r>
              <a:rPr lang="ru-RU" sz="2400" dirty="0" err="1"/>
              <a:t>тривалого</a:t>
            </a:r>
            <a:r>
              <a:rPr lang="ru-RU" sz="2400" dirty="0"/>
              <a:t> часу, </a:t>
            </a:r>
            <a:r>
              <a:rPr lang="ru-RU" sz="2400" dirty="0" err="1"/>
              <a:t>забезпечуючи</a:t>
            </a:r>
            <a:r>
              <a:rPr lang="ru-RU" sz="2400" dirty="0"/>
              <a:t> </a:t>
            </a:r>
            <a:r>
              <a:rPr lang="ru-RU" sz="2400" dirty="0" err="1"/>
              <a:t>супровід</a:t>
            </a:r>
            <a:r>
              <a:rPr lang="ru-RU" sz="2400" dirty="0"/>
              <a:t> </a:t>
            </a:r>
            <a:r>
              <a:rPr lang="ru-RU" sz="2400" dirty="0" err="1"/>
              <a:t>змін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Фокус </a:t>
            </a:r>
            <a:r>
              <a:rPr lang="ru-RU" sz="2400" dirty="0"/>
              <a:t>на </a:t>
            </a:r>
            <a:r>
              <a:rPr lang="ru-RU" sz="2400" dirty="0" err="1"/>
              <a:t>довгостроковій</a:t>
            </a:r>
            <a:r>
              <a:rPr lang="ru-RU" sz="2400" dirty="0"/>
              <a:t> </a:t>
            </a:r>
            <a:r>
              <a:rPr lang="ru-RU" sz="2400" dirty="0" err="1"/>
              <a:t>перспективі</a:t>
            </a:r>
            <a:r>
              <a:rPr lang="ru-RU" sz="2400" dirty="0"/>
              <a:t>: </a:t>
            </a:r>
            <a:r>
              <a:rPr lang="ru-RU" sz="2400" dirty="0" err="1" smtClean="0"/>
              <a:t>створення</a:t>
            </a:r>
            <a:r>
              <a:rPr lang="ru-RU" sz="2400" dirty="0" smtClean="0"/>
              <a:t> </a:t>
            </a:r>
            <a:r>
              <a:rPr lang="ru-RU" sz="2400" dirty="0" err="1"/>
              <a:t>стійкої</a:t>
            </a:r>
            <a:r>
              <a:rPr lang="ru-RU" sz="2400" dirty="0"/>
              <a:t> </a:t>
            </a:r>
            <a:r>
              <a:rPr lang="ru-RU" sz="2400" dirty="0" err="1"/>
              <a:t>моделі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бізнесу</a:t>
            </a:r>
            <a:r>
              <a:rPr lang="ru-RU" sz="2400" dirty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6715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6429" y="220338"/>
            <a:ext cx="9918183" cy="649996"/>
          </a:xfrm>
        </p:spPr>
        <p:txBody>
          <a:bodyPr/>
          <a:lstStyle/>
          <a:p>
            <a:pPr algn="ctr"/>
            <a:r>
              <a:rPr lang="ru-RU"/>
              <a:t>Основні етапи глибокого консалтингу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911" y="1410159"/>
            <a:ext cx="10909701" cy="5233011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b="1" dirty="0" err="1" smtClean="0"/>
              <a:t>Аналіз</a:t>
            </a:r>
            <a:r>
              <a:rPr lang="ru-RU" sz="2800" dirty="0" smtClean="0"/>
              <a:t> </a:t>
            </a:r>
            <a:r>
              <a:rPr lang="ru-RU" sz="2800" dirty="0"/>
              <a:t>поточного стану: </a:t>
            </a:r>
            <a:r>
              <a:rPr lang="ru-RU" sz="2800" dirty="0" err="1"/>
              <a:t>Збір</a:t>
            </a:r>
            <a:r>
              <a:rPr lang="ru-RU" sz="2800" dirty="0"/>
              <a:t> та </a:t>
            </a:r>
            <a:r>
              <a:rPr lang="ru-RU" sz="2800" dirty="0" err="1"/>
              <a:t>аналіз</a:t>
            </a:r>
            <a:r>
              <a:rPr lang="ru-RU" sz="2800" dirty="0"/>
              <a:t> </a:t>
            </a:r>
            <a:r>
              <a:rPr lang="ru-RU" sz="2800" dirty="0" err="1"/>
              <a:t>даних</a:t>
            </a:r>
            <a:r>
              <a:rPr lang="ru-RU" sz="2800" dirty="0"/>
              <a:t> про </a:t>
            </a:r>
            <a:r>
              <a:rPr lang="ru-RU" sz="2800" dirty="0" err="1"/>
              <a:t>компанію</a:t>
            </a:r>
            <a:r>
              <a:rPr lang="ru-RU" sz="2800" dirty="0"/>
              <a:t>, </a:t>
            </a:r>
            <a:r>
              <a:rPr lang="ru-RU" sz="2800" dirty="0" err="1"/>
              <a:t>її</a:t>
            </a:r>
            <a:r>
              <a:rPr lang="ru-RU" sz="2800" dirty="0"/>
              <a:t> </a:t>
            </a:r>
            <a:r>
              <a:rPr lang="ru-RU" sz="2800" dirty="0" err="1"/>
              <a:t>ринок</a:t>
            </a:r>
            <a:r>
              <a:rPr lang="ru-RU" sz="2800" dirty="0"/>
              <a:t> та </a:t>
            </a:r>
            <a:r>
              <a:rPr lang="ru-RU" sz="2800" dirty="0" err="1"/>
              <a:t>конкурентів</a:t>
            </a:r>
            <a:r>
              <a:rPr lang="ru-RU" sz="2800" dirty="0"/>
              <a:t>. </a:t>
            </a:r>
            <a:r>
              <a:rPr lang="ru-RU" sz="2800" dirty="0" err="1"/>
              <a:t>Оцінка</a:t>
            </a:r>
            <a:r>
              <a:rPr lang="ru-RU" sz="2800" dirty="0"/>
              <a:t> </a:t>
            </a:r>
            <a:r>
              <a:rPr lang="ru-RU" sz="2800" dirty="0" err="1"/>
              <a:t>ефективності</a:t>
            </a:r>
            <a:r>
              <a:rPr lang="ru-RU" sz="2800" dirty="0"/>
              <a:t> </a:t>
            </a:r>
            <a:r>
              <a:rPr lang="ru-RU" sz="2800" dirty="0" err="1"/>
              <a:t>бізнес-процесів</a:t>
            </a:r>
            <a:r>
              <a:rPr lang="ru-RU" sz="2800" dirty="0"/>
              <a:t>. </a:t>
            </a:r>
            <a:endParaRPr lang="ru-RU" sz="2800" dirty="0" smtClean="0"/>
          </a:p>
          <a:p>
            <a:pPr marL="0" indent="0" algn="just">
              <a:buNone/>
            </a:pPr>
            <a:r>
              <a:rPr lang="ru-RU" sz="2800" b="1" dirty="0" err="1" smtClean="0"/>
              <a:t>Ідентифікація</a:t>
            </a:r>
            <a:r>
              <a:rPr lang="ru-RU" sz="2800" dirty="0" smtClean="0"/>
              <a:t> </a:t>
            </a:r>
            <a:r>
              <a:rPr lang="ru-RU" sz="2800" dirty="0" err="1"/>
              <a:t>сильних</a:t>
            </a:r>
            <a:r>
              <a:rPr lang="ru-RU" sz="2800" dirty="0"/>
              <a:t> та </a:t>
            </a:r>
            <a:r>
              <a:rPr lang="ru-RU" sz="2800" dirty="0" err="1"/>
              <a:t>слабких</a:t>
            </a:r>
            <a:r>
              <a:rPr lang="ru-RU" sz="2800" dirty="0"/>
              <a:t> </a:t>
            </a:r>
            <a:r>
              <a:rPr lang="ru-RU" sz="2800" dirty="0" err="1"/>
              <a:t>сторін</a:t>
            </a:r>
            <a:r>
              <a:rPr lang="ru-RU" sz="2800" dirty="0"/>
              <a:t>. </a:t>
            </a:r>
            <a:endParaRPr lang="ru-RU" sz="2800" dirty="0" smtClean="0"/>
          </a:p>
          <a:p>
            <a:pPr marL="0" indent="0" algn="just">
              <a:buNone/>
            </a:pPr>
            <a:r>
              <a:rPr lang="ru-RU" sz="2800" b="1" dirty="0" err="1" smtClean="0"/>
              <a:t>Формування</a:t>
            </a:r>
            <a:r>
              <a:rPr lang="ru-RU" sz="2800" dirty="0" smtClean="0"/>
              <a:t> </a:t>
            </a:r>
            <a:r>
              <a:rPr lang="ru-RU" sz="2800" dirty="0" err="1"/>
              <a:t>стратегії</a:t>
            </a:r>
            <a:r>
              <a:rPr lang="ru-RU" sz="2800" dirty="0"/>
              <a:t>: </a:t>
            </a:r>
            <a:r>
              <a:rPr lang="ru-RU" sz="2800" dirty="0" err="1"/>
              <a:t>Розробка</a:t>
            </a:r>
            <a:r>
              <a:rPr lang="ru-RU" sz="2800" dirty="0"/>
              <a:t> </a:t>
            </a:r>
            <a:r>
              <a:rPr lang="ru-RU" sz="2800" dirty="0" err="1"/>
              <a:t>бачення</a:t>
            </a:r>
            <a:r>
              <a:rPr lang="ru-RU" sz="2800" dirty="0"/>
              <a:t> </a:t>
            </a:r>
            <a:r>
              <a:rPr lang="ru-RU" sz="2800" dirty="0" err="1"/>
              <a:t>майбутнього</a:t>
            </a:r>
            <a:r>
              <a:rPr lang="ru-RU" sz="2800" dirty="0"/>
              <a:t> </a:t>
            </a:r>
            <a:r>
              <a:rPr lang="ru-RU" sz="2800" dirty="0" err="1"/>
              <a:t>підприємства</a:t>
            </a:r>
            <a:r>
              <a:rPr lang="ru-RU" sz="2800" dirty="0"/>
              <a:t>. </a:t>
            </a:r>
            <a:endParaRPr lang="ru-RU" sz="2800" dirty="0" smtClean="0"/>
          </a:p>
          <a:p>
            <a:pPr marL="0" indent="0" algn="just">
              <a:buNone/>
            </a:pPr>
            <a:r>
              <a:rPr lang="ru-RU" sz="2800" b="1" dirty="0" err="1" smtClean="0"/>
              <a:t>Визначення</a:t>
            </a:r>
            <a:r>
              <a:rPr lang="ru-RU" sz="2800" dirty="0" smtClean="0"/>
              <a:t> </a:t>
            </a:r>
            <a:r>
              <a:rPr lang="ru-RU" sz="2800" dirty="0" err="1"/>
              <a:t>стратегічних</a:t>
            </a:r>
            <a:r>
              <a:rPr lang="ru-RU" sz="2800" dirty="0"/>
              <a:t> </a:t>
            </a:r>
            <a:r>
              <a:rPr lang="ru-RU" sz="2800" dirty="0" err="1"/>
              <a:t>цілей</a:t>
            </a:r>
            <a:r>
              <a:rPr lang="ru-RU" sz="2800" dirty="0"/>
              <a:t> та </a:t>
            </a:r>
            <a:r>
              <a:rPr lang="ru-RU" sz="2800" dirty="0" err="1"/>
              <a:t>ключових</a:t>
            </a:r>
            <a:r>
              <a:rPr lang="ru-RU" sz="2800" dirty="0"/>
              <a:t> </a:t>
            </a:r>
            <a:r>
              <a:rPr lang="ru-RU" sz="2800" dirty="0" err="1"/>
              <a:t>показників</a:t>
            </a:r>
            <a:r>
              <a:rPr lang="ru-RU" sz="2800" dirty="0"/>
              <a:t> </a:t>
            </a:r>
            <a:r>
              <a:rPr lang="ru-RU" sz="2800" dirty="0" err="1"/>
              <a:t>ефективності</a:t>
            </a:r>
            <a:r>
              <a:rPr lang="ru-RU" sz="2800" dirty="0"/>
              <a:t> (</a:t>
            </a:r>
            <a:r>
              <a:rPr lang="en-US" sz="2800" dirty="0"/>
              <a:t>KPI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389660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08344"/>
            <a:ext cx="8911687" cy="625033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Області застосування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7624" y="833377"/>
            <a:ext cx="11468559" cy="5941996"/>
          </a:xfrm>
        </p:spPr>
        <p:txBody>
          <a:bodyPr>
            <a:noAutofit/>
          </a:bodyPr>
          <a:lstStyle/>
          <a:p>
            <a:pPr algn="just"/>
            <a:r>
              <a:rPr lang="ru-RU" sz="2600" b="1" dirty="0" err="1"/>
              <a:t>Стратегічне</a:t>
            </a:r>
            <a:r>
              <a:rPr lang="ru-RU" sz="2600" b="1" dirty="0"/>
              <a:t> </a:t>
            </a:r>
            <a:r>
              <a:rPr lang="ru-RU" sz="2600" b="1" dirty="0" err="1"/>
              <a:t>планування</a:t>
            </a:r>
            <a:r>
              <a:rPr lang="ru-RU" sz="2600" b="1" dirty="0"/>
              <a:t>:</a:t>
            </a:r>
            <a:r>
              <a:rPr lang="ru-RU" sz="2600" dirty="0"/>
              <a:t> </a:t>
            </a:r>
            <a:r>
              <a:rPr lang="ru-RU" sz="2600" dirty="0" err="1"/>
              <a:t>Розробка</a:t>
            </a:r>
            <a:r>
              <a:rPr lang="ru-RU" sz="2600" dirty="0"/>
              <a:t> </a:t>
            </a:r>
            <a:r>
              <a:rPr lang="ru-RU" sz="2600" dirty="0" err="1"/>
              <a:t>довгострокової</a:t>
            </a:r>
            <a:r>
              <a:rPr lang="ru-RU" sz="2600" dirty="0"/>
              <a:t> </a:t>
            </a:r>
            <a:r>
              <a:rPr lang="ru-RU" sz="2600" dirty="0" err="1"/>
              <a:t>стратегії</a:t>
            </a:r>
            <a:r>
              <a:rPr lang="ru-RU" sz="2600" dirty="0"/>
              <a:t> </a:t>
            </a:r>
            <a:r>
              <a:rPr lang="ru-RU" sz="2600" dirty="0" err="1"/>
              <a:t>розвитку</a:t>
            </a:r>
            <a:r>
              <a:rPr lang="ru-RU" sz="2600" dirty="0"/>
              <a:t>.</a:t>
            </a:r>
          </a:p>
          <a:p>
            <a:pPr algn="just"/>
            <a:r>
              <a:rPr lang="ru-RU" sz="2600" b="1" dirty="0" err="1"/>
              <a:t>Оптимізація</a:t>
            </a:r>
            <a:r>
              <a:rPr lang="ru-RU" sz="2600" b="1" dirty="0"/>
              <a:t> </a:t>
            </a:r>
            <a:r>
              <a:rPr lang="ru-RU" sz="2600" b="1" dirty="0" err="1"/>
              <a:t>бізнес-процесів</a:t>
            </a:r>
            <a:r>
              <a:rPr lang="ru-RU" sz="2600" dirty="0"/>
              <a:t>: </a:t>
            </a:r>
            <a:r>
              <a:rPr lang="ru-RU" sz="2600" dirty="0" err="1"/>
              <a:t>Підвищення</a:t>
            </a:r>
            <a:r>
              <a:rPr lang="ru-RU" sz="2600" dirty="0"/>
              <a:t> </a:t>
            </a:r>
            <a:r>
              <a:rPr lang="ru-RU" sz="2600" dirty="0" err="1"/>
              <a:t>ефективності</a:t>
            </a:r>
            <a:r>
              <a:rPr lang="ru-RU" sz="2600" dirty="0"/>
              <a:t> </a:t>
            </a:r>
            <a:r>
              <a:rPr lang="ru-RU" sz="2600" dirty="0" err="1"/>
              <a:t>роботи</a:t>
            </a:r>
            <a:r>
              <a:rPr lang="ru-RU" sz="2600" dirty="0"/>
              <a:t> </a:t>
            </a:r>
            <a:r>
              <a:rPr lang="ru-RU" sz="2600" dirty="0" err="1"/>
              <a:t>компанії</a:t>
            </a:r>
            <a:r>
              <a:rPr lang="ru-RU" sz="2600" dirty="0"/>
              <a:t> за </a:t>
            </a:r>
            <a:r>
              <a:rPr lang="ru-RU" sz="2600" dirty="0" err="1"/>
              <a:t>рахунок</a:t>
            </a:r>
            <a:r>
              <a:rPr lang="ru-RU" sz="2600" dirty="0"/>
              <a:t> </a:t>
            </a:r>
            <a:r>
              <a:rPr lang="ru-RU" sz="2600" dirty="0" err="1"/>
              <a:t>автоматизації</a:t>
            </a:r>
            <a:r>
              <a:rPr lang="ru-RU" sz="2600" dirty="0"/>
              <a:t> та </a:t>
            </a:r>
            <a:r>
              <a:rPr lang="ru-RU" sz="2600" dirty="0" err="1"/>
              <a:t>спрощення</a:t>
            </a:r>
            <a:r>
              <a:rPr lang="ru-RU" sz="2600" dirty="0"/>
              <a:t> </a:t>
            </a:r>
            <a:r>
              <a:rPr lang="ru-RU" sz="2600" dirty="0" err="1"/>
              <a:t>процесів</a:t>
            </a:r>
            <a:r>
              <a:rPr lang="ru-RU" sz="2600" dirty="0"/>
              <a:t>.</a:t>
            </a:r>
          </a:p>
          <a:p>
            <a:pPr algn="just"/>
            <a:r>
              <a:rPr lang="ru-RU" sz="2600" b="1" dirty="0" err="1"/>
              <a:t>Управління</a:t>
            </a:r>
            <a:r>
              <a:rPr lang="ru-RU" sz="2600" b="1" dirty="0"/>
              <a:t> </a:t>
            </a:r>
            <a:r>
              <a:rPr lang="ru-RU" sz="2600" b="1" dirty="0" err="1"/>
              <a:t>змінами</a:t>
            </a:r>
            <a:r>
              <a:rPr lang="ru-RU" sz="2600" b="1" dirty="0"/>
              <a:t>:</a:t>
            </a:r>
            <a:r>
              <a:rPr lang="ru-RU" sz="2600" dirty="0"/>
              <a:t> </a:t>
            </a:r>
            <a:r>
              <a:rPr lang="ru-RU" sz="2600" dirty="0" err="1"/>
              <a:t>Допомога</a:t>
            </a:r>
            <a:r>
              <a:rPr lang="ru-RU" sz="2600" dirty="0"/>
              <a:t> у </a:t>
            </a:r>
            <a:r>
              <a:rPr lang="ru-RU" sz="2600" dirty="0" err="1"/>
              <a:t>проведенні</a:t>
            </a:r>
            <a:r>
              <a:rPr lang="ru-RU" sz="2600" dirty="0"/>
              <a:t> великих </a:t>
            </a:r>
            <a:r>
              <a:rPr lang="ru-RU" sz="2600" dirty="0" err="1"/>
              <a:t>змін</a:t>
            </a:r>
            <a:r>
              <a:rPr lang="ru-RU" sz="2600" dirty="0"/>
              <a:t> у </a:t>
            </a:r>
            <a:r>
              <a:rPr lang="ru-RU" sz="2600" dirty="0" err="1"/>
              <a:t>компанії</a:t>
            </a:r>
            <a:r>
              <a:rPr lang="ru-RU" sz="2600" dirty="0"/>
              <a:t>.</a:t>
            </a:r>
          </a:p>
          <a:p>
            <a:pPr algn="just"/>
            <a:r>
              <a:rPr lang="ru-RU" sz="2600" b="1" dirty="0" err="1"/>
              <a:t>Розвиток</a:t>
            </a:r>
            <a:r>
              <a:rPr lang="ru-RU" sz="2600" b="1" dirty="0"/>
              <a:t> </a:t>
            </a:r>
            <a:r>
              <a:rPr lang="ru-RU" sz="2600" b="1" dirty="0" err="1"/>
              <a:t>людських</a:t>
            </a:r>
            <a:r>
              <a:rPr lang="ru-RU" sz="2600" b="1" dirty="0"/>
              <a:t> </a:t>
            </a:r>
            <a:r>
              <a:rPr lang="ru-RU" sz="2600" b="1" dirty="0" err="1"/>
              <a:t>ресурсів</a:t>
            </a:r>
            <a:r>
              <a:rPr lang="ru-RU" sz="2600" b="1" dirty="0"/>
              <a:t>:</a:t>
            </a:r>
            <a:r>
              <a:rPr lang="ru-RU" sz="2600" dirty="0"/>
              <a:t> </a:t>
            </a:r>
            <a:r>
              <a:rPr lang="ru-RU" sz="2600" dirty="0" err="1"/>
              <a:t>Підвищення</a:t>
            </a:r>
            <a:r>
              <a:rPr lang="ru-RU" sz="2600" dirty="0"/>
              <a:t> </a:t>
            </a:r>
            <a:r>
              <a:rPr lang="ru-RU" sz="2600" dirty="0" err="1"/>
              <a:t>кваліфікації</a:t>
            </a:r>
            <a:r>
              <a:rPr lang="ru-RU" sz="2600" dirty="0"/>
              <a:t> </a:t>
            </a:r>
            <a:r>
              <a:rPr lang="ru-RU" sz="2600" dirty="0" err="1"/>
              <a:t>співробітників</a:t>
            </a:r>
            <a:r>
              <a:rPr lang="ru-RU" sz="2600" dirty="0"/>
              <a:t> та </a:t>
            </a:r>
            <a:r>
              <a:rPr lang="ru-RU" sz="2600" dirty="0" err="1"/>
              <a:t>створення</a:t>
            </a:r>
            <a:r>
              <a:rPr lang="ru-RU" sz="2600" dirty="0"/>
              <a:t> </a:t>
            </a:r>
            <a:r>
              <a:rPr lang="ru-RU" sz="2600" dirty="0" err="1"/>
              <a:t>ефективної</a:t>
            </a:r>
            <a:r>
              <a:rPr lang="ru-RU" sz="2600" dirty="0"/>
              <a:t> </a:t>
            </a:r>
            <a:r>
              <a:rPr lang="ru-RU" sz="2600" dirty="0" err="1"/>
              <a:t>системи</a:t>
            </a:r>
            <a:r>
              <a:rPr lang="ru-RU" sz="2600" dirty="0"/>
              <a:t> </a:t>
            </a:r>
            <a:r>
              <a:rPr lang="ru-RU" sz="2600" dirty="0" err="1"/>
              <a:t>управління</a:t>
            </a:r>
            <a:r>
              <a:rPr lang="ru-RU" sz="2600" dirty="0"/>
              <a:t> персоналом.</a:t>
            </a:r>
          </a:p>
          <a:p>
            <a:pPr algn="just"/>
            <a:r>
              <a:rPr lang="ru-RU" sz="2600" b="1" dirty="0"/>
              <a:t>Маркетинг та продаж</a:t>
            </a:r>
            <a:r>
              <a:rPr lang="ru-RU" sz="2600" dirty="0"/>
              <a:t>: </a:t>
            </a:r>
            <a:r>
              <a:rPr lang="ru-RU" sz="2600" dirty="0" err="1"/>
              <a:t>Розробка</a:t>
            </a:r>
            <a:r>
              <a:rPr lang="ru-RU" sz="2600" dirty="0"/>
              <a:t> </a:t>
            </a:r>
            <a:r>
              <a:rPr lang="ru-RU" sz="2600" dirty="0" err="1"/>
              <a:t>ефективних</a:t>
            </a:r>
            <a:r>
              <a:rPr lang="ru-RU" sz="2600" dirty="0"/>
              <a:t> </a:t>
            </a:r>
            <a:r>
              <a:rPr lang="ru-RU" sz="2600" dirty="0" err="1"/>
              <a:t>маркетингових</a:t>
            </a:r>
            <a:r>
              <a:rPr lang="ru-RU" sz="2600" dirty="0"/>
              <a:t> </a:t>
            </a:r>
            <a:r>
              <a:rPr lang="ru-RU" sz="2600" dirty="0" err="1"/>
              <a:t>стратегій</a:t>
            </a:r>
            <a:r>
              <a:rPr lang="ru-RU" sz="2600" dirty="0"/>
              <a:t> та </a:t>
            </a:r>
            <a:r>
              <a:rPr lang="ru-RU" sz="2600" dirty="0" err="1"/>
              <a:t>збільшення</a:t>
            </a:r>
            <a:r>
              <a:rPr lang="ru-RU" sz="2600" dirty="0"/>
              <a:t> </a:t>
            </a:r>
            <a:r>
              <a:rPr lang="ru-RU" sz="2600" dirty="0" err="1"/>
              <a:t>продажів</a:t>
            </a:r>
            <a:r>
              <a:rPr lang="ru-RU" sz="2600" dirty="0"/>
              <a:t>.</a:t>
            </a:r>
          </a:p>
          <a:p>
            <a:pPr algn="just"/>
            <a:r>
              <a:rPr lang="ru-RU" sz="2600" b="1" dirty="0" err="1"/>
              <a:t>Фінансовий</a:t>
            </a:r>
            <a:r>
              <a:rPr lang="ru-RU" sz="2600" b="1" dirty="0"/>
              <a:t> </a:t>
            </a:r>
            <a:r>
              <a:rPr lang="ru-RU" sz="2600" b="1" dirty="0" err="1"/>
              <a:t>аналіз</a:t>
            </a:r>
            <a:r>
              <a:rPr lang="ru-RU" sz="2600" b="1" dirty="0"/>
              <a:t>:</a:t>
            </a:r>
            <a:r>
              <a:rPr lang="ru-RU" sz="2600" dirty="0"/>
              <a:t> </a:t>
            </a:r>
            <a:r>
              <a:rPr lang="ru-RU" sz="2600" dirty="0" err="1"/>
              <a:t>Оптимізація</a:t>
            </a:r>
            <a:r>
              <a:rPr lang="ru-RU" sz="2600" dirty="0"/>
              <a:t> </a:t>
            </a:r>
            <a:r>
              <a:rPr lang="ru-RU" sz="2600" dirty="0" err="1"/>
              <a:t>фінансових</a:t>
            </a:r>
            <a:r>
              <a:rPr lang="ru-RU" sz="2600" dirty="0"/>
              <a:t> </a:t>
            </a:r>
            <a:r>
              <a:rPr lang="ru-RU" sz="2600" dirty="0" err="1"/>
              <a:t>потоків</a:t>
            </a:r>
            <a:r>
              <a:rPr lang="ru-RU" sz="2600" dirty="0"/>
              <a:t> та </a:t>
            </a:r>
            <a:r>
              <a:rPr lang="ru-RU" sz="2600" dirty="0" err="1"/>
              <a:t>підвищення</a:t>
            </a:r>
            <a:r>
              <a:rPr lang="ru-RU" sz="2600" dirty="0"/>
              <a:t> </a:t>
            </a:r>
            <a:r>
              <a:rPr lang="ru-RU" sz="2600" dirty="0" err="1"/>
              <a:t>рентабельності</a:t>
            </a:r>
            <a:r>
              <a:rPr lang="ru-RU" sz="2600" dirty="0"/>
              <a:t> </a:t>
            </a:r>
            <a:r>
              <a:rPr lang="ru-RU" sz="2600" dirty="0" err="1"/>
              <a:t>бізнесу</a:t>
            </a:r>
            <a:r>
              <a:rPr lang="ru-RU" sz="2600" dirty="0"/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208438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8963" y="173620"/>
            <a:ext cx="10115650" cy="59030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Переваги</a:t>
            </a:r>
            <a:r>
              <a:rPr lang="uk-UA" dirty="0" smtClean="0"/>
              <a:t> глибокого консалтингу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1693" y="1421175"/>
            <a:ext cx="11534660" cy="514487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b="1" dirty="0" err="1"/>
              <a:t>Збільшення</a:t>
            </a:r>
            <a:r>
              <a:rPr lang="ru-RU" sz="2800" b="1" dirty="0"/>
              <a:t> </a:t>
            </a:r>
            <a:r>
              <a:rPr lang="ru-RU" sz="2800" b="1" dirty="0" err="1"/>
              <a:t>прибутковості</a:t>
            </a:r>
            <a:r>
              <a:rPr lang="ru-RU" sz="2800" dirty="0"/>
              <a:t>: </a:t>
            </a:r>
            <a:r>
              <a:rPr lang="ru-RU" sz="2800" dirty="0" err="1"/>
              <a:t>Оптимізація</a:t>
            </a:r>
            <a:r>
              <a:rPr lang="ru-RU" sz="2800" dirty="0"/>
              <a:t> </a:t>
            </a:r>
            <a:r>
              <a:rPr lang="ru-RU" sz="2800" dirty="0" err="1"/>
              <a:t>бізнес-процесів</a:t>
            </a:r>
            <a:r>
              <a:rPr lang="ru-RU" sz="2800" dirty="0"/>
              <a:t> та </a:t>
            </a:r>
            <a:r>
              <a:rPr lang="ru-RU" sz="2800" dirty="0" err="1"/>
              <a:t>підвищення</a:t>
            </a:r>
            <a:r>
              <a:rPr lang="ru-RU" sz="2800" dirty="0"/>
              <a:t> </a:t>
            </a:r>
            <a:r>
              <a:rPr lang="ru-RU" sz="2800" dirty="0" err="1"/>
              <a:t>ефективності</a:t>
            </a:r>
            <a:r>
              <a:rPr lang="ru-RU" sz="2800" dirty="0"/>
              <a:t> </a:t>
            </a:r>
            <a:r>
              <a:rPr lang="ru-RU" sz="2800" dirty="0" err="1"/>
              <a:t>роботи</a:t>
            </a:r>
            <a:r>
              <a:rPr lang="ru-RU" sz="2800" dirty="0"/>
              <a:t> </a:t>
            </a:r>
            <a:r>
              <a:rPr lang="ru-RU" sz="2800" dirty="0" err="1"/>
              <a:t>призводять</a:t>
            </a:r>
            <a:r>
              <a:rPr lang="ru-RU" sz="2800" dirty="0"/>
              <a:t> до </a:t>
            </a:r>
            <a:r>
              <a:rPr lang="ru-RU" sz="2800" dirty="0" err="1"/>
              <a:t>зростання</a:t>
            </a:r>
            <a:r>
              <a:rPr lang="ru-RU" sz="2800" dirty="0"/>
              <a:t> </a:t>
            </a:r>
            <a:r>
              <a:rPr lang="ru-RU" sz="2800" dirty="0" err="1"/>
              <a:t>прибутку</a:t>
            </a:r>
            <a:r>
              <a:rPr lang="ru-RU" sz="2800" dirty="0"/>
              <a:t>.</a:t>
            </a:r>
          </a:p>
          <a:p>
            <a:pPr algn="just"/>
            <a:r>
              <a:rPr lang="ru-RU" sz="2800" dirty="0" err="1"/>
              <a:t>Підвищення</a:t>
            </a:r>
            <a:r>
              <a:rPr lang="ru-RU" sz="2800" dirty="0"/>
              <a:t> </a:t>
            </a:r>
            <a:r>
              <a:rPr lang="ru-RU" sz="2800" b="1" dirty="0" err="1"/>
              <a:t>конкурентоспроможності</a:t>
            </a:r>
            <a:r>
              <a:rPr lang="ru-RU" sz="2800" dirty="0"/>
              <a:t>: </a:t>
            </a:r>
            <a:r>
              <a:rPr lang="ru-RU" sz="2800" dirty="0" err="1"/>
              <a:t>Розробка</a:t>
            </a:r>
            <a:r>
              <a:rPr lang="ru-RU" sz="2800" dirty="0"/>
              <a:t> </a:t>
            </a:r>
            <a:r>
              <a:rPr lang="ru-RU" sz="2800" dirty="0" err="1"/>
              <a:t>унікальних</a:t>
            </a:r>
            <a:r>
              <a:rPr lang="ru-RU" sz="2800" dirty="0"/>
              <a:t> </a:t>
            </a:r>
            <a:r>
              <a:rPr lang="ru-RU" sz="2800" dirty="0" err="1"/>
              <a:t>рішень</a:t>
            </a:r>
            <a:r>
              <a:rPr lang="ru-RU" sz="2800" dirty="0"/>
              <a:t> та </a:t>
            </a:r>
            <a:r>
              <a:rPr lang="ru-RU" sz="2800" dirty="0" err="1"/>
              <a:t>адаптація</a:t>
            </a:r>
            <a:r>
              <a:rPr lang="ru-RU" sz="2800" dirty="0"/>
              <a:t> до умов ринку,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змінюються</a:t>
            </a:r>
            <a:r>
              <a:rPr lang="ru-RU" sz="2800" dirty="0"/>
              <a:t>, </a:t>
            </a:r>
            <a:r>
              <a:rPr lang="ru-RU" sz="2800" dirty="0" err="1"/>
              <a:t>роблять</a:t>
            </a:r>
            <a:r>
              <a:rPr lang="ru-RU" sz="2800" dirty="0"/>
              <a:t> </a:t>
            </a:r>
            <a:r>
              <a:rPr lang="ru-RU" sz="2800" dirty="0" err="1"/>
              <a:t>компанію</a:t>
            </a:r>
            <a:r>
              <a:rPr lang="ru-RU" sz="2800" dirty="0"/>
              <a:t> </a:t>
            </a:r>
            <a:r>
              <a:rPr lang="ru-RU" sz="2800" dirty="0" err="1"/>
              <a:t>більш</a:t>
            </a:r>
            <a:r>
              <a:rPr lang="ru-RU" sz="2800" dirty="0"/>
              <a:t> </a:t>
            </a:r>
            <a:r>
              <a:rPr lang="ru-RU" sz="2800" dirty="0" err="1"/>
              <a:t>конкурентоспроможною</a:t>
            </a:r>
            <a:r>
              <a:rPr lang="ru-RU" sz="2800" dirty="0"/>
              <a:t>.</a:t>
            </a:r>
          </a:p>
          <a:p>
            <a:pPr algn="just"/>
            <a:r>
              <a:rPr lang="ru-RU" sz="2800" dirty="0" err="1"/>
              <a:t>Прискорення</a:t>
            </a:r>
            <a:r>
              <a:rPr lang="ru-RU" sz="2800" dirty="0"/>
              <a:t> </a:t>
            </a:r>
            <a:r>
              <a:rPr lang="ru-RU" sz="2800" b="1" dirty="0" err="1"/>
              <a:t>зростання</a:t>
            </a:r>
            <a:r>
              <a:rPr lang="ru-RU" sz="2800" dirty="0"/>
              <a:t>: Правильно </a:t>
            </a:r>
            <a:r>
              <a:rPr lang="ru-RU" sz="2800" dirty="0" err="1"/>
              <a:t>обрана</a:t>
            </a:r>
            <a:r>
              <a:rPr lang="ru-RU" sz="2800" dirty="0"/>
              <a:t> </a:t>
            </a:r>
            <a:r>
              <a:rPr lang="ru-RU" sz="2800" dirty="0" err="1"/>
              <a:t>стратегія</a:t>
            </a:r>
            <a:r>
              <a:rPr lang="ru-RU" sz="2800" dirty="0"/>
              <a:t> та </a:t>
            </a:r>
            <a:r>
              <a:rPr lang="ru-RU" sz="2800" dirty="0" err="1"/>
              <a:t>ефективні</a:t>
            </a:r>
            <a:r>
              <a:rPr lang="ru-RU" sz="2800" dirty="0"/>
              <a:t> </a:t>
            </a:r>
            <a:r>
              <a:rPr lang="ru-RU" sz="2800" dirty="0" err="1"/>
              <a:t>інструменти</a:t>
            </a:r>
            <a:r>
              <a:rPr lang="ru-RU" sz="2800" dirty="0"/>
              <a:t> </a:t>
            </a:r>
            <a:r>
              <a:rPr lang="ru-RU" sz="2800" dirty="0" err="1"/>
              <a:t>дозволяють</a:t>
            </a:r>
            <a:r>
              <a:rPr lang="ru-RU" sz="2800" dirty="0"/>
              <a:t> </a:t>
            </a:r>
            <a:r>
              <a:rPr lang="ru-RU" sz="2800" dirty="0" err="1"/>
              <a:t>швидше</a:t>
            </a:r>
            <a:r>
              <a:rPr lang="ru-RU" sz="2800" dirty="0"/>
              <a:t> </a:t>
            </a:r>
            <a:r>
              <a:rPr lang="ru-RU" sz="2800" dirty="0" err="1"/>
              <a:t>досягати</a:t>
            </a:r>
            <a:r>
              <a:rPr lang="ru-RU" sz="2800" dirty="0"/>
              <a:t> </a:t>
            </a:r>
            <a:r>
              <a:rPr lang="ru-RU" sz="2800" dirty="0" err="1"/>
              <a:t>поставленої</a:t>
            </a:r>
            <a:r>
              <a:rPr lang="ru-RU" sz="2800" dirty="0"/>
              <a:t> мети.</a:t>
            </a:r>
          </a:p>
          <a:p>
            <a:pPr algn="just"/>
            <a:r>
              <a:rPr lang="ru-RU" sz="2800" b="1" dirty="0" err="1"/>
              <a:t>Зниження</a:t>
            </a:r>
            <a:r>
              <a:rPr lang="ru-RU" sz="2800" b="1" dirty="0"/>
              <a:t> </a:t>
            </a:r>
            <a:r>
              <a:rPr lang="ru-RU" sz="2800" b="1" dirty="0" err="1"/>
              <a:t>ризиків</a:t>
            </a:r>
            <a:r>
              <a:rPr lang="ru-RU" sz="2800" b="1" dirty="0"/>
              <a:t>: </a:t>
            </a:r>
            <a:r>
              <a:rPr lang="ru-RU" sz="2800" dirty="0" err="1"/>
              <a:t>Професійний</a:t>
            </a:r>
            <a:r>
              <a:rPr lang="ru-RU" sz="2800" dirty="0"/>
              <a:t> </a:t>
            </a:r>
            <a:r>
              <a:rPr lang="ru-RU" sz="2800" dirty="0" err="1"/>
              <a:t>аналіз</a:t>
            </a:r>
            <a:r>
              <a:rPr lang="ru-RU" sz="2800" dirty="0"/>
              <a:t> </a:t>
            </a:r>
            <a:r>
              <a:rPr lang="ru-RU" sz="2800" dirty="0" err="1"/>
              <a:t>дозволяє</a:t>
            </a:r>
            <a:r>
              <a:rPr lang="ru-RU" sz="2800" dirty="0"/>
              <a:t> </a:t>
            </a:r>
            <a:r>
              <a:rPr lang="ru-RU" sz="2800" dirty="0" err="1"/>
              <a:t>виявити</a:t>
            </a:r>
            <a:r>
              <a:rPr lang="ru-RU" sz="2800" dirty="0"/>
              <a:t> та </a:t>
            </a:r>
            <a:r>
              <a:rPr lang="ru-RU" sz="2800" dirty="0" err="1"/>
              <a:t>мінімізувати</a:t>
            </a:r>
            <a:r>
              <a:rPr lang="ru-RU" sz="2800" dirty="0"/>
              <a:t> </a:t>
            </a:r>
            <a:r>
              <a:rPr lang="ru-RU" sz="2800" dirty="0" err="1"/>
              <a:t>ризики</a:t>
            </a:r>
            <a:r>
              <a:rPr lang="ru-RU" sz="2800" dirty="0"/>
              <a:t>, </a:t>
            </a:r>
            <a:r>
              <a:rPr lang="ru-RU" sz="2800" dirty="0" err="1"/>
              <a:t>пов'язані</a:t>
            </a:r>
            <a:r>
              <a:rPr lang="ru-RU" sz="2800" dirty="0"/>
              <a:t> з </a:t>
            </a:r>
            <a:r>
              <a:rPr lang="ru-RU" sz="2800" dirty="0" err="1"/>
              <a:t>веденням</a:t>
            </a:r>
            <a:r>
              <a:rPr lang="ru-RU" sz="2800" dirty="0"/>
              <a:t> </a:t>
            </a:r>
            <a:r>
              <a:rPr lang="ru-RU" sz="2800" dirty="0" err="1"/>
              <a:t>бізнесу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4415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19920"/>
            <a:ext cx="8911687" cy="717630"/>
          </a:xfrm>
        </p:spPr>
        <p:txBody>
          <a:bodyPr/>
          <a:lstStyle/>
          <a:p>
            <a:pPr algn="ctr"/>
            <a:r>
              <a:rPr lang="uk-UA" dirty="0" smtClean="0"/>
              <a:t>Ситуаційне завдання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0843" y="1377109"/>
            <a:ext cx="10953769" cy="5133860"/>
          </a:xfrm>
        </p:spPr>
        <p:txBody>
          <a:bodyPr/>
          <a:lstStyle/>
          <a:p>
            <a:pPr algn="just"/>
            <a:r>
              <a:rPr lang="ru-RU" sz="2400" b="1" dirty="0" err="1"/>
              <a:t>Компанія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Український</a:t>
            </a:r>
            <a:r>
              <a:rPr lang="ru-RU" sz="2400" dirty="0"/>
              <a:t> </a:t>
            </a:r>
            <a:r>
              <a:rPr lang="ru-RU" sz="2400" dirty="0" err="1"/>
              <a:t>виробник</a:t>
            </a:r>
            <a:r>
              <a:rPr lang="ru-RU" sz="2400" dirty="0"/>
              <a:t> </a:t>
            </a:r>
            <a:r>
              <a:rPr lang="ru-RU" sz="2400" dirty="0" err="1" smtClean="0"/>
              <a:t>меблів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дітей</a:t>
            </a:r>
            <a:r>
              <a:rPr lang="ru-RU" sz="2400" dirty="0" smtClean="0"/>
              <a:t> 6-9 </a:t>
            </a:r>
            <a:r>
              <a:rPr lang="ru-RU" sz="2400" dirty="0" err="1" smtClean="0"/>
              <a:t>років</a:t>
            </a:r>
            <a:endParaRPr lang="ru-RU" sz="2400" dirty="0"/>
          </a:p>
          <a:p>
            <a:pPr algn="just"/>
            <a:r>
              <a:rPr lang="ru-RU" sz="2400" b="1" dirty="0"/>
              <a:t>Проблема:</a:t>
            </a:r>
            <a:r>
              <a:rPr lang="ru-RU" sz="2400" dirty="0"/>
              <a:t> </a:t>
            </a:r>
            <a:r>
              <a:rPr lang="ru-RU" sz="2400" dirty="0" err="1"/>
              <a:t>Зниження</a:t>
            </a:r>
            <a:r>
              <a:rPr lang="ru-RU" sz="2400" dirty="0"/>
              <a:t> </a:t>
            </a:r>
            <a:r>
              <a:rPr lang="ru-RU" sz="2400" dirty="0" err="1"/>
              <a:t>продажів</a:t>
            </a:r>
            <a:r>
              <a:rPr lang="ru-RU" sz="2400" dirty="0"/>
              <a:t> на </a:t>
            </a:r>
            <a:r>
              <a:rPr lang="ru-RU" sz="2400" dirty="0" err="1"/>
              <a:t>внутрішньому</a:t>
            </a:r>
            <a:r>
              <a:rPr lang="ru-RU" sz="2400" dirty="0"/>
              <a:t> ринку.</a:t>
            </a:r>
          </a:p>
          <a:p>
            <a:pPr algn="just"/>
            <a:r>
              <a:rPr lang="ru-RU" sz="2400" b="1" dirty="0" err="1"/>
              <a:t>Завдання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Проаналізувати</a:t>
            </a:r>
            <a:r>
              <a:rPr lang="ru-RU" sz="2400" dirty="0"/>
              <a:t> причини </a:t>
            </a:r>
            <a:r>
              <a:rPr lang="ru-RU" sz="2400" dirty="0" err="1"/>
              <a:t>зниження</a:t>
            </a:r>
            <a:r>
              <a:rPr lang="ru-RU" sz="2400" dirty="0"/>
              <a:t> </a:t>
            </a:r>
            <a:r>
              <a:rPr lang="ru-RU" sz="2400" dirty="0" err="1"/>
              <a:t>продажів</a:t>
            </a:r>
            <a:r>
              <a:rPr lang="ru-RU" sz="2400" dirty="0"/>
              <a:t> та </a:t>
            </a:r>
            <a:r>
              <a:rPr lang="ru-RU" sz="2400" dirty="0" err="1"/>
              <a:t>розробити</a:t>
            </a:r>
            <a:r>
              <a:rPr lang="ru-RU" sz="2400" dirty="0"/>
              <a:t> план </a:t>
            </a:r>
            <a:r>
              <a:rPr lang="ru-RU" sz="2400" dirty="0" err="1"/>
              <a:t>дій</a:t>
            </a:r>
            <a:r>
              <a:rPr lang="ru-RU" sz="2400" dirty="0"/>
              <a:t> для </a:t>
            </a:r>
            <a:r>
              <a:rPr lang="ru-RU" sz="2400" dirty="0" err="1"/>
              <a:t>відновлення</a:t>
            </a:r>
            <a:r>
              <a:rPr lang="ru-RU" sz="2400" dirty="0"/>
              <a:t> </a:t>
            </a:r>
            <a:r>
              <a:rPr lang="ru-RU" sz="2400" dirty="0" err="1"/>
              <a:t>зростання</a:t>
            </a:r>
            <a:r>
              <a:rPr lang="ru-RU" sz="2400" dirty="0"/>
              <a:t>.</a:t>
            </a:r>
          </a:p>
          <a:p>
            <a:pPr algn="just"/>
            <a:r>
              <a:rPr lang="ru-RU" sz="2400" b="1" dirty="0" err="1"/>
              <a:t>Можливі</a:t>
            </a:r>
            <a:r>
              <a:rPr lang="ru-RU" sz="2400" b="1" dirty="0"/>
              <a:t> напрямки </a:t>
            </a:r>
            <a:r>
              <a:rPr lang="ru-RU" sz="2400" b="1" dirty="0" err="1"/>
              <a:t>аналізу</a:t>
            </a:r>
            <a:r>
              <a:rPr lang="ru-RU" sz="2400" b="1" dirty="0"/>
              <a:t>:</a:t>
            </a:r>
            <a:endParaRPr lang="ru-RU" sz="2400" dirty="0"/>
          </a:p>
          <a:p>
            <a:pPr algn="just"/>
            <a:r>
              <a:rPr lang="ru-RU" sz="2400" b="1" dirty="0" err="1"/>
              <a:t>Зовнішні</a:t>
            </a:r>
            <a:r>
              <a:rPr lang="ru-RU" sz="2400" b="1" dirty="0"/>
              <a:t> </a:t>
            </a:r>
            <a:r>
              <a:rPr lang="ru-RU" sz="2400" b="1" dirty="0" err="1"/>
              <a:t>фактори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Економічна</a:t>
            </a:r>
            <a:r>
              <a:rPr lang="ru-RU" sz="2400" dirty="0"/>
              <a:t> </a:t>
            </a:r>
            <a:r>
              <a:rPr lang="ru-RU" sz="2400" dirty="0" err="1"/>
              <a:t>ситуація</a:t>
            </a:r>
            <a:r>
              <a:rPr lang="ru-RU" sz="2400" dirty="0"/>
              <a:t>, </a:t>
            </a:r>
            <a:r>
              <a:rPr lang="ru-RU" sz="2400" dirty="0" err="1"/>
              <a:t>зміни</a:t>
            </a:r>
            <a:r>
              <a:rPr lang="ru-RU" sz="2400" dirty="0"/>
              <a:t> в </a:t>
            </a:r>
            <a:r>
              <a:rPr lang="ru-RU" sz="2400" dirty="0" err="1"/>
              <a:t>споживчих</a:t>
            </a:r>
            <a:r>
              <a:rPr lang="ru-RU" sz="2400" dirty="0"/>
              <a:t> </a:t>
            </a:r>
            <a:r>
              <a:rPr lang="ru-RU" sz="2400" dirty="0" err="1"/>
              <a:t>перевагах</a:t>
            </a:r>
            <a:r>
              <a:rPr lang="ru-RU" sz="2400" dirty="0"/>
              <a:t>, </a:t>
            </a:r>
            <a:r>
              <a:rPr lang="ru-RU" sz="2400" dirty="0" err="1"/>
              <a:t>поява</a:t>
            </a:r>
            <a:r>
              <a:rPr lang="ru-RU" sz="2400" dirty="0"/>
              <a:t> </a:t>
            </a:r>
            <a:r>
              <a:rPr lang="ru-RU" sz="2400" dirty="0" err="1"/>
              <a:t>нових</a:t>
            </a:r>
            <a:r>
              <a:rPr lang="ru-RU" sz="2400" dirty="0"/>
              <a:t> </a:t>
            </a:r>
            <a:r>
              <a:rPr lang="ru-RU" sz="2400" dirty="0" err="1"/>
              <a:t>конкурентів</a:t>
            </a:r>
            <a:r>
              <a:rPr lang="ru-RU" sz="2400" dirty="0"/>
              <a:t>.</a:t>
            </a:r>
          </a:p>
          <a:p>
            <a:pPr algn="just"/>
            <a:r>
              <a:rPr lang="ru-RU" sz="2400" b="1" dirty="0" err="1"/>
              <a:t>Внутрішні</a:t>
            </a:r>
            <a:r>
              <a:rPr lang="ru-RU" sz="2400" b="1" dirty="0"/>
              <a:t> </a:t>
            </a:r>
            <a:r>
              <a:rPr lang="ru-RU" sz="2400" b="1" dirty="0" err="1"/>
              <a:t>фактори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Якість</a:t>
            </a:r>
            <a:r>
              <a:rPr lang="ru-RU" sz="2400" dirty="0"/>
              <a:t> </a:t>
            </a:r>
            <a:r>
              <a:rPr lang="ru-RU" sz="2400" dirty="0" err="1"/>
              <a:t>продукції</a:t>
            </a:r>
            <a:r>
              <a:rPr lang="ru-RU" sz="2400" dirty="0"/>
              <a:t>, </a:t>
            </a:r>
            <a:r>
              <a:rPr lang="ru-RU" sz="2400" dirty="0" err="1"/>
              <a:t>цінова</a:t>
            </a:r>
            <a:r>
              <a:rPr lang="ru-RU" sz="2400" dirty="0"/>
              <a:t> </a:t>
            </a:r>
            <a:r>
              <a:rPr lang="ru-RU" sz="2400" dirty="0" err="1"/>
              <a:t>політика</a:t>
            </a:r>
            <a:r>
              <a:rPr lang="ru-RU" sz="2400" dirty="0"/>
              <a:t>, </a:t>
            </a:r>
            <a:r>
              <a:rPr lang="ru-RU" sz="2400" dirty="0" err="1"/>
              <a:t>маркетингові</a:t>
            </a:r>
            <a:r>
              <a:rPr lang="ru-RU" sz="2400" dirty="0"/>
              <a:t> </a:t>
            </a:r>
            <a:r>
              <a:rPr lang="ru-RU" sz="2400" dirty="0" err="1"/>
              <a:t>активності</a:t>
            </a:r>
            <a:r>
              <a:rPr lang="ru-RU" sz="2400" dirty="0"/>
              <a:t>, </a:t>
            </a:r>
            <a:r>
              <a:rPr lang="ru-RU" sz="2400" dirty="0" err="1"/>
              <a:t>ефективність</a:t>
            </a:r>
            <a:r>
              <a:rPr lang="ru-RU" sz="2400" dirty="0"/>
              <a:t> </a:t>
            </a:r>
            <a:r>
              <a:rPr lang="ru-RU" sz="2400" dirty="0" err="1"/>
              <a:t>дистрибуції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76295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43068"/>
            <a:ext cx="8911687" cy="740780"/>
          </a:xfrm>
        </p:spPr>
        <p:txBody>
          <a:bodyPr/>
          <a:lstStyle/>
          <a:p>
            <a:pPr algn="ctr"/>
            <a:r>
              <a:rPr lang="uk-UA" dirty="0" smtClean="0"/>
              <a:t>Потенційні рішення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8810" y="1498294"/>
            <a:ext cx="10975802" cy="5177928"/>
          </a:xfrm>
        </p:spPr>
        <p:txBody>
          <a:bodyPr/>
          <a:lstStyle/>
          <a:p>
            <a:pPr marL="0" indent="0" algn="just">
              <a:buNone/>
            </a:pPr>
            <a:endParaRPr lang="ru-RU" sz="2400" dirty="0"/>
          </a:p>
          <a:p>
            <a:pPr algn="just" fontAlgn="base"/>
            <a:r>
              <a:rPr lang="ru-RU" sz="2400" b="1" dirty="0" err="1"/>
              <a:t>Розширення</a:t>
            </a:r>
            <a:r>
              <a:rPr lang="ru-RU" sz="2400" b="1" dirty="0"/>
              <a:t> </a:t>
            </a:r>
            <a:r>
              <a:rPr lang="ru-RU" sz="2400" b="1" dirty="0" err="1"/>
              <a:t>асортименту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Додавання</a:t>
            </a:r>
            <a:r>
              <a:rPr lang="ru-RU" sz="2400" dirty="0"/>
              <a:t> </a:t>
            </a:r>
            <a:r>
              <a:rPr lang="ru-RU" sz="2400" dirty="0" err="1"/>
              <a:t>нових</a:t>
            </a:r>
            <a:r>
              <a:rPr lang="ru-RU" sz="2400" dirty="0"/>
              <a:t> моделей, </a:t>
            </a:r>
            <a:r>
              <a:rPr lang="ru-RU" sz="2400" dirty="0" err="1"/>
              <a:t>адаптація</a:t>
            </a:r>
            <a:r>
              <a:rPr lang="ru-RU" sz="2400" dirty="0"/>
              <a:t> до </a:t>
            </a:r>
            <a:r>
              <a:rPr lang="ru-RU" sz="2400" dirty="0" err="1"/>
              <a:t>сучасних</a:t>
            </a:r>
            <a:r>
              <a:rPr lang="ru-RU" sz="2400" dirty="0"/>
              <a:t> </a:t>
            </a:r>
            <a:r>
              <a:rPr lang="ru-RU" sz="2400" dirty="0" err="1"/>
              <a:t>трендів</a:t>
            </a:r>
            <a:r>
              <a:rPr lang="ru-RU" sz="2400" dirty="0"/>
              <a:t>.</a:t>
            </a:r>
          </a:p>
          <a:p>
            <a:pPr algn="just" fontAlgn="base"/>
            <a:r>
              <a:rPr lang="ru-RU" sz="2400" b="1" dirty="0" err="1"/>
              <a:t>Поліпшення</a:t>
            </a:r>
            <a:r>
              <a:rPr lang="ru-RU" sz="2400" b="1" dirty="0"/>
              <a:t> </a:t>
            </a:r>
            <a:r>
              <a:rPr lang="ru-RU" sz="2400" b="1" dirty="0" err="1"/>
              <a:t>якості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Впровадження</a:t>
            </a:r>
            <a:r>
              <a:rPr lang="ru-RU" sz="2400" dirty="0"/>
              <a:t> </a:t>
            </a:r>
            <a:r>
              <a:rPr lang="ru-RU" sz="2400" dirty="0" err="1"/>
              <a:t>нових</a:t>
            </a:r>
            <a:r>
              <a:rPr lang="ru-RU" sz="2400" dirty="0"/>
              <a:t> </a:t>
            </a:r>
            <a:r>
              <a:rPr lang="ru-RU" sz="2400" dirty="0" err="1"/>
              <a:t>технологій</a:t>
            </a:r>
            <a:r>
              <a:rPr lang="ru-RU" sz="2400" dirty="0"/>
              <a:t>, контроль </a:t>
            </a:r>
            <a:r>
              <a:rPr lang="ru-RU" sz="2400" dirty="0" err="1"/>
              <a:t>якості</a:t>
            </a:r>
            <a:r>
              <a:rPr lang="ru-RU" sz="2400" dirty="0"/>
              <a:t> на </a:t>
            </a:r>
            <a:r>
              <a:rPr lang="ru-RU" sz="2400" dirty="0" err="1"/>
              <a:t>всіх</a:t>
            </a:r>
            <a:r>
              <a:rPr lang="ru-RU" sz="2400" dirty="0"/>
              <a:t> </a:t>
            </a:r>
            <a:r>
              <a:rPr lang="ru-RU" sz="2400" dirty="0" err="1"/>
              <a:t>етапах</a:t>
            </a:r>
            <a:r>
              <a:rPr lang="ru-RU" sz="2400" dirty="0"/>
              <a:t> </a:t>
            </a:r>
            <a:r>
              <a:rPr lang="ru-RU" sz="2400" dirty="0" err="1"/>
              <a:t>виробництва</a:t>
            </a:r>
            <a:r>
              <a:rPr lang="ru-RU" sz="2400" dirty="0"/>
              <a:t>.</a:t>
            </a:r>
          </a:p>
          <a:p>
            <a:pPr algn="just" fontAlgn="base"/>
            <a:r>
              <a:rPr lang="ru-RU" sz="2400" b="1" dirty="0" err="1"/>
              <a:t>Зміна</a:t>
            </a:r>
            <a:r>
              <a:rPr lang="ru-RU" sz="2400" b="1" dirty="0"/>
              <a:t> </a:t>
            </a:r>
            <a:r>
              <a:rPr lang="ru-RU" sz="2400" b="1" dirty="0" err="1"/>
              <a:t>цінової</a:t>
            </a:r>
            <a:r>
              <a:rPr lang="ru-RU" sz="2400" b="1" dirty="0"/>
              <a:t> </a:t>
            </a:r>
            <a:r>
              <a:rPr lang="ru-RU" sz="2400" b="1" dirty="0" err="1"/>
              <a:t>політики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Створення</a:t>
            </a:r>
            <a:r>
              <a:rPr lang="ru-RU" sz="2400" dirty="0"/>
              <a:t> </a:t>
            </a:r>
            <a:r>
              <a:rPr lang="ru-RU" sz="2400" dirty="0" err="1"/>
              <a:t>спеціальних</a:t>
            </a:r>
            <a:r>
              <a:rPr lang="ru-RU" sz="2400" dirty="0"/>
              <a:t> </a:t>
            </a:r>
            <a:r>
              <a:rPr lang="ru-RU" sz="2400" dirty="0" err="1"/>
              <a:t>пропозицій</a:t>
            </a:r>
            <a:r>
              <a:rPr lang="ru-RU" sz="2400" dirty="0"/>
              <a:t>, </a:t>
            </a:r>
            <a:r>
              <a:rPr lang="ru-RU" sz="2400" dirty="0" err="1"/>
              <a:t>знижки</a:t>
            </a:r>
            <a:r>
              <a:rPr lang="ru-RU" sz="2400" dirty="0"/>
              <a:t>, </a:t>
            </a:r>
            <a:r>
              <a:rPr lang="ru-RU" sz="2400" dirty="0" err="1"/>
              <a:t>програми</a:t>
            </a:r>
            <a:r>
              <a:rPr lang="ru-RU" sz="2400" dirty="0"/>
              <a:t> </a:t>
            </a:r>
            <a:r>
              <a:rPr lang="ru-RU" sz="2400" dirty="0" err="1"/>
              <a:t>лояльності</a:t>
            </a:r>
            <a:r>
              <a:rPr lang="ru-RU" sz="2400" dirty="0"/>
              <a:t>.</a:t>
            </a:r>
          </a:p>
          <a:p>
            <a:pPr algn="just" fontAlgn="base"/>
            <a:r>
              <a:rPr lang="ru-RU" sz="2400" b="1" dirty="0" err="1"/>
              <a:t>Посилення</a:t>
            </a:r>
            <a:r>
              <a:rPr lang="ru-RU" sz="2400" b="1" dirty="0"/>
              <a:t> </a:t>
            </a:r>
            <a:r>
              <a:rPr lang="ru-RU" sz="2400" b="1" dirty="0" err="1"/>
              <a:t>маркетингових</a:t>
            </a:r>
            <a:r>
              <a:rPr lang="ru-RU" sz="2400" b="1" dirty="0"/>
              <a:t> активностей:</a:t>
            </a:r>
            <a:r>
              <a:rPr lang="ru-RU" sz="2400" dirty="0"/>
              <a:t> </a:t>
            </a:r>
            <a:r>
              <a:rPr lang="ru-RU" sz="2400" dirty="0" err="1"/>
              <a:t>Розробка</a:t>
            </a:r>
            <a:r>
              <a:rPr lang="ru-RU" sz="2400" dirty="0"/>
              <a:t> </a:t>
            </a:r>
            <a:r>
              <a:rPr lang="ru-RU" sz="2400" dirty="0" err="1"/>
              <a:t>нової</a:t>
            </a:r>
            <a:r>
              <a:rPr lang="ru-RU" sz="2400" dirty="0"/>
              <a:t> </a:t>
            </a:r>
            <a:r>
              <a:rPr lang="ru-RU" sz="2400" dirty="0" err="1"/>
              <a:t>рекламної</a:t>
            </a:r>
            <a:r>
              <a:rPr lang="ru-RU" sz="2400" dirty="0"/>
              <a:t> </a:t>
            </a:r>
            <a:r>
              <a:rPr lang="ru-RU" sz="2400" dirty="0" err="1"/>
              <a:t>кампанії</a:t>
            </a:r>
            <a:r>
              <a:rPr lang="ru-RU" sz="2400" dirty="0"/>
              <a:t>, </a:t>
            </a:r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соціальних</a:t>
            </a:r>
            <a:r>
              <a:rPr lang="ru-RU" sz="2400" dirty="0"/>
              <a:t> мереж, участь у </a:t>
            </a:r>
            <a:r>
              <a:rPr lang="ru-RU" sz="2400" dirty="0" err="1"/>
              <a:t>виставках</a:t>
            </a:r>
            <a:r>
              <a:rPr lang="ru-RU" sz="2400" dirty="0"/>
              <a:t>.</a:t>
            </a:r>
          </a:p>
          <a:p>
            <a:pPr algn="just"/>
            <a:r>
              <a:rPr lang="ru-RU" sz="2400" b="1" dirty="0" err="1"/>
              <a:t>Оптимізація</a:t>
            </a:r>
            <a:r>
              <a:rPr lang="ru-RU" sz="2400" b="1" dirty="0"/>
              <a:t> </a:t>
            </a:r>
            <a:r>
              <a:rPr lang="ru-RU" sz="2400" b="1" dirty="0" err="1"/>
              <a:t>дистрибуції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Розширення</a:t>
            </a:r>
            <a:r>
              <a:rPr lang="ru-RU" sz="2400" dirty="0"/>
              <a:t> </a:t>
            </a:r>
            <a:r>
              <a:rPr lang="ru-RU" sz="2400" dirty="0" err="1"/>
              <a:t>мережі</a:t>
            </a:r>
            <a:r>
              <a:rPr lang="ru-RU" sz="2400" dirty="0"/>
              <a:t> </a:t>
            </a:r>
            <a:r>
              <a:rPr lang="ru-RU" sz="2400" dirty="0" err="1"/>
              <a:t>дилерів</a:t>
            </a:r>
            <a:r>
              <a:rPr lang="ru-RU" sz="2400" dirty="0"/>
              <a:t>, продаж через </a:t>
            </a:r>
            <a:r>
              <a:rPr lang="ru-RU" sz="2400" dirty="0" err="1"/>
              <a:t>інтернет</a:t>
            </a:r>
            <a:r>
              <a:rPr lang="ru-RU" sz="2400" dirty="0"/>
              <a:t>-магазин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42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mtClean="0"/>
              <a:t>Інформаційний консалтинг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5928" y="1751683"/>
            <a:ext cx="11303306" cy="4638100"/>
          </a:xfrm>
        </p:spPr>
        <p:txBody>
          <a:bodyPr/>
          <a:lstStyle/>
          <a:p>
            <a:pPr marL="0" indent="0" algn="just">
              <a:buNone/>
            </a:pPr>
            <a:r>
              <a:rPr lang="ru-RU" sz="3600" b="1" dirty="0" err="1"/>
              <a:t>Інформаційне</a:t>
            </a:r>
            <a:r>
              <a:rPr lang="ru-RU" sz="3600" b="1" dirty="0"/>
              <a:t> </a:t>
            </a:r>
            <a:r>
              <a:rPr lang="ru-RU" sz="3600" b="1" dirty="0" err="1"/>
              <a:t>консультування</a:t>
            </a:r>
            <a:r>
              <a:rPr lang="ru-RU" sz="3600" dirty="0"/>
              <a:t> – </a:t>
            </a:r>
            <a:r>
              <a:rPr lang="ru-RU" sz="3600" dirty="0" err="1"/>
              <a:t>це</a:t>
            </a:r>
            <a:r>
              <a:rPr lang="ru-RU" sz="3600" dirty="0"/>
              <a:t> </a:t>
            </a:r>
            <a:r>
              <a:rPr lang="ru-RU" sz="3600" dirty="0" err="1"/>
              <a:t>процес</a:t>
            </a:r>
            <a:r>
              <a:rPr lang="ru-RU" sz="3600" dirty="0"/>
              <a:t> </a:t>
            </a:r>
            <a:r>
              <a:rPr lang="ru-RU" sz="3600" dirty="0" err="1"/>
              <a:t>взаємодії</a:t>
            </a:r>
            <a:r>
              <a:rPr lang="ru-RU" sz="3600" dirty="0"/>
              <a:t> </a:t>
            </a:r>
            <a:r>
              <a:rPr lang="ru-RU" sz="3600" dirty="0" err="1"/>
              <a:t>між</a:t>
            </a:r>
            <a:r>
              <a:rPr lang="ru-RU" sz="3600" dirty="0"/>
              <a:t> консультантом та </a:t>
            </a:r>
            <a:r>
              <a:rPr lang="ru-RU" sz="3600" dirty="0" err="1"/>
              <a:t>клієнтом</a:t>
            </a:r>
            <a:r>
              <a:rPr lang="ru-RU" sz="3600" dirty="0"/>
              <a:t>, </a:t>
            </a:r>
            <a:r>
              <a:rPr lang="ru-RU" sz="3600" dirty="0" err="1"/>
              <a:t>спрямований</a:t>
            </a:r>
            <a:r>
              <a:rPr lang="ru-RU" sz="3600" dirty="0"/>
              <a:t> на </a:t>
            </a:r>
            <a:r>
              <a:rPr lang="ru-RU" sz="3600" dirty="0" err="1"/>
              <a:t>надання</a:t>
            </a:r>
            <a:r>
              <a:rPr lang="ru-RU" sz="3600" dirty="0"/>
              <a:t> </a:t>
            </a:r>
            <a:r>
              <a:rPr lang="ru-RU" sz="3600" dirty="0" err="1"/>
              <a:t>клієнту</a:t>
            </a:r>
            <a:r>
              <a:rPr lang="ru-RU" sz="3600" dirty="0"/>
              <a:t> </a:t>
            </a:r>
            <a:r>
              <a:rPr lang="ru-RU" sz="3600" dirty="0" err="1"/>
              <a:t>точної</a:t>
            </a:r>
            <a:r>
              <a:rPr lang="ru-RU" sz="3600" dirty="0"/>
              <a:t>, актуальною та </a:t>
            </a:r>
            <a:r>
              <a:rPr lang="ru-RU" sz="3600" dirty="0" err="1"/>
              <a:t>корисною</a:t>
            </a:r>
            <a:r>
              <a:rPr lang="ru-RU" sz="3600" dirty="0"/>
              <a:t> інформації для </a:t>
            </a:r>
            <a:r>
              <a:rPr lang="ru-RU" sz="3600" dirty="0" err="1"/>
              <a:t>вирішення</a:t>
            </a:r>
            <a:r>
              <a:rPr lang="ru-RU" sz="3600" dirty="0"/>
              <a:t> конкретного </a:t>
            </a:r>
            <a:r>
              <a:rPr lang="ru-RU" sz="3600" dirty="0" err="1"/>
              <a:t>завдання</a:t>
            </a:r>
            <a:r>
              <a:rPr lang="ru-RU" sz="3600" dirty="0"/>
              <a:t> </a:t>
            </a:r>
            <a:r>
              <a:rPr lang="ru-RU" sz="3600" dirty="0" err="1"/>
              <a:t>або</a:t>
            </a:r>
            <a:r>
              <a:rPr lang="ru-RU" sz="3600" dirty="0"/>
              <a:t> </a:t>
            </a:r>
            <a:r>
              <a:rPr lang="ru-RU" sz="3600" dirty="0" err="1"/>
              <a:t>проблеми</a:t>
            </a:r>
            <a:r>
              <a:rPr lang="ru-RU" sz="3600" dirty="0"/>
              <a:t>. Методика такого </a:t>
            </a:r>
            <a:r>
              <a:rPr lang="ru-RU" sz="3600" dirty="0" err="1"/>
              <a:t>консультування</a:t>
            </a:r>
            <a:r>
              <a:rPr lang="ru-RU" sz="3600" dirty="0"/>
              <a:t> </a:t>
            </a:r>
            <a:r>
              <a:rPr lang="ru-RU" sz="3600" dirty="0" err="1"/>
              <a:t>передбачає</a:t>
            </a:r>
            <a:r>
              <a:rPr lang="ru-RU" sz="3600" dirty="0"/>
              <a:t> </a:t>
            </a:r>
            <a:r>
              <a:rPr lang="ru-RU" sz="3600" dirty="0" err="1"/>
              <a:t>чіткий</a:t>
            </a:r>
            <a:r>
              <a:rPr lang="ru-RU" sz="3600" dirty="0"/>
              <a:t> алгоритм </a:t>
            </a:r>
            <a:r>
              <a:rPr lang="ru-RU" sz="3600" dirty="0" err="1"/>
              <a:t>дій</a:t>
            </a:r>
            <a:r>
              <a:rPr lang="ru-RU" sz="3600" dirty="0"/>
              <a:t> та </a:t>
            </a:r>
            <a:r>
              <a:rPr lang="ru-RU" sz="3600" dirty="0" err="1"/>
              <a:t>використання</a:t>
            </a:r>
            <a:r>
              <a:rPr lang="ru-RU" sz="3600" dirty="0"/>
              <a:t> </a:t>
            </a:r>
            <a:r>
              <a:rPr lang="ru-RU" sz="3600" dirty="0" err="1"/>
              <a:t>спеціальних</a:t>
            </a:r>
            <a:r>
              <a:rPr lang="ru-RU" sz="3600" dirty="0"/>
              <a:t> </a:t>
            </a:r>
            <a:r>
              <a:rPr lang="ru-RU" sz="3600" dirty="0" err="1"/>
              <a:t>інструментів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633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7777" y="138896"/>
            <a:ext cx="9756835" cy="625033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Етапи інформаційного консультування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5927" y="1277957"/>
            <a:ext cx="11270255" cy="5155893"/>
          </a:xfrm>
        </p:spPr>
        <p:txBody>
          <a:bodyPr>
            <a:normAutofit fontScale="92500" lnSpcReduction="20000"/>
          </a:bodyPr>
          <a:lstStyle/>
          <a:p>
            <a:pPr marL="0" indent="0" algn="just" fontAlgn="base">
              <a:buNone/>
            </a:pPr>
            <a:r>
              <a:rPr lang="ru-RU" sz="2400" b="1" dirty="0" smtClean="0"/>
              <a:t>1. </a:t>
            </a:r>
            <a:r>
              <a:rPr lang="ru-RU" sz="2400" b="1" dirty="0" err="1" smtClean="0"/>
              <a:t>Встановлення</a:t>
            </a:r>
            <a:r>
              <a:rPr lang="ru-RU" sz="2400" b="1" dirty="0" smtClean="0"/>
              <a:t> </a:t>
            </a:r>
            <a:r>
              <a:rPr lang="ru-RU" sz="2400" b="1" dirty="0"/>
              <a:t>контакту та </a:t>
            </a:r>
            <a:r>
              <a:rPr lang="ru-RU" sz="2400" b="1" dirty="0" err="1"/>
              <a:t>збір</a:t>
            </a:r>
            <a:r>
              <a:rPr lang="ru-RU" sz="2400" b="1" dirty="0"/>
              <a:t> інформації:</a:t>
            </a:r>
            <a:endParaRPr lang="ru-RU" sz="2400" dirty="0"/>
          </a:p>
          <a:p>
            <a:pPr marL="0" indent="0" algn="just" fontAlgn="base">
              <a:buNone/>
            </a:pPr>
            <a:r>
              <a:rPr lang="ru-RU" sz="2400" dirty="0" smtClean="0"/>
              <a:t>– </a:t>
            </a:r>
            <a:r>
              <a:rPr lang="ru-RU" sz="2400" dirty="0" err="1" smtClean="0"/>
              <a:t>Визначення</a:t>
            </a:r>
            <a:r>
              <a:rPr lang="ru-RU" sz="2400" dirty="0" smtClean="0"/>
              <a:t> </a:t>
            </a:r>
            <a:r>
              <a:rPr lang="ru-RU" sz="2400" dirty="0"/>
              <a:t>потреб </a:t>
            </a:r>
            <a:r>
              <a:rPr lang="ru-RU" sz="2400" dirty="0" err="1"/>
              <a:t>клієнта</a:t>
            </a:r>
            <a:r>
              <a:rPr lang="ru-RU" sz="2400" dirty="0"/>
              <a:t>: </a:t>
            </a:r>
            <a:r>
              <a:rPr lang="ru-RU" sz="2400" dirty="0" err="1"/>
              <a:t>чітке</a:t>
            </a:r>
            <a:r>
              <a:rPr lang="ru-RU" sz="2400" dirty="0"/>
              <a:t> </a:t>
            </a:r>
            <a:r>
              <a:rPr lang="ru-RU" sz="2400" dirty="0" err="1"/>
              <a:t>розуміння</a:t>
            </a:r>
            <a:r>
              <a:rPr lang="ru-RU" sz="2400" dirty="0"/>
              <a:t>, яку </a:t>
            </a:r>
            <a:r>
              <a:rPr lang="ru-RU" sz="2400" dirty="0" err="1"/>
              <a:t>саме</a:t>
            </a:r>
            <a:r>
              <a:rPr lang="ru-RU" sz="2400" dirty="0"/>
              <a:t> </a:t>
            </a:r>
            <a:r>
              <a:rPr lang="ru-RU" sz="2400" dirty="0" err="1"/>
              <a:t>інформацію</a:t>
            </a:r>
            <a:r>
              <a:rPr lang="ru-RU" sz="2400" dirty="0"/>
              <a:t> </a:t>
            </a:r>
            <a:r>
              <a:rPr lang="ru-RU" sz="2400" dirty="0" err="1"/>
              <a:t>шукає</a:t>
            </a:r>
            <a:r>
              <a:rPr lang="ru-RU" sz="2400" dirty="0"/>
              <a:t> </a:t>
            </a:r>
            <a:r>
              <a:rPr lang="ru-RU" sz="2400" dirty="0" err="1"/>
              <a:t>клієнт</a:t>
            </a:r>
            <a:r>
              <a:rPr lang="ru-RU" sz="2400" dirty="0"/>
              <a:t>.</a:t>
            </a:r>
          </a:p>
          <a:p>
            <a:pPr marL="0" indent="0" algn="just" fontAlgn="base">
              <a:buNone/>
            </a:pPr>
            <a:r>
              <a:rPr lang="ru-RU" sz="2400" dirty="0" smtClean="0"/>
              <a:t>– </a:t>
            </a:r>
            <a:r>
              <a:rPr lang="ru-RU" sz="2400" dirty="0" err="1" smtClean="0"/>
              <a:t>Збір</a:t>
            </a:r>
            <a:r>
              <a:rPr lang="ru-RU" sz="2400" dirty="0" smtClean="0"/>
              <a:t> </a:t>
            </a:r>
            <a:r>
              <a:rPr lang="ru-RU" sz="2400" dirty="0" err="1"/>
              <a:t>контекстуальної</a:t>
            </a:r>
            <a:r>
              <a:rPr lang="ru-RU" sz="2400" dirty="0"/>
              <a:t> інформації: </a:t>
            </a:r>
            <a:r>
              <a:rPr lang="ru-RU" sz="2400" dirty="0" err="1"/>
              <a:t>аналіз</a:t>
            </a:r>
            <a:r>
              <a:rPr lang="ru-RU" sz="2400" dirty="0"/>
              <a:t> </a:t>
            </a:r>
            <a:r>
              <a:rPr lang="ru-RU" sz="2400" dirty="0" err="1"/>
              <a:t>ситуації</a:t>
            </a:r>
            <a:r>
              <a:rPr lang="ru-RU" sz="2400" dirty="0"/>
              <a:t>, в </a:t>
            </a:r>
            <a:r>
              <a:rPr lang="ru-RU" sz="2400" dirty="0" err="1"/>
              <a:t>якій</a:t>
            </a:r>
            <a:r>
              <a:rPr lang="ru-RU" sz="2400" dirty="0"/>
              <a:t> </a:t>
            </a:r>
            <a:r>
              <a:rPr lang="ru-RU" sz="2400" dirty="0" err="1"/>
              <a:t>виникла</a:t>
            </a:r>
            <a:r>
              <a:rPr lang="ru-RU" sz="2400" dirty="0"/>
              <a:t> потреба в </a:t>
            </a:r>
            <a:r>
              <a:rPr lang="ru-RU" sz="2400" dirty="0" err="1"/>
              <a:t>консультації</a:t>
            </a:r>
            <a:r>
              <a:rPr lang="ru-RU" sz="2400" dirty="0"/>
              <a:t>.</a:t>
            </a:r>
          </a:p>
          <a:p>
            <a:pPr marL="0" indent="0" algn="just" fontAlgn="base">
              <a:buNone/>
            </a:pPr>
            <a:r>
              <a:rPr lang="ru-RU" sz="2400" dirty="0" smtClean="0"/>
              <a:t>– </a:t>
            </a:r>
            <a:r>
              <a:rPr lang="ru-RU" sz="2400" dirty="0" err="1" smtClean="0"/>
              <a:t>Визначення</a:t>
            </a:r>
            <a:r>
              <a:rPr lang="ru-RU" sz="2400" dirty="0" smtClean="0"/>
              <a:t> </a:t>
            </a:r>
            <a:r>
              <a:rPr lang="ru-RU" sz="2400" dirty="0" err="1"/>
              <a:t>критеріїв</a:t>
            </a:r>
            <a:r>
              <a:rPr lang="ru-RU" sz="2400" dirty="0"/>
              <a:t> </a:t>
            </a:r>
            <a:r>
              <a:rPr lang="ru-RU" sz="2400" dirty="0" err="1"/>
              <a:t>пошуку</a:t>
            </a:r>
            <a:r>
              <a:rPr lang="ru-RU" sz="2400" dirty="0"/>
              <a:t>: </a:t>
            </a:r>
            <a:r>
              <a:rPr lang="ru-RU" sz="2400" dirty="0" err="1"/>
              <a:t>визначення</a:t>
            </a:r>
            <a:r>
              <a:rPr lang="ru-RU" sz="2400" dirty="0"/>
              <a:t> </a:t>
            </a:r>
            <a:r>
              <a:rPr lang="ru-RU" sz="2400" dirty="0" err="1"/>
              <a:t>параметрів</a:t>
            </a:r>
            <a:r>
              <a:rPr lang="ru-RU" sz="2400" dirty="0"/>
              <a:t>, за </a:t>
            </a:r>
            <a:r>
              <a:rPr lang="ru-RU" sz="2400" dirty="0" err="1"/>
              <a:t>якими</a:t>
            </a:r>
            <a:r>
              <a:rPr lang="ru-RU" sz="2400" dirty="0"/>
              <a:t> буде </a:t>
            </a:r>
            <a:r>
              <a:rPr lang="ru-RU" sz="2400" dirty="0" err="1"/>
              <a:t>проводитися</a:t>
            </a:r>
            <a:r>
              <a:rPr lang="ru-RU" sz="2400" dirty="0"/>
              <a:t> </a:t>
            </a:r>
            <a:r>
              <a:rPr lang="ru-RU" sz="2400" dirty="0" err="1"/>
              <a:t>пошук</a:t>
            </a:r>
            <a:r>
              <a:rPr lang="ru-RU" sz="2400" dirty="0"/>
              <a:t> інформації</a:t>
            </a:r>
            <a:r>
              <a:rPr lang="ru-RU" sz="2400" dirty="0" smtClean="0"/>
              <a:t>.</a:t>
            </a:r>
          </a:p>
          <a:p>
            <a:pPr marL="0" indent="0" algn="just" fontAlgn="base">
              <a:buNone/>
            </a:pPr>
            <a:r>
              <a:rPr lang="ru-RU" sz="2400" b="1" dirty="0" smtClean="0"/>
              <a:t>2. </a:t>
            </a:r>
            <a:r>
              <a:rPr lang="ru-RU" sz="2400" b="1" dirty="0" err="1" smtClean="0"/>
              <a:t>Пошук</a:t>
            </a:r>
            <a:r>
              <a:rPr lang="ru-RU" sz="2400" b="1" dirty="0" smtClean="0"/>
              <a:t> </a:t>
            </a:r>
            <a:r>
              <a:rPr lang="ru-RU" sz="2400" b="1" dirty="0"/>
              <a:t>інформації:</a:t>
            </a:r>
            <a:endParaRPr lang="ru-RU" sz="2400" dirty="0"/>
          </a:p>
          <a:p>
            <a:pPr marL="0" indent="0" algn="just" fontAlgn="base">
              <a:buNone/>
            </a:pPr>
            <a:r>
              <a:rPr lang="ru-RU" sz="2400" dirty="0" smtClean="0"/>
              <a:t>– </a:t>
            </a:r>
            <a:r>
              <a:rPr lang="ru-RU" sz="2400" dirty="0" err="1" smtClean="0"/>
              <a:t>Вибір</a:t>
            </a:r>
            <a:r>
              <a:rPr lang="ru-RU" sz="2400" dirty="0" smtClean="0"/>
              <a:t> </a:t>
            </a:r>
            <a:r>
              <a:rPr lang="ru-RU" sz="2400" dirty="0" err="1"/>
              <a:t>джерел</a:t>
            </a:r>
            <a:r>
              <a:rPr lang="ru-RU" sz="2400" dirty="0"/>
              <a:t> інформації: </a:t>
            </a:r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різноманітних</a:t>
            </a:r>
            <a:r>
              <a:rPr lang="ru-RU" sz="2400" dirty="0"/>
              <a:t> </a:t>
            </a:r>
            <a:r>
              <a:rPr lang="ru-RU" sz="2400" dirty="0" err="1"/>
              <a:t>джерел</a:t>
            </a:r>
            <a:r>
              <a:rPr lang="ru-RU" sz="2400" dirty="0"/>
              <a:t> (</a:t>
            </a:r>
            <a:r>
              <a:rPr lang="ru-RU" sz="2400" dirty="0" err="1"/>
              <a:t>бібліотеки</a:t>
            </a:r>
            <a:r>
              <a:rPr lang="ru-RU" sz="2400" dirty="0"/>
              <a:t>, </a:t>
            </a:r>
            <a:r>
              <a:rPr lang="ru-RU" sz="2400" dirty="0" err="1"/>
              <a:t>бази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, </a:t>
            </a:r>
            <a:r>
              <a:rPr lang="ru-RU" sz="2400" dirty="0" err="1"/>
              <a:t>інтернет-ресурси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).</a:t>
            </a:r>
          </a:p>
          <a:p>
            <a:pPr marL="0" indent="0" algn="just" fontAlgn="base">
              <a:buNone/>
            </a:pPr>
            <a:r>
              <a:rPr lang="ru-RU" sz="2400" dirty="0" smtClean="0"/>
              <a:t>– </a:t>
            </a:r>
            <a:r>
              <a:rPr lang="ru-RU" sz="2400" dirty="0" err="1" smtClean="0"/>
              <a:t>Систематизація</a:t>
            </a:r>
            <a:r>
              <a:rPr lang="ru-RU" sz="2400" dirty="0" smtClean="0"/>
              <a:t> </a:t>
            </a:r>
            <a:r>
              <a:rPr lang="ru-RU" sz="2400" dirty="0"/>
              <a:t>інформації: </a:t>
            </a:r>
            <a:r>
              <a:rPr lang="ru-RU" sz="2400" dirty="0" err="1"/>
              <a:t>структурування</a:t>
            </a:r>
            <a:r>
              <a:rPr lang="ru-RU" sz="2400" dirty="0"/>
              <a:t> </a:t>
            </a:r>
            <a:r>
              <a:rPr lang="ru-RU" sz="2400" dirty="0" err="1"/>
              <a:t>знайдених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 для </a:t>
            </a:r>
            <a:r>
              <a:rPr lang="ru-RU" sz="2400" dirty="0" err="1"/>
              <a:t>зручного</a:t>
            </a:r>
            <a:r>
              <a:rPr lang="ru-RU" sz="2400" dirty="0"/>
              <a:t> </a:t>
            </a:r>
            <a:r>
              <a:rPr lang="ru-RU" sz="2400" dirty="0" err="1"/>
              <a:t>подання</a:t>
            </a:r>
            <a:r>
              <a:rPr lang="ru-RU" sz="2400" dirty="0"/>
              <a:t> </a:t>
            </a:r>
            <a:r>
              <a:rPr lang="ru-RU" sz="2400" dirty="0" err="1"/>
              <a:t>клієнту</a:t>
            </a:r>
            <a:r>
              <a:rPr lang="ru-RU" sz="2400" dirty="0"/>
              <a:t>.</a:t>
            </a:r>
          </a:p>
          <a:p>
            <a:pPr marL="0" indent="0" algn="just" fontAlgn="base">
              <a:buNone/>
            </a:pPr>
            <a:r>
              <a:rPr lang="ru-RU" sz="2400" dirty="0" smtClean="0"/>
              <a:t>– </a:t>
            </a:r>
            <a:r>
              <a:rPr lang="ru-RU" sz="2400" dirty="0" err="1" smtClean="0"/>
              <a:t>Оцінка</a:t>
            </a:r>
            <a:r>
              <a:rPr lang="ru-RU" sz="2400" dirty="0" smtClean="0"/>
              <a:t> </a:t>
            </a:r>
            <a:r>
              <a:rPr lang="ru-RU" sz="2400" dirty="0" err="1"/>
              <a:t>якості</a:t>
            </a:r>
            <a:r>
              <a:rPr lang="ru-RU" sz="2400" dirty="0"/>
              <a:t> інформації: </a:t>
            </a:r>
            <a:r>
              <a:rPr lang="ru-RU" sz="2400" dirty="0" err="1"/>
              <a:t>перевірка</a:t>
            </a:r>
            <a:r>
              <a:rPr lang="ru-RU" sz="2400" dirty="0"/>
              <a:t> </a:t>
            </a:r>
            <a:r>
              <a:rPr lang="ru-RU" sz="2400" dirty="0" err="1"/>
              <a:t>достовірності</a:t>
            </a:r>
            <a:r>
              <a:rPr lang="ru-RU" sz="2400" dirty="0"/>
              <a:t> та </a:t>
            </a:r>
            <a:r>
              <a:rPr lang="ru-RU" sz="2400" dirty="0" err="1"/>
              <a:t>актуальності</a:t>
            </a:r>
            <a:r>
              <a:rPr lang="ru-RU" sz="2400" dirty="0"/>
              <a:t> </a:t>
            </a:r>
            <a:r>
              <a:rPr lang="ru-RU" sz="2400" dirty="0" err="1"/>
              <a:t>знайдених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.</a:t>
            </a:r>
          </a:p>
          <a:p>
            <a:pPr marL="0" indent="0" fontAlgn="base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4961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9823" y="266219"/>
            <a:ext cx="9594789" cy="648182"/>
          </a:xfrm>
        </p:spPr>
        <p:txBody>
          <a:bodyPr/>
          <a:lstStyle/>
          <a:p>
            <a:pPr algn="ctr"/>
            <a:r>
              <a:rPr lang="uk-UA" dirty="0" smtClean="0"/>
              <a:t>Етапи інформаційного консультування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3895" y="1211855"/>
            <a:ext cx="11336356" cy="5420299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b="1" dirty="0" smtClean="0"/>
              <a:t>3. </a:t>
            </a:r>
            <a:r>
              <a:rPr lang="ru-RU" b="1" dirty="0" err="1" smtClean="0"/>
              <a:t>Аналіз</a:t>
            </a:r>
            <a:r>
              <a:rPr lang="ru-RU" b="1" dirty="0" smtClean="0"/>
              <a:t> </a:t>
            </a:r>
            <a:r>
              <a:rPr lang="ru-RU" b="1" dirty="0"/>
              <a:t>та синтез інформації:</a:t>
            </a:r>
            <a:endParaRPr lang="ru-RU" dirty="0"/>
          </a:p>
          <a:p>
            <a:pPr fontAlgn="base"/>
            <a:r>
              <a:rPr lang="ru-RU" dirty="0" err="1"/>
              <a:t>Сортування</a:t>
            </a:r>
            <a:r>
              <a:rPr lang="ru-RU" dirty="0"/>
              <a:t> інформації: </a:t>
            </a:r>
            <a:r>
              <a:rPr lang="ru-RU" dirty="0" err="1"/>
              <a:t>відбір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en-US" dirty="0"/>
              <a:t>relevant</a:t>
            </a:r>
            <a:r>
              <a:rPr lang="ru-RU" dirty="0" err="1"/>
              <a:t>ної</a:t>
            </a:r>
            <a:r>
              <a:rPr lang="ru-RU" dirty="0"/>
              <a:t> та </a:t>
            </a:r>
            <a:r>
              <a:rPr lang="ru-RU" dirty="0" err="1"/>
              <a:t>корисної</a:t>
            </a:r>
            <a:r>
              <a:rPr lang="ru-RU" dirty="0"/>
              <a:t> інформації для </a:t>
            </a:r>
            <a:r>
              <a:rPr lang="ru-RU" dirty="0" err="1"/>
              <a:t>клієнта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Інтерпретація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: переклад </a:t>
            </a:r>
            <a:r>
              <a:rPr lang="ru-RU" dirty="0" err="1"/>
              <a:t>складних</a:t>
            </a:r>
            <a:r>
              <a:rPr lang="ru-RU" dirty="0"/>
              <a:t> </a:t>
            </a:r>
            <a:r>
              <a:rPr lang="ru-RU" dirty="0" err="1"/>
              <a:t>термінів</a:t>
            </a:r>
            <a:r>
              <a:rPr lang="ru-RU" dirty="0"/>
              <a:t> та понять на </a:t>
            </a:r>
            <a:r>
              <a:rPr lang="ru-RU" dirty="0" err="1"/>
              <a:t>зрозумілу</a:t>
            </a:r>
            <a:r>
              <a:rPr lang="ru-RU" dirty="0"/>
              <a:t> для </a:t>
            </a:r>
            <a:r>
              <a:rPr lang="ru-RU" dirty="0" err="1"/>
              <a:t>клієнта</a:t>
            </a:r>
            <a:r>
              <a:rPr lang="ru-RU" dirty="0"/>
              <a:t> </a:t>
            </a:r>
            <a:r>
              <a:rPr lang="ru-RU" dirty="0" err="1"/>
              <a:t>мову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висновків</a:t>
            </a:r>
            <a:r>
              <a:rPr lang="ru-RU" dirty="0"/>
              <a:t>: </a:t>
            </a:r>
            <a:r>
              <a:rPr lang="ru-RU" dirty="0" err="1"/>
              <a:t>узагальнення</a:t>
            </a:r>
            <a:r>
              <a:rPr lang="ru-RU" dirty="0"/>
              <a:t> </a:t>
            </a:r>
            <a:r>
              <a:rPr lang="ru-RU" dirty="0" err="1"/>
              <a:t>отриманої</a:t>
            </a:r>
            <a:r>
              <a:rPr lang="ru-RU" dirty="0"/>
              <a:t> інформації та </a:t>
            </a:r>
            <a:r>
              <a:rPr lang="ru-RU" dirty="0" err="1"/>
              <a:t>формулювання</a:t>
            </a:r>
            <a:r>
              <a:rPr lang="ru-RU" dirty="0"/>
              <a:t>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висновків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b="1" dirty="0" smtClean="0"/>
              <a:t>4. </a:t>
            </a:r>
            <a:r>
              <a:rPr lang="ru-RU" b="1" dirty="0" err="1" smtClean="0"/>
              <a:t>Презентація</a:t>
            </a:r>
            <a:r>
              <a:rPr lang="ru-RU" b="1" dirty="0" smtClean="0"/>
              <a:t> </a:t>
            </a:r>
            <a:r>
              <a:rPr lang="ru-RU" b="1" dirty="0"/>
              <a:t>інформації </a:t>
            </a:r>
            <a:r>
              <a:rPr lang="ru-RU" b="1" dirty="0" err="1"/>
              <a:t>клієнту</a:t>
            </a:r>
            <a:r>
              <a:rPr lang="ru-RU" b="1" dirty="0"/>
              <a:t>:</a:t>
            </a:r>
            <a:endParaRPr lang="ru-RU" dirty="0"/>
          </a:p>
          <a:p>
            <a:pPr fontAlgn="base"/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: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способу </a:t>
            </a:r>
            <a:r>
              <a:rPr lang="ru-RU" dirty="0" err="1"/>
              <a:t>передачі</a:t>
            </a:r>
            <a:r>
              <a:rPr lang="ru-RU" dirty="0"/>
              <a:t> інформації (</a:t>
            </a:r>
            <a:r>
              <a:rPr lang="ru-RU" dirty="0" err="1"/>
              <a:t>усна</a:t>
            </a:r>
            <a:r>
              <a:rPr lang="ru-RU" dirty="0"/>
              <a:t> </a:t>
            </a:r>
            <a:r>
              <a:rPr lang="ru-RU" dirty="0" err="1"/>
              <a:t>презентація</a:t>
            </a:r>
            <a:r>
              <a:rPr lang="ru-RU" dirty="0"/>
              <a:t>, </a:t>
            </a:r>
            <a:r>
              <a:rPr lang="ru-RU" dirty="0" err="1"/>
              <a:t>письмовий</a:t>
            </a:r>
            <a:r>
              <a:rPr lang="ru-RU" dirty="0"/>
              <a:t> </a:t>
            </a:r>
            <a:r>
              <a:rPr lang="ru-RU" dirty="0" err="1"/>
              <a:t>звіт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</a:t>
            </a:r>
          </a:p>
          <a:p>
            <a:pPr fontAlgn="base"/>
            <a:r>
              <a:rPr lang="ru-RU" dirty="0" err="1"/>
              <a:t>Адаптація</a:t>
            </a:r>
            <a:r>
              <a:rPr lang="ru-RU" dirty="0"/>
              <a:t> до </a:t>
            </a:r>
            <a:r>
              <a:rPr lang="ru-RU" dirty="0" err="1"/>
              <a:t>аудиторії</a:t>
            </a:r>
            <a:r>
              <a:rPr lang="ru-RU" dirty="0"/>
              <a:t>: </a:t>
            </a:r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та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 при </a:t>
            </a:r>
            <a:r>
              <a:rPr lang="ru-RU" dirty="0" err="1"/>
              <a:t>подачі</a:t>
            </a:r>
            <a:r>
              <a:rPr lang="ru-RU" dirty="0"/>
              <a:t> інформації.</a:t>
            </a:r>
          </a:p>
          <a:p>
            <a:pPr fontAlgn="base"/>
            <a:r>
              <a:rPr lang="ru-RU" dirty="0" err="1"/>
              <a:t>Відповіді</a:t>
            </a:r>
            <a:r>
              <a:rPr lang="ru-RU" dirty="0"/>
              <a:t> на </a:t>
            </a:r>
            <a:r>
              <a:rPr lang="ru-RU" dirty="0" err="1"/>
              <a:t>запитання</a:t>
            </a:r>
            <a:r>
              <a:rPr lang="ru-RU" dirty="0"/>
              <a:t>: </a:t>
            </a:r>
            <a:r>
              <a:rPr lang="ru-RU" dirty="0" err="1"/>
              <a:t>готовність</a:t>
            </a:r>
            <a:r>
              <a:rPr lang="ru-RU" dirty="0"/>
              <a:t> </a:t>
            </a:r>
            <a:r>
              <a:rPr lang="ru-RU" dirty="0" err="1"/>
              <a:t>відповісти</a:t>
            </a:r>
            <a:r>
              <a:rPr lang="ru-RU" dirty="0"/>
              <a:t> на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запитання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b="1" dirty="0" smtClean="0"/>
              <a:t>5. </a:t>
            </a:r>
            <a:r>
              <a:rPr lang="ru-RU" b="1" dirty="0" err="1" smtClean="0"/>
              <a:t>Оцінка</a:t>
            </a:r>
            <a:r>
              <a:rPr lang="ru-RU" b="1" dirty="0" smtClean="0"/>
              <a:t> </a:t>
            </a:r>
            <a:r>
              <a:rPr lang="ru-RU" b="1" dirty="0" err="1"/>
              <a:t>ефективності</a:t>
            </a:r>
            <a:r>
              <a:rPr lang="ru-RU" b="1" dirty="0"/>
              <a:t> </a:t>
            </a:r>
            <a:r>
              <a:rPr lang="ru-RU" b="1" dirty="0" err="1"/>
              <a:t>консультування</a:t>
            </a:r>
            <a:r>
              <a:rPr lang="ru-RU" b="1" dirty="0"/>
              <a:t>:</a:t>
            </a:r>
            <a:endParaRPr lang="ru-RU" dirty="0"/>
          </a:p>
          <a:p>
            <a:pPr fontAlgn="base"/>
            <a:r>
              <a:rPr lang="ru-RU" dirty="0" err="1"/>
              <a:t>Зворотній</a:t>
            </a:r>
            <a:r>
              <a:rPr lang="ru-RU" dirty="0"/>
              <a:t> </a:t>
            </a:r>
            <a:r>
              <a:rPr lang="ru-RU" dirty="0" err="1"/>
              <a:t>зв'язок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: </a:t>
            </a:r>
            <a:r>
              <a:rPr lang="ru-RU" dirty="0" err="1"/>
              <a:t>з'ясування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задовольнив</a:t>
            </a:r>
            <a:r>
              <a:rPr lang="ru-RU" dirty="0"/>
              <a:t> консультант потреби </a:t>
            </a:r>
            <a:r>
              <a:rPr lang="ru-RU" dirty="0" err="1"/>
              <a:t>клієнта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: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використаних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та </a:t>
            </a:r>
            <a:r>
              <a:rPr lang="ru-RU" dirty="0" err="1"/>
              <a:t>інструментів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1638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0159" y="264406"/>
            <a:ext cx="10521108" cy="1035584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err="1"/>
              <a:t>Методи</a:t>
            </a:r>
            <a:r>
              <a:rPr lang="ru-RU" dirty="0"/>
              <a:t> та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інформаційного</a:t>
            </a:r>
            <a:r>
              <a:rPr lang="ru-RU" dirty="0"/>
              <a:t> </a:t>
            </a:r>
            <a:r>
              <a:rPr lang="ru-RU" dirty="0" err="1"/>
              <a:t>консультування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1693" y="1487277"/>
            <a:ext cx="11479574" cy="5023692"/>
          </a:xfrm>
        </p:spPr>
        <p:txBody>
          <a:bodyPr>
            <a:normAutofit lnSpcReduction="10000"/>
          </a:bodyPr>
          <a:lstStyle/>
          <a:p>
            <a:pPr algn="just" fontAlgn="base"/>
            <a:r>
              <a:rPr lang="ru-RU" sz="2400" b="1" dirty="0" err="1"/>
              <a:t>Інтерв'ю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дозволяє</a:t>
            </a:r>
            <a:r>
              <a:rPr lang="ru-RU" sz="2400" dirty="0"/>
              <a:t> детально </a:t>
            </a:r>
            <a:r>
              <a:rPr lang="ru-RU" sz="2400" dirty="0" err="1"/>
              <a:t>з'ясувати</a:t>
            </a:r>
            <a:r>
              <a:rPr lang="ru-RU" sz="2400" dirty="0"/>
              <a:t> потреби </a:t>
            </a:r>
            <a:r>
              <a:rPr lang="ru-RU" sz="2400" dirty="0" err="1"/>
              <a:t>клієнта</a:t>
            </a:r>
            <a:r>
              <a:rPr lang="ru-RU" sz="2400" dirty="0"/>
              <a:t> та </a:t>
            </a:r>
            <a:r>
              <a:rPr lang="ru-RU" sz="2400" dirty="0" err="1"/>
              <a:t>зібрати</a:t>
            </a:r>
            <a:r>
              <a:rPr lang="ru-RU" sz="2400" dirty="0"/>
              <a:t> </a:t>
            </a:r>
            <a:r>
              <a:rPr lang="ru-RU" sz="2400" dirty="0" err="1"/>
              <a:t>необхідну</a:t>
            </a:r>
            <a:r>
              <a:rPr lang="ru-RU" sz="2400" dirty="0"/>
              <a:t> </a:t>
            </a:r>
            <a:r>
              <a:rPr lang="ru-RU" sz="2400" dirty="0" err="1"/>
              <a:t>інформацію</a:t>
            </a:r>
            <a:r>
              <a:rPr lang="ru-RU" sz="2400" dirty="0"/>
              <a:t>.</a:t>
            </a:r>
          </a:p>
          <a:p>
            <a:pPr algn="just" fontAlgn="base"/>
            <a:r>
              <a:rPr lang="ru-RU" sz="2400" b="1" dirty="0" err="1"/>
              <a:t>Анкетування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використовується</a:t>
            </a:r>
            <a:r>
              <a:rPr lang="ru-RU" sz="2400" dirty="0"/>
              <a:t> для </a:t>
            </a:r>
            <a:r>
              <a:rPr lang="ru-RU" sz="2400" dirty="0" err="1"/>
              <a:t>швидкого</a:t>
            </a:r>
            <a:r>
              <a:rPr lang="ru-RU" sz="2400" dirty="0"/>
              <a:t> </a:t>
            </a:r>
            <a:r>
              <a:rPr lang="ru-RU" sz="2400" dirty="0" err="1"/>
              <a:t>збору</a:t>
            </a:r>
            <a:r>
              <a:rPr lang="ru-RU" sz="2400" dirty="0"/>
              <a:t> великого </a:t>
            </a:r>
            <a:r>
              <a:rPr lang="ru-RU" sz="2400" dirty="0" err="1"/>
              <a:t>обсягу</a:t>
            </a:r>
            <a:r>
              <a:rPr lang="ru-RU" sz="2400" dirty="0"/>
              <a:t> інформації.</a:t>
            </a:r>
          </a:p>
          <a:p>
            <a:pPr algn="just" fontAlgn="base"/>
            <a:r>
              <a:rPr lang="ru-RU" sz="2400" b="1" dirty="0" err="1"/>
              <a:t>Пошукові</a:t>
            </a:r>
            <a:r>
              <a:rPr lang="ru-RU" sz="2400" b="1" dirty="0"/>
              <a:t> </a:t>
            </a:r>
            <a:r>
              <a:rPr lang="ru-RU" sz="2400" b="1" dirty="0" err="1"/>
              <a:t>системи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основний</a:t>
            </a:r>
            <a:r>
              <a:rPr lang="ru-RU" sz="2400" dirty="0"/>
              <a:t> </a:t>
            </a:r>
            <a:r>
              <a:rPr lang="ru-RU" sz="2400" dirty="0" err="1"/>
              <a:t>інструмент</a:t>
            </a:r>
            <a:r>
              <a:rPr lang="ru-RU" sz="2400" dirty="0"/>
              <a:t> для </a:t>
            </a:r>
            <a:r>
              <a:rPr lang="ru-RU" sz="2400" dirty="0" err="1"/>
              <a:t>пошуку</a:t>
            </a:r>
            <a:r>
              <a:rPr lang="ru-RU" sz="2400" dirty="0"/>
              <a:t> інформації в </a:t>
            </a:r>
            <a:r>
              <a:rPr lang="ru-RU" sz="2400" dirty="0" err="1"/>
              <a:t>Інтернеті</a:t>
            </a:r>
            <a:r>
              <a:rPr lang="ru-RU" sz="2400" dirty="0"/>
              <a:t>.</a:t>
            </a:r>
          </a:p>
          <a:p>
            <a:pPr algn="just" fontAlgn="base"/>
            <a:r>
              <a:rPr lang="ru-RU" sz="2400" b="1" dirty="0" err="1"/>
              <a:t>Бази</a:t>
            </a:r>
            <a:r>
              <a:rPr lang="ru-RU" sz="2400" b="1" dirty="0"/>
              <a:t> </a:t>
            </a:r>
            <a:r>
              <a:rPr lang="ru-RU" sz="2400" b="1" dirty="0" err="1"/>
              <a:t>даних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містять</a:t>
            </a:r>
            <a:r>
              <a:rPr lang="ru-RU" sz="2400" dirty="0"/>
              <a:t> </a:t>
            </a:r>
            <a:r>
              <a:rPr lang="ru-RU" sz="2400" dirty="0" err="1"/>
              <a:t>систематизовану</a:t>
            </a:r>
            <a:r>
              <a:rPr lang="ru-RU" sz="2400" dirty="0"/>
              <a:t> </a:t>
            </a:r>
            <a:r>
              <a:rPr lang="ru-RU" sz="2400" dirty="0" err="1"/>
              <a:t>інформацію</a:t>
            </a:r>
            <a:r>
              <a:rPr lang="ru-RU" sz="2400" dirty="0"/>
              <a:t> з </a:t>
            </a:r>
            <a:r>
              <a:rPr lang="ru-RU" sz="2400" dirty="0" err="1"/>
              <a:t>різних</a:t>
            </a:r>
            <a:r>
              <a:rPr lang="ru-RU" sz="2400" dirty="0"/>
              <a:t> </a:t>
            </a:r>
            <a:r>
              <a:rPr lang="ru-RU" sz="2400" dirty="0" err="1"/>
              <a:t>галузей</a:t>
            </a:r>
            <a:r>
              <a:rPr lang="ru-RU" sz="2400" dirty="0"/>
              <a:t> </a:t>
            </a:r>
            <a:r>
              <a:rPr lang="ru-RU" sz="2400" dirty="0" err="1"/>
              <a:t>знань</a:t>
            </a:r>
            <a:r>
              <a:rPr lang="ru-RU" sz="2400" dirty="0"/>
              <a:t>.</a:t>
            </a:r>
          </a:p>
          <a:p>
            <a:pPr algn="just" fontAlgn="base"/>
            <a:r>
              <a:rPr lang="ru-RU" sz="2400" b="1" dirty="0" err="1"/>
              <a:t>Експертні</a:t>
            </a:r>
            <a:r>
              <a:rPr lang="ru-RU" sz="2400" b="1" dirty="0"/>
              <a:t> </a:t>
            </a:r>
            <a:r>
              <a:rPr lang="ru-RU" sz="2400" b="1" dirty="0" err="1"/>
              <a:t>системи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дозволяють</a:t>
            </a:r>
            <a:r>
              <a:rPr lang="ru-RU" sz="2400" dirty="0"/>
              <a:t> </a:t>
            </a:r>
            <a:r>
              <a:rPr lang="ru-RU" sz="2400" dirty="0" err="1"/>
              <a:t>автоматизувати</a:t>
            </a:r>
            <a:r>
              <a:rPr lang="ru-RU" sz="2400" dirty="0"/>
              <a:t> </a:t>
            </a:r>
            <a:r>
              <a:rPr lang="ru-RU" sz="2400" dirty="0" err="1"/>
              <a:t>процес</a:t>
            </a:r>
            <a:r>
              <a:rPr lang="ru-RU" sz="2400" dirty="0"/>
              <a:t> </a:t>
            </a:r>
            <a:r>
              <a:rPr lang="ru-RU" sz="2400" dirty="0" err="1"/>
              <a:t>пошуку</a:t>
            </a:r>
            <a:r>
              <a:rPr lang="ru-RU" sz="2400" dirty="0"/>
              <a:t> та </a:t>
            </a:r>
            <a:r>
              <a:rPr lang="ru-RU" sz="2400" dirty="0" err="1"/>
              <a:t>аналізу</a:t>
            </a:r>
            <a:r>
              <a:rPr lang="ru-RU" sz="2400" dirty="0"/>
              <a:t> інформації.</a:t>
            </a:r>
          </a:p>
          <a:p>
            <a:pPr algn="just"/>
            <a:r>
              <a:rPr lang="ru-RU" sz="2400" b="1" dirty="0" err="1"/>
              <a:t>Презентаційне</a:t>
            </a:r>
            <a:r>
              <a:rPr lang="ru-RU" sz="2400" b="1" dirty="0"/>
              <a:t> </a:t>
            </a:r>
            <a:r>
              <a:rPr lang="ru-RU" sz="2400" b="1" dirty="0" err="1"/>
              <a:t>програмне</a:t>
            </a:r>
            <a:r>
              <a:rPr lang="ru-RU" sz="2400" b="1" dirty="0"/>
              <a:t> </a:t>
            </a:r>
            <a:r>
              <a:rPr lang="ru-RU" sz="2400" b="1" dirty="0" err="1"/>
              <a:t>забезпечення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використовується</a:t>
            </a:r>
            <a:r>
              <a:rPr lang="ru-RU" sz="2400" dirty="0"/>
              <a:t> для </a:t>
            </a:r>
            <a:r>
              <a:rPr lang="ru-RU" sz="2400" dirty="0" err="1"/>
              <a:t>візуалізації</a:t>
            </a:r>
            <a:r>
              <a:rPr lang="ru-RU" sz="2400" dirty="0"/>
              <a:t> інформації та </a:t>
            </a:r>
            <a:r>
              <a:rPr lang="ru-RU" sz="2400" dirty="0" err="1"/>
              <a:t>створення</a:t>
            </a:r>
            <a:r>
              <a:rPr lang="ru-RU" sz="2400" dirty="0"/>
              <a:t> </a:t>
            </a:r>
            <a:r>
              <a:rPr lang="ru-RU" sz="2400" dirty="0" err="1"/>
              <a:t>ефектних</a:t>
            </a:r>
            <a:r>
              <a:rPr lang="ru-RU" sz="2400" dirty="0"/>
              <a:t> </a:t>
            </a:r>
            <a:r>
              <a:rPr lang="ru-RU" sz="2400" dirty="0" err="1"/>
              <a:t>презентацій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762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5075" y="176270"/>
            <a:ext cx="10609243" cy="1189822"/>
          </a:xfrm>
        </p:spPr>
        <p:txBody>
          <a:bodyPr>
            <a:normAutofit/>
          </a:bodyPr>
          <a:lstStyle/>
          <a:p>
            <a:r>
              <a:rPr lang="ru-RU" b="1"/>
              <a:t>Принципи ефективного інформаційного консультування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2877" y="1619481"/>
            <a:ext cx="11391441" cy="4968606"/>
          </a:xfrm>
        </p:spPr>
        <p:txBody>
          <a:bodyPr>
            <a:normAutofit fontScale="92500" lnSpcReduction="10000"/>
          </a:bodyPr>
          <a:lstStyle/>
          <a:p>
            <a:pPr algn="just" fontAlgn="base"/>
            <a:r>
              <a:rPr lang="ru-RU" sz="3200" b="1" dirty="0" err="1"/>
              <a:t>Об'єктивність</a:t>
            </a:r>
            <a:r>
              <a:rPr lang="ru-RU" sz="3200" b="1" dirty="0"/>
              <a:t>:</a:t>
            </a:r>
            <a:r>
              <a:rPr lang="ru-RU" sz="3200" dirty="0"/>
              <a:t> </a:t>
            </a:r>
            <a:r>
              <a:rPr lang="ru-RU" sz="3200" dirty="0" err="1"/>
              <a:t>надання</a:t>
            </a:r>
            <a:r>
              <a:rPr lang="ru-RU" sz="3200" dirty="0"/>
              <a:t> </a:t>
            </a:r>
            <a:r>
              <a:rPr lang="ru-RU" sz="3200" dirty="0" err="1"/>
              <a:t>клієнту</a:t>
            </a:r>
            <a:r>
              <a:rPr lang="ru-RU" sz="3200" dirty="0"/>
              <a:t> </a:t>
            </a:r>
            <a:r>
              <a:rPr lang="ru-RU" sz="3200" dirty="0" err="1"/>
              <a:t>повної</a:t>
            </a:r>
            <a:r>
              <a:rPr lang="ru-RU" sz="3200" dirty="0"/>
              <a:t> та </a:t>
            </a:r>
            <a:r>
              <a:rPr lang="ru-RU" sz="3200" dirty="0" err="1"/>
              <a:t>неупередженої</a:t>
            </a:r>
            <a:r>
              <a:rPr lang="ru-RU" sz="3200" dirty="0"/>
              <a:t> інформації.</a:t>
            </a:r>
          </a:p>
          <a:p>
            <a:pPr algn="just" fontAlgn="base"/>
            <a:r>
              <a:rPr lang="ru-RU" sz="3200" b="1" dirty="0" err="1"/>
              <a:t>Конфіденційність</a:t>
            </a:r>
            <a:r>
              <a:rPr lang="ru-RU" sz="3200" b="1" dirty="0"/>
              <a:t>:</a:t>
            </a:r>
            <a:r>
              <a:rPr lang="ru-RU" sz="3200" dirty="0"/>
              <a:t> </a:t>
            </a:r>
            <a:r>
              <a:rPr lang="ru-RU" sz="3200" dirty="0" err="1"/>
              <a:t>дотримання</a:t>
            </a:r>
            <a:r>
              <a:rPr lang="ru-RU" sz="3200" dirty="0"/>
              <a:t> </a:t>
            </a:r>
            <a:r>
              <a:rPr lang="ru-RU" sz="3200" dirty="0" err="1"/>
              <a:t>конфіденційності</a:t>
            </a:r>
            <a:r>
              <a:rPr lang="ru-RU" sz="3200" dirty="0"/>
              <a:t> інформації, </a:t>
            </a:r>
            <a:r>
              <a:rPr lang="ru-RU" sz="3200" dirty="0" err="1"/>
              <a:t>отриманої</a:t>
            </a:r>
            <a:r>
              <a:rPr lang="ru-RU" sz="3200" dirty="0"/>
              <a:t> </a:t>
            </a:r>
            <a:r>
              <a:rPr lang="ru-RU" sz="3200" dirty="0" err="1"/>
              <a:t>від</a:t>
            </a:r>
            <a:r>
              <a:rPr lang="ru-RU" sz="3200" dirty="0"/>
              <a:t> </a:t>
            </a:r>
            <a:r>
              <a:rPr lang="ru-RU" sz="3200" dirty="0" err="1"/>
              <a:t>клієнта</a:t>
            </a:r>
            <a:r>
              <a:rPr lang="ru-RU" sz="3200" dirty="0"/>
              <a:t>.</a:t>
            </a:r>
          </a:p>
          <a:p>
            <a:pPr algn="just" fontAlgn="base"/>
            <a:r>
              <a:rPr lang="ru-RU" sz="3200" b="1" dirty="0" err="1"/>
              <a:t>Актуальність</a:t>
            </a:r>
            <a:r>
              <a:rPr lang="ru-RU" sz="3200" b="1" dirty="0"/>
              <a:t>:</a:t>
            </a:r>
            <a:r>
              <a:rPr lang="ru-RU" sz="3200" dirty="0"/>
              <a:t> </a:t>
            </a:r>
            <a:r>
              <a:rPr lang="ru-RU" sz="3200" dirty="0" err="1"/>
              <a:t>надання</a:t>
            </a:r>
            <a:r>
              <a:rPr lang="ru-RU" sz="3200" dirty="0"/>
              <a:t> </a:t>
            </a:r>
            <a:r>
              <a:rPr lang="ru-RU" sz="3200" dirty="0" err="1"/>
              <a:t>клієнту</a:t>
            </a:r>
            <a:r>
              <a:rPr lang="ru-RU" sz="3200" dirty="0"/>
              <a:t> </a:t>
            </a:r>
            <a:r>
              <a:rPr lang="ru-RU" sz="3200" dirty="0" err="1"/>
              <a:t>найновішої</a:t>
            </a:r>
            <a:r>
              <a:rPr lang="ru-RU" sz="3200" dirty="0"/>
              <a:t> та </a:t>
            </a:r>
            <a:r>
              <a:rPr lang="ru-RU" sz="3200" dirty="0" err="1"/>
              <a:t>релевантної</a:t>
            </a:r>
            <a:r>
              <a:rPr lang="ru-RU" sz="3200" dirty="0"/>
              <a:t> інформації.</a:t>
            </a:r>
          </a:p>
          <a:p>
            <a:pPr algn="just" fontAlgn="base"/>
            <a:r>
              <a:rPr lang="ru-RU" sz="3200" b="1" dirty="0" err="1"/>
              <a:t>Доступність</a:t>
            </a:r>
            <a:r>
              <a:rPr lang="ru-RU" sz="3200" b="1" dirty="0"/>
              <a:t>:</a:t>
            </a:r>
            <a:r>
              <a:rPr lang="ru-RU" sz="3200" dirty="0"/>
              <a:t> </a:t>
            </a:r>
            <a:r>
              <a:rPr lang="ru-RU" sz="3200" dirty="0" err="1"/>
              <a:t>подання</a:t>
            </a:r>
            <a:r>
              <a:rPr lang="ru-RU" sz="3200" dirty="0"/>
              <a:t> інформації </a:t>
            </a:r>
            <a:r>
              <a:rPr lang="ru-RU" sz="3200" dirty="0" err="1"/>
              <a:t>зрозумілою</a:t>
            </a:r>
            <a:r>
              <a:rPr lang="ru-RU" sz="3200" dirty="0"/>
              <a:t> та доступною для </a:t>
            </a:r>
            <a:r>
              <a:rPr lang="ru-RU" sz="3200" dirty="0" err="1"/>
              <a:t>клієнта</a:t>
            </a:r>
            <a:r>
              <a:rPr lang="ru-RU" sz="3200" dirty="0"/>
              <a:t> </a:t>
            </a:r>
            <a:r>
              <a:rPr lang="ru-RU" sz="3200" dirty="0" err="1"/>
              <a:t>мовою</a:t>
            </a:r>
            <a:r>
              <a:rPr lang="ru-RU" sz="3200" dirty="0"/>
              <a:t>.</a:t>
            </a:r>
          </a:p>
          <a:p>
            <a:pPr algn="just"/>
            <a:r>
              <a:rPr lang="ru-RU" sz="3200" b="1" dirty="0" err="1"/>
              <a:t>Індивідуальний</a:t>
            </a:r>
            <a:r>
              <a:rPr lang="ru-RU" sz="3200" b="1" dirty="0"/>
              <a:t> </a:t>
            </a:r>
            <a:r>
              <a:rPr lang="ru-RU" sz="3200" b="1" dirty="0" err="1"/>
              <a:t>підхід</a:t>
            </a:r>
            <a:r>
              <a:rPr lang="ru-RU" sz="3200" b="1" dirty="0"/>
              <a:t>:</a:t>
            </a:r>
            <a:r>
              <a:rPr lang="ru-RU" sz="3200" dirty="0"/>
              <a:t> </a:t>
            </a:r>
            <a:r>
              <a:rPr lang="ru-RU" sz="3200" dirty="0" err="1"/>
              <a:t>врахування</a:t>
            </a:r>
            <a:r>
              <a:rPr lang="ru-RU" sz="3200" dirty="0"/>
              <a:t> </a:t>
            </a:r>
            <a:r>
              <a:rPr lang="ru-RU" sz="3200" dirty="0" err="1"/>
              <a:t>індивідуальних</a:t>
            </a:r>
            <a:r>
              <a:rPr lang="ru-RU" sz="3200" dirty="0"/>
              <a:t> потреб та </a:t>
            </a:r>
            <a:r>
              <a:rPr lang="ru-RU" sz="3200" dirty="0" err="1"/>
              <a:t>особливостей</a:t>
            </a:r>
            <a:r>
              <a:rPr lang="ru-RU" sz="3200" dirty="0"/>
              <a:t> кожного </a:t>
            </a:r>
            <a:r>
              <a:rPr lang="ru-RU" sz="3200" dirty="0" err="1"/>
              <a:t>клієнта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76694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8631" y="231355"/>
            <a:ext cx="9785981" cy="6059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/>
              <a:t>Інтегрований</a:t>
            </a:r>
            <a:r>
              <a:rPr lang="ru-RU" b="1" dirty="0"/>
              <a:t> та </a:t>
            </a:r>
            <a:r>
              <a:rPr lang="ru-RU" b="1" dirty="0" err="1"/>
              <a:t>глибокий</a:t>
            </a:r>
            <a:r>
              <a:rPr lang="ru-RU" b="1" dirty="0"/>
              <a:t> </a:t>
            </a:r>
            <a:r>
              <a:rPr lang="ru-RU" b="1" dirty="0" smtClean="0"/>
              <a:t>консалтинг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6439" y="1288973"/>
            <a:ext cx="11688896" cy="534318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err="1" smtClean="0"/>
              <a:t>Комплексний</a:t>
            </a:r>
            <a:r>
              <a:rPr lang="ru-RU" sz="2400" dirty="0" smtClean="0"/>
              <a:t> </a:t>
            </a:r>
            <a:r>
              <a:rPr lang="ru-RU" sz="2400" dirty="0" err="1" smtClean="0"/>
              <a:t>підхід</a:t>
            </a:r>
            <a:r>
              <a:rPr lang="ru-RU" sz="2400" dirty="0" smtClean="0"/>
              <a:t> до </a:t>
            </a:r>
            <a:r>
              <a:rPr lang="ru-RU" sz="2400" dirty="0" err="1" smtClean="0"/>
              <a:t>надання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консультаційних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послуг</a:t>
            </a:r>
            <a:r>
              <a:rPr lang="ru-RU" sz="2400" dirty="0" smtClean="0"/>
              <a:t>, </a:t>
            </a:r>
            <a:r>
              <a:rPr lang="ru-RU" sz="2400" dirty="0" err="1" smtClean="0"/>
              <a:t>який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передбачає</a:t>
            </a:r>
            <a:r>
              <a:rPr lang="ru-RU" sz="2400" dirty="0" smtClean="0"/>
              <a:t> </a:t>
            </a:r>
            <a:r>
              <a:rPr lang="ru-RU" sz="2400" dirty="0" err="1" smtClean="0"/>
              <a:t>всебічний</a:t>
            </a:r>
            <a:r>
              <a:rPr lang="ru-RU" sz="2400" dirty="0" smtClean="0"/>
              <a:t> </a:t>
            </a:r>
            <a:r>
              <a:rPr lang="ru-RU" sz="2400" dirty="0" err="1" smtClean="0"/>
              <a:t>аналіз</a:t>
            </a:r>
            <a:r>
              <a:rPr lang="ru-RU" sz="2400" dirty="0" smtClean="0"/>
              <a:t> </a:t>
            </a:r>
            <a:r>
              <a:rPr lang="ru-RU" sz="2400" dirty="0" err="1" smtClean="0"/>
              <a:t>бізнесу</a:t>
            </a:r>
            <a:r>
              <a:rPr lang="ru-RU" sz="2400" dirty="0" smtClean="0"/>
              <a:t> </a:t>
            </a:r>
            <a:r>
              <a:rPr lang="ru-RU" sz="2400" dirty="0" err="1" smtClean="0"/>
              <a:t>клієнта</a:t>
            </a:r>
            <a:r>
              <a:rPr lang="ru-RU" sz="2400" dirty="0" smtClean="0"/>
              <a:t> та </a:t>
            </a:r>
            <a:r>
              <a:rPr lang="ru-RU" sz="2400" dirty="0" err="1" smtClean="0"/>
              <a:t>розробку</a:t>
            </a:r>
            <a:r>
              <a:rPr lang="ru-RU" sz="2400" dirty="0" smtClean="0"/>
              <a:t> </a:t>
            </a:r>
            <a:r>
              <a:rPr lang="ru-RU" sz="2400" dirty="0" err="1" smtClean="0"/>
              <a:t>індивідуальних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стратегій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досягнення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його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цілей</a:t>
            </a:r>
            <a:r>
              <a:rPr lang="ru-RU" sz="2400" dirty="0" smtClean="0"/>
              <a:t>.</a:t>
            </a:r>
          </a:p>
          <a:p>
            <a:pPr algn="just" fontAlgn="base"/>
            <a:r>
              <a:rPr lang="ru-RU" sz="2400" b="1" dirty="0" err="1"/>
              <a:t>Інтегрований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Цей</a:t>
            </a:r>
            <a:r>
              <a:rPr lang="ru-RU" sz="2400" dirty="0"/>
              <a:t> </a:t>
            </a:r>
            <a:r>
              <a:rPr lang="ru-RU" sz="2400" dirty="0" err="1"/>
              <a:t>термін</a:t>
            </a:r>
            <a:r>
              <a:rPr lang="ru-RU" sz="2400" dirty="0"/>
              <a:t> </a:t>
            </a:r>
            <a:r>
              <a:rPr lang="ru-RU" sz="2400" dirty="0" err="1"/>
              <a:t>вказує</a:t>
            </a:r>
            <a:r>
              <a:rPr lang="ru-RU" sz="2400" dirty="0"/>
              <a:t> на те, </a:t>
            </a:r>
            <a:r>
              <a:rPr lang="ru-RU" sz="2400" dirty="0" err="1"/>
              <a:t>що</a:t>
            </a:r>
            <a:r>
              <a:rPr lang="ru-RU" sz="2400" dirty="0"/>
              <a:t> консалтинг </a:t>
            </a:r>
            <a:r>
              <a:rPr lang="ru-RU" sz="2400" dirty="0" err="1"/>
              <a:t>охоплює</a:t>
            </a:r>
            <a:r>
              <a:rPr lang="ru-RU" sz="2400" dirty="0"/>
              <a:t> </a:t>
            </a:r>
            <a:r>
              <a:rPr lang="ru-RU" sz="2400" dirty="0" err="1"/>
              <a:t>всі</a:t>
            </a:r>
            <a:r>
              <a:rPr lang="ru-RU" sz="2400" dirty="0"/>
              <a:t> </a:t>
            </a:r>
            <a:r>
              <a:rPr lang="ru-RU" sz="2400" dirty="0" err="1"/>
              <a:t>аспекти</a:t>
            </a:r>
            <a:r>
              <a:rPr lang="ru-RU" sz="2400" dirty="0"/>
              <a:t> </a:t>
            </a:r>
            <a:r>
              <a:rPr lang="ru-RU" sz="2400" dirty="0" err="1"/>
              <a:t>бізнесу</a:t>
            </a:r>
            <a:r>
              <a:rPr lang="ru-RU" sz="2400" dirty="0"/>
              <a:t> </a:t>
            </a:r>
            <a:r>
              <a:rPr lang="ru-RU" sz="2400" dirty="0" err="1"/>
              <a:t>клієнта</a:t>
            </a:r>
            <a:r>
              <a:rPr lang="ru-RU" sz="2400" dirty="0"/>
              <a:t>, а не </a:t>
            </a:r>
            <a:r>
              <a:rPr lang="ru-RU" sz="2400" dirty="0" err="1"/>
              <a:t>лише</a:t>
            </a:r>
            <a:r>
              <a:rPr lang="ru-RU" sz="2400" dirty="0"/>
              <a:t> </a:t>
            </a:r>
            <a:r>
              <a:rPr lang="ru-RU" sz="2400" dirty="0" err="1"/>
              <a:t>окремі</a:t>
            </a:r>
            <a:r>
              <a:rPr lang="ru-RU" sz="2400" dirty="0"/>
              <a:t> </a:t>
            </a:r>
            <a:r>
              <a:rPr lang="ru-RU" sz="2400" dirty="0" err="1"/>
              <a:t>функції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департаменти</a:t>
            </a:r>
            <a:r>
              <a:rPr lang="ru-RU" sz="2400" dirty="0"/>
              <a:t>.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означає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консультанти</a:t>
            </a:r>
            <a:r>
              <a:rPr lang="ru-RU" sz="2400" dirty="0"/>
              <a:t> </a:t>
            </a:r>
            <a:r>
              <a:rPr lang="ru-RU" sz="2400" dirty="0" err="1"/>
              <a:t>враховують</a:t>
            </a:r>
            <a:r>
              <a:rPr lang="ru-RU" sz="2400" dirty="0"/>
              <a:t> </a:t>
            </a:r>
            <a:r>
              <a:rPr lang="ru-RU" sz="2400" dirty="0" err="1"/>
              <a:t>взаємозв'язки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</a:t>
            </a:r>
            <a:r>
              <a:rPr lang="ru-RU" sz="2400" dirty="0" err="1"/>
              <a:t>різними</a:t>
            </a:r>
            <a:r>
              <a:rPr lang="ru-RU" sz="2400" dirty="0"/>
              <a:t> сферами </a:t>
            </a:r>
            <a:r>
              <a:rPr lang="ru-RU" sz="2400" dirty="0" err="1"/>
              <a:t>діяльності</a:t>
            </a:r>
            <a:r>
              <a:rPr lang="ru-RU" sz="2400" dirty="0"/>
              <a:t> </a:t>
            </a:r>
            <a:r>
              <a:rPr lang="ru-RU" sz="2400" dirty="0" err="1"/>
              <a:t>компанії</a:t>
            </a:r>
            <a:r>
              <a:rPr lang="ru-RU" sz="2400" dirty="0"/>
              <a:t>, такими як маркетинг, </a:t>
            </a:r>
            <a:r>
              <a:rPr lang="ru-RU" sz="2400" dirty="0" err="1"/>
              <a:t>фінанси</a:t>
            </a:r>
            <a:r>
              <a:rPr lang="ru-RU" sz="2400" dirty="0"/>
              <a:t>, </a:t>
            </a:r>
            <a:r>
              <a:rPr lang="ru-RU" sz="2400" dirty="0" err="1"/>
              <a:t>операційна</a:t>
            </a:r>
            <a:r>
              <a:rPr lang="ru-RU" sz="2400" dirty="0"/>
              <a:t> </a:t>
            </a:r>
            <a:r>
              <a:rPr lang="ru-RU" sz="2400" dirty="0" err="1"/>
              <a:t>діяльність</a:t>
            </a:r>
            <a:r>
              <a:rPr lang="ru-RU" sz="2400" dirty="0"/>
              <a:t>, </a:t>
            </a:r>
            <a:r>
              <a:rPr lang="ru-RU" sz="2400" dirty="0" err="1"/>
              <a:t>людські</a:t>
            </a:r>
            <a:r>
              <a:rPr lang="ru-RU" sz="2400" dirty="0"/>
              <a:t> </a:t>
            </a:r>
            <a:r>
              <a:rPr lang="ru-RU" sz="2400" dirty="0" err="1"/>
              <a:t>ресурси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.</a:t>
            </a:r>
          </a:p>
          <a:p>
            <a:pPr algn="just"/>
            <a:r>
              <a:rPr lang="ru-RU" sz="2400" b="1" dirty="0" err="1"/>
              <a:t>Глибокий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 smtClean="0"/>
              <a:t>передбачає</a:t>
            </a:r>
            <a:r>
              <a:rPr lang="ru-RU" sz="2400" dirty="0" smtClean="0"/>
              <a:t> </a:t>
            </a:r>
            <a:r>
              <a:rPr lang="ru-RU" sz="2400" dirty="0" err="1"/>
              <a:t>детальний</a:t>
            </a:r>
            <a:r>
              <a:rPr lang="ru-RU" sz="2400" dirty="0"/>
              <a:t> </a:t>
            </a:r>
            <a:r>
              <a:rPr lang="ru-RU" sz="2400" dirty="0" err="1"/>
              <a:t>аналіз</a:t>
            </a:r>
            <a:r>
              <a:rPr lang="ru-RU" sz="2400" dirty="0"/>
              <a:t> </a:t>
            </a:r>
            <a:r>
              <a:rPr lang="ru-RU" sz="2400" dirty="0" err="1"/>
              <a:t>внутрішніх</a:t>
            </a:r>
            <a:r>
              <a:rPr lang="ru-RU" sz="2400" dirty="0"/>
              <a:t> та </a:t>
            </a:r>
            <a:r>
              <a:rPr lang="ru-RU" sz="2400" dirty="0" err="1"/>
              <a:t>зовнішніх</a:t>
            </a:r>
            <a:r>
              <a:rPr lang="ru-RU" sz="2400" dirty="0"/>
              <a:t> </a:t>
            </a:r>
            <a:r>
              <a:rPr lang="ru-RU" sz="2400" dirty="0" err="1"/>
              <a:t>факторів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впливають</a:t>
            </a:r>
            <a:r>
              <a:rPr lang="ru-RU" sz="2400" dirty="0"/>
              <a:t> на </a:t>
            </a:r>
            <a:r>
              <a:rPr lang="ru-RU" sz="2400" dirty="0" err="1"/>
              <a:t>бізнес</a:t>
            </a:r>
            <a:r>
              <a:rPr lang="ru-RU" sz="2400" dirty="0"/>
              <a:t> </a:t>
            </a:r>
            <a:r>
              <a:rPr lang="ru-RU" sz="2400" dirty="0" err="1"/>
              <a:t>клієнта</a:t>
            </a:r>
            <a:r>
              <a:rPr lang="ru-RU" sz="2400" dirty="0"/>
              <a:t>. </a:t>
            </a:r>
            <a:r>
              <a:rPr lang="ru-RU" sz="2400" dirty="0" err="1"/>
              <a:t>Консультанти</a:t>
            </a:r>
            <a:r>
              <a:rPr lang="ru-RU" sz="2400" dirty="0"/>
              <a:t> не </a:t>
            </a:r>
            <a:r>
              <a:rPr lang="ru-RU" sz="2400" dirty="0" err="1"/>
              <a:t>обмежуються</a:t>
            </a:r>
            <a:r>
              <a:rPr lang="ru-RU" sz="2400" dirty="0"/>
              <a:t> </a:t>
            </a:r>
            <a:r>
              <a:rPr lang="ru-RU" sz="2400" dirty="0" err="1"/>
              <a:t>поверхневим</a:t>
            </a:r>
            <a:r>
              <a:rPr lang="ru-RU" sz="2400" dirty="0"/>
              <a:t> </a:t>
            </a:r>
            <a:r>
              <a:rPr lang="ru-RU" sz="2400" dirty="0" err="1"/>
              <a:t>аналізом</a:t>
            </a:r>
            <a:r>
              <a:rPr lang="ru-RU" sz="2400" dirty="0"/>
              <a:t>, а </a:t>
            </a:r>
            <a:r>
              <a:rPr lang="ru-RU" sz="2400" dirty="0" err="1"/>
              <a:t>заглиблюються</a:t>
            </a:r>
            <a:r>
              <a:rPr lang="ru-RU" sz="2400" dirty="0"/>
              <a:t> в суть проблем, </a:t>
            </a:r>
            <a:r>
              <a:rPr lang="ru-RU" sz="2400" dirty="0" err="1"/>
              <a:t>виявляють</a:t>
            </a:r>
            <a:r>
              <a:rPr lang="ru-RU" sz="2400" dirty="0"/>
              <a:t> </a:t>
            </a:r>
            <a:r>
              <a:rPr lang="ru-RU" sz="2400" dirty="0" err="1"/>
              <a:t>коріння</a:t>
            </a:r>
            <a:r>
              <a:rPr lang="ru-RU" sz="2400" dirty="0"/>
              <a:t> причин і </a:t>
            </a:r>
            <a:r>
              <a:rPr lang="ru-RU" sz="2400" dirty="0" err="1"/>
              <a:t>пропонують</a:t>
            </a:r>
            <a:r>
              <a:rPr lang="ru-RU" sz="2400" dirty="0"/>
              <a:t> </a:t>
            </a:r>
            <a:r>
              <a:rPr lang="ru-RU" sz="2400" dirty="0" err="1"/>
              <a:t>довгострокові</a:t>
            </a:r>
            <a:r>
              <a:rPr lang="ru-RU" sz="2400" dirty="0"/>
              <a:t> </a:t>
            </a:r>
            <a:r>
              <a:rPr lang="ru-RU" sz="2400" dirty="0" err="1"/>
              <a:t>рішення</a:t>
            </a:r>
            <a:r>
              <a:rPr lang="ru-RU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9933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300942"/>
            <a:ext cx="8911687" cy="648182"/>
          </a:xfrm>
        </p:spPr>
        <p:txBody>
          <a:bodyPr/>
          <a:lstStyle/>
          <a:p>
            <a:pPr algn="ctr"/>
            <a:r>
              <a:rPr lang="uk-UA" dirty="0" smtClean="0"/>
              <a:t>Особливості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6607" y="1454227"/>
            <a:ext cx="11380424" cy="5122843"/>
          </a:xfrm>
        </p:spPr>
        <p:txBody>
          <a:bodyPr>
            <a:normAutofit lnSpcReduction="10000"/>
          </a:bodyPr>
          <a:lstStyle/>
          <a:p>
            <a:pPr algn="just" fontAlgn="base"/>
            <a:r>
              <a:rPr lang="ru-RU" sz="2800" b="1" dirty="0" err="1"/>
              <a:t>Комплексний</a:t>
            </a:r>
            <a:r>
              <a:rPr lang="ru-RU" sz="2800" b="1" dirty="0"/>
              <a:t> </a:t>
            </a:r>
            <a:r>
              <a:rPr lang="ru-RU" sz="2800" b="1" dirty="0" err="1"/>
              <a:t>підхід</a:t>
            </a:r>
            <a:r>
              <a:rPr lang="ru-RU" sz="2800" b="1" dirty="0"/>
              <a:t>:</a:t>
            </a:r>
            <a:r>
              <a:rPr lang="ru-RU" sz="2800" dirty="0"/>
              <a:t> На </a:t>
            </a:r>
            <a:r>
              <a:rPr lang="ru-RU" sz="2800" dirty="0" err="1"/>
              <a:t>відміну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звичайного</a:t>
            </a:r>
            <a:r>
              <a:rPr lang="ru-RU" sz="2800" dirty="0"/>
              <a:t> консалтингу, </a:t>
            </a:r>
            <a:r>
              <a:rPr lang="ru-RU" sz="2800" dirty="0" err="1"/>
              <a:t>який</a:t>
            </a:r>
            <a:r>
              <a:rPr lang="ru-RU" sz="2800" dirty="0"/>
              <a:t> часто </a:t>
            </a:r>
            <a:r>
              <a:rPr lang="ru-RU" sz="2800" dirty="0" err="1"/>
              <a:t>фокусується</a:t>
            </a:r>
            <a:r>
              <a:rPr lang="ru-RU" sz="2800" dirty="0"/>
              <a:t> на </a:t>
            </a:r>
            <a:r>
              <a:rPr lang="ru-RU" sz="2800" dirty="0" err="1"/>
              <a:t>вирішенні</a:t>
            </a:r>
            <a:r>
              <a:rPr lang="ru-RU" sz="2800" dirty="0"/>
              <a:t> </a:t>
            </a:r>
            <a:r>
              <a:rPr lang="ru-RU" sz="2800" dirty="0" err="1"/>
              <a:t>окремих</a:t>
            </a:r>
            <a:r>
              <a:rPr lang="ru-RU" sz="2800" dirty="0"/>
              <a:t> проблем, </a:t>
            </a:r>
            <a:r>
              <a:rPr lang="ru-RU" sz="2800" dirty="0" err="1"/>
              <a:t>інтегрований</a:t>
            </a:r>
            <a:r>
              <a:rPr lang="ru-RU" sz="2800" dirty="0"/>
              <a:t> та </a:t>
            </a:r>
            <a:r>
              <a:rPr lang="ru-RU" sz="2800" dirty="0" err="1"/>
              <a:t>глибокий</a:t>
            </a:r>
            <a:r>
              <a:rPr lang="ru-RU" sz="2800" dirty="0"/>
              <a:t> консалтинг </a:t>
            </a:r>
            <a:r>
              <a:rPr lang="ru-RU" sz="2800" dirty="0" err="1"/>
              <a:t>надає</a:t>
            </a:r>
            <a:r>
              <a:rPr lang="ru-RU" sz="2800" dirty="0"/>
              <a:t> </a:t>
            </a:r>
            <a:r>
              <a:rPr lang="ru-RU" sz="2800" dirty="0" err="1"/>
              <a:t>цілісне</a:t>
            </a:r>
            <a:r>
              <a:rPr lang="ru-RU" sz="2800" dirty="0"/>
              <a:t> </a:t>
            </a:r>
            <a:r>
              <a:rPr lang="ru-RU" sz="2800" dirty="0" err="1"/>
              <a:t>бачення</a:t>
            </a:r>
            <a:r>
              <a:rPr lang="ru-RU" sz="2800" dirty="0"/>
              <a:t> </a:t>
            </a:r>
            <a:r>
              <a:rPr lang="ru-RU" sz="2800" dirty="0" err="1"/>
              <a:t>бізнесу</a:t>
            </a:r>
            <a:r>
              <a:rPr lang="ru-RU" sz="2800" dirty="0"/>
              <a:t>.</a:t>
            </a:r>
          </a:p>
          <a:p>
            <a:pPr algn="just" fontAlgn="base"/>
            <a:r>
              <a:rPr lang="ru-RU" sz="2800" b="1" dirty="0" err="1"/>
              <a:t>Індивідуальні</a:t>
            </a:r>
            <a:r>
              <a:rPr lang="ru-RU" sz="2800" b="1" dirty="0"/>
              <a:t> </a:t>
            </a:r>
            <a:r>
              <a:rPr lang="ru-RU" sz="2800" b="1" dirty="0" err="1"/>
              <a:t>рішення</a:t>
            </a:r>
            <a:r>
              <a:rPr lang="ru-RU" sz="2800" b="1" dirty="0"/>
              <a:t>:</a:t>
            </a:r>
            <a:r>
              <a:rPr lang="ru-RU" sz="2800" dirty="0"/>
              <a:t> </a:t>
            </a:r>
            <a:r>
              <a:rPr lang="ru-RU" sz="2800" dirty="0" err="1"/>
              <a:t>Замість</a:t>
            </a:r>
            <a:r>
              <a:rPr lang="ru-RU" sz="2800" dirty="0"/>
              <a:t> </a:t>
            </a:r>
            <a:r>
              <a:rPr lang="ru-RU" sz="2800" dirty="0" err="1"/>
              <a:t>типових</a:t>
            </a:r>
            <a:r>
              <a:rPr lang="ru-RU" sz="2800" dirty="0"/>
              <a:t> </a:t>
            </a:r>
            <a:r>
              <a:rPr lang="ru-RU" sz="2800" dirty="0" err="1"/>
              <a:t>рекомендацій</a:t>
            </a:r>
            <a:r>
              <a:rPr lang="ru-RU" sz="2800" dirty="0"/>
              <a:t>, </a:t>
            </a:r>
            <a:r>
              <a:rPr lang="ru-RU" sz="2800" dirty="0" err="1"/>
              <a:t>консультанти</a:t>
            </a:r>
            <a:r>
              <a:rPr lang="ru-RU" sz="2800" dirty="0"/>
              <a:t> </a:t>
            </a:r>
            <a:r>
              <a:rPr lang="ru-RU" sz="2800" dirty="0" err="1"/>
              <a:t>розробляють</a:t>
            </a:r>
            <a:r>
              <a:rPr lang="ru-RU" sz="2800" dirty="0"/>
              <a:t> </a:t>
            </a:r>
            <a:r>
              <a:rPr lang="ru-RU" sz="2800" dirty="0" err="1"/>
              <a:t>індивідуальні</a:t>
            </a:r>
            <a:r>
              <a:rPr lang="ru-RU" sz="2800" dirty="0"/>
              <a:t> </a:t>
            </a:r>
            <a:r>
              <a:rPr lang="ru-RU" sz="2800" dirty="0" err="1"/>
              <a:t>стратегії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враховують</a:t>
            </a:r>
            <a:r>
              <a:rPr lang="ru-RU" sz="2800" dirty="0"/>
              <a:t> </a:t>
            </a:r>
            <a:r>
              <a:rPr lang="ru-RU" sz="2800" dirty="0" err="1"/>
              <a:t>специфіку</a:t>
            </a:r>
            <a:r>
              <a:rPr lang="ru-RU" sz="2800" dirty="0"/>
              <a:t> </a:t>
            </a:r>
            <a:r>
              <a:rPr lang="ru-RU" sz="2800" dirty="0" err="1"/>
              <a:t>бізнесу</a:t>
            </a:r>
            <a:r>
              <a:rPr lang="ru-RU" sz="2800" dirty="0"/>
              <a:t> </a:t>
            </a:r>
            <a:r>
              <a:rPr lang="ru-RU" sz="2800" dirty="0" err="1"/>
              <a:t>клієнта</a:t>
            </a:r>
            <a:r>
              <a:rPr lang="ru-RU" sz="2800" dirty="0"/>
              <a:t> та </a:t>
            </a:r>
            <a:r>
              <a:rPr lang="ru-RU" sz="2800" dirty="0" err="1"/>
              <a:t>його</a:t>
            </a:r>
            <a:r>
              <a:rPr lang="ru-RU" sz="2800" dirty="0"/>
              <a:t> конкурентного </a:t>
            </a:r>
            <a:r>
              <a:rPr lang="ru-RU" sz="2800" dirty="0" err="1"/>
              <a:t>середовища</a:t>
            </a:r>
            <a:r>
              <a:rPr lang="ru-RU" sz="2800" dirty="0"/>
              <a:t>.</a:t>
            </a:r>
          </a:p>
          <a:p>
            <a:pPr algn="just"/>
            <a:r>
              <a:rPr lang="ru-RU" sz="2800" b="1" dirty="0" err="1"/>
              <a:t>Довгострокова</a:t>
            </a:r>
            <a:r>
              <a:rPr lang="ru-RU" sz="2800" b="1" dirty="0"/>
              <a:t> перспектива:</a:t>
            </a:r>
            <a:r>
              <a:rPr lang="ru-RU" sz="2800" dirty="0"/>
              <a:t> </a:t>
            </a:r>
            <a:r>
              <a:rPr lang="ru-RU" sz="2800" dirty="0" err="1"/>
              <a:t>Глибокий</a:t>
            </a:r>
            <a:r>
              <a:rPr lang="ru-RU" sz="2800" dirty="0"/>
              <a:t> консалтинг </a:t>
            </a:r>
            <a:r>
              <a:rPr lang="ru-RU" sz="2800" dirty="0" err="1"/>
              <a:t>орієнтований</a:t>
            </a:r>
            <a:r>
              <a:rPr lang="ru-RU" sz="2800" dirty="0"/>
              <a:t> на </a:t>
            </a:r>
            <a:r>
              <a:rPr lang="ru-RU" sz="2800" dirty="0" err="1"/>
              <a:t>досягнення</a:t>
            </a:r>
            <a:r>
              <a:rPr lang="ru-RU" sz="2800" dirty="0"/>
              <a:t> </a:t>
            </a:r>
            <a:r>
              <a:rPr lang="ru-RU" sz="2800" dirty="0" err="1"/>
              <a:t>стійких</a:t>
            </a:r>
            <a:r>
              <a:rPr lang="ru-RU" sz="2800" dirty="0"/>
              <a:t> </a:t>
            </a:r>
            <a:r>
              <a:rPr lang="ru-RU" sz="2800" dirty="0" err="1"/>
              <a:t>результатів</a:t>
            </a:r>
            <a:r>
              <a:rPr lang="ru-RU" sz="2800" dirty="0"/>
              <a:t> у </a:t>
            </a:r>
            <a:r>
              <a:rPr lang="ru-RU" sz="2800" dirty="0" err="1"/>
              <a:t>довгостроковій</a:t>
            </a:r>
            <a:r>
              <a:rPr lang="ru-RU" sz="2800" dirty="0"/>
              <a:t> </a:t>
            </a:r>
            <a:r>
              <a:rPr lang="ru-RU" sz="2800" dirty="0" err="1"/>
              <a:t>перспективі</a:t>
            </a:r>
            <a:r>
              <a:rPr lang="ru-RU" sz="2800" dirty="0"/>
              <a:t>, а не на </a:t>
            </a:r>
            <a:r>
              <a:rPr lang="ru-RU" sz="2800" dirty="0" err="1"/>
              <a:t>швидкі</a:t>
            </a:r>
            <a:r>
              <a:rPr lang="ru-RU" sz="2800" dirty="0"/>
              <a:t>, але </a:t>
            </a:r>
            <a:r>
              <a:rPr lang="ru-RU" sz="2800" dirty="0" err="1"/>
              <a:t>тимчасові</a:t>
            </a:r>
            <a:r>
              <a:rPr lang="ru-RU" sz="2800" dirty="0"/>
              <a:t> </a:t>
            </a:r>
            <a:r>
              <a:rPr lang="ru-RU" sz="2800" dirty="0" err="1"/>
              <a:t>рішення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646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198304"/>
            <a:ext cx="8911687" cy="63897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Інтегрований консалтинг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7624" y="1333041"/>
            <a:ext cx="11633813" cy="508979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 err="1"/>
              <a:t>Комплексний</a:t>
            </a:r>
            <a:r>
              <a:rPr lang="ru-RU" sz="2400" dirty="0"/>
              <a:t> </a:t>
            </a:r>
            <a:r>
              <a:rPr lang="ru-RU" sz="2400" dirty="0" err="1"/>
              <a:t>підхід</a:t>
            </a:r>
            <a:r>
              <a:rPr lang="ru-RU" sz="2400" dirty="0"/>
              <a:t>: </a:t>
            </a:r>
            <a:r>
              <a:rPr lang="ru-RU" sz="2400" dirty="0" err="1"/>
              <a:t>Аналіз</a:t>
            </a:r>
            <a:r>
              <a:rPr lang="ru-RU" sz="2400" dirty="0"/>
              <a:t> та </a:t>
            </a:r>
            <a:r>
              <a:rPr lang="ru-RU" sz="2400" dirty="0" err="1"/>
              <a:t>вирішення</a:t>
            </a:r>
            <a:r>
              <a:rPr lang="ru-RU" sz="2400" dirty="0"/>
              <a:t> проблем </a:t>
            </a:r>
            <a:r>
              <a:rPr lang="ru-RU" sz="2400" dirty="0" err="1"/>
              <a:t>охоплюють</a:t>
            </a:r>
            <a:r>
              <a:rPr lang="ru-RU" sz="2400" dirty="0"/>
              <a:t> </a:t>
            </a:r>
            <a:r>
              <a:rPr lang="ru-RU" sz="2400" dirty="0" err="1"/>
              <a:t>усі</a:t>
            </a:r>
            <a:r>
              <a:rPr lang="ru-RU" sz="2400" dirty="0"/>
              <a:t> </a:t>
            </a:r>
            <a:r>
              <a:rPr lang="ru-RU" sz="2400" dirty="0" err="1"/>
              <a:t>сфери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</a:t>
            </a:r>
            <a:r>
              <a:rPr lang="ru-RU" sz="2400" dirty="0" err="1"/>
              <a:t>компанії</a:t>
            </a:r>
            <a:r>
              <a:rPr lang="ru-RU" sz="2400" dirty="0"/>
              <a:t>: </a:t>
            </a:r>
            <a:r>
              <a:rPr lang="ru-RU" sz="2400" dirty="0" err="1"/>
              <a:t>стратегію</a:t>
            </a:r>
            <a:r>
              <a:rPr lang="ru-RU" sz="2400" dirty="0"/>
              <a:t>, </a:t>
            </a:r>
            <a:r>
              <a:rPr lang="ru-RU" sz="2400" dirty="0" err="1"/>
              <a:t>фінанси</a:t>
            </a:r>
            <a:r>
              <a:rPr lang="ru-RU" sz="2400" dirty="0"/>
              <a:t>, маркетинг, </a:t>
            </a:r>
            <a:r>
              <a:rPr lang="ru-RU" sz="2400" dirty="0" err="1"/>
              <a:t>операції</a:t>
            </a:r>
            <a:r>
              <a:rPr lang="ru-RU" sz="2400" dirty="0"/>
              <a:t>, </a:t>
            </a:r>
            <a:r>
              <a:rPr lang="ru-RU" sz="2400" dirty="0" err="1"/>
              <a:t>людські</a:t>
            </a:r>
            <a:r>
              <a:rPr lang="ru-RU" sz="2400" dirty="0"/>
              <a:t> </a:t>
            </a:r>
            <a:r>
              <a:rPr lang="ru-RU" sz="2400" dirty="0" err="1"/>
              <a:t>ресурси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b="1" dirty="0" err="1" smtClean="0"/>
              <a:t>Системний</a:t>
            </a:r>
            <a:r>
              <a:rPr lang="ru-RU" sz="2400" dirty="0" smtClean="0"/>
              <a:t> </a:t>
            </a:r>
            <a:r>
              <a:rPr lang="ru-RU" sz="2400" dirty="0" err="1"/>
              <a:t>аналіз</a:t>
            </a:r>
            <a:r>
              <a:rPr lang="ru-RU" sz="2400" dirty="0"/>
              <a:t>: </a:t>
            </a:r>
            <a:r>
              <a:rPr lang="ru-RU" sz="2400" dirty="0" err="1"/>
              <a:t>Дозволяє</a:t>
            </a:r>
            <a:r>
              <a:rPr lang="ru-RU" sz="2400" dirty="0"/>
              <a:t> </a:t>
            </a:r>
            <a:r>
              <a:rPr lang="ru-RU" sz="2400" dirty="0" err="1"/>
              <a:t>виявити</a:t>
            </a:r>
            <a:r>
              <a:rPr lang="ru-RU" sz="2400" dirty="0"/>
              <a:t> </a:t>
            </a:r>
            <a:r>
              <a:rPr lang="ru-RU" sz="2400" dirty="0" err="1"/>
              <a:t>глибокі</a:t>
            </a:r>
            <a:r>
              <a:rPr lang="ru-RU" sz="2400" dirty="0"/>
              <a:t> причини проблем та </a:t>
            </a:r>
            <a:r>
              <a:rPr lang="ru-RU" sz="2400" dirty="0" err="1"/>
              <a:t>розробити</a:t>
            </a:r>
            <a:r>
              <a:rPr lang="ru-RU" sz="2400" dirty="0"/>
              <a:t> </a:t>
            </a:r>
            <a:r>
              <a:rPr lang="ru-RU" sz="2400" dirty="0" err="1"/>
              <a:t>довгострокові</a:t>
            </a:r>
            <a:r>
              <a:rPr lang="ru-RU" sz="2400" dirty="0"/>
              <a:t> </a:t>
            </a:r>
            <a:r>
              <a:rPr lang="ru-RU" sz="2400" dirty="0" err="1"/>
              <a:t>рішення</a:t>
            </a:r>
            <a:r>
              <a:rPr lang="ru-RU" sz="2400" dirty="0"/>
              <a:t>, а не просто </a:t>
            </a:r>
            <a:r>
              <a:rPr lang="ru-RU" sz="2400" dirty="0" err="1"/>
              <a:t>усувати</a:t>
            </a:r>
            <a:r>
              <a:rPr lang="ru-RU" sz="2400" dirty="0"/>
              <a:t> </a:t>
            </a:r>
            <a:r>
              <a:rPr lang="ru-RU" sz="2400" dirty="0" err="1"/>
              <a:t>симптоми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b="1" dirty="0" err="1" smtClean="0"/>
              <a:t>Індивідуальний</a:t>
            </a:r>
            <a:r>
              <a:rPr lang="ru-RU" sz="2400" dirty="0" smtClean="0"/>
              <a:t> </a:t>
            </a:r>
            <a:r>
              <a:rPr lang="ru-RU" sz="2400" dirty="0" err="1"/>
              <a:t>підхід</a:t>
            </a:r>
            <a:r>
              <a:rPr lang="ru-RU" sz="2400" dirty="0"/>
              <a:t>: </a:t>
            </a:r>
            <a:r>
              <a:rPr lang="ru-RU" sz="2400" dirty="0" err="1"/>
              <a:t>Розробка</a:t>
            </a:r>
            <a:r>
              <a:rPr lang="ru-RU" sz="2400" dirty="0"/>
              <a:t> </a:t>
            </a:r>
            <a:r>
              <a:rPr lang="ru-RU" sz="2400" dirty="0" err="1"/>
              <a:t>індивідуальних</a:t>
            </a:r>
            <a:r>
              <a:rPr lang="ru-RU" sz="2400" dirty="0"/>
              <a:t> </a:t>
            </a:r>
            <a:r>
              <a:rPr lang="ru-RU" sz="2400" dirty="0" err="1"/>
              <a:t>стратегій</a:t>
            </a:r>
            <a:r>
              <a:rPr lang="ru-RU" sz="2400" dirty="0"/>
              <a:t> та </a:t>
            </a:r>
            <a:r>
              <a:rPr lang="ru-RU" sz="2400" dirty="0" err="1"/>
              <a:t>рішень</a:t>
            </a:r>
            <a:r>
              <a:rPr lang="ru-RU" sz="2400" dirty="0"/>
              <a:t> з </a:t>
            </a:r>
            <a:r>
              <a:rPr lang="ru-RU" sz="2400" dirty="0" err="1"/>
              <a:t>урахуванням</a:t>
            </a:r>
            <a:r>
              <a:rPr lang="ru-RU" sz="2400" dirty="0"/>
              <a:t> </a:t>
            </a:r>
            <a:r>
              <a:rPr lang="ru-RU" sz="2400" dirty="0" err="1"/>
              <a:t>специфіки</a:t>
            </a:r>
            <a:r>
              <a:rPr lang="ru-RU" sz="2400" dirty="0"/>
              <a:t> </a:t>
            </a:r>
            <a:r>
              <a:rPr lang="ru-RU" sz="2400" dirty="0" err="1"/>
              <a:t>кожної</a:t>
            </a:r>
            <a:r>
              <a:rPr lang="ru-RU" sz="2400" dirty="0"/>
              <a:t> </a:t>
            </a:r>
            <a:r>
              <a:rPr lang="ru-RU" sz="2400" dirty="0" err="1"/>
              <a:t>компанії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b="1" dirty="0" err="1" smtClean="0"/>
              <a:t>Взаємодія</a:t>
            </a:r>
            <a:r>
              <a:rPr lang="ru-RU" sz="2400" b="1" dirty="0" smtClean="0"/>
              <a:t> </a:t>
            </a:r>
            <a:r>
              <a:rPr lang="ru-RU" sz="2400" b="1" dirty="0"/>
              <a:t>з </a:t>
            </a:r>
            <a:r>
              <a:rPr lang="ru-RU" sz="2400" b="1" dirty="0" err="1"/>
              <a:t>клієнтом</a:t>
            </a:r>
            <a:r>
              <a:rPr lang="ru-RU" sz="2400" dirty="0"/>
              <a:t>: </a:t>
            </a:r>
            <a:r>
              <a:rPr lang="ru-RU" sz="2400" dirty="0" err="1"/>
              <a:t>Активне</a:t>
            </a:r>
            <a:r>
              <a:rPr lang="ru-RU" sz="2400" dirty="0"/>
              <a:t> </a:t>
            </a:r>
            <a:r>
              <a:rPr lang="ru-RU" sz="2400" dirty="0" err="1"/>
              <a:t>залучення</a:t>
            </a:r>
            <a:r>
              <a:rPr lang="ru-RU" sz="2400" dirty="0"/>
              <a:t> </a:t>
            </a:r>
            <a:r>
              <a:rPr lang="ru-RU" sz="2400" dirty="0" err="1"/>
              <a:t>клієнта</a:t>
            </a:r>
            <a:r>
              <a:rPr lang="ru-RU" sz="2400" dirty="0"/>
              <a:t> до </a:t>
            </a:r>
            <a:r>
              <a:rPr lang="ru-RU" sz="2400" dirty="0" err="1"/>
              <a:t>процесу</a:t>
            </a:r>
            <a:r>
              <a:rPr lang="ru-RU" sz="2400" dirty="0"/>
              <a:t> </a:t>
            </a:r>
            <a:r>
              <a:rPr lang="ru-RU" sz="2400" dirty="0" err="1"/>
              <a:t>консультування</a:t>
            </a:r>
            <a:r>
              <a:rPr lang="ru-RU" sz="2400" dirty="0"/>
              <a:t> для </a:t>
            </a:r>
            <a:r>
              <a:rPr lang="ru-RU" sz="2400" dirty="0" err="1"/>
              <a:t>забезпечення</a:t>
            </a:r>
            <a:r>
              <a:rPr lang="ru-RU" sz="2400" dirty="0"/>
              <a:t> </a:t>
            </a:r>
            <a:r>
              <a:rPr lang="ru-RU" sz="2400" dirty="0" err="1"/>
              <a:t>ефективної</a:t>
            </a:r>
            <a:r>
              <a:rPr lang="ru-RU" sz="2400" dirty="0"/>
              <a:t> </a:t>
            </a:r>
            <a:r>
              <a:rPr lang="ru-RU" sz="2400" dirty="0" err="1"/>
              <a:t>реалізації</a:t>
            </a:r>
            <a:r>
              <a:rPr lang="ru-RU" sz="2400" dirty="0"/>
              <a:t> </a:t>
            </a:r>
            <a:r>
              <a:rPr lang="ru-RU" sz="2400" dirty="0" err="1"/>
              <a:t>рекомендацій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b="1" dirty="0" err="1" smtClean="0"/>
              <a:t>Використання</a:t>
            </a:r>
            <a:r>
              <a:rPr lang="ru-RU" sz="2400" b="1" dirty="0" smtClean="0"/>
              <a:t> </a:t>
            </a:r>
            <a:r>
              <a:rPr lang="ru-RU" sz="2400" b="1" dirty="0" err="1"/>
              <a:t>різних</a:t>
            </a:r>
            <a:r>
              <a:rPr lang="ru-RU" sz="2400" b="1" dirty="0"/>
              <a:t> </a:t>
            </a:r>
            <a:r>
              <a:rPr lang="ru-RU" sz="2400" b="1" dirty="0" err="1"/>
              <a:t>інструментів</a:t>
            </a:r>
            <a:r>
              <a:rPr lang="ru-RU" sz="2400" dirty="0"/>
              <a:t>: </a:t>
            </a:r>
            <a:r>
              <a:rPr lang="ru-RU" sz="2400" dirty="0" err="1"/>
              <a:t>Комбінація</a:t>
            </a:r>
            <a:r>
              <a:rPr lang="ru-RU" sz="2400" dirty="0"/>
              <a:t> </a:t>
            </a:r>
            <a:r>
              <a:rPr lang="ru-RU" sz="2400" dirty="0" err="1"/>
              <a:t>стратегічного</a:t>
            </a:r>
            <a:r>
              <a:rPr lang="ru-RU" sz="2400" dirty="0"/>
              <a:t> </a:t>
            </a:r>
            <a:r>
              <a:rPr lang="ru-RU" sz="2400" dirty="0" err="1"/>
              <a:t>планування</a:t>
            </a:r>
            <a:r>
              <a:rPr lang="ru-RU" sz="2400" dirty="0"/>
              <a:t>, </a:t>
            </a:r>
            <a:r>
              <a:rPr lang="ru-RU" sz="2400" dirty="0" err="1"/>
              <a:t>аналізу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, </a:t>
            </a:r>
            <a:r>
              <a:rPr lang="ru-RU" sz="2400" dirty="0" err="1"/>
              <a:t>моделювання</a:t>
            </a:r>
            <a:r>
              <a:rPr lang="ru-RU" sz="2400" dirty="0"/>
              <a:t> та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методів</a:t>
            </a:r>
            <a:r>
              <a:rPr lang="ru-RU" sz="2400" dirty="0"/>
              <a:t> </a:t>
            </a:r>
            <a:r>
              <a:rPr lang="ru-RU" sz="2400" dirty="0" err="1"/>
              <a:t>досягнення</a:t>
            </a:r>
            <a:r>
              <a:rPr lang="ru-RU" sz="2400" dirty="0"/>
              <a:t> </a:t>
            </a:r>
            <a:r>
              <a:rPr lang="ru-RU" sz="2400" dirty="0" err="1"/>
              <a:t>оптимальних</a:t>
            </a:r>
            <a:r>
              <a:rPr lang="ru-RU" sz="2400" dirty="0"/>
              <a:t> </a:t>
            </a:r>
            <a:r>
              <a:rPr lang="ru-RU" sz="2400" dirty="0" err="1"/>
              <a:t>результатів</a:t>
            </a:r>
            <a:r>
              <a:rPr lang="ru-RU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1510194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105</TotalTime>
  <Words>1289</Words>
  <Application>Microsoft Office PowerPoint</Application>
  <PresentationFormat>Широкоэкранный</PresentationFormat>
  <Paragraphs>108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Century Gothic</vt:lpstr>
      <vt:lpstr>Wingdings 3</vt:lpstr>
      <vt:lpstr>Легкий дым</vt:lpstr>
      <vt:lpstr>Лекція 2</vt:lpstr>
      <vt:lpstr>Інформаційний консалтинг</vt:lpstr>
      <vt:lpstr>Етапи інформаційного консультування</vt:lpstr>
      <vt:lpstr>Етапи інформаційного консультування</vt:lpstr>
      <vt:lpstr>Методи та інструменти інформаційного консультування</vt:lpstr>
      <vt:lpstr>Принципи ефективного інформаційного консультування</vt:lpstr>
      <vt:lpstr>Інтегрований та глибокий консалтинг </vt:lpstr>
      <vt:lpstr>Особливості </vt:lpstr>
      <vt:lpstr>Інтегрований консалтинг</vt:lpstr>
      <vt:lpstr>Переваги інтегрованого консалтингу</vt:lpstr>
      <vt:lpstr>Області застосування інтегрованого консалтингу</vt:lpstr>
      <vt:lpstr>Ситуаційне завдання з інтегрованого консалтингу</vt:lpstr>
      <vt:lpstr>Глибокий консалтинг</vt:lpstr>
      <vt:lpstr>Основні етапи глибокого консалтингу</vt:lpstr>
      <vt:lpstr>Області застосування</vt:lpstr>
      <vt:lpstr>Переваги глибокого консалтингу</vt:lpstr>
      <vt:lpstr>Ситуаційне завдання</vt:lpstr>
      <vt:lpstr>Потенційні рішення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</dc:title>
  <dc:creator>пк</dc:creator>
  <cp:lastModifiedBy>пк</cp:lastModifiedBy>
  <cp:revision>11</cp:revision>
  <dcterms:created xsi:type="dcterms:W3CDTF">2024-08-30T09:45:44Z</dcterms:created>
  <dcterms:modified xsi:type="dcterms:W3CDTF">2024-09-23T18:39:43Z</dcterms:modified>
</cp:coreProperties>
</file>