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63" r:id="rId7"/>
    <p:sldId id="264" r:id="rId8"/>
    <p:sldId id="265" r:id="rId9"/>
    <p:sldId id="259" r:id="rId10"/>
    <p:sldId id="270" r:id="rId11"/>
    <p:sldId id="266" r:id="rId12"/>
    <p:sldId id="267" r:id="rId13"/>
    <p:sldId id="268" r:id="rId14"/>
    <p:sldId id="26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F2634B6E-DC8E-4114-BC17-D6FCEFB364FB}">
          <p14:sldIdLst>
            <p14:sldId id="256"/>
            <p14:sldId id="257"/>
            <p14:sldId id="261"/>
            <p14:sldId id="258"/>
            <p14:sldId id="262"/>
            <p14:sldId id="263"/>
            <p14:sldId id="264"/>
            <p14:sldId id="265"/>
          </p14:sldIdLst>
        </p14:section>
        <p14:section name="Розділ без заголовка" id="{9EC93161-7E95-4D26-ACD6-FCCEB336113D}">
          <p14:sldIdLst>
            <p14:sldId id="259"/>
            <p14:sldId id="270"/>
            <p14:sldId id="266"/>
            <p14:sldId id="267"/>
            <p14:sldId id="268"/>
            <p14:sldId id="260"/>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F49013E-3689-48D5-82FF-A824BC15AC87}" type="datetimeFigureOut">
              <a:rPr lang="uk-UA" smtClean="0"/>
              <a:t>02.10.2023</a:t>
            </a:fld>
            <a:endParaRPr lang="uk-UA"/>
          </a:p>
        </p:txBody>
      </p:sp>
      <p:sp>
        <p:nvSpPr>
          <p:cNvPr id="5" name="Footer Placeholder 4"/>
          <p:cNvSpPr>
            <a:spLocks noGrp="1"/>
          </p:cNvSpPr>
          <p:nvPr>
            <p:ph type="ftr" sz="quarter" idx="11"/>
          </p:nvPr>
        </p:nvSpPr>
        <p:spPr>
          <a:xfrm>
            <a:off x="2416500" y="329307"/>
            <a:ext cx="4973915" cy="309201"/>
          </a:xfrm>
        </p:spPr>
        <p:txBody>
          <a:bodyPr/>
          <a:lstStyle/>
          <a:p>
            <a:endParaRPr lang="uk-UA"/>
          </a:p>
        </p:txBody>
      </p:sp>
      <p:sp>
        <p:nvSpPr>
          <p:cNvPr id="6" name="Slide Number Placeholder 5"/>
          <p:cNvSpPr>
            <a:spLocks noGrp="1"/>
          </p:cNvSpPr>
          <p:nvPr>
            <p:ph type="sldNum" sz="quarter" idx="12"/>
          </p:nvPr>
        </p:nvSpPr>
        <p:spPr>
          <a:xfrm>
            <a:off x="1437664" y="798973"/>
            <a:ext cx="811019" cy="503578"/>
          </a:xfrm>
        </p:spPr>
        <p:txBody>
          <a:bodyPr/>
          <a:lstStyle/>
          <a:p>
            <a:fld id="{2D7D909F-B080-4D0E-B878-3C4D1A2412B5}" type="slidenum">
              <a:rPr lang="uk-UA" smtClean="0"/>
              <a:t>‹№›</a:t>
            </a:fld>
            <a:endParaRPr lang="uk-U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219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F49013E-3689-48D5-82FF-A824BC15AC87}" type="datetimeFigureOut">
              <a:rPr lang="uk-UA" smtClean="0"/>
              <a:t>02.10.2023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7D909F-B080-4D0E-B878-3C4D1A2412B5}" type="slidenum">
              <a:rPr lang="uk-UA" smtClean="0"/>
              <a:t>‹№›</a:t>
            </a:fld>
            <a:endParaRPr lang="uk-U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278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F49013E-3689-48D5-82FF-A824BC15AC87}" type="datetimeFigureOut">
              <a:rPr lang="uk-UA" smtClean="0"/>
              <a:t>02.10.2023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7D909F-B080-4D0E-B878-3C4D1A2412B5}" type="slidenum">
              <a:rPr lang="uk-UA" smtClean="0"/>
              <a:t>‹№›</a:t>
            </a:fld>
            <a:endParaRPr lang="uk-U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129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F49013E-3689-48D5-82FF-A824BC15AC87}" type="datetimeFigureOut">
              <a:rPr lang="uk-UA" smtClean="0"/>
              <a:t>02.10.2023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7D909F-B080-4D0E-B878-3C4D1A2412B5}" type="slidenum">
              <a:rPr lang="uk-UA" smtClean="0"/>
              <a:t>‹№›</a:t>
            </a:fld>
            <a:endParaRPr lang="uk-U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200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F49013E-3689-48D5-82FF-A824BC15AC87}" type="datetimeFigureOut">
              <a:rPr lang="uk-UA" smtClean="0"/>
              <a:t>02.10.2023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7D909F-B080-4D0E-B878-3C4D1A2412B5}" type="slidenum">
              <a:rPr lang="uk-UA" smtClean="0"/>
              <a:t>‹№›</a:t>
            </a:fld>
            <a:endParaRPr lang="uk-U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413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F49013E-3689-48D5-82FF-A824BC15AC87}" type="datetimeFigureOut">
              <a:rPr lang="uk-UA" smtClean="0"/>
              <a:t>02.10.2023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D7D909F-B080-4D0E-B878-3C4D1A2412B5}" type="slidenum">
              <a:rPr lang="uk-UA" smtClean="0"/>
              <a:t>‹№›</a:t>
            </a:fld>
            <a:endParaRPr lang="uk-U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569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447191" y="2824269"/>
            <a:ext cx="4645152" cy="264445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412362" y="2821491"/>
            <a:ext cx="4645152" cy="263737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F49013E-3689-48D5-82FF-A824BC15AC87}" type="datetimeFigureOut">
              <a:rPr lang="uk-UA" smtClean="0"/>
              <a:t>02.10.2023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D7D909F-B080-4D0E-B878-3C4D1A2412B5}" type="slidenum">
              <a:rPr lang="uk-UA" smtClean="0"/>
              <a:t>‹№›</a:t>
            </a:fld>
            <a:endParaRPr lang="uk-U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320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F49013E-3689-48D5-82FF-A824BC15AC87}" type="datetimeFigureOut">
              <a:rPr lang="uk-UA" smtClean="0"/>
              <a:t>02.10.2023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D7D909F-B080-4D0E-B878-3C4D1A2412B5}" type="slidenum">
              <a:rPr lang="uk-UA" smtClean="0"/>
              <a:t>‹№›</a:t>
            </a:fld>
            <a:endParaRPr lang="uk-U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171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9013E-3689-48D5-82FF-A824BC15AC87}" type="datetimeFigureOut">
              <a:rPr lang="uk-UA" smtClean="0"/>
              <a:t>02.10.2023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D7D909F-B080-4D0E-B878-3C4D1A2412B5}" type="slidenum">
              <a:rPr lang="uk-UA" smtClean="0"/>
              <a:t>‹№›</a:t>
            </a:fld>
            <a:endParaRPr lang="uk-UA"/>
          </a:p>
        </p:txBody>
      </p:sp>
    </p:spTree>
    <p:extLst>
      <p:ext uri="{BB962C8B-B14F-4D97-AF65-F5344CB8AC3E}">
        <p14:creationId xmlns:p14="http://schemas.microsoft.com/office/powerpoint/2010/main" val="121441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F49013E-3689-48D5-82FF-A824BC15AC87}" type="datetimeFigureOut">
              <a:rPr lang="uk-UA" smtClean="0"/>
              <a:t>02.10.2023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D7D909F-B080-4D0E-B878-3C4D1A2412B5}" type="slidenum">
              <a:rPr lang="uk-UA" smtClean="0"/>
              <a:t>‹№›</a:t>
            </a:fld>
            <a:endParaRPr lang="uk-U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514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F49013E-3689-48D5-82FF-A824BC15AC87}" type="datetimeFigureOut">
              <a:rPr lang="uk-UA" smtClean="0"/>
              <a:t>02.10.2023</a:t>
            </a:fld>
            <a:endParaRPr lang="uk-UA"/>
          </a:p>
        </p:txBody>
      </p:sp>
      <p:sp>
        <p:nvSpPr>
          <p:cNvPr id="6" name="Footer Placeholder 5"/>
          <p:cNvSpPr>
            <a:spLocks noGrp="1"/>
          </p:cNvSpPr>
          <p:nvPr>
            <p:ph type="ftr" sz="quarter" idx="11"/>
          </p:nvPr>
        </p:nvSpPr>
        <p:spPr>
          <a:xfrm>
            <a:off x="1447382" y="318640"/>
            <a:ext cx="5541004" cy="320931"/>
          </a:xfrm>
        </p:spPr>
        <p:txBody>
          <a:bodyPr/>
          <a:lstStyle/>
          <a:p>
            <a:endParaRPr lang="uk-UA"/>
          </a:p>
        </p:txBody>
      </p:sp>
      <p:sp>
        <p:nvSpPr>
          <p:cNvPr id="7" name="Slide Number Placeholder 6"/>
          <p:cNvSpPr>
            <a:spLocks noGrp="1"/>
          </p:cNvSpPr>
          <p:nvPr>
            <p:ph type="sldNum" sz="quarter" idx="12"/>
          </p:nvPr>
        </p:nvSpPr>
        <p:spPr/>
        <p:txBody>
          <a:bodyPr/>
          <a:lstStyle/>
          <a:p>
            <a:fld id="{2D7D909F-B080-4D0E-B878-3C4D1A2412B5}" type="slidenum">
              <a:rPr lang="uk-UA" smtClean="0"/>
              <a:t>‹№›</a:t>
            </a:fld>
            <a:endParaRPr lang="uk-U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984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F49013E-3689-48D5-82FF-A824BC15AC87}" type="datetimeFigureOut">
              <a:rPr lang="uk-UA" smtClean="0"/>
              <a:t>02.10.2023</a:t>
            </a:fld>
            <a:endParaRPr lang="uk-U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D7D909F-B080-4D0E-B878-3C4D1A2412B5}" type="slidenum">
              <a:rPr lang="uk-UA" smtClean="0"/>
              <a:t>‹№›</a:t>
            </a:fld>
            <a:endParaRPr lang="uk-U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5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143EC0-28C9-4308-AD18-7AB71ADBF669}"/>
              </a:ext>
            </a:extLst>
          </p:cNvPr>
          <p:cNvSpPr>
            <a:spLocks noGrp="1"/>
          </p:cNvSpPr>
          <p:nvPr>
            <p:ph type="ctrTitle"/>
          </p:nvPr>
        </p:nvSpPr>
        <p:spPr/>
        <p:txBody>
          <a:bodyPr/>
          <a:lstStyle/>
          <a:p>
            <a:r>
              <a:rPr lang="ru-RU" dirty="0" err="1"/>
              <a:t>Інформаційні</a:t>
            </a:r>
            <a:r>
              <a:rPr lang="ru-RU" dirty="0"/>
              <a:t> </a:t>
            </a:r>
            <a:r>
              <a:rPr lang="ru-RU" dirty="0" err="1"/>
              <a:t>війни</a:t>
            </a:r>
            <a:r>
              <a:rPr lang="ru-RU" dirty="0"/>
              <a:t> та </a:t>
            </a:r>
            <a:r>
              <a:rPr lang="ru-RU" dirty="0" err="1"/>
              <a:t>хейт</a:t>
            </a:r>
            <a:endParaRPr lang="uk-UA" dirty="0"/>
          </a:p>
        </p:txBody>
      </p:sp>
      <p:sp>
        <p:nvSpPr>
          <p:cNvPr id="3" name="Підзаголовок 2">
            <a:extLst>
              <a:ext uri="{FF2B5EF4-FFF2-40B4-BE49-F238E27FC236}">
                <a16:creationId xmlns:a16="http://schemas.microsoft.com/office/drawing/2014/main" id="{6402A8F1-27FE-4719-B0D7-0A8B76D92C33}"/>
              </a:ext>
            </a:extLst>
          </p:cNvPr>
          <p:cNvSpPr>
            <a:spLocks noGrp="1"/>
          </p:cNvSpPr>
          <p:nvPr>
            <p:ph type="subTitle" idx="1"/>
          </p:nvPr>
        </p:nvSpPr>
        <p:spPr/>
        <p:txBody>
          <a:bodyPr/>
          <a:lstStyle/>
          <a:p>
            <a:endParaRPr lang="uk-UA" dirty="0"/>
          </a:p>
        </p:txBody>
      </p:sp>
    </p:spTree>
    <p:extLst>
      <p:ext uri="{BB962C8B-B14F-4D97-AF65-F5344CB8AC3E}">
        <p14:creationId xmlns:p14="http://schemas.microsoft.com/office/powerpoint/2010/main" val="415477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43B57E2-2AB7-4EFB-9ECA-15152978729F}"/>
              </a:ext>
            </a:extLst>
          </p:cNvPr>
          <p:cNvSpPr>
            <a:spLocks noGrp="1"/>
          </p:cNvSpPr>
          <p:nvPr>
            <p:ph idx="1"/>
          </p:nvPr>
        </p:nvSpPr>
        <p:spPr/>
        <p:txBody>
          <a:bodyPr>
            <a:normAutofit/>
          </a:bodyPr>
          <a:lstStyle/>
          <a:p>
            <a:r>
              <a:rPr lang="uk-UA" sz="3600" dirty="0"/>
              <a:t>Хто автор?</a:t>
            </a:r>
          </a:p>
          <a:p>
            <a:r>
              <a:rPr lang="uk-UA" sz="3600" dirty="0"/>
              <a:t>Яка платформа?</a:t>
            </a:r>
          </a:p>
          <a:p>
            <a:r>
              <a:rPr lang="uk-UA" sz="3600" dirty="0"/>
              <a:t>Дата публікації</a:t>
            </a:r>
          </a:p>
          <a:p>
            <a:r>
              <a:rPr lang="uk-UA" sz="3600" dirty="0"/>
              <a:t>Реакція</a:t>
            </a:r>
          </a:p>
        </p:txBody>
      </p:sp>
    </p:spTree>
    <p:extLst>
      <p:ext uri="{BB962C8B-B14F-4D97-AF65-F5344CB8AC3E}">
        <p14:creationId xmlns:p14="http://schemas.microsoft.com/office/powerpoint/2010/main" val="10352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641CD02-7E4F-4233-BA06-3AB2149EBC22}"/>
              </a:ext>
            </a:extLst>
          </p:cNvPr>
          <p:cNvSpPr>
            <a:spLocks noGrp="1"/>
          </p:cNvSpPr>
          <p:nvPr>
            <p:ph idx="1"/>
          </p:nvPr>
        </p:nvSpPr>
        <p:spPr/>
        <p:txBody>
          <a:bodyPr/>
          <a:lstStyle/>
          <a:p>
            <a:r>
              <a:rPr lang="uk-UA" dirty="0"/>
              <a:t>« Сьогоднішня війна – це результат тридцятирічної політики по відношенню до армії і національної безпеки в цілому….. це колективна відповідальність громадян, які голосували на виборах, підтримували рішення по скороченню армії і продажу техніки …. перебування в ілюзії, що армія ніколи нам не буде потрібною… », далі, вибудовуючи логічний ряд, він ототожнює армію із імунітетом держави, а відтак у підсумку наголошує, що саме відсутність армії є «основною причиною вторгнення РФ».</a:t>
            </a:r>
          </a:p>
        </p:txBody>
      </p:sp>
    </p:spTree>
    <p:extLst>
      <p:ext uri="{BB962C8B-B14F-4D97-AF65-F5344CB8AC3E}">
        <p14:creationId xmlns:p14="http://schemas.microsoft.com/office/powerpoint/2010/main" val="44666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BE97B295-DD2E-4DA4-9F68-8B0D1CC009F2}"/>
              </a:ext>
            </a:extLst>
          </p:cNvPr>
          <p:cNvPicPr>
            <a:picLocks noGrp="1" noChangeAspect="1"/>
          </p:cNvPicPr>
          <p:nvPr>
            <p:ph idx="1"/>
          </p:nvPr>
        </p:nvPicPr>
        <p:blipFill rotWithShape="1">
          <a:blip r:embed="rId2"/>
          <a:srcRect t="8364"/>
          <a:stretch/>
        </p:blipFill>
        <p:spPr>
          <a:xfrm>
            <a:off x="3186818" y="2304661"/>
            <a:ext cx="6132689" cy="3161102"/>
          </a:xfrm>
        </p:spPr>
      </p:pic>
    </p:spTree>
    <p:extLst>
      <p:ext uri="{BB962C8B-B14F-4D97-AF65-F5344CB8AC3E}">
        <p14:creationId xmlns:p14="http://schemas.microsoft.com/office/powerpoint/2010/main" val="75940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B03BE76F-784E-4CAF-BC7D-A72E1C6100D9}"/>
              </a:ext>
            </a:extLst>
          </p:cNvPr>
          <p:cNvPicPr>
            <a:picLocks noGrp="1" noChangeAspect="1"/>
          </p:cNvPicPr>
          <p:nvPr>
            <p:ph idx="1"/>
          </p:nvPr>
        </p:nvPicPr>
        <p:blipFill rotWithShape="1">
          <a:blip r:embed="rId2"/>
          <a:srcRect t="4848"/>
          <a:stretch/>
        </p:blipFill>
        <p:spPr>
          <a:xfrm>
            <a:off x="3186818" y="2183363"/>
            <a:ext cx="6132689" cy="3282400"/>
          </a:xfrm>
        </p:spPr>
      </p:pic>
    </p:spTree>
    <p:extLst>
      <p:ext uri="{BB962C8B-B14F-4D97-AF65-F5344CB8AC3E}">
        <p14:creationId xmlns:p14="http://schemas.microsoft.com/office/powerpoint/2010/main" val="420458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7E78F9-5796-4C3C-B10E-DC72C21F7529}"/>
              </a:ext>
            </a:extLst>
          </p:cNvPr>
          <p:cNvSpPr>
            <a:spLocks noGrp="1"/>
          </p:cNvSpPr>
          <p:nvPr>
            <p:ph type="title"/>
          </p:nvPr>
        </p:nvSpPr>
        <p:spPr/>
        <p:txBody>
          <a:bodyPr/>
          <a:lstStyle/>
          <a:p>
            <a:r>
              <a:rPr lang="uk-UA" dirty="0"/>
              <a:t>Позитивні моменти інформаційних війн та </a:t>
            </a:r>
            <a:r>
              <a:rPr lang="uk-UA" dirty="0" err="1"/>
              <a:t>хейту</a:t>
            </a:r>
            <a:endParaRPr lang="uk-UA" dirty="0"/>
          </a:p>
        </p:txBody>
      </p:sp>
      <p:sp>
        <p:nvSpPr>
          <p:cNvPr id="3" name="Місце для вмісту 2">
            <a:extLst>
              <a:ext uri="{FF2B5EF4-FFF2-40B4-BE49-F238E27FC236}">
                <a16:creationId xmlns:a16="http://schemas.microsoft.com/office/drawing/2014/main" id="{5A9B4952-78E9-4964-852D-44F2268ED34C}"/>
              </a:ext>
            </a:extLst>
          </p:cNvPr>
          <p:cNvSpPr>
            <a:spLocks noGrp="1"/>
          </p:cNvSpPr>
          <p:nvPr>
            <p:ph idx="1"/>
          </p:nvPr>
        </p:nvSpPr>
        <p:spPr/>
        <p:txBody>
          <a:bodyPr/>
          <a:lstStyle/>
          <a:p>
            <a:r>
              <a:rPr lang="uk-UA" dirty="0"/>
              <a:t>Привернення уваги ззовні (публікації в ЗМІ, потрапляння в контент інших блогерів, журналістів)</a:t>
            </a:r>
          </a:p>
          <a:p>
            <a:r>
              <a:rPr lang="uk-UA" dirty="0"/>
              <a:t>Формування потужного інформаційного поля</a:t>
            </a:r>
          </a:p>
          <a:p>
            <a:r>
              <a:rPr lang="uk-UA" dirty="0"/>
              <a:t>Сегментація аудиторії (свої – чужі, партнери – вороги)</a:t>
            </a:r>
          </a:p>
          <a:p>
            <a:endParaRPr lang="uk-UA" dirty="0"/>
          </a:p>
          <a:p>
            <a:endParaRPr lang="uk-UA" dirty="0"/>
          </a:p>
        </p:txBody>
      </p:sp>
    </p:spTree>
    <p:extLst>
      <p:ext uri="{BB962C8B-B14F-4D97-AF65-F5344CB8AC3E}">
        <p14:creationId xmlns:p14="http://schemas.microsoft.com/office/powerpoint/2010/main" val="217560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DCEFC35-D262-4C7F-A262-1985EB7AEB69}"/>
              </a:ext>
            </a:extLst>
          </p:cNvPr>
          <p:cNvPicPr>
            <a:picLocks noGrp="1" noChangeAspect="1"/>
          </p:cNvPicPr>
          <p:nvPr>
            <p:ph idx="1"/>
          </p:nvPr>
        </p:nvPicPr>
        <p:blipFill rotWithShape="1">
          <a:blip r:embed="rId2"/>
          <a:srcRect t="8539" b="53574"/>
          <a:stretch/>
        </p:blipFill>
        <p:spPr>
          <a:xfrm>
            <a:off x="1455576" y="2174033"/>
            <a:ext cx="7604449" cy="1520891"/>
          </a:xfrm>
        </p:spPr>
      </p:pic>
    </p:spTree>
    <p:extLst>
      <p:ext uri="{BB962C8B-B14F-4D97-AF65-F5344CB8AC3E}">
        <p14:creationId xmlns:p14="http://schemas.microsoft.com/office/powerpoint/2010/main" val="295295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131889-75D6-4DC5-B127-8EEAAFA89848}"/>
              </a:ext>
            </a:extLst>
          </p:cNvPr>
          <p:cNvSpPr>
            <a:spLocks noGrp="1"/>
          </p:cNvSpPr>
          <p:nvPr>
            <p:ph type="title"/>
          </p:nvPr>
        </p:nvSpPr>
        <p:spPr/>
        <p:txBody>
          <a:bodyPr/>
          <a:lstStyle/>
          <a:p>
            <a:r>
              <a:rPr lang="uk-UA" dirty="0"/>
              <a:t>Інформаційна війна</a:t>
            </a:r>
          </a:p>
        </p:txBody>
      </p:sp>
      <p:sp>
        <p:nvSpPr>
          <p:cNvPr id="3" name="Місце для вмісту 2">
            <a:extLst>
              <a:ext uri="{FF2B5EF4-FFF2-40B4-BE49-F238E27FC236}">
                <a16:creationId xmlns:a16="http://schemas.microsoft.com/office/drawing/2014/main" id="{E7E87013-C35F-450E-9DD2-246673178D13}"/>
              </a:ext>
            </a:extLst>
          </p:cNvPr>
          <p:cNvSpPr>
            <a:spLocks noGrp="1"/>
          </p:cNvSpPr>
          <p:nvPr>
            <p:ph idx="1"/>
          </p:nvPr>
        </p:nvSpPr>
        <p:spPr/>
        <p:txBody>
          <a:bodyPr/>
          <a:lstStyle/>
          <a:p>
            <a:r>
              <a:rPr lang="uk-UA" dirty="0"/>
              <a:t>Інформаційний тероризм</a:t>
            </a:r>
          </a:p>
          <a:p>
            <a:r>
              <a:rPr lang="uk-UA" dirty="0"/>
              <a:t>ІПСО</a:t>
            </a:r>
          </a:p>
          <a:p>
            <a:r>
              <a:rPr lang="uk-UA" dirty="0"/>
              <a:t>Смислова війна</a:t>
            </a:r>
          </a:p>
          <a:p>
            <a:endParaRPr lang="uk-UA" dirty="0"/>
          </a:p>
          <a:p>
            <a:endParaRPr lang="uk-UA" dirty="0"/>
          </a:p>
          <a:p>
            <a:r>
              <a:rPr lang="ru-RU" dirty="0" err="1"/>
              <a:t>М.Маклюєн</a:t>
            </a:r>
            <a:r>
              <a:rPr lang="ru-RU" dirty="0"/>
              <a:t> першим (</a:t>
            </a:r>
            <a:r>
              <a:rPr lang="ru-RU" dirty="0" err="1"/>
              <a:t>ще</a:t>
            </a:r>
            <a:r>
              <a:rPr lang="ru-RU" dirty="0"/>
              <a:t> 30 </a:t>
            </a:r>
            <a:r>
              <a:rPr lang="ru-RU" dirty="0" err="1"/>
              <a:t>років</a:t>
            </a:r>
            <a:r>
              <a:rPr lang="ru-RU" dirty="0"/>
              <a:t> тому) проголосив, </a:t>
            </a:r>
            <a:r>
              <a:rPr lang="ru-RU" dirty="0" err="1"/>
              <a:t>що</a:t>
            </a:r>
            <a:r>
              <a:rPr lang="ru-RU" dirty="0"/>
              <a:t> в наш час </a:t>
            </a:r>
            <a:r>
              <a:rPr lang="ru-RU" dirty="0" err="1"/>
              <a:t>економічні</a:t>
            </a:r>
            <a:r>
              <a:rPr lang="ru-RU" dirty="0"/>
              <a:t> </a:t>
            </a:r>
            <a:r>
              <a:rPr lang="ru-RU" dirty="0" err="1"/>
              <a:t>зв'язки</a:t>
            </a:r>
            <a:r>
              <a:rPr lang="ru-RU" dirty="0"/>
              <a:t> і </a:t>
            </a:r>
            <a:r>
              <a:rPr lang="ru-RU" dirty="0" err="1"/>
              <a:t>відносини</a:t>
            </a:r>
            <a:r>
              <a:rPr lang="ru-RU" dirty="0"/>
              <a:t> все </a:t>
            </a:r>
            <a:r>
              <a:rPr lang="ru-RU" dirty="0" err="1"/>
              <a:t>більше</a:t>
            </a:r>
            <a:r>
              <a:rPr lang="ru-RU" dirty="0"/>
              <a:t> </a:t>
            </a:r>
            <a:r>
              <a:rPr lang="ru-RU" dirty="0" err="1"/>
              <a:t>набирають</a:t>
            </a:r>
            <a:r>
              <a:rPr lang="ru-RU" dirty="0"/>
              <a:t> </a:t>
            </a:r>
            <a:r>
              <a:rPr lang="ru-RU" dirty="0" err="1"/>
              <a:t>форми</a:t>
            </a:r>
            <a:r>
              <a:rPr lang="ru-RU" dirty="0"/>
              <a:t> </a:t>
            </a:r>
            <a:r>
              <a:rPr lang="ru-RU" dirty="0" err="1"/>
              <a:t>обміну</a:t>
            </a:r>
            <a:r>
              <a:rPr lang="ru-RU" dirty="0"/>
              <a:t> </a:t>
            </a:r>
            <a:r>
              <a:rPr lang="ru-RU" dirty="0" err="1"/>
              <a:t>знаннями</a:t>
            </a:r>
            <a:r>
              <a:rPr lang="ru-RU" dirty="0"/>
              <a:t>, а не товарами. </a:t>
            </a:r>
            <a:endParaRPr lang="uk-UA" dirty="0"/>
          </a:p>
        </p:txBody>
      </p:sp>
    </p:spTree>
    <p:extLst>
      <p:ext uri="{BB962C8B-B14F-4D97-AF65-F5344CB8AC3E}">
        <p14:creationId xmlns:p14="http://schemas.microsoft.com/office/powerpoint/2010/main" val="173090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DCC170A-EBDD-4155-8D71-F5F78232DB80}"/>
              </a:ext>
            </a:extLst>
          </p:cNvPr>
          <p:cNvSpPr>
            <a:spLocks noGrp="1"/>
          </p:cNvSpPr>
          <p:nvPr>
            <p:ph idx="1"/>
          </p:nvPr>
        </p:nvSpPr>
        <p:spPr>
          <a:xfrm>
            <a:off x="838200" y="1903445"/>
            <a:ext cx="10515600" cy="3788228"/>
          </a:xfrm>
        </p:spPr>
        <p:txBody>
          <a:bodyPr>
            <a:normAutofit/>
          </a:bodyPr>
          <a:lstStyle/>
          <a:p>
            <a:r>
              <a:rPr lang="uk-UA" dirty="0"/>
              <a:t>Це дії, розпочаті для досягнення інформаційної переваги шляхом завдання шкоди інформації, процесам, що базуються на інформації та інформаційних системах супротивника при одночасному захисті власної інформації, процесів, що базуються на інформації та інформаційних системах.</a:t>
            </a:r>
          </a:p>
          <a:p>
            <a:r>
              <a:rPr lang="uk-UA" dirty="0"/>
              <a:t>Складова частина ідеологічної боротьби.</a:t>
            </a:r>
          </a:p>
          <a:p>
            <a:pPr marL="0" indent="0">
              <a:buNone/>
            </a:pPr>
            <a:endParaRPr lang="uk-UA" dirty="0"/>
          </a:p>
          <a:p>
            <a:pPr marL="0" indent="0" algn="r">
              <a:buNone/>
            </a:pPr>
            <a:r>
              <a:rPr lang="ru-RU" b="0" i="1" dirty="0">
                <a:solidFill>
                  <a:srgbClr val="222222"/>
                </a:solidFill>
                <a:effectLst/>
                <a:latin typeface="Arial" panose="020B0604020202020204" pitchFamily="34" charset="0"/>
              </a:rPr>
              <a:t>Хорошко В., </a:t>
            </a:r>
            <a:r>
              <a:rPr lang="ru-RU" b="0" i="1" dirty="0" err="1">
                <a:solidFill>
                  <a:srgbClr val="222222"/>
                </a:solidFill>
                <a:effectLst/>
                <a:latin typeface="Arial" panose="020B0604020202020204" pitchFamily="34" charset="0"/>
              </a:rPr>
              <a:t>Хохлачова</a:t>
            </a:r>
            <a:r>
              <a:rPr lang="ru-RU" i="1" dirty="0">
                <a:solidFill>
                  <a:srgbClr val="222222"/>
                </a:solidFill>
                <a:latin typeface="Arial" panose="020B0604020202020204" pitchFamily="34" charset="0"/>
              </a:rPr>
              <a:t> Ю. </a:t>
            </a:r>
            <a:r>
              <a:rPr lang="ru-RU" b="0" i="1" dirty="0" err="1">
                <a:solidFill>
                  <a:srgbClr val="222222"/>
                </a:solidFill>
                <a:effectLst/>
                <a:latin typeface="Arial" panose="020B0604020202020204" pitchFamily="34" charset="0"/>
              </a:rPr>
              <a:t>Інформаційна</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війна</a:t>
            </a:r>
            <a:r>
              <a:rPr lang="ru-RU" b="0" i="1" dirty="0">
                <a:solidFill>
                  <a:srgbClr val="222222"/>
                </a:solidFill>
                <a:effectLst/>
                <a:latin typeface="Arial" panose="020B0604020202020204" pitchFamily="34" charset="0"/>
              </a:rPr>
              <a:t>. ЗМІ як </a:t>
            </a:r>
            <a:r>
              <a:rPr lang="ru-RU" b="0" i="1" dirty="0" err="1">
                <a:solidFill>
                  <a:srgbClr val="222222"/>
                </a:solidFill>
                <a:effectLst/>
                <a:latin typeface="Arial" panose="020B0604020202020204" pitchFamily="34" charset="0"/>
              </a:rPr>
              <a:t>інструмент</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інформаційного</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впливу</a:t>
            </a:r>
            <a:r>
              <a:rPr lang="ru-RU" b="0" i="1" dirty="0">
                <a:solidFill>
                  <a:srgbClr val="222222"/>
                </a:solidFill>
                <a:effectLst/>
                <a:latin typeface="Arial" panose="020B0604020202020204" pitchFamily="34" charset="0"/>
              </a:rPr>
              <a:t> на </a:t>
            </a:r>
            <a:r>
              <a:rPr lang="ru-RU" b="0" i="1" dirty="0" err="1">
                <a:solidFill>
                  <a:srgbClr val="222222"/>
                </a:solidFill>
                <a:effectLst/>
                <a:latin typeface="Arial" panose="020B0604020202020204" pitchFamily="34" charset="0"/>
              </a:rPr>
              <a:t>суспільство</a:t>
            </a:r>
            <a:r>
              <a:rPr lang="ru-RU" b="0" i="1" dirty="0">
                <a:solidFill>
                  <a:srgbClr val="222222"/>
                </a:solidFill>
                <a:effectLst/>
                <a:latin typeface="Arial" panose="020B0604020202020204" pitchFamily="34" charset="0"/>
              </a:rPr>
              <a:t>. </a:t>
            </a:r>
            <a:r>
              <a:rPr lang="ru-RU" b="0" i="1" dirty="0" err="1">
                <a:solidFill>
                  <a:srgbClr val="222222"/>
                </a:solidFill>
                <a:effectLst/>
                <a:latin typeface="Arial" panose="020B0604020202020204" pitchFamily="34" charset="0"/>
              </a:rPr>
              <a:t>Частина</a:t>
            </a:r>
            <a:r>
              <a:rPr lang="ru-RU" b="0" i="1" dirty="0">
                <a:solidFill>
                  <a:srgbClr val="222222"/>
                </a:solidFill>
                <a:effectLst/>
                <a:latin typeface="Arial" panose="020B0604020202020204" pitchFamily="34" charset="0"/>
              </a:rPr>
              <a:t> 1. (2016).</a:t>
            </a:r>
            <a:endParaRPr lang="uk-UA" i="1" dirty="0"/>
          </a:p>
          <a:p>
            <a:endParaRPr lang="uk-UA" dirty="0"/>
          </a:p>
        </p:txBody>
      </p:sp>
    </p:spTree>
    <p:extLst>
      <p:ext uri="{BB962C8B-B14F-4D97-AF65-F5344CB8AC3E}">
        <p14:creationId xmlns:p14="http://schemas.microsoft.com/office/powerpoint/2010/main" val="78467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26FEF3-D38A-41D7-884F-48D3BF6A0139}"/>
              </a:ext>
            </a:extLst>
          </p:cNvPr>
          <p:cNvSpPr>
            <a:spLocks noGrp="1"/>
          </p:cNvSpPr>
          <p:nvPr>
            <p:ph type="title"/>
          </p:nvPr>
        </p:nvSpPr>
        <p:spPr/>
        <p:txBody>
          <a:bodyPr/>
          <a:lstStyle/>
          <a:p>
            <a:r>
              <a:rPr lang="uk-UA" dirty="0"/>
              <a:t>Різновиди</a:t>
            </a:r>
          </a:p>
        </p:txBody>
      </p:sp>
      <p:sp>
        <p:nvSpPr>
          <p:cNvPr id="3" name="Місце для вмісту 2">
            <a:extLst>
              <a:ext uri="{FF2B5EF4-FFF2-40B4-BE49-F238E27FC236}">
                <a16:creationId xmlns:a16="http://schemas.microsoft.com/office/drawing/2014/main" id="{23938284-1E23-4510-B104-6638F3E558F1}"/>
              </a:ext>
            </a:extLst>
          </p:cNvPr>
          <p:cNvSpPr>
            <a:spLocks noGrp="1"/>
          </p:cNvSpPr>
          <p:nvPr>
            <p:ph idx="1"/>
          </p:nvPr>
        </p:nvSpPr>
        <p:spPr/>
        <p:txBody>
          <a:bodyPr/>
          <a:lstStyle/>
          <a:p>
            <a:r>
              <a:rPr lang="uk-UA" dirty="0"/>
              <a:t>За М. </a:t>
            </a:r>
            <a:r>
              <a:rPr lang="uk-UA" dirty="0" err="1"/>
              <a:t>Лібікі</a:t>
            </a:r>
            <a:r>
              <a:rPr lang="uk-UA" dirty="0"/>
              <a:t> сім різновидів інформаційної війни: </a:t>
            </a:r>
            <a:r>
              <a:rPr lang="uk-UA" dirty="0" err="1"/>
              <a:t>командноуправлінська</a:t>
            </a:r>
            <a:r>
              <a:rPr lang="uk-UA" dirty="0"/>
              <a:t>, </a:t>
            </a:r>
            <a:r>
              <a:rPr lang="uk-UA" dirty="0" err="1"/>
              <a:t>хакерська</a:t>
            </a:r>
            <a:r>
              <a:rPr lang="uk-UA" dirty="0"/>
              <a:t>, економічна, психологічна, розвідувальна, електронна та </a:t>
            </a:r>
            <a:r>
              <a:rPr lang="uk-UA" dirty="0" err="1"/>
              <a:t>кібервійна</a:t>
            </a:r>
            <a:r>
              <a:rPr lang="uk-UA" dirty="0"/>
              <a:t>.</a:t>
            </a:r>
          </a:p>
          <a:p>
            <a:r>
              <a:rPr lang="uk-UA" dirty="0"/>
              <a:t>Внутрішня / зовнішня</a:t>
            </a:r>
          </a:p>
          <a:p>
            <a:r>
              <a:rPr lang="uk-UA" dirty="0"/>
              <a:t>«Чиста» / комбінована (гібридна)</a:t>
            </a:r>
          </a:p>
          <a:p>
            <a:endParaRPr lang="uk-UA" dirty="0"/>
          </a:p>
        </p:txBody>
      </p:sp>
    </p:spTree>
    <p:extLst>
      <p:ext uri="{BB962C8B-B14F-4D97-AF65-F5344CB8AC3E}">
        <p14:creationId xmlns:p14="http://schemas.microsoft.com/office/powerpoint/2010/main" val="327558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406F6C-C656-43C9-9D39-8B6255FC06A4}"/>
              </a:ext>
            </a:extLst>
          </p:cNvPr>
          <p:cNvSpPr>
            <a:spLocks noGrp="1"/>
          </p:cNvSpPr>
          <p:nvPr>
            <p:ph type="title"/>
          </p:nvPr>
        </p:nvSpPr>
        <p:spPr/>
        <p:txBody>
          <a:bodyPr/>
          <a:lstStyle/>
          <a:p>
            <a:r>
              <a:rPr lang="uk-UA" dirty="0"/>
              <a:t>Методи</a:t>
            </a:r>
          </a:p>
        </p:txBody>
      </p:sp>
      <p:sp>
        <p:nvSpPr>
          <p:cNvPr id="3" name="Місце для вмісту 2">
            <a:extLst>
              <a:ext uri="{FF2B5EF4-FFF2-40B4-BE49-F238E27FC236}">
                <a16:creationId xmlns:a16="http://schemas.microsoft.com/office/drawing/2014/main" id="{ED9A5324-1912-4B0B-A268-53C638EB980D}"/>
              </a:ext>
            </a:extLst>
          </p:cNvPr>
          <p:cNvSpPr>
            <a:spLocks noGrp="1"/>
          </p:cNvSpPr>
          <p:nvPr>
            <p:ph idx="1"/>
          </p:nvPr>
        </p:nvSpPr>
        <p:spPr/>
        <p:txBody>
          <a:bodyPr/>
          <a:lstStyle/>
          <a:p>
            <a:r>
              <a:rPr lang="uk-UA" dirty="0"/>
              <a:t>Пропаганда</a:t>
            </a:r>
          </a:p>
          <a:p>
            <a:r>
              <a:rPr lang="uk-UA" dirty="0"/>
              <a:t>Дезінформація</a:t>
            </a:r>
          </a:p>
          <a:p>
            <a:r>
              <a:rPr lang="uk-UA" dirty="0"/>
              <a:t>Викривлення</a:t>
            </a:r>
          </a:p>
          <a:p>
            <a:r>
              <a:rPr lang="uk-UA" dirty="0"/>
              <a:t>Навіювання</a:t>
            </a:r>
          </a:p>
          <a:p>
            <a:r>
              <a:rPr lang="uk-UA" dirty="0"/>
              <a:t>Тиск</a:t>
            </a:r>
          </a:p>
          <a:p>
            <a:r>
              <a:rPr lang="uk-UA" dirty="0"/>
              <a:t>Чутки </a:t>
            </a:r>
          </a:p>
        </p:txBody>
      </p:sp>
    </p:spTree>
    <p:extLst>
      <p:ext uri="{BB962C8B-B14F-4D97-AF65-F5344CB8AC3E}">
        <p14:creationId xmlns:p14="http://schemas.microsoft.com/office/powerpoint/2010/main" val="307127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64A599-139A-4EB5-AA72-0138B082D0B3}"/>
              </a:ext>
            </a:extLst>
          </p:cNvPr>
          <p:cNvSpPr>
            <a:spLocks noGrp="1"/>
          </p:cNvSpPr>
          <p:nvPr>
            <p:ph type="title"/>
          </p:nvPr>
        </p:nvSpPr>
        <p:spPr/>
        <p:txBody>
          <a:bodyPr/>
          <a:lstStyle/>
          <a:p>
            <a:r>
              <a:rPr lang="uk-UA" dirty="0" err="1"/>
              <a:t>Хейт</a:t>
            </a:r>
            <a:r>
              <a:rPr lang="uk-UA" dirty="0"/>
              <a:t> (</a:t>
            </a:r>
            <a:r>
              <a:rPr lang="uk-UA" dirty="0" err="1"/>
              <a:t>гейт</a:t>
            </a:r>
            <a:r>
              <a:rPr lang="uk-UA" dirty="0"/>
              <a:t>)</a:t>
            </a:r>
          </a:p>
        </p:txBody>
      </p:sp>
      <p:sp>
        <p:nvSpPr>
          <p:cNvPr id="3" name="Місце для вмісту 2">
            <a:extLst>
              <a:ext uri="{FF2B5EF4-FFF2-40B4-BE49-F238E27FC236}">
                <a16:creationId xmlns:a16="http://schemas.microsoft.com/office/drawing/2014/main" id="{BAB80D08-C827-4918-BA18-B32A203840D9}"/>
              </a:ext>
            </a:extLst>
          </p:cNvPr>
          <p:cNvSpPr>
            <a:spLocks noGrp="1"/>
          </p:cNvSpPr>
          <p:nvPr>
            <p:ph idx="1"/>
          </p:nvPr>
        </p:nvSpPr>
        <p:spPr/>
        <p:txBody>
          <a:bodyPr/>
          <a:lstStyle/>
          <a:p>
            <a:r>
              <a:rPr lang="ru-RU" b="0" i="0" dirty="0" err="1">
                <a:effectLst/>
                <a:latin typeface="Times New Roman" panose="02020603050405020304" pitchFamily="18" charset="0"/>
              </a:rPr>
              <a:t>Ситуація</a:t>
            </a:r>
            <a:r>
              <a:rPr lang="ru-RU" b="0" i="0" dirty="0">
                <a:effectLst/>
                <a:latin typeface="Times New Roman" panose="02020603050405020304" pitchFamily="18" charset="0"/>
              </a:rPr>
              <a:t>, коли </a:t>
            </a:r>
            <a:r>
              <a:rPr lang="ru-RU" b="0" i="0" dirty="0" err="1">
                <a:effectLst/>
                <a:latin typeface="Times New Roman" panose="02020603050405020304" pitchFamily="18" charset="0"/>
              </a:rPr>
              <a:t>неприйняті</a:t>
            </a:r>
            <a:r>
              <a:rPr lang="ru-RU" b="0" i="0" dirty="0">
                <a:effectLst/>
                <a:latin typeface="Times New Roman" panose="02020603050405020304" pitchFamily="18" charset="0"/>
              </a:rPr>
              <a:t> </a:t>
            </a:r>
            <a:r>
              <a:rPr lang="ru-RU" b="0" i="0" dirty="0" err="1">
                <a:effectLst/>
                <a:latin typeface="Times New Roman" panose="02020603050405020304" pitchFamily="18" charset="0"/>
              </a:rPr>
              <a:t>частинки</a:t>
            </a:r>
            <a:r>
              <a:rPr lang="ru-RU" b="0" i="0" dirty="0">
                <a:effectLst/>
                <a:latin typeface="Times New Roman" panose="02020603050405020304" pitchFamily="18" charset="0"/>
              </a:rPr>
              <a:t> Его </a:t>
            </a:r>
            <a:r>
              <a:rPr lang="ru-RU" b="0" i="0" dirty="0" err="1">
                <a:effectLst/>
                <a:latin typeface="Times New Roman" panose="02020603050405020304" pitchFamily="18" charset="0"/>
              </a:rPr>
              <a:t>приписуються</a:t>
            </a:r>
            <a:r>
              <a:rPr lang="ru-RU" b="0" i="0" dirty="0">
                <a:effectLst/>
                <a:latin typeface="Times New Roman" panose="02020603050405020304" pitchFamily="18" charset="0"/>
              </a:rPr>
              <a:t> </a:t>
            </a:r>
            <a:r>
              <a:rPr lang="ru-RU" b="0" i="0" dirty="0" err="1">
                <a:effectLst/>
                <a:latin typeface="Times New Roman" panose="02020603050405020304" pitchFamily="18" charset="0"/>
              </a:rPr>
              <a:t>іншій</a:t>
            </a:r>
            <a:r>
              <a:rPr lang="ru-RU" b="0" i="0" dirty="0">
                <a:effectLst/>
                <a:latin typeface="Times New Roman" panose="02020603050405020304" pitchFamily="18" charset="0"/>
              </a:rPr>
              <a:t> </a:t>
            </a:r>
            <a:r>
              <a:rPr lang="ru-RU" b="0" i="0" dirty="0" err="1">
                <a:effectLst/>
                <a:latin typeface="Times New Roman" panose="02020603050405020304" pitchFamily="18" charset="0"/>
              </a:rPr>
              <a:t>людині</a:t>
            </a:r>
            <a:r>
              <a:rPr lang="ru-RU" b="0" i="0" dirty="0">
                <a:effectLst/>
                <a:latin typeface="Times New Roman" panose="02020603050405020304" pitchFamily="18" charset="0"/>
              </a:rPr>
              <a:t> і </a:t>
            </a:r>
            <a:r>
              <a:rPr lang="ru-RU" b="0" i="0" dirty="0" err="1">
                <a:effectLst/>
                <a:latin typeface="Times New Roman" panose="02020603050405020304" pitchFamily="18" charset="0"/>
              </a:rPr>
              <a:t>викликають</a:t>
            </a:r>
            <a:r>
              <a:rPr lang="ru-RU" b="0" i="0" dirty="0">
                <a:effectLst/>
                <a:latin typeface="Times New Roman" panose="02020603050405020304" pitchFamily="18" charset="0"/>
              </a:rPr>
              <a:t> </a:t>
            </a:r>
            <a:r>
              <a:rPr lang="ru-RU" b="0" i="0" dirty="0" err="1">
                <a:effectLst/>
                <a:latin typeface="Times New Roman" panose="02020603050405020304" pitchFamily="18" charset="0"/>
              </a:rPr>
              <a:t>негативні</a:t>
            </a:r>
            <a:r>
              <a:rPr lang="ru-RU" b="0" i="0" dirty="0">
                <a:effectLst/>
                <a:latin typeface="Times New Roman" panose="02020603050405020304" pitchFamily="18" charset="0"/>
              </a:rPr>
              <a:t> </a:t>
            </a:r>
            <a:r>
              <a:rPr lang="ru-RU" b="0" i="0" dirty="0" err="1">
                <a:effectLst/>
                <a:latin typeface="Times New Roman" panose="02020603050405020304" pitchFamily="18" charset="0"/>
              </a:rPr>
              <a:t>емоції</a:t>
            </a:r>
            <a:r>
              <a:rPr lang="ru-RU" b="0" i="0" dirty="0">
                <a:effectLst/>
                <a:latin typeface="Times New Roman" panose="02020603050405020304" pitchFamily="18" charset="0"/>
              </a:rPr>
              <a:t> та </a:t>
            </a:r>
            <a:r>
              <a:rPr lang="ru-RU" b="0" i="0" dirty="0" err="1">
                <a:effectLst/>
                <a:latin typeface="Times New Roman" panose="02020603050405020304" pitchFamily="18" charset="0"/>
              </a:rPr>
              <a:t>невдоволення</a:t>
            </a:r>
            <a:r>
              <a:rPr lang="ru-RU" b="0" i="0" dirty="0">
                <a:effectLst/>
                <a:latin typeface="Times New Roman" panose="02020603050405020304" pitchFamily="18" charset="0"/>
              </a:rPr>
              <a:t>. </a:t>
            </a:r>
          </a:p>
          <a:p>
            <a:r>
              <a:rPr lang="uk-UA" dirty="0" err="1">
                <a:latin typeface="Times New Roman" panose="02020603050405020304" pitchFamily="18" charset="0"/>
              </a:rPr>
              <a:t>К</a:t>
            </a:r>
            <a:r>
              <a:rPr lang="uk-UA" b="0" i="0" dirty="0" err="1">
                <a:effectLst/>
                <a:latin typeface="Times New Roman" panose="02020603050405020304" pitchFamily="18" charset="0"/>
              </a:rPr>
              <a:t>ібербулінг</a:t>
            </a:r>
            <a:r>
              <a:rPr lang="uk-UA" b="0" i="0" dirty="0">
                <a:effectLst/>
                <a:latin typeface="Times New Roman" panose="02020603050405020304" pitchFamily="18" charset="0"/>
              </a:rPr>
              <a:t>, який є небезпечною формою прояву агресії, оскільки це присутність загрози для власника акаунту і організоване навмисне цькування.</a:t>
            </a:r>
            <a:endParaRPr lang="uk-UA" dirty="0"/>
          </a:p>
        </p:txBody>
      </p:sp>
    </p:spTree>
    <p:extLst>
      <p:ext uri="{BB962C8B-B14F-4D97-AF65-F5344CB8AC3E}">
        <p14:creationId xmlns:p14="http://schemas.microsoft.com/office/powerpoint/2010/main" val="371118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8179F9-614F-4B5B-9DFF-9F537F39C972}"/>
              </a:ext>
            </a:extLst>
          </p:cNvPr>
          <p:cNvSpPr>
            <a:spLocks noGrp="1"/>
          </p:cNvSpPr>
          <p:nvPr>
            <p:ph type="title"/>
          </p:nvPr>
        </p:nvSpPr>
        <p:spPr/>
        <p:txBody>
          <a:bodyPr/>
          <a:lstStyle/>
          <a:p>
            <a:r>
              <a:rPr lang="uk-UA" dirty="0"/>
              <a:t>Причини </a:t>
            </a:r>
            <a:r>
              <a:rPr lang="uk-UA" dirty="0" err="1"/>
              <a:t>хейту</a:t>
            </a:r>
            <a:endParaRPr lang="uk-UA" dirty="0"/>
          </a:p>
        </p:txBody>
      </p:sp>
      <p:sp>
        <p:nvSpPr>
          <p:cNvPr id="3" name="Місце для вмісту 2">
            <a:extLst>
              <a:ext uri="{FF2B5EF4-FFF2-40B4-BE49-F238E27FC236}">
                <a16:creationId xmlns:a16="http://schemas.microsoft.com/office/drawing/2014/main" id="{4A5907C3-DEDE-452F-BD8C-9A5039DFE995}"/>
              </a:ext>
            </a:extLst>
          </p:cNvPr>
          <p:cNvSpPr>
            <a:spLocks noGrp="1"/>
          </p:cNvSpPr>
          <p:nvPr>
            <p:ph idx="1"/>
          </p:nvPr>
        </p:nvSpPr>
        <p:spPr/>
        <p:txBody>
          <a:bodyPr>
            <a:normAutofit fontScale="85000" lnSpcReduction="20000"/>
          </a:bodyPr>
          <a:lstStyle/>
          <a:p>
            <a:r>
              <a:rPr lang="uk-UA" b="0" i="0" dirty="0">
                <a:effectLst/>
                <a:latin typeface="Times New Roman" panose="02020603050405020304" pitchFamily="18" charset="0"/>
              </a:rPr>
              <a:t>1) Поганий настрій, нудьга.</a:t>
            </a:r>
          </a:p>
          <a:p>
            <a:r>
              <a:rPr lang="uk-UA" b="0" i="0" dirty="0">
                <a:effectLst/>
                <a:latin typeface="Times New Roman" panose="02020603050405020304" pitchFamily="18" charset="0"/>
              </a:rPr>
              <a:t>2) Заздрість.</a:t>
            </a:r>
          </a:p>
          <a:p>
            <a:r>
              <a:rPr lang="uk-UA" b="0" i="0" dirty="0">
                <a:effectLst/>
                <a:latin typeface="Times New Roman" panose="02020603050405020304" pitchFamily="18" charset="0"/>
              </a:rPr>
              <a:t>3) Потреба постійної уваги.</a:t>
            </a:r>
          </a:p>
          <a:p>
            <a:r>
              <a:rPr lang="uk-UA" b="0" i="0" dirty="0">
                <a:effectLst/>
                <a:latin typeface="Times New Roman" panose="02020603050405020304" pitchFamily="18" charset="0"/>
              </a:rPr>
              <a:t>4) Самоствердження.</a:t>
            </a:r>
          </a:p>
          <a:p>
            <a:r>
              <a:rPr lang="uk-UA" b="0" i="0" dirty="0">
                <a:effectLst/>
                <a:latin typeface="Times New Roman" panose="02020603050405020304" pitchFamily="18" charset="0"/>
              </a:rPr>
              <a:t>5) Бажання слави.</a:t>
            </a:r>
          </a:p>
          <a:p>
            <a:r>
              <a:rPr lang="uk-UA" dirty="0">
                <a:latin typeface="Times New Roman" panose="02020603050405020304" pitchFamily="18" charset="0"/>
              </a:rPr>
              <a:t>6) Н</a:t>
            </a:r>
            <a:r>
              <a:rPr lang="uk-UA" b="0" i="0" dirty="0">
                <a:effectLst/>
                <a:latin typeface="Times New Roman" panose="02020603050405020304" pitchFamily="18" charset="0"/>
              </a:rPr>
              <a:t>егативне мислення.</a:t>
            </a:r>
          </a:p>
          <a:p>
            <a:pPr marL="0" indent="0">
              <a:buNone/>
            </a:pPr>
            <a:endParaRPr lang="uk-UA" dirty="0">
              <a:latin typeface="Times New Roman" panose="02020603050405020304" pitchFamily="18" charset="0"/>
            </a:endParaRPr>
          </a:p>
          <a:p>
            <a:pPr marL="0" indent="0">
              <a:buNone/>
            </a:pPr>
            <a:r>
              <a:rPr lang="en-US" b="0" i="0" dirty="0" err="1">
                <a:effectLst/>
                <a:latin typeface="Times New Roman" panose="02020603050405020304" pitchFamily="18" charset="0"/>
              </a:rPr>
              <a:t>Pretus</a:t>
            </a:r>
            <a:r>
              <a:rPr lang="en-US" b="0" i="0" dirty="0">
                <a:effectLst/>
                <a:latin typeface="Times New Roman" panose="02020603050405020304" pitchFamily="18" charset="0"/>
              </a:rPr>
              <a:t> C., Ray J. L., </a:t>
            </a:r>
            <a:r>
              <a:rPr lang="en-US" b="0" i="0" dirty="0" err="1">
                <a:effectLst/>
                <a:latin typeface="Times New Roman" panose="02020603050405020304" pitchFamily="18" charset="0"/>
              </a:rPr>
              <a:t>Granot</a:t>
            </a:r>
            <a:r>
              <a:rPr lang="en-US" b="0" i="0" dirty="0">
                <a:effectLst/>
                <a:latin typeface="Times New Roman" panose="02020603050405020304" pitchFamily="18" charset="0"/>
              </a:rPr>
              <a:t>, Y., Cunningham, W. A., &amp; Van </a:t>
            </a:r>
            <a:r>
              <a:rPr lang="en-US" b="0" i="0" dirty="0" err="1">
                <a:effectLst/>
                <a:latin typeface="Times New Roman" panose="02020603050405020304" pitchFamily="18" charset="0"/>
              </a:rPr>
              <a:t>Bavel</a:t>
            </a:r>
            <a:r>
              <a:rPr lang="en-US" b="0" i="0" dirty="0">
                <a:effectLst/>
                <a:latin typeface="Times New Roman" panose="02020603050405020304" pitchFamily="18" charset="0"/>
              </a:rPr>
              <a:t>, J. J.. The psychology of hate: Moral concerns differentiate hate from dislike. European Journal of Social Psychology. 2022.</a:t>
            </a:r>
            <a:endParaRPr lang="uk-UA" dirty="0"/>
          </a:p>
        </p:txBody>
      </p:sp>
    </p:spTree>
    <p:extLst>
      <p:ext uri="{BB962C8B-B14F-4D97-AF65-F5344CB8AC3E}">
        <p14:creationId xmlns:p14="http://schemas.microsoft.com/office/powerpoint/2010/main" val="173211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BEE33-34AF-45AE-AF05-900D9A5A5985}"/>
              </a:ext>
            </a:extLst>
          </p:cNvPr>
          <p:cNvSpPr>
            <a:spLocks noGrp="1"/>
          </p:cNvSpPr>
          <p:nvPr>
            <p:ph type="title"/>
          </p:nvPr>
        </p:nvSpPr>
        <p:spPr/>
        <p:txBody>
          <a:bodyPr/>
          <a:lstStyle/>
          <a:p>
            <a:r>
              <a:rPr lang="uk-UA" dirty="0"/>
              <a:t>Поведінкові прояви </a:t>
            </a:r>
            <a:r>
              <a:rPr lang="uk-UA" dirty="0" err="1"/>
              <a:t>хейту</a:t>
            </a:r>
            <a:endParaRPr lang="uk-UA" dirty="0"/>
          </a:p>
        </p:txBody>
      </p:sp>
      <p:sp>
        <p:nvSpPr>
          <p:cNvPr id="3" name="Місце для вмісту 2">
            <a:extLst>
              <a:ext uri="{FF2B5EF4-FFF2-40B4-BE49-F238E27FC236}">
                <a16:creationId xmlns:a16="http://schemas.microsoft.com/office/drawing/2014/main" id="{29563B40-AF74-42E0-818A-671E42ADA61A}"/>
              </a:ext>
            </a:extLst>
          </p:cNvPr>
          <p:cNvSpPr>
            <a:spLocks noGrp="1"/>
          </p:cNvSpPr>
          <p:nvPr>
            <p:ph idx="1"/>
          </p:nvPr>
        </p:nvSpPr>
        <p:spPr/>
        <p:txBody>
          <a:bodyPr>
            <a:normAutofit fontScale="92500" lnSpcReduction="10000"/>
          </a:bodyPr>
          <a:lstStyle/>
          <a:p>
            <a:r>
              <a:rPr lang="ru-RU" dirty="0">
                <a:latin typeface="Times New Roman" panose="02020603050405020304" pitchFamily="18" charset="0"/>
              </a:rPr>
              <a:t>О</a:t>
            </a:r>
            <a:r>
              <a:rPr lang="ru-RU" b="0" i="0" dirty="0">
                <a:effectLst/>
                <a:latin typeface="Times New Roman" panose="02020603050405020304" pitchFamily="18" charset="0"/>
              </a:rPr>
              <a:t>браза.</a:t>
            </a:r>
          </a:p>
          <a:p>
            <a:r>
              <a:rPr lang="ru-RU" b="0" i="0" dirty="0" err="1">
                <a:effectLst/>
                <a:latin typeface="Times New Roman" panose="02020603050405020304" pitchFamily="18" charset="0"/>
              </a:rPr>
              <a:t>Полярні</a:t>
            </a:r>
            <a:r>
              <a:rPr lang="ru-RU" b="0" i="0" dirty="0">
                <a:effectLst/>
                <a:latin typeface="Times New Roman" panose="02020603050405020304" pitchFamily="18" charset="0"/>
              </a:rPr>
              <a:t> </a:t>
            </a:r>
            <a:r>
              <a:rPr lang="ru-RU" b="0" i="0" dirty="0" err="1">
                <a:effectLst/>
                <a:latin typeface="Times New Roman" panose="02020603050405020304" pitchFamily="18" charset="0"/>
              </a:rPr>
              <a:t>судження</a:t>
            </a:r>
            <a:r>
              <a:rPr lang="ru-RU" dirty="0">
                <a:latin typeface="Times New Roman" panose="02020603050405020304" pitchFamily="18" charset="0"/>
              </a:rPr>
              <a:t>.</a:t>
            </a:r>
          </a:p>
          <a:p>
            <a:r>
              <a:rPr lang="ru-RU" b="0" i="0" dirty="0" err="1">
                <a:effectLst/>
                <a:latin typeface="Times New Roman" panose="02020603050405020304" pitchFamily="18" charset="0"/>
              </a:rPr>
              <a:t>Відмова</a:t>
            </a:r>
            <a:r>
              <a:rPr lang="ru-RU" b="0" i="0" dirty="0">
                <a:effectLst/>
                <a:latin typeface="Times New Roman" panose="02020603050405020304" pitchFamily="18" charset="0"/>
              </a:rPr>
              <a:t> </a:t>
            </a:r>
            <a:r>
              <a:rPr lang="ru-RU" b="0" i="0" dirty="0" err="1">
                <a:effectLst/>
                <a:latin typeface="Times New Roman" panose="02020603050405020304" pitchFamily="18" charset="0"/>
              </a:rPr>
              <a:t>від</a:t>
            </a:r>
            <a:r>
              <a:rPr lang="ru-RU" b="0" i="0" dirty="0">
                <a:effectLst/>
                <a:latin typeface="Times New Roman" panose="02020603050405020304" pitchFamily="18" charset="0"/>
              </a:rPr>
              <a:t> конструктивного </a:t>
            </a:r>
            <a:r>
              <a:rPr lang="ru-RU" b="0" i="0" dirty="0" err="1">
                <a:effectLst/>
                <a:latin typeface="Times New Roman" panose="02020603050405020304" pitchFamily="18" charset="0"/>
              </a:rPr>
              <a:t>діалогу</a:t>
            </a:r>
            <a:r>
              <a:rPr lang="ru-RU" dirty="0">
                <a:latin typeface="Times New Roman" panose="02020603050405020304" pitchFamily="18" charset="0"/>
              </a:rPr>
              <a:t>.</a:t>
            </a:r>
          </a:p>
          <a:p>
            <a:r>
              <a:rPr lang="ru-RU" b="0" i="0" dirty="0">
                <a:effectLst/>
                <a:latin typeface="Times New Roman" panose="02020603050405020304" pitchFamily="18" charset="0"/>
              </a:rPr>
              <a:t>Напади на </a:t>
            </a:r>
            <a:r>
              <a:rPr lang="ru-RU" b="0" i="0" dirty="0" err="1">
                <a:effectLst/>
                <a:latin typeface="Times New Roman" panose="02020603050405020304" pitchFamily="18" charset="0"/>
              </a:rPr>
              <a:t>інших</a:t>
            </a:r>
            <a:r>
              <a:rPr lang="ru-RU" b="0" i="0" dirty="0">
                <a:effectLst/>
                <a:latin typeface="Times New Roman" panose="02020603050405020304" pitchFamily="18" charset="0"/>
              </a:rPr>
              <a:t> </a:t>
            </a:r>
            <a:r>
              <a:rPr lang="ru-RU" b="0" i="0" dirty="0" err="1">
                <a:effectLst/>
                <a:latin typeface="Times New Roman" panose="02020603050405020304" pitchFamily="18" charset="0"/>
              </a:rPr>
              <a:t>користувачів</a:t>
            </a:r>
            <a:r>
              <a:rPr lang="ru-RU" b="0" i="0" dirty="0">
                <a:effectLst/>
                <a:latin typeface="Times New Roman" panose="02020603050405020304" pitchFamily="18" charset="0"/>
              </a:rPr>
              <a:t>.</a:t>
            </a:r>
          </a:p>
          <a:p>
            <a:r>
              <a:rPr lang="ru-RU" dirty="0" err="1">
                <a:latin typeface="Times New Roman" panose="02020603050405020304" pitchFamily="18" charset="0"/>
              </a:rPr>
              <a:t>П</a:t>
            </a:r>
            <a:r>
              <a:rPr lang="ru-RU" b="0" i="0" dirty="0" err="1">
                <a:effectLst/>
                <a:latin typeface="Times New Roman" panose="02020603050405020304" pitchFamily="18" charset="0"/>
              </a:rPr>
              <a:t>отік</a:t>
            </a:r>
            <a:r>
              <a:rPr lang="ru-RU" b="0" i="0" dirty="0">
                <a:effectLst/>
                <a:latin typeface="Times New Roman" panose="02020603050405020304" pitchFamily="18" charset="0"/>
              </a:rPr>
              <a:t> </a:t>
            </a:r>
            <a:r>
              <a:rPr lang="ru-RU" b="0" i="0" dirty="0" err="1">
                <a:effectLst/>
                <a:latin typeface="Times New Roman" panose="02020603050405020304" pitchFamily="18" charset="0"/>
              </a:rPr>
              <a:t>коментарів</a:t>
            </a:r>
            <a:r>
              <a:rPr lang="ru-RU" dirty="0">
                <a:latin typeface="Times New Roman" panose="02020603050405020304" pitchFamily="18" charset="0"/>
              </a:rPr>
              <a:t>.</a:t>
            </a:r>
          </a:p>
          <a:p>
            <a:pPr marL="0" indent="0">
              <a:buNone/>
            </a:pPr>
            <a:endParaRPr lang="ru-RU" dirty="0">
              <a:latin typeface="Times New Roman" panose="02020603050405020304" pitchFamily="18" charset="0"/>
            </a:endParaRPr>
          </a:p>
          <a:p>
            <a:pPr marL="0" indent="0">
              <a:buNone/>
            </a:pPr>
            <a:r>
              <a:rPr lang="en-US" b="0" i="0" dirty="0" err="1">
                <a:effectLst/>
                <a:latin typeface="Times New Roman" panose="02020603050405020304" pitchFamily="18" charset="0"/>
              </a:rPr>
              <a:t>Sorokowski</a:t>
            </a:r>
            <a:r>
              <a:rPr lang="en-US" b="0" i="0" dirty="0">
                <a:effectLst/>
                <a:latin typeface="Times New Roman" panose="02020603050405020304" pitchFamily="18" charset="0"/>
              </a:rPr>
              <a:t> P, Kowal M, </a:t>
            </a:r>
            <a:r>
              <a:rPr lang="en-US" b="0" i="0" dirty="0" err="1">
                <a:effectLst/>
                <a:latin typeface="Times New Roman" panose="02020603050405020304" pitchFamily="18" charset="0"/>
              </a:rPr>
              <a:t>Zdybek</a:t>
            </a:r>
            <a:r>
              <a:rPr lang="en-US" b="0" i="0" dirty="0">
                <a:effectLst/>
                <a:latin typeface="Times New Roman" panose="02020603050405020304" pitchFamily="18" charset="0"/>
              </a:rPr>
              <a:t> P and </a:t>
            </a:r>
            <a:r>
              <a:rPr lang="en-US" b="0" i="0" dirty="0" err="1">
                <a:effectLst/>
                <a:latin typeface="Times New Roman" panose="02020603050405020304" pitchFamily="18" charset="0"/>
              </a:rPr>
              <a:t>Oleszkiewicz</a:t>
            </a:r>
            <a:r>
              <a:rPr lang="en-US" b="0" i="0" dirty="0">
                <a:effectLst/>
                <a:latin typeface="Times New Roman" panose="02020603050405020304" pitchFamily="18" charset="0"/>
              </a:rPr>
              <a:t> A (2020) Are Online Haters Psychopaths? Psychological Predictors of Online Hating Behavior. Front. Psychology. P. 11–15.</a:t>
            </a:r>
            <a:endParaRPr lang="uk-UA" dirty="0"/>
          </a:p>
        </p:txBody>
      </p:sp>
    </p:spTree>
    <p:extLst>
      <p:ext uri="{BB962C8B-B14F-4D97-AF65-F5344CB8AC3E}">
        <p14:creationId xmlns:p14="http://schemas.microsoft.com/office/powerpoint/2010/main" val="308386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67650-9E1B-4684-A63D-3E3A8160EC67}"/>
              </a:ext>
            </a:extLst>
          </p:cNvPr>
          <p:cNvSpPr>
            <a:spLocks noGrp="1"/>
          </p:cNvSpPr>
          <p:nvPr>
            <p:ph type="title"/>
          </p:nvPr>
        </p:nvSpPr>
        <p:spPr/>
        <p:txBody>
          <a:bodyPr/>
          <a:lstStyle/>
          <a:p>
            <a:r>
              <a:rPr lang="uk-UA" dirty="0"/>
              <a:t>Негативні моменти інформаційних війн та </a:t>
            </a:r>
            <a:r>
              <a:rPr lang="uk-UA" dirty="0" err="1"/>
              <a:t>хейту</a:t>
            </a:r>
            <a:endParaRPr lang="uk-UA" dirty="0"/>
          </a:p>
        </p:txBody>
      </p:sp>
      <p:sp>
        <p:nvSpPr>
          <p:cNvPr id="3" name="Місце для вмісту 2">
            <a:extLst>
              <a:ext uri="{FF2B5EF4-FFF2-40B4-BE49-F238E27FC236}">
                <a16:creationId xmlns:a16="http://schemas.microsoft.com/office/drawing/2014/main" id="{6C347A04-463B-4C6F-ACBA-B5F7CB572A2E}"/>
              </a:ext>
            </a:extLst>
          </p:cNvPr>
          <p:cNvSpPr>
            <a:spLocks noGrp="1"/>
          </p:cNvSpPr>
          <p:nvPr>
            <p:ph idx="1"/>
          </p:nvPr>
        </p:nvSpPr>
        <p:spPr/>
        <p:txBody>
          <a:bodyPr/>
          <a:lstStyle/>
          <a:p>
            <a:r>
              <a:rPr lang="uk-UA" dirty="0"/>
              <a:t>Зниження рейтингу</a:t>
            </a:r>
          </a:p>
          <a:p>
            <a:r>
              <a:rPr lang="uk-UA" dirty="0"/>
              <a:t>Репутаційні ризики</a:t>
            </a:r>
          </a:p>
          <a:p>
            <a:r>
              <a:rPr lang="uk-UA" dirty="0"/>
              <a:t>Ризик втрапити «в халепу»</a:t>
            </a:r>
          </a:p>
          <a:p>
            <a:r>
              <a:rPr lang="uk-UA" dirty="0"/>
              <a:t>Втрата емоційного, фінансового ресурсу (прибутку)</a:t>
            </a:r>
          </a:p>
          <a:p>
            <a:endParaRPr lang="uk-UA" dirty="0"/>
          </a:p>
        </p:txBody>
      </p:sp>
    </p:spTree>
    <p:extLst>
      <p:ext uri="{BB962C8B-B14F-4D97-AF65-F5344CB8AC3E}">
        <p14:creationId xmlns:p14="http://schemas.microsoft.com/office/powerpoint/2010/main" val="798707450"/>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43</TotalTime>
  <Words>476</Words>
  <Application>Microsoft Office PowerPoint</Application>
  <PresentationFormat>Широкий екран</PresentationFormat>
  <Paragraphs>57</Paragraphs>
  <Slides>15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15</vt:i4>
      </vt:variant>
    </vt:vector>
  </HeadingPairs>
  <TitlesOfParts>
    <vt:vector size="19" baseType="lpstr">
      <vt:lpstr>Arial</vt:lpstr>
      <vt:lpstr>Gill Sans MT</vt:lpstr>
      <vt:lpstr>Times New Roman</vt:lpstr>
      <vt:lpstr>Галерея</vt:lpstr>
      <vt:lpstr>Інформаційні війни та хейт</vt:lpstr>
      <vt:lpstr>Інформаційна війна</vt:lpstr>
      <vt:lpstr>Презентація PowerPoint</vt:lpstr>
      <vt:lpstr>Різновиди</vt:lpstr>
      <vt:lpstr>Методи</vt:lpstr>
      <vt:lpstr>Хейт (гейт)</vt:lpstr>
      <vt:lpstr>Причини хейту</vt:lpstr>
      <vt:lpstr>Поведінкові прояви хейту</vt:lpstr>
      <vt:lpstr>Негативні моменти інформаційних війн та хейту</vt:lpstr>
      <vt:lpstr>Презентація PowerPoint</vt:lpstr>
      <vt:lpstr>Презентація PowerPoint</vt:lpstr>
      <vt:lpstr>Презентація PowerPoint</vt:lpstr>
      <vt:lpstr>Презентація PowerPoint</vt:lpstr>
      <vt:lpstr>Позитивні моменти інформаційних війн та хейту</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Інформаційні війни та хейт</dc:title>
  <dc:creator>Слава</dc:creator>
  <cp:lastModifiedBy>Слава</cp:lastModifiedBy>
  <cp:revision>7</cp:revision>
  <dcterms:created xsi:type="dcterms:W3CDTF">2023-10-02T13:44:43Z</dcterms:created>
  <dcterms:modified xsi:type="dcterms:W3CDTF">2023-10-02T14:28:32Z</dcterms:modified>
</cp:coreProperties>
</file>