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Стратегія блакитного океану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Масюк Олег та ЧАН КІМ 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1402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9096" y="2257167"/>
            <a:ext cx="8825658" cy="2017706"/>
          </a:xfrm>
        </p:spPr>
        <p:txBody>
          <a:bodyPr/>
          <a:lstStyle/>
          <a:p>
            <a:r>
              <a:rPr lang="uk-UA" sz="2400" b="1" dirty="0" smtClean="0"/>
              <a:t>Фокус</a:t>
            </a:r>
            <a:r>
              <a:rPr lang="uk-UA" sz="2400" dirty="0" smtClean="0"/>
              <a:t>- це вектор, який обрала компанія і що відрізняє її від інших.</a:t>
            </a:r>
            <a:br>
              <a:rPr lang="uk-UA" sz="2400" dirty="0" smtClean="0"/>
            </a:br>
            <a:r>
              <a:rPr lang="uk-UA" sz="2400" b="1" dirty="0" smtClean="0"/>
              <a:t>Дивергенція</a:t>
            </a:r>
            <a:r>
              <a:rPr lang="uk-UA" sz="2400" dirty="0" smtClean="0"/>
              <a:t> – підкреслена відмінність від інших учасників ринку.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400" b="1" dirty="0" smtClean="0"/>
              <a:t>Слоган</a:t>
            </a:r>
            <a:r>
              <a:rPr lang="uk-UA" sz="2400" dirty="0" smtClean="0"/>
              <a:t> – повідомлення споживачу про свою відмінність.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238313"/>
            <a:ext cx="8825658" cy="861420"/>
          </a:xfrm>
        </p:spPr>
        <p:txBody>
          <a:bodyPr/>
          <a:lstStyle/>
          <a:p>
            <a:r>
              <a:rPr lang="uk-UA" dirty="0" smtClean="0"/>
              <a:t>Стратегія блакитного океану – гарна компанія, має фокус, дивергенцію та слоган: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17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486912"/>
            <a:ext cx="8825658" cy="2677648"/>
          </a:xfrm>
        </p:spPr>
        <p:txBody>
          <a:bodyPr/>
          <a:lstStyle/>
          <a:p>
            <a:r>
              <a:rPr lang="uk-UA" sz="1800" dirty="0" smtClean="0"/>
              <a:t>1. Розглянути альтернативні галузі;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2. Розглянути стратегічні групи та галузі;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3. Розглянути групи споживачів;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4. Розглянути додаткові послуги;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5. Проаналізувати функціональну та економічну привабливість товару для споживача.</a:t>
            </a:r>
            <a:endParaRPr lang="uk-UA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238313"/>
            <a:ext cx="8825658" cy="861420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Робота над Стратегією БЛАКИТНОГО ОКЕАНУ: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29830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238313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/>
              <a:t>Приклад аналізу груп споживачів (гідно і без сорому):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21" y="2099733"/>
            <a:ext cx="3819525" cy="32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15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9496569" cy="2677648"/>
          </a:xfrm>
        </p:spPr>
        <p:txBody>
          <a:bodyPr/>
          <a:lstStyle/>
          <a:p>
            <a:r>
              <a:rPr lang="uk-UA" sz="1800" b="1" dirty="0" smtClean="0">
                <a:solidFill>
                  <a:schemeClr val="accent1"/>
                </a:solidFill>
              </a:rPr>
              <a:t>Бар'єри, які заважають стратегії блакитного океану:</a:t>
            </a:r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b="1" dirty="0" smtClean="0"/>
              <a:t>Бар'єр узгодженості  </a:t>
            </a:r>
            <a:r>
              <a:rPr lang="uk-UA" sz="1800" dirty="0" smtClean="0"/>
              <a:t>- узгодженість пропозицій цінності, вигоди і людського капіталу, націлена на диференціацію і зниження витрат, забезпечує стійкість стратегії.</a:t>
            </a:r>
            <a:br>
              <a:rPr lang="uk-UA" sz="1800" dirty="0" smtClean="0"/>
            </a:br>
            <a:r>
              <a:rPr lang="uk-UA" sz="1800" dirty="0" smtClean="0"/>
              <a:t> </a:t>
            </a:r>
            <a:r>
              <a:rPr lang="uk-UA" sz="1800" b="1" dirty="0" smtClean="0"/>
              <a:t>Когнітивний і організаційний бар'єр </a:t>
            </a:r>
            <a:r>
              <a:rPr lang="uk-UA" sz="1800" dirty="0" smtClean="0"/>
              <a:t>- інновація цінності йде врозріз зі звичним компанії способом мислення.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b="1" dirty="0" smtClean="0"/>
              <a:t>Бар'єр бренду </a:t>
            </a:r>
            <a:r>
              <a:rPr lang="uk-UA" sz="1800" dirty="0" smtClean="0"/>
              <a:t>- стратегія блакитного океану може конфліктувати з </a:t>
            </a:r>
            <a:r>
              <a:rPr lang="uk-UA" sz="1800" dirty="0" err="1" smtClean="0"/>
              <a:t>іміджем</a:t>
            </a:r>
            <a:r>
              <a:rPr lang="uk-UA" sz="1800" dirty="0" smtClean="0"/>
              <a:t> бренду.</a:t>
            </a:r>
            <a:br>
              <a:rPr lang="uk-UA" sz="1800" dirty="0" smtClean="0"/>
            </a:br>
            <a:r>
              <a:rPr lang="uk-UA" sz="1800" b="1" dirty="0" smtClean="0"/>
              <a:t> Економічні і юридичні бар'єри </a:t>
            </a:r>
            <a:r>
              <a:rPr lang="uk-UA" sz="1800" dirty="0" smtClean="0"/>
              <a:t>- природна монополія.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23279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1474" y="3007847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/>
              <a:t>Висновок – постійно вдосконалюйтесь та розвивайтесь.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268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sz="1800" dirty="0" smtClean="0"/>
              <a:t>Менш ніж через двадцять років після своєї появи </a:t>
            </a:r>
            <a:r>
              <a:rPr lang="uk-UA" sz="1800" dirty="0" err="1" smtClean="0"/>
              <a:t>Cirque</a:t>
            </a:r>
            <a:r>
              <a:rPr lang="uk-UA" sz="1800" dirty="0" smtClean="0"/>
              <a:t> </a:t>
            </a:r>
            <a:r>
              <a:rPr lang="uk-UA" sz="1800" dirty="0" err="1" smtClean="0"/>
              <a:t>du</a:t>
            </a:r>
            <a:r>
              <a:rPr lang="uk-UA" sz="1800" dirty="0" smtClean="0"/>
              <a:t> </a:t>
            </a:r>
            <a:r>
              <a:rPr lang="uk-UA" sz="1800" dirty="0" err="1" smtClean="0"/>
              <a:t>Soleil</a:t>
            </a:r>
            <a:r>
              <a:rPr lang="uk-UA" sz="1800" dirty="0" smtClean="0"/>
              <a:t> став отримувати такі  прибутки, які </a:t>
            </a:r>
            <a:r>
              <a:rPr lang="uk-UA" sz="1800" dirty="0" err="1" smtClean="0"/>
              <a:t>Ringling</a:t>
            </a:r>
            <a:r>
              <a:rPr lang="uk-UA" sz="1800" dirty="0" smtClean="0"/>
              <a:t> </a:t>
            </a:r>
            <a:r>
              <a:rPr lang="uk-UA" sz="1800" dirty="0" err="1" smtClean="0"/>
              <a:t>Bros</a:t>
            </a:r>
            <a:r>
              <a:rPr lang="uk-UA" sz="1800" dirty="0" smtClean="0"/>
              <a:t>. и </a:t>
            </a:r>
            <a:r>
              <a:rPr lang="uk-UA" sz="1800" dirty="0" err="1" smtClean="0"/>
              <a:t>Barnum</a:t>
            </a:r>
            <a:r>
              <a:rPr lang="uk-UA" sz="1800" dirty="0" smtClean="0"/>
              <a:t> &amp; </a:t>
            </a:r>
            <a:r>
              <a:rPr lang="uk-UA" sz="1800" dirty="0" err="1" smtClean="0"/>
              <a:t>Bailey</a:t>
            </a:r>
            <a:r>
              <a:rPr lang="uk-UA" sz="1800" dirty="0" smtClean="0"/>
              <a:t> — колишнім світовим чемпіонам циркової індустрії — вдалось досягнути тільки після ста років свого існування.</a:t>
            </a:r>
            <a:r>
              <a:rPr lang="uk-UA" sz="1800" dirty="0"/>
              <a:t> </a:t>
            </a:r>
            <a:r>
              <a:rPr lang="uk-UA" sz="1800" b="1" dirty="0" smtClean="0"/>
              <a:t>Чан Кім В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05625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722213" cy="2677648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Червоний океан </a:t>
            </a:r>
            <a:r>
              <a:rPr lang="uk-UA" sz="3200" dirty="0" smtClean="0"/>
              <a:t>– це все те, що існує на даний час у галузі.</a:t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b="1" dirty="0" smtClean="0">
                <a:solidFill>
                  <a:srgbClr val="00B0F0"/>
                </a:solidFill>
              </a:rPr>
              <a:t>Блакитний океан </a:t>
            </a:r>
            <a:r>
              <a:rPr lang="uk-UA" sz="3200" dirty="0" smtClean="0"/>
              <a:t>– невідомі частки ринку.</a:t>
            </a:r>
            <a:endParaRPr lang="ru-RU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73088" y="1238313"/>
            <a:ext cx="8825658" cy="86142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РИНКОВИЙ ВСЕСВІТ З ДВОХ ОКЕАНІВ: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84261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722213" cy="2677648"/>
          </a:xfrm>
        </p:spPr>
        <p:txBody>
          <a:bodyPr/>
          <a:lstStyle/>
          <a:p>
            <a:pPr algn="ctr"/>
            <a:r>
              <a:rPr lang="uk-UA" sz="3200" dirty="0"/>
              <a:t/>
            </a:r>
            <a:br>
              <a:rPr lang="uk-UA" sz="3200" dirty="0"/>
            </a:br>
            <a:endParaRPr lang="ru-RU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73088" y="1238313"/>
            <a:ext cx="8825658" cy="861420"/>
          </a:xfrm>
        </p:spPr>
        <p:txBody>
          <a:bodyPr>
            <a:normAutofit fontScale="92500" lnSpcReduction="20000"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Червоний </a:t>
            </a:r>
            <a:r>
              <a:rPr lang="uk-UA" sz="3200" b="1" dirty="0" smtClean="0">
                <a:solidFill>
                  <a:srgbClr val="FF0000"/>
                </a:solidFill>
              </a:rPr>
              <a:t>океан (приклад): ХАРКІВСЬКИЙ ГЕРЕОТРИЧНИЙ ПАНСІОНАТ.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150" y="2099733"/>
            <a:ext cx="6136526" cy="38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8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722213" cy="2677648"/>
          </a:xfrm>
        </p:spPr>
        <p:txBody>
          <a:bodyPr/>
          <a:lstStyle/>
          <a:p>
            <a:pPr algn="ctr"/>
            <a:r>
              <a:rPr lang="uk-UA" sz="3200" dirty="0"/>
              <a:t/>
            </a:r>
            <a:br>
              <a:rPr lang="uk-UA" sz="3200" dirty="0"/>
            </a:br>
            <a:endParaRPr lang="ru-RU" sz="32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73088" y="1238313"/>
            <a:ext cx="8825658" cy="861420"/>
          </a:xfrm>
        </p:spPr>
        <p:txBody>
          <a:bodyPr>
            <a:normAutofit fontScale="92500" lnSpcReduction="20000"/>
          </a:bodyPr>
          <a:lstStyle/>
          <a:p>
            <a:r>
              <a:rPr lang="uk-UA" sz="3200" b="1" dirty="0">
                <a:solidFill>
                  <a:srgbClr val="00B0F0"/>
                </a:solidFill>
              </a:rPr>
              <a:t>Блакитний </a:t>
            </a:r>
            <a:r>
              <a:rPr lang="uk-UA" sz="3200" b="1" dirty="0" smtClean="0">
                <a:solidFill>
                  <a:srgbClr val="00B0F0"/>
                </a:solidFill>
              </a:rPr>
              <a:t>океан (приклад): </a:t>
            </a:r>
            <a:r>
              <a:rPr lang="de-DE" sz="3200" b="1" dirty="0"/>
              <a:t>Adult Day </a:t>
            </a:r>
            <a:r>
              <a:rPr lang="de-DE" sz="3200" b="1" dirty="0" smtClean="0"/>
              <a:t>Care</a:t>
            </a:r>
            <a:r>
              <a:rPr lang="ru-RU" sz="3200" b="1" dirty="0" smtClean="0"/>
              <a:t> в майям</a:t>
            </a:r>
            <a:r>
              <a:rPr lang="uk-UA" sz="3200" b="1" dirty="0" smtClean="0"/>
              <a:t>і.</a:t>
            </a:r>
            <a:endParaRPr lang="ru-RU" sz="3200" b="1" dirty="0"/>
          </a:p>
          <a:p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96" y="2099733"/>
            <a:ext cx="6590271" cy="400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4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169207"/>
            <a:ext cx="8825658" cy="861420"/>
          </a:xfrm>
        </p:spPr>
        <p:txBody>
          <a:bodyPr/>
          <a:lstStyle/>
          <a:p>
            <a:r>
              <a:rPr lang="uk-UA" dirty="0" smtClean="0"/>
              <a:t>Ідеї блакитного океану: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82" y="1771135"/>
            <a:ext cx="7911257" cy="381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81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177445"/>
            <a:ext cx="8825658" cy="86142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РІЗНИЦЯ між доходом та прибутком: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893872"/>
              </p:ext>
            </p:extLst>
          </p:nvPr>
        </p:nvGraphicFramePr>
        <p:xfrm>
          <a:off x="1155700" y="3743960"/>
          <a:ext cx="8761412" cy="1135380"/>
        </p:xfrm>
        <a:graphic>
          <a:graphicData uri="http://schemas.openxmlformats.org/drawingml/2006/table">
            <a:tbl>
              <a:tblPr/>
              <a:tblGrid>
                <a:gridCol w="4380706"/>
                <a:gridCol w="4380706"/>
              </a:tblGrid>
              <a:tr h="293370">
                <a:tc>
                  <a:txBody>
                    <a:bodyPr/>
                    <a:lstStyle/>
                    <a:p>
                      <a:r>
                        <a:rPr lang="uk-UA" sz="1800" b="1" noProof="0" dirty="0" smtClean="0">
                          <a:solidFill>
                            <a:srgbClr val="333399"/>
                          </a:solidFill>
                          <a:effectLst/>
                        </a:rPr>
                        <a:t>ПРИБУТОК</a:t>
                      </a:r>
                      <a:endParaRPr lang="uk-UA" sz="1800" noProof="0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noProof="0" dirty="0" smtClean="0">
                          <a:solidFill>
                            <a:srgbClr val="333399"/>
                          </a:solidFill>
                          <a:effectLst/>
                        </a:rPr>
                        <a:t>ДОХІД</a:t>
                      </a:r>
                      <a:endParaRPr lang="uk-UA" sz="1800" noProof="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2010">
                <a:tc>
                  <a:txBody>
                    <a:bodyPr/>
                    <a:lstStyle/>
                    <a:p>
                      <a:r>
                        <a:rPr lang="uk-UA" sz="1800" b="1" i="1" noProof="0" dirty="0" smtClean="0">
                          <a:solidFill>
                            <a:schemeClr val="bg1"/>
                          </a:solidFill>
                        </a:rPr>
                        <a:t>Податок на </a:t>
                      </a:r>
                      <a:r>
                        <a:rPr lang="uk-UA" sz="1800" b="1" i="1" noProof="0" dirty="0" smtClean="0">
                          <a:solidFill>
                            <a:schemeClr val="bg1"/>
                          </a:solidFill>
                          <a:effectLst/>
                        </a:rPr>
                        <a:t>прибуток </a:t>
                      </a:r>
                      <a:r>
                        <a:rPr lang="uk-UA" sz="1800" b="1" i="1" noProof="0" dirty="0" smtClean="0">
                          <a:solidFill>
                            <a:schemeClr val="bg1"/>
                          </a:solidFill>
                        </a:rPr>
                        <a:t>підприємств — загальнодержавний податок в Україні.</a:t>
                      </a:r>
                      <a:endParaRPr lang="uk-UA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i="1" noProof="0" dirty="0" smtClean="0">
                          <a:solidFill>
                            <a:schemeClr val="bg1"/>
                          </a:solidFill>
                        </a:rPr>
                        <a:t>Введено єдину ставку податку на </a:t>
                      </a:r>
                      <a:r>
                        <a:rPr lang="uk-UA" sz="1800" b="1" i="1" noProof="0" dirty="0" smtClean="0">
                          <a:solidFill>
                            <a:schemeClr val="bg1"/>
                          </a:solidFill>
                          <a:effectLst/>
                        </a:rPr>
                        <a:t>доходи</a:t>
                      </a:r>
                      <a:r>
                        <a:rPr lang="uk-UA" sz="1800" i="1" noProof="0" dirty="0" smtClean="0">
                          <a:solidFill>
                            <a:schemeClr val="bg1"/>
                          </a:solidFill>
                        </a:rPr>
                        <a:t> фізичних осіб (далі – ПДФО) 18 відсотків замість колишніх 15 і 20.</a:t>
                      </a:r>
                      <a:endParaRPr lang="uk-UA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098948" y="1778267"/>
            <a:ext cx="8936397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дохід </a:t>
            </a: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— це всі грошові кошти, отримані за певний період часу;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прибуток </a:t>
            </a: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— різниця між доходами і витратами; взагалі користь.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024" y="1276299"/>
            <a:ext cx="8825658" cy="861420"/>
          </a:xfrm>
        </p:spPr>
        <p:txBody>
          <a:bodyPr>
            <a:normAutofit/>
          </a:bodyPr>
          <a:lstStyle/>
          <a:p>
            <a:pPr algn="just"/>
            <a:r>
              <a:rPr lang="uk-UA" sz="2400" b="1" dirty="0" smtClean="0"/>
              <a:t>Вплив інноваційних цінностей на ефективність менеджменту:</a:t>
            </a:r>
            <a:endParaRPr lang="ru-RU" sz="2400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58" y="2355163"/>
            <a:ext cx="7794932" cy="342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3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2000" dirty="0"/>
              <a:t>● </a:t>
            </a:r>
            <a:r>
              <a:rPr lang="uk-UA" sz="2000" dirty="0" smtClean="0"/>
              <a:t>Які фактори, які галузь сприймає як даність варто скасувати?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uk-UA" sz="2000" dirty="0"/>
              <a:t>● </a:t>
            </a:r>
            <a:r>
              <a:rPr lang="uk-UA" sz="2000" dirty="0" smtClean="0"/>
              <a:t>Вплив яких факторів слід значно знизити по відношенню до існуючих у галузі стандартів?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uk-UA" sz="2000" dirty="0"/>
              <a:t>● </a:t>
            </a:r>
            <a:r>
              <a:rPr lang="uk-UA" sz="2000" dirty="0" smtClean="0"/>
              <a:t>Вплив яких факторів слід значно підвищити по відношенню до існуючих у галузі стандартів? </a:t>
            </a:r>
            <a:br>
              <a:rPr lang="uk-UA" sz="2000" dirty="0" smtClean="0"/>
            </a:br>
            <a:r>
              <a:rPr lang="uk-UA" sz="2000" dirty="0" smtClean="0"/>
              <a:t>● Які фактори, з тих, що ніколи не існували варто створити?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1238313"/>
            <a:ext cx="8825658" cy="861420"/>
          </a:xfrm>
        </p:spPr>
        <p:txBody>
          <a:bodyPr/>
          <a:lstStyle/>
          <a:p>
            <a:r>
              <a:rPr lang="uk-UA" dirty="0" smtClean="0"/>
              <a:t>Логічна модель блакитного океану «скасувати – знизити – підвищити - створити»: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873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55</TotalTime>
  <Words>216</Words>
  <Application>Microsoft Office PowerPoint</Application>
  <PresentationFormat>Широкоэкранный</PresentationFormat>
  <Paragraphs>29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Ион (конференц-зал)</vt:lpstr>
      <vt:lpstr>Стратегія блакитного океану</vt:lpstr>
      <vt:lpstr>Менш ніж через двадцять років після своєї появи Cirque du Soleil став отримувати такі  прибутки, які Ringling Bros. и Barnum &amp; Bailey — колишнім світовим чемпіонам циркової індустрії — вдалось досягнути тільки після ста років свого існування. Чан Кім В</vt:lpstr>
      <vt:lpstr>Червоний океан – це все те, що існує на даний час у галузі.  Блакитний океан – невідомі частки ринку.</vt:lpstr>
      <vt:lpstr> </vt:lpstr>
      <vt:lpstr> </vt:lpstr>
      <vt:lpstr>Презентация PowerPoint</vt:lpstr>
      <vt:lpstr>дохід — це всі грошові кошти, отримані за певний період часу; прибуток — різниця між доходами і витратами; взагалі користь. </vt:lpstr>
      <vt:lpstr>Презентация PowerPoint</vt:lpstr>
      <vt:lpstr>● Які фактори, які галузь сприймає як даність варто скасувати? ● Вплив яких факторів слід значно знизити по відношенню до існуючих у галузі стандартів? ● Вплив яких факторів слід значно підвищити по відношенню до існуючих у галузі стандартів?  ● Які фактори, з тих, що ніколи не існували варто створити? </vt:lpstr>
      <vt:lpstr>Фокус- це вектор, який обрала компанія і що відрізняє її від інших. Дивергенція – підкреслена відмінність від інших учасників ринку. Слоган – повідомлення споживачу про свою відмінність.</vt:lpstr>
      <vt:lpstr>1. Розглянути альтернативні галузі;  2. Розглянути стратегічні групи та галузі;  3. Розглянути групи споживачів;  4. Розглянути додаткові послуги;  5. Проаналізувати функціональну та економічну привабливість товару для споживача.</vt:lpstr>
      <vt:lpstr> </vt:lpstr>
      <vt:lpstr>Бар'єри, які заважають стратегії блакитного океану:  Бар'єр узгодженості  - узгодженість пропозицій цінності, вигоди і людського капіталу, націлена на диференціацію і зниження витрат, забезпечує стійкість стратегії.  Когнітивний і організаційний бар'єр - інновація цінності йде врозріз зі звичним компанії способом мислення.  Бар'єр бренду - стратегія блакитного океану може конфліктувати з іміджем бренду.  Економічні і юридичні бар'єри - природна монополія.</vt:lpstr>
      <vt:lpstr>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Стратегія блакитного океану</dc:title>
  <dc:creator>Oleg</dc:creator>
  <cp:lastModifiedBy>Oleg</cp:lastModifiedBy>
  <cp:revision>8</cp:revision>
  <dcterms:created xsi:type="dcterms:W3CDTF">2020-12-11T15:58:07Z</dcterms:created>
  <dcterms:modified xsi:type="dcterms:W3CDTF">2020-12-12T13:15:33Z</dcterms:modified>
</cp:coreProperties>
</file>