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Lato Bold" charset="0"/>
      <p:regular r:id="rId23"/>
    </p:embeddedFont>
    <p:embeddedFont>
      <p:font typeface="League Spartan" charset="0"/>
      <p:regular r:id="rId24"/>
    </p:embeddedFont>
    <p:embeddedFont>
      <p:font typeface="Poppins" charset="0"/>
      <p:regular r:id="rId25"/>
    </p:embeddedFont>
    <p:embeddedFont>
      <p:font typeface="Archivo Black" charset="0"/>
      <p:regular r:id="rId26"/>
    </p:embeddedFont>
    <p:embeddedFont>
      <p:font typeface="Lato Bold Bold" charset="0"/>
      <p:regular r:id="rId27"/>
    </p:embeddedFont>
    <p:embeddedFont>
      <p:font typeface="Poppins Bold" charset="0"/>
      <p:regular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9C21-0696-4126-8508-6D6FAB64D93E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D072-D37F-49F3-A39A-A8C65BBAF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2D66-5357-48F8-8B7A-02AC8063FDB7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F5BF-C1CF-420D-8F48-725E9A4F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12A9-5F07-4452-818D-9749A8C748FD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47E8-21B8-4FC5-8A9F-7EF11A7B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3E40-9DB4-4CA2-A4E1-50DBBA295612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4135-19B9-455C-BD0F-A26056199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C654-19BB-4E9C-B123-7E27C0C65FB5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BA08-FB4C-43DA-919A-FA6C1ED0E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8E5B-1224-4A11-8E5D-3DBA42785A9E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3059-057D-4FBA-B9F4-6B7BEDBF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8C5E-9170-4EC1-AC22-A63D2B6969EF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79E61-4AC6-4D85-9C4C-E5D7E7DA9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F15F-34BD-46E2-9968-FA9DDE8F6C2F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754D-CB10-4D9B-A070-22626E85D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665A-706F-4E27-9990-EA91978A426E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45DF-749B-467C-AF17-CBE35942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AE2B-31EB-4C65-9E6B-33E1B663B13A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C6F8-C8C5-44F7-A2EC-C9613031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F3AF-759C-4AFE-8754-3EDCD8120FAA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87F2-FDE8-4872-9C39-D6CC82BF8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A4DD5-4677-47D6-9090-0BB180D10031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0C35E-2357-4AF1-9424-2206D92D1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13319" name="Freeform 4"/>
            <p:cNvSpPr>
              <a:spLocks/>
            </p:cNvSpPr>
            <p:nvPr/>
          </p:nvSpPr>
          <p:spPr bwMode="auto">
            <a:xfrm>
              <a:off x="0" y="0"/>
              <a:ext cx="812800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800" y="0"/>
                </a:cxn>
                <a:cxn ang="0">
                  <a:pos x="812800" y="2709333"/>
                </a:cxn>
                <a:cxn ang="0">
                  <a:pos x="0" y="2709333"/>
                </a:cxn>
              </a:cxnLst>
              <a:rect l="0" t="0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TextBox 5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86100" y="2959100"/>
            <a:ext cx="13566775" cy="912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7485"/>
              </a:lnSpc>
              <a:spcAft>
                <a:spcPts val="0"/>
              </a:spcAft>
              <a:defRPr/>
            </a:pPr>
            <a:r>
              <a:rPr lang="en-US" sz="5346">
                <a:solidFill>
                  <a:srgbClr val="000000"/>
                </a:solidFill>
                <a:latin typeface="Lato Bold"/>
                <a:cs typeface="+mn-cs"/>
              </a:rPr>
              <a:t>ДОСТУП ДО ПУБЛІЧНОЇ ІНФОРМАЦІЇ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86100" y="4108450"/>
            <a:ext cx="13004800" cy="15430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2643"/>
              </a:lnSpc>
              <a:spcAft>
                <a:spcPts val="0"/>
              </a:spcAft>
              <a:defRPr/>
            </a:pPr>
            <a:r>
              <a:rPr lang="en-US" sz="9031">
                <a:solidFill>
                  <a:srgbClr val="593C8F"/>
                </a:solidFill>
                <a:latin typeface="League Spartan"/>
                <a:cs typeface="+mn-cs"/>
              </a:rPr>
              <a:t>РОБОТА З РЕЄСТРАМИ</a:t>
            </a:r>
          </a:p>
        </p:txBody>
      </p:sp>
      <p:sp>
        <p:nvSpPr>
          <p:cNvPr id="13317" name="AutoShape 8"/>
          <p:cNvSpPr>
            <a:spLocks noChangeShapeType="1"/>
          </p:cNvSpPr>
          <p:nvPr/>
        </p:nvSpPr>
        <p:spPr bwMode="auto">
          <a:xfrm rot="-7276">
            <a:off x="3648075" y="5602288"/>
            <a:ext cx="96885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25" y="387350"/>
            <a:ext cx="4159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0" name="Group 3"/>
          <p:cNvGrpSpPr>
            <a:grpSpLocks/>
          </p:cNvGrpSpPr>
          <p:nvPr/>
        </p:nvGrpSpPr>
        <p:grpSpPr bwMode="auto">
          <a:xfrm rot="5400000">
            <a:off x="8959850" y="-4000500"/>
            <a:ext cx="368300" cy="18288000"/>
            <a:chOff x="0" y="0"/>
            <a:chExt cx="97001" cy="4816593"/>
          </a:xfrm>
        </p:grpSpPr>
        <p:sp>
          <p:nvSpPr>
            <p:cNvPr id="22547" name="Freeform 4"/>
            <p:cNvSpPr>
              <a:spLocks/>
            </p:cNvSpPr>
            <p:nvPr/>
          </p:nvSpPr>
          <p:spPr bwMode="auto">
            <a:xfrm>
              <a:off x="0" y="0"/>
              <a:ext cx="97001" cy="48165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001" y="0"/>
                </a:cxn>
                <a:cxn ang="0">
                  <a:pos x="97001" y="4816592"/>
                </a:cxn>
                <a:cxn ang="0">
                  <a:pos x="0" y="4816592"/>
                </a:cxn>
              </a:cxnLst>
              <a:rect l="0" t="0" r="r" b="b"/>
              <a:pathLst>
                <a:path w="97001" h="4816592">
                  <a:moveTo>
                    <a:pt x="0" y="0"/>
                  </a:moveTo>
                  <a:lnTo>
                    <a:pt x="97001" y="0"/>
                  </a:lnTo>
                  <a:lnTo>
                    <a:pt x="9700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Box 5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22288" y="493713"/>
            <a:ext cx="6846887" cy="1500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593C8F"/>
                </a:solidFill>
                <a:latin typeface="League Spartan"/>
                <a:cs typeface="+mn-cs"/>
              </a:rPr>
              <a:t>ВІДКРИТІ РЕЄСТРИ. YOUCONTROL.</a:t>
            </a:r>
          </a:p>
        </p:txBody>
      </p:sp>
      <p:sp>
        <p:nvSpPr>
          <p:cNvPr id="22532" name="AutoShape 7"/>
          <p:cNvSpPr>
            <a:spLocks noChangeShapeType="1"/>
          </p:cNvSpPr>
          <p:nvPr/>
        </p:nvSpPr>
        <p:spPr bwMode="auto">
          <a:xfrm>
            <a:off x="1030288" y="2233613"/>
            <a:ext cx="26177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2533" name="Group 8"/>
          <p:cNvGrpSpPr>
            <a:grpSpLocks noChangeAspect="1"/>
          </p:cNvGrpSpPr>
          <p:nvPr/>
        </p:nvGrpSpPr>
        <p:grpSpPr bwMode="auto">
          <a:xfrm>
            <a:off x="9144000" y="579438"/>
            <a:ext cx="6850063" cy="3852862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339" b="-9339"/>
              </a:stretch>
            </a:blipFill>
          </p:spPr>
        </p:sp>
      </p:grpSp>
      <p:grpSp>
        <p:nvGrpSpPr>
          <p:cNvPr id="22534" name="Group 10"/>
          <p:cNvGrpSpPr>
            <a:grpSpLocks noChangeAspect="1"/>
          </p:cNvGrpSpPr>
          <p:nvPr/>
        </p:nvGrpSpPr>
        <p:grpSpPr bwMode="auto">
          <a:xfrm>
            <a:off x="1030288" y="5889625"/>
            <a:ext cx="6850062" cy="3852863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-10736" r="-10736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432925" y="5927725"/>
            <a:ext cx="495617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593C8F"/>
                </a:solidFill>
                <a:latin typeface="League Spartan"/>
                <a:cs typeface="+mn-cs"/>
              </a:rPr>
              <a:t>YOUCONTROL</a:t>
            </a:r>
          </a:p>
        </p:txBody>
      </p:sp>
      <p:sp>
        <p:nvSpPr>
          <p:cNvPr id="22536" name="AutoShape 13"/>
          <p:cNvSpPr>
            <a:spLocks noChangeShapeType="1"/>
          </p:cNvSpPr>
          <p:nvPr/>
        </p:nvSpPr>
        <p:spPr bwMode="auto">
          <a:xfrm>
            <a:off x="9620250" y="6900863"/>
            <a:ext cx="2619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253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62450" y="6900863"/>
            <a:ext cx="3937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5"/>
          <p:cNvSpPr txBox="1"/>
          <p:nvPr/>
        </p:nvSpPr>
        <p:spPr>
          <a:xfrm>
            <a:off x="1028700" y="2752725"/>
            <a:ext cx="5464175" cy="16081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2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48">
                <a:solidFill>
                  <a:srgbClr val="000000"/>
                </a:solidFill>
                <a:latin typeface="Poppins Bold"/>
                <a:cs typeface="+mn-cs"/>
              </a:rPr>
              <a:t>https://youcontrol.com.ua</a:t>
            </a:r>
          </a:p>
          <a:p>
            <a:pPr fontAlgn="auto">
              <a:lnSpc>
                <a:spcPts val="4268"/>
              </a:lnSpc>
              <a:spcAft>
                <a:spcPts val="0"/>
              </a:spcAft>
              <a:defRPr/>
            </a:pPr>
            <a:r>
              <a:rPr lang="en-US" sz="3048">
                <a:solidFill>
                  <a:srgbClr val="000000"/>
                </a:solidFill>
                <a:latin typeface="Poppins"/>
                <a:cs typeface="+mn-cs"/>
              </a:rPr>
              <a:t>Онлайн-сервіс перевірки компаній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32925" y="6992938"/>
            <a:ext cx="6824663" cy="3133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148"/>
              </a:lnSpc>
              <a:spcAft>
                <a:spcPts val="0"/>
              </a:spcAft>
              <a:defRPr/>
            </a:pPr>
            <a:r>
              <a:rPr lang="en-US" sz="2248">
                <a:solidFill>
                  <a:srgbClr val="000000"/>
                </a:solidFill>
                <a:latin typeface="Poppins"/>
                <a:cs typeface="+mn-cs"/>
              </a:rPr>
              <a:t>– портал містить інформацію з ЄДР про засновників, власників та керівників підприємств, фізичних осіб-підприємців, є дані про участь у державних закупівлях, отримані державні підряди, судові постанови і рішення. Основна перевага порталу – зручний пошук, як за кодом ЄДРПОУ так і за назвою чи ПІБ. Доступ платний за підпискою.</a:t>
            </a:r>
          </a:p>
        </p:txBody>
      </p:sp>
      <p:pic>
        <p:nvPicPr>
          <p:cNvPr id="22540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9175" y="1704975"/>
            <a:ext cx="3921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027113" y="615950"/>
            <a:ext cx="6545262" cy="739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593C8F"/>
                </a:solidFill>
                <a:latin typeface="League Spartan"/>
                <a:cs typeface="+mn-cs"/>
              </a:rPr>
              <a:t>ОПЕНДАТАБОТ </a:t>
            </a:r>
          </a:p>
        </p:txBody>
      </p:sp>
      <p:sp>
        <p:nvSpPr>
          <p:cNvPr id="23555" name="AutoShape 4"/>
          <p:cNvSpPr>
            <a:spLocks noChangeShapeType="1"/>
          </p:cNvSpPr>
          <p:nvPr/>
        </p:nvSpPr>
        <p:spPr bwMode="auto">
          <a:xfrm>
            <a:off x="1028700" y="1733550"/>
            <a:ext cx="2619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556" name="Group 5"/>
          <p:cNvGrpSpPr>
            <a:grpSpLocks noChangeAspect="1"/>
          </p:cNvGrpSpPr>
          <p:nvPr/>
        </p:nvGrpSpPr>
        <p:grpSpPr bwMode="auto">
          <a:xfrm>
            <a:off x="10896600" y="2587625"/>
            <a:ext cx="6094413" cy="3429000"/>
            <a:chOff x="0" y="0"/>
            <a:chExt cx="11289030" cy="6350000"/>
          </a:xfrm>
        </p:grpSpPr>
        <p:sp>
          <p:nvSpPr>
            <p:cNvPr id="23562" name="Freeform 6"/>
            <p:cNvSpPr>
              <a:spLocks/>
            </p:cNvSpPr>
            <p:nvPr/>
          </p:nvSpPr>
          <p:spPr bwMode="auto">
            <a:xfrm>
              <a:off x="0" y="0"/>
              <a:ext cx="11287761" cy="6350000"/>
            </a:xfrm>
            <a:custGeom>
              <a:avLst/>
              <a:gdLst/>
              <a:ahLst/>
              <a:cxnLst>
                <a:cxn ang="0">
                  <a:pos x="0" y="5824220"/>
                </a:cxn>
                <a:cxn ang="0">
                  <a:pos x="0" y="525780"/>
                </a:cxn>
                <a:cxn ang="0">
                  <a:pos x="525780" y="0"/>
                </a:cxn>
                <a:cxn ang="0">
                  <a:pos x="10761980" y="0"/>
                </a:cxn>
                <a:cxn ang="0">
                  <a:pos x="11287761" y="525780"/>
                </a:cxn>
                <a:cxn ang="0">
                  <a:pos x="11287761" y="5822950"/>
                </a:cxn>
                <a:cxn ang="0">
                  <a:pos x="10761980" y="6348730"/>
                </a:cxn>
                <a:cxn ang="0">
                  <a:pos x="525780" y="6348730"/>
                </a:cxn>
                <a:cxn ang="0">
                  <a:pos x="0" y="5824220"/>
                </a:cxn>
                <a:cxn ang="0">
                  <a:pos x="0" y="5824220"/>
                </a:cxn>
              </a:cxnLst>
              <a:rect l="0" t="0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7810500" y="0"/>
            <a:ext cx="3086100" cy="10287000"/>
            <a:chOff x="0" y="0"/>
            <a:chExt cx="812800" cy="2709333"/>
          </a:xfrm>
        </p:grpSpPr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0" y="0"/>
              <a:ext cx="812800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800" y="0"/>
                </a:cxn>
                <a:cxn ang="0">
                  <a:pos x="812800" y="2709333"/>
                </a:cxn>
                <a:cxn ang="0">
                  <a:pos x="0" y="2709333"/>
                </a:cxn>
              </a:cxnLst>
              <a:rect l="0" t="0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TextBox 9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355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8" y="8997950"/>
            <a:ext cx="20875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/>
          <p:nvPr/>
        </p:nvSpPr>
        <p:spPr>
          <a:xfrm>
            <a:off x="693738" y="2124075"/>
            <a:ext cx="6242050" cy="64436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8">
                <a:solidFill>
                  <a:srgbClr val="000000"/>
                </a:solidFill>
                <a:latin typeface="Poppins Bold"/>
                <a:cs typeface="+mn-cs"/>
              </a:rPr>
              <a:t>https://opendatabot.ua/</a:t>
            </a:r>
          </a:p>
          <a:p>
            <a:pPr fontAlgn="auto">
              <a:lnSpc>
                <a:spcPts val="34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8">
                <a:solidFill>
                  <a:srgbClr val="000000"/>
                </a:solidFill>
                <a:latin typeface="Poppins"/>
                <a:cs typeface="+mn-cs"/>
              </a:rPr>
              <a:t>Портал відкритих даних, який позиціонує себе як «сервіс моніторингу реєстраційних даних українських компаній та судового реєстру для захисту від рейдерських захоплень і контролю». </a:t>
            </a:r>
          </a:p>
          <a:p>
            <a:pPr fontAlgn="auto">
              <a:lnSpc>
                <a:spcPts val="3428"/>
              </a:lnSpc>
              <a:spcAft>
                <a:spcPts val="0"/>
              </a:spcAft>
              <a:defRPr/>
            </a:pPr>
            <a:r>
              <a:rPr lang="en-US" sz="2448">
                <a:solidFill>
                  <a:srgbClr val="000000"/>
                </a:solidFill>
                <a:latin typeface="Poppins"/>
                <a:cs typeface="+mn-cs"/>
              </a:rPr>
              <a:t>Містить інформацію з ЄДР про юридичних та фізичних осіб, а також надає інформацію про участь фірми в судових процесах. Є можливість підключити «бот», який відстежуватиме юридичні зміни в компанії, діяльність якої ви плануєте відстежувати. Доступ безкоштовний.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1028700" y="615950"/>
            <a:ext cx="4957763" cy="739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593C8F"/>
                </a:solidFill>
                <a:latin typeface="League Spartan"/>
                <a:cs typeface="+mn-cs"/>
              </a:rPr>
              <a:t>ДЕКЛАРАЦІЇ</a:t>
            </a:r>
          </a:p>
        </p:txBody>
      </p:sp>
      <p:sp>
        <p:nvSpPr>
          <p:cNvPr id="24579" name="AutoShape 4"/>
          <p:cNvSpPr>
            <a:spLocks noChangeShapeType="1"/>
          </p:cNvSpPr>
          <p:nvPr/>
        </p:nvSpPr>
        <p:spPr bwMode="auto">
          <a:xfrm rot="-20121">
            <a:off x="1030288" y="1365250"/>
            <a:ext cx="325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1028700" y="5715000"/>
            <a:ext cx="800100" cy="641350"/>
            <a:chOff x="0" y="0"/>
            <a:chExt cx="210726" cy="168915"/>
          </a:xfrm>
        </p:grpSpPr>
        <p:sp>
          <p:nvSpPr>
            <p:cNvPr id="24591" name="Freeform 6"/>
            <p:cNvSpPr>
              <a:spLocks/>
            </p:cNvSpPr>
            <p:nvPr/>
          </p:nvSpPr>
          <p:spPr bwMode="auto">
            <a:xfrm>
              <a:off x="0" y="0"/>
              <a:ext cx="210726" cy="1689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0726" y="0"/>
                </a:cxn>
                <a:cxn ang="0">
                  <a:pos x="210726" y="168915"/>
                </a:cxn>
                <a:cxn ang="0">
                  <a:pos x="0" y="168915"/>
                </a:cxn>
              </a:cxnLst>
              <a:rect l="0" t="0" r="r" b="b"/>
              <a:pathLst>
                <a:path w="210726" h="168915">
                  <a:moveTo>
                    <a:pt x="0" y="0"/>
                  </a:moveTo>
                  <a:lnTo>
                    <a:pt x="210726" y="0"/>
                  </a:lnTo>
                  <a:lnTo>
                    <a:pt x="210726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>
            <a:off x="15035213" y="0"/>
            <a:ext cx="3086100" cy="10287000"/>
            <a:chOff x="0" y="0"/>
            <a:chExt cx="812800" cy="2709333"/>
          </a:xfrm>
        </p:grpSpPr>
        <p:sp>
          <p:nvSpPr>
            <p:cNvPr id="24589" name="Freeform 9"/>
            <p:cNvSpPr>
              <a:spLocks/>
            </p:cNvSpPr>
            <p:nvPr/>
          </p:nvSpPr>
          <p:spPr bwMode="auto">
            <a:xfrm>
              <a:off x="0" y="0"/>
              <a:ext cx="812800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800" y="0"/>
                </a:cxn>
                <a:cxn ang="0">
                  <a:pos x="812800" y="2709333"/>
                </a:cxn>
                <a:cxn ang="0">
                  <a:pos x="0" y="2709333"/>
                </a:cxn>
              </a:cxnLst>
              <a:rect l="0" t="0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TextBox 10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4582" name="Group 11"/>
          <p:cNvGrpSpPr>
            <a:grpSpLocks noChangeAspect="1"/>
          </p:cNvGrpSpPr>
          <p:nvPr/>
        </p:nvGrpSpPr>
        <p:grpSpPr bwMode="auto">
          <a:xfrm>
            <a:off x="10020300" y="1028700"/>
            <a:ext cx="6140450" cy="8174038"/>
            <a:chOff x="0" y="0"/>
            <a:chExt cx="3663950" cy="4878070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82206" r="-82206"/>
              </a:stretch>
            </a:blipFill>
          </p:spPr>
        </p:sp>
        <p:sp>
          <p:nvSpPr>
            <p:cNvPr id="24588" name="Freeform 13"/>
            <p:cNvSpPr>
              <a:spLocks/>
            </p:cNvSpPr>
            <p:nvPr/>
          </p:nvSpPr>
          <p:spPr bwMode="auto">
            <a:xfrm>
              <a:off x="0" y="0"/>
              <a:ext cx="3663950" cy="4878070"/>
            </a:xfrm>
            <a:custGeom>
              <a:avLst/>
              <a:gdLst/>
              <a:ahLst/>
              <a:cxnLst>
                <a:cxn ang="0">
                  <a:pos x="3663950" y="4878070"/>
                </a:cxn>
                <a:cxn ang="0">
                  <a:pos x="0" y="4878070"/>
                </a:cxn>
                <a:cxn ang="0">
                  <a:pos x="0" y="0"/>
                </a:cxn>
                <a:cxn ang="0">
                  <a:pos x="3663950" y="0"/>
                </a:cxn>
                <a:cxn ang="0">
                  <a:pos x="3663950" y="4878070"/>
                </a:cxn>
                <a:cxn ang="0">
                  <a:pos x="63500" y="4814570"/>
                </a:cxn>
                <a:cxn ang="0">
                  <a:pos x="3600450" y="4814570"/>
                </a:cxn>
                <a:cxn ang="0">
                  <a:pos x="3600450" y="63500"/>
                </a:cxn>
                <a:cxn ang="0">
                  <a:pos x="63500" y="63500"/>
                </a:cxn>
                <a:cxn ang="0">
                  <a:pos x="63500" y="4814570"/>
                </a:cxn>
              </a:cxnLst>
              <a:rect l="0" t="0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30288" y="1768475"/>
            <a:ext cx="8355012" cy="3517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5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 Bold"/>
                <a:cs typeface="+mn-cs"/>
              </a:rPr>
              <a:t>Офіційний реєстр декларацій</a:t>
            </a: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 (</a:t>
            </a:r>
            <a:r>
              <a:rPr lang="en-US" sz="2506">
                <a:solidFill>
                  <a:srgbClr val="000000"/>
                </a:solidFill>
                <a:latin typeface="Poppins Bold"/>
                <a:cs typeface="+mn-cs"/>
              </a:rPr>
              <a:t>https://nazk.gov.ua/uk/</a:t>
            </a: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)–сайт Національного агентства з питань запобігання корупції (НАЗК). Для більш зручного пошуку можна використовувати неофіційний сайт «Декларації». </a:t>
            </a:r>
          </a:p>
          <a:p>
            <a:pPr fontAlgn="auto">
              <a:lnSpc>
                <a:spcPts val="3508"/>
              </a:lnSpc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Перелік осіб, що зобов’язані подавати відкриті декларації про доходи вказані у законі «Про запобігання корупції».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765925"/>
            <a:ext cx="8113713" cy="2641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508"/>
              </a:lnSpc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Також на сайті НАЗК є доступ до держреєстру осіб, які вчинили корупційні або пов’язані з корупцією правопорушення (Реєстр корупціонерів) – це портал, де міститься інформація про всіх фізичних та юридичних осіб, які вчинили корупційні правопорушення.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-1028700"/>
            <a:ext cx="9499600" cy="10287000"/>
            <a:chOff x="0" y="0"/>
            <a:chExt cx="2501952" cy="2709333"/>
          </a:xfrm>
        </p:grpSpPr>
        <p:sp>
          <p:nvSpPr>
            <p:cNvPr id="25611" name="Freeform 3"/>
            <p:cNvSpPr>
              <a:spLocks/>
            </p:cNvSpPr>
            <p:nvPr/>
          </p:nvSpPr>
          <p:spPr bwMode="auto">
            <a:xfrm>
              <a:off x="0" y="0"/>
              <a:ext cx="2501952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1952" y="0"/>
                </a:cxn>
                <a:cxn ang="0">
                  <a:pos x="2501952" y="2709333"/>
                </a:cxn>
                <a:cxn ang="0">
                  <a:pos x="0" y="2709333"/>
                </a:cxn>
              </a:cxnLst>
              <a:rect l="0" t="0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1675" y="444500"/>
            <a:ext cx="8797925" cy="587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898"/>
              </a:lnSpc>
              <a:spcAft>
                <a:spcPts val="0"/>
              </a:spcAft>
              <a:defRPr/>
            </a:pPr>
            <a:r>
              <a:rPr lang="en-US" sz="3498">
                <a:solidFill>
                  <a:srgbClr val="FFFFFF"/>
                </a:solidFill>
                <a:latin typeface="League Spartan"/>
                <a:cs typeface="+mn-cs"/>
              </a:rPr>
              <a:t>ДЕРЖЗАКУПІВЛІ ТА БЮДЖЕТНІ КОШТИ</a:t>
            </a:r>
          </a:p>
        </p:txBody>
      </p:sp>
      <p:sp>
        <p:nvSpPr>
          <p:cNvPr id="25603" name="AutoShape 6"/>
          <p:cNvSpPr>
            <a:spLocks noChangeShapeType="1"/>
          </p:cNvSpPr>
          <p:nvPr/>
        </p:nvSpPr>
        <p:spPr bwMode="auto">
          <a:xfrm rot="-11365">
            <a:off x="701675" y="1668463"/>
            <a:ext cx="576262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604" name="Group 7"/>
          <p:cNvGrpSpPr>
            <a:grpSpLocks noChangeAspect="1"/>
          </p:cNvGrpSpPr>
          <p:nvPr/>
        </p:nvGrpSpPr>
        <p:grpSpPr bwMode="auto">
          <a:xfrm>
            <a:off x="8583613" y="1238250"/>
            <a:ext cx="7589837" cy="7839075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52505" r="-52505"/>
              </a:stretch>
            </a:blipFill>
          </p:spPr>
        </p:sp>
        <p:sp>
          <p:nvSpPr>
            <p:cNvPr id="25610" name="Freeform 9"/>
            <p:cNvSpPr>
              <a:spLocks/>
            </p:cNvSpPr>
            <p:nvPr/>
          </p:nvSpPr>
          <p:spPr bwMode="auto">
            <a:xfrm>
              <a:off x="0" y="0"/>
              <a:ext cx="6350000" cy="6558280"/>
            </a:xfrm>
            <a:custGeom>
              <a:avLst/>
              <a:gdLst/>
              <a:ahLst/>
              <a:cxnLst>
                <a:cxn ang="0">
                  <a:pos x="5218430" y="6558280"/>
                </a:cxn>
                <a:cxn ang="0">
                  <a:pos x="1131570" y="6558280"/>
                </a:cxn>
                <a:cxn ang="0">
                  <a:pos x="0" y="5426710"/>
                </a:cxn>
                <a:cxn ang="0">
                  <a:pos x="0" y="1131570"/>
                </a:cxn>
                <a:cxn ang="0">
                  <a:pos x="1131570" y="0"/>
                </a:cxn>
                <a:cxn ang="0">
                  <a:pos x="5218430" y="0"/>
                </a:cxn>
                <a:cxn ang="0">
                  <a:pos x="6350000" y="1131570"/>
                </a:cxn>
                <a:cxn ang="0">
                  <a:pos x="6350000" y="5425440"/>
                </a:cxn>
                <a:cxn ang="0">
                  <a:pos x="5218430" y="6558280"/>
                </a:cxn>
                <a:cxn ang="0">
                  <a:pos x="1131570" y="149860"/>
                </a:cxn>
                <a:cxn ang="0">
                  <a:pos x="149860" y="1131570"/>
                </a:cxn>
                <a:cxn ang="0">
                  <a:pos x="149860" y="5425440"/>
                </a:cxn>
                <a:cxn ang="0">
                  <a:pos x="1131570" y="6407150"/>
                </a:cxn>
                <a:cxn ang="0">
                  <a:pos x="5218430" y="6407150"/>
                </a:cxn>
                <a:cxn ang="0">
                  <a:pos x="6200140" y="5425440"/>
                </a:cxn>
                <a:cxn ang="0">
                  <a:pos x="6200140" y="1131570"/>
                </a:cxn>
                <a:cxn ang="0">
                  <a:pos x="5218430" y="149860"/>
                </a:cxn>
                <a:cxn ang="0">
                  <a:pos x="1131570" y="149860"/>
                </a:cxn>
              </a:cxnLst>
              <a:rect l="0" t="0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1675" y="2706688"/>
            <a:ext cx="7518400" cy="2176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868"/>
              </a:lnSpc>
              <a:spcAft>
                <a:spcPts val="0"/>
              </a:spcAft>
              <a:defRPr/>
            </a:pPr>
            <a:r>
              <a:rPr lang="en-US" sz="2048">
                <a:solidFill>
                  <a:srgbClr val="FFFFFF"/>
                </a:solidFill>
                <a:latin typeface="Poppins Bold"/>
                <a:cs typeface="+mn-cs"/>
              </a:rPr>
              <a:t>ProZorro  (https://prozorro.gov.ua) </a:t>
            </a:r>
            <a:r>
              <a:rPr lang="en-US" sz="2048">
                <a:solidFill>
                  <a:srgbClr val="FFFFFF"/>
                </a:solidFill>
                <a:latin typeface="Poppins"/>
                <a:cs typeface="+mn-cs"/>
              </a:rPr>
              <a:t>– онлайн-платформа для електронної системи публічних закупівель, де державні та комунальні підприємства (замовники) оголошують тендери на закупівлю товарів, робіт і послуг, а представники бізнесу (учасники) змагаються на торгах за можливість поставити це державі.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263" y="5095875"/>
            <a:ext cx="7769225" cy="2593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939"/>
              </a:lnSpc>
              <a:spcAft>
                <a:spcPts val="0"/>
              </a:spcAft>
              <a:defRPr/>
            </a:pPr>
            <a:r>
              <a:rPr lang="en-US" sz="2099">
                <a:solidFill>
                  <a:srgbClr val="FFFFFF"/>
                </a:solidFill>
                <a:latin typeface="Archivo Black"/>
                <a:cs typeface="+mn-cs"/>
              </a:rPr>
              <a:t>Spending (https://spending.gov.ua) – офіційний інформаційний ресурс про використання</a:t>
            </a:r>
          </a:p>
          <a:p>
            <a:pPr fontAlgn="auto">
              <a:lnSpc>
                <a:spcPts val="2939"/>
              </a:lnSpc>
              <a:spcAft>
                <a:spcPts val="0"/>
              </a:spcAft>
              <a:defRPr/>
            </a:pPr>
            <a:r>
              <a:rPr lang="en-US" sz="2099">
                <a:solidFill>
                  <a:srgbClr val="FFFFFF"/>
                </a:solidFill>
                <a:latin typeface="Archivo Black"/>
                <a:cs typeface="+mn-cs"/>
              </a:rPr>
              <a:t>бюджетних коштів в Україні.</a:t>
            </a:r>
          </a:p>
          <a:p>
            <a:pPr fontAlgn="auto">
              <a:lnSpc>
                <a:spcPts val="2939"/>
              </a:lnSpc>
              <a:spcAft>
                <a:spcPts val="0"/>
              </a:spcAft>
              <a:defRPr/>
            </a:pPr>
            <a:r>
              <a:rPr lang="en-US" sz="2099">
                <a:solidFill>
                  <a:srgbClr val="FFFFFF"/>
                </a:solidFill>
                <a:latin typeface="Archivo Black"/>
                <a:cs typeface="+mn-cs"/>
              </a:rPr>
              <a:t>Інформація про використання коштів розпорядниками та одержувачами коштів державного і місцевих бюджетів – всі трансакції, звіти та договори, що стосуються публічних коштів.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6" name="Group 3"/>
          <p:cNvGrpSpPr>
            <a:grpSpLocks/>
          </p:cNvGrpSpPr>
          <p:nvPr/>
        </p:nvGrpSpPr>
        <p:grpSpPr bwMode="auto">
          <a:xfrm rot="5400000">
            <a:off x="8959850" y="-4000500"/>
            <a:ext cx="368300" cy="18288000"/>
            <a:chOff x="0" y="0"/>
            <a:chExt cx="97001" cy="4816593"/>
          </a:xfrm>
        </p:grpSpPr>
        <p:sp>
          <p:nvSpPr>
            <p:cNvPr id="26640" name="Freeform 4"/>
            <p:cNvSpPr>
              <a:spLocks/>
            </p:cNvSpPr>
            <p:nvPr/>
          </p:nvSpPr>
          <p:spPr bwMode="auto">
            <a:xfrm>
              <a:off x="0" y="0"/>
              <a:ext cx="97001" cy="48165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001" y="0"/>
                </a:cxn>
                <a:cxn ang="0">
                  <a:pos x="97001" y="4816592"/>
                </a:cxn>
                <a:cxn ang="0">
                  <a:pos x="0" y="4816592"/>
                </a:cxn>
              </a:cxnLst>
              <a:rect l="0" t="0" r="r" b="b"/>
              <a:pathLst>
                <a:path w="97001" h="4816592">
                  <a:moveTo>
                    <a:pt x="0" y="0"/>
                  </a:moveTo>
                  <a:lnTo>
                    <a:pt x="97001" y="0"/>
                  </a:lnTo>
                  <a:lnTo>
                    <a:pt x="9700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TextBox 5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64438" y="-76200"/>
            <a:ext cx="1839912" cy="62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80"/>
              </a:lnSpc>
              <a:spcAft>
                <a:spcPts val="0"/>
              </a:spcAft>
              <a:defRPr/>
            </a:pPr>
            <a:r>
              <a:rPr lang="en-US" sz="3629">
                <a:solidFill>
                  <a:srgbClr val="000000"/>
                </a:solidFill>
                <a:latin typeface="Lato Bold"/>
                <a:cs typeface="+mn-cs"/>
              </a:rPr>
              <a:t>СУДИ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0225" y="654050"/>
            <a:ext cx="8401050" cy="9318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778"/>
              </a:lnSpc>
              <a:spcAft>
                <a:spcPts val="0"/>
              </a:spcAft>
              <a:defRPr/>
            </a:pPr>
            <a:r>
              <a:rPr lang="en-US" sz="2698">
                <a:solidFill>
                  <a:srgbClr val="593C8F"/>
                </a:solidFill>
                <a:latin typeface="League Spartan"/>
                <a:cs typeface="+mn-cs"/>
              </a:rPr>
              <a:t>ЄДИНИЙ ДЕРЖРЕЄСТР СУДОВИХ РІШЕНЬ HTTPS://REYESTR.COURT.GOV.UA/ </a:t>
            </a:r>
          </a:p>
        </p:txBody>
      </p:sp>
      <p:sp>
        <p:nvSpPr>
          <p:cNvPr id="26629" name="AutoShape 8"/>
          <p:cNvSpPr>
            <a:spLocks noChangeShapeType="1"/>
          </p:cNvSpPr>
          <p:nvPr/>
        </p:nvSpPr>
        <p:spPr bwMode="auto">
          <a:xfrm>
            <a:off x="1028700" y="1666875"/>
            <a:ext cx="2619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630" name="Group 9"/>
          <p:cNvGrpSpPr>
            <a:grpSpLocks noChangeAspect="1"/>
          </p:cNvGrpSpPr>
          <p:nvPr/>
        </p:nvGrpSpPr>
        <p:grpSpPr bwMode="auto">
          <a:xfrm>
            <a:off x="9144000" y="579438"/>
            <a:ext cx="6850063" cy="3852862"/>
            <a:chOff x="0" y="0"/>
            <a:chExt cx="11289030" cy="6350000"/>
          </a:xfrm>
        </p:grpSpPr>
        <p:sp>
          <p:nvSpPr>
            <p:cNvPr id="26639" name="Freeform 10"/>
            <p:cNvSpPr>
              <a:spLocks/>
            </p:cNvSpPr>
            <p:nvPr/>
          </p:nvSpPr>
          <p:spPr bwMode="auto">
            <a:xfrm>
              <a:off x="0" y="0"/>
              <a:ext cx="11287761" cy="6350000"/>
            </a:xfrm>
            <a:custGeom>
              <a:avLst/>
              <a:gdLst/>
              <a:ahLst/>
              <a:cxnLst>
                <a:cxn ang="0">
                  <a:pos x="0" y="5824220"/>
                </a:cxn>
                <a:cxn ang="0">
                  <a:pos x="0" y="525780"/>
                </a:cxn>
                <a:cxn ang="0">
                  <a:pos x="525780" y="0"/>
                </a:cxn>
                <a:cxn ang="0">
                  <a:pos x="10761980" y="0"/>
                </a:cxn>
                <a:cxn ang="0">
                  <a:pos x="11287761" y="525780"/>
                </a:cxn>
                <a:cxn ang="0">
                  <a:pos x="11287761" y="5822950"/>
                </a:cxn>
                <a:cxn ang="0">
                  <a:pos x="10761980" y="6348730"/>
                </a:cxn>
                <a:cxn ang="0">
                  <a:pos x="525780" y="6348730"/>
                </a:cxn>
                <a:cxn ang="0">
                  <a:pos x="0" y="5824220"/>
                </a:cxn>
                <a:cxn ang="0">
                  <a:pos x="0" y="5824220"/>
                </a:cxn>
              </a:cxnLst>
              <a:rect l="0" t="0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1" name="Group 11"/>
          <p:cNvGrpSpPr>
            <a:grpSpLocks noChangeAspect="1"/>
          </p:cNvGrpSpPr>
          <p:nvPr/>
        </p:nvGrpSpPr>
        <p:grpSpPr bwMode="auto">
          <a:xfrm>
            <a:off x="1028700" y="5889625"/>
            <a:ext cx="6850063" cy="3852863"/>
            <a:chOff x="0" y="0"/>
            <a:chExt cx="11289030" cy="6350000"/>
          </a:xfrm>
        </p:grpSpPr>
        <p:sp>
          <p:nvSpPr>
            <p:cNvPr id="26638" name="Freeform 12"/>
            <p:cNvSpPr>
              <a:spLocks/>
            </p:cNvSpPr>
            <p:nvPr/>
          </p:nvSpPr>
          <p:spPr bwMode="auto">
            <a:xfrm>
              <a:off x="0" y="0"/>
              <a:ext cx="11287761" cy="6350000"/>
            </a:xfrm>
            <a:custGeom>
              <a:avLst/>
              <a:gdLst/>
              <a:ahLst/>
              <a:cxnLst>
                <a:cxn ang="0">
                  <a:pos x="0" y="5824220"/>
                </a:cxn>
                <a:cxn ang="0">
                  <a:pos x="0" y="525780"/>
                </a:cxn>
                <a:cxn ang="0">
                  <a:pos x="525780" y="0"/>
                </a:cxn>
                <a:cxn ang="0">
                  <a:pos x="10761980" y="0"/>
                </a:cxn>
                <a:cxn ang="0">
                  <a:pos x="11287761" y="525780"/>
                </a:cxn>
                <a:cxn ang="0">
                  <a:pos x="11287761" y="5822950"/>
                </a:cxn>
                <a:cxn ang="0">
                  <a:pos x="10761980" y="6348730"/>
                </a:cxn>
                <a:cxn ang="0">
                  <a:pos x="525780" y="6348730"/>
                </a:cxn>
                <a:cxn ang="0">
                  <a:pos x="0" y="5824220"/>
                </a:cxn>
                <a:cxn ang="0">
                  <a:pos x="0" y="5824220"/>
                </a:cxn>
              </a:cxnLst>
              <a:rect l="0" t="0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85188" y="5849938"/>
            <a:ext cx="8970962" cy="860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498"/>
              </a:lnSpc>
              <a:spcAft>
                <a:spcPts val="0"/>
              </a:spcAft>
              <a:defRPr/>
            </a:pPr>
            <a:r>
              <a:rPr lang="en-US" sz="2498">
                <a:solidFill>
                  <a:srgbClr val="593C8F"/>
                </a:solidFill>
                <a:latin typeface="League Spartan"/>
                <a:cs typeface="+mn-cs"/>
              </a:rPr>
              <a:t>СУДОВА ВЛАДА УКРАЇНИ HTTPS://COURT.GOV.UA/FAIR/</a:t>
            </a:r>
          </a:p>
        </p:txBody>
      </p:sp>
      <p:sp>
        <p:nvSpPr>
          <p:cNvPr id="26633" name="AutoShape 14"/>
          <p:cNvSpPr>
            <a:spLocks noChangeShapeType="1"/>
          </p:cNvSpPr>
          <p:nvPr/>
        </p:nvSpPr>
        <p:spPr bwMode="auto">
          <a:xfrm>
            <a:off x="9620250" y="6900863"/>
            <a:ext cx="2619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6634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62450" y="6900863"/>
            <a:ext cx="3937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6"/>
          <p:cNvSpPr txBox="1"/>
          <p:nvPr/>
        </p:nvSpPr>
        <p:spPr>
          <a:xfrm>
            <a:off x="530225" y="1752600"/>
            <a:ext cx="8212138" cy="971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588"/>
              </a:lnSpc>
              <a:spcAft>
                <a:spcPts val="0"/>
              </a:spcAft>
              <a:defRPr/>
            </a:pPr>
            <a:r>
              <a:rPr lang="en-US" sz="1848">
                <a:solidFill>
                  <a:srgbClr val="000000"/>
                </a:solidFill>
                <a:latin typeface="Poppins"/>
                <a:cs typeface="+mn-cs"/>
              </a:rPr>
              <a:t>містить судові рішення, вироки, постанови, накази, ухвали, окремі ухвали (постанови) судів усіх рівнів (окрім Конституційного суду України і рішень, що містять державну таємницю).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7058025"/>
            <a:ext cx="6850063" cy="2679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008"/>
              </a:lnSpc>
              <a:spcAft>
                <a:spcPts val="0"/>
              </a:spcAft>
              <a:defRPr/>
            </a:pPr>
            <a:r>
              <a:rPr lang="en-US" sz="2148">
                <a:solidFill>
                  <a:srgbClr val="000000"/>
                </a:solidFill>
                <a:latin typeface="Poppins Bold"/>
                <a:cs typeface="+mn-cs"/>
              </a:rPr>
              <a:t>Судова влада</a:t>
            </a:r>
            <a:r>
              <a:rPr lang="en-US" sz="2148">
                <a:solidFill>
                  <a:srgbClr val="000000"/>
                </a:solidFill>
                <a:latin typeface="Poppins"/>
                <a:cs typeface="+mn-cs"/>
              </a:rPr>
              <a:t> – портал з наборами відкритих даних про судову систему України. Для журналістів найбільш важливою є можливість тут пошуку учасників судових процесів. Оскільки в Єдиному держреєстрі судових рішень прізвища фізичних осіб приховані (Особа 1, Особа 2 і т.д.), то сама тут їх можна ідентифікувати.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0225" y="2828925"/>
            <a:ext cx="8212138" cy="1619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588"/>
              </a:lnSpc>
              <a:spcAft>
                <a:spcPts val="0"/>
              </a:spcAft>
              <a:defRPr/>
            </a:pPr>
            <a:r>
              <a:rPr lang="en-US" sz="1848">
                <a:solidFill>
                  <a:srgbClr val="000000"/>
                </a:solidFill>
                <a:latin typeface="Poppins"/>
                <a:cs typeface="+mn-cs"/>
              </a:rPr>
              <a:t>Пошук в реєстрі можна здійснювати різними способами: за номером справи, за формою судочинства, за регіоном суду чи ПІБ судді. Також можна шукати за контекстом, тоді у відповідний рядок треба вписувати ключові слова, якими може бути, наприклад, назва приватного підприємства.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27660" name="Freeform 3"/>
            <p:cNvSpPr>
              <a:spLocks/>
            </p:cNvSpPr>
            <p:nvPr/>
          </p:nvSpPr>
          <p:spPr bwMode="auto">
            <a:xfrm>
              <a:off x="0" y="0"/>
              <a:ext cx="2501952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1952" y="0"/>
                </a:cxn>
                <a:cxn ang="0">
                  <a:pos x="2501952" y="2709333"/>
                </a:cxn>
                <a:cxn ang="0">
                  <a:pos x="0" y="2709333"/>
                </a:cxn>
              </a:cxnLst>
              <a:rect l="0" t="0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1675" y="471488"/>
            <a:ext cx="6418263" cy="738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FFFFFF"/>
                </a:solidFill>
                <a:latin typeface="League Spartan"/>
                <a:cs typeface="+mn-cs"/>
              </a:rPr>
              <a:t>БУДІВНИЦТВО</a:t>
            </a:r>
          </a:p>
        </p:txBody>
      </p:sp>
      <p:sp>
        <p:nvSpPr>
          <p:cNvPr id="27651" name="AutoShape 6"/>
          <p:cNvSpPr>
            <a:spLocks noChangeShapeType="1"/>
          </p:cNvSpPr>
          <p:nvPr/>
        </p:nvSpPr>
        <p:spPr bwMode="auto">
          <a:xfrm rot="-11365">
            <a:off x="701675" y="1639888"/>
            <a:ext cx="576262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7652" name="Group 7"/>
          <p:cNvGrpSpPr>
            <a:grpSpLocks noChangeAspect="1"/>
          </p:cNvGrpSpPr>
          <p:nvPr/>
        </p:nvGrpSpPr>
        <p:grpSpPr bwMode="auto">
          <a:xfrm>
            <a:off x="8583613" y="1209675"/>
            <a:ext cx="7618412" cy="7867650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t="-22698" b="-22698"/>
              </a:stretch>
            </a:blipFill>
          </p:spPr>
        </p:sp>
        <p:sp>
          <p:nvSpPr>
            <p:cNvPr id="27659" name="Freeform 9"/>
            <p:cNvSpPr>
              <a:spLocks/>
            </p:cNvSpPr>
            <p:nvPr/>
          </p:nvSpPr>
          <p:spPr bwMode="auto">
            <a:xfrm>
              <a:off x="0" y="0"/>
              <a:ext cx="6350000" cy="6558280"/>
            </a:xfrm>
            <a:custGeom>
              <a:avLst/>
              <a:gdLst/>
              <a:ahLst/>
              <a:cxnLst>
                <a:cxn ang="0">
                  <a:pos x="5218430" y="6558280"/>
                </a:cxn>
                <a:cxn ang="0">
                  <a:pos x="1131570" y="6558280"/>
                </a:cxn>
                <a:cxn ang="0">
                  <a:pos x="0" y="5426710"/>
                </a:cxn>
                <a:cxn ang="0">
                  <a:pos x="0" y="1131570"/>
                </a:cxn>
                <a:cxn ang="0">
                  <a:pos x="1131570" y="0"/>
                </a:cxn>
                <a:cxn ang="0">
                  <a:pos x="5218430" y="0"/>
                </a:cxn>
                <a:cxn ang="0">
                  <a:pos x="6350000" y="1131570"/>
                </a:cxn>
                <a:cxn ang="0">
                  <a:pos x="6350000" y="5425440"/>
                </a:cxn>
                <a:cxn ang="0">
                  <a:pos x="5218430" y="6558280"/>
                </a:cxn>
                <a:cxn ang="0">
                  <a:pos x="1131570" y="149860"/>
                </a:cxn>
                <a:cxn ang="0">
                  <a:pos x="149860" y="1131570"/>
                </a:cxn>
                <a:cxn ang="0">
                  <a:pos x="149860" y="5425440"/>
                </a:cxn>
                <a:cxn ang="0">
                  <a:pos x="1131570" y="6407150"/>
                </a:cxn>
                <a:cxn ang="0">
                  <a:pos x="5218430" y="6407150"/>
                </a:cxn>
                <a:cxn ang="0">
                  <a:pos x="6200140" y="5425440"/>
                </a:cxn>
                <a:cxn ang="0">
                  <a:pos x="6200140" y="1131570"/>
                </a:cxn>
                <a:cxn ang="0">
                  <a:pos x="5218430" y="149860"/>
                </a:cxn>
                <a:cxn ang="0">
                  <a:pos x="1131570" y="149860"/>
                </a:cxn>
              </a:cxnLst>
              <a:rect l="0" t="0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1675" y="2058988"/>
            <a:ext cx="7546975" cy="649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588"/>
              </a:lnSpc>
              <a:spcAft>
                <a:spcPts val="0"/>
              </a:spcAft>
              <a:defRPr/>
            </a:pPr>
            <a:r>
              <a:rPr lang="en-US" sz="1848">
                <a:solidFill>
                  <a:srgbClr val="FFFFFF"/>
                </a:solidFill>
                <a:latin typeface="Poppins"/>
                <a:cs typeface="+mn-cs"/>
              </a:rPr>
              <a:t>Для пошуку інформації про порушення в будівництві необхідно проаналізувати набори даних від місцевих рад: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638" y="5086350"/>
            <a:ext cx="7593012" cy="1379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728"/>
              </a:lnSpc>
              <a:spcAft>
                <a:spcPts val="0"/>
              </a:spcAft>
              <a:defRPr/>
            </a:pPr>
            <a:r>
              <a:rPr lang="en-US" sz="1948">
                <a:solidFill>
                  <a:srgbClr val="FFFFFF"/>
                </a:solidFill>
                <a:latin typeface="Poppins"/>
                <a:cs typeface="+mn-cs"/>
              </a:rPr>
              <a:t>Містобудівний кадастр – у разі наявності містить інформацію про Генеральний план міста, зонінг та МУО. Пошук зазвичай можна здійснювати за кадастровим номером ділянки чи адресою.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5638" y="3079750"/>
            <a:ext cx="7593012" cy="13319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659"/>
              </a:lnSpc>
              <a:spcAft>
                <a:spcPts val="0"/>
              </a:spcAft>
              <a:defRPr/>
            </a:pPr>
            <a:r>
              <a:rPr lang="en-US" sz="1899">
                <a:solidFill>
                  <a:srgbClr val="FFFFFF"/>
                </a:solidFill>
                <a:latin typeface="Archivo Black"/>
                <a:cs typeface="+mn-cs"/>
              </a:rPr>
              <a:t>Реєстр містобудівних умов та обмежень – інформація про</a:t>
            </a:r>
          </a:p>
          <a:p>
            <a:pPr fontAlgn="auto">
              <a:lnSpc>
                <a:spcPts val="2659"/>
              </a:lnSpc>
              <a:spcAft>
                <a:spcPts val="0"/>
              </a:spcAft>
              <a:defRPr/>
            </a:pPr>
            <a:r>
              <a:rPr lang="en-US" sz="1899">
                <a:solidFill>
                  <a:srgbClr val="FFFFFF"/>
                </a:solidFill>
                <a:latin typeface="Archivo Black"/>
                <a:cs typeface="+mn-cs"/>
              </a:rPr>
              <a:t>містобудівні умови (МУО) та обмеження, які видає місцева</a:t>
            </a:r>
          </a:p>
          <a:p>
            <a:pPr fontAlgn="auto">
              <a:lnSpc>
                <a:spcPts val="2659"/>
              </a:lnSpc>
              <a:spcAft>
                <a:spcPts val="0"/>
              </a:spcAft>
              <a:defRPr/>
            </a:pPr>
            <a:r>
              <a:rPr lang="en-US" sz="1899">
                <a:solidFill>
                  <a:srgbClr val="FFFFFF"/>
                </a:solidFill>
                <a:latin typeface="Archivo Black"/>
                <a:cs typeface="+mn-cs"/>
              </a:rPr>
              <a:t>влада. Шукати відповідний реєстр треба на сайті міської ради.</a:t>
            </a:r>
          </a:p>
          <a:p>
            <a:pPr fontAlgn="auto">
              <a:lnSpc>
                <a:spcPts val="2659"/>
              </a:lnSpc>
              <a:spcAft>
                <a:spcPts val="0"/>
              </a:spcAft>
              <a:defRPr/>
            </a:pPr>
            <a:r>
              <a:rPr lang="en-US" sz="1899">
                <a:solidFill>
                  <a:srgbClr val="FFFFFF"/>
                </a:solidFill>
                <a:latin typeface="Archivo Black"/>
                <a:cs typeface="+mn-cs"/>
              </a:rPr>
              <a:t>Форма інформації, яку він містить, залежить від упорядника.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28682" name="Freeform 3"/>
            <p:cNvSpPr>
              <a:spLocks/>
            </p:cNvSpPr>
            <p:nvPr/>
          </p:nvSpPr>
          <p:spPr bwMode="auto">
            <a:xfrm>
              <a:off x="0" y="0"/>
              <a:ext cx="2501952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1952" y="0"/>
                </a:cxn>
                <a:cxn ang="0">
                  <a:pos x="2501952" y="2709333"/>
                </a:cxn>
                <a:cxn ang="0">
                  <a:pos x="0" y="2709333"/>
                </a:cxn>
              </a:cxnLst>
              <a:rect l="0" t="0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1675" y="415925"/>
            <a:ext cx="8797925" cy="1500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FFFFFF"/>
                </a:solidFill>
                <a:latin typeface="League Spartan"/>
                <a:cs typeface="+mn-cs"/>
              </a:rPr>
              <a:t>«ЛУН – НОВОБУДОВИ» HTTPS://LUN.UA/</a:t>
            </a:r>
          </a:p>
        </p:txBody>
      </p:sp>
      <p:sp>
        <p:nvSpPr>
          <p:cNvPr id="28675" name="AutoShape 6"/>
          <p:cNvSpPr>
            <a:spLocks noChangeShapeType="1"/>
          </p:cNvSpPr>
          <p:nvPr/>
        </p:nvSpPr>
        <p:spPr bwMode="auto">
          <a:xfrm rot="-11365">
            <a:off x="1030288" y="2224088"/>
            <a:ext cx="576103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676" name="Group 7"/>
          <p:cNvGrpSpPr>
            <a:grpSpLocks noChangeAspect="1"/>
          </p:cNvGrpSpPr>
          <p:nvPr/>
        </p:nvGrpSpPr>
        <p:grpSpPr bwMode="auto">
          <a:xfrm>
            <a:off x="8583613" y="1209675"/>
            <a:ext cx="7618412" cy="7867650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t="-22698" b="-22698"/>
              </a:stretch>
            </a:blipFill>
          </p:spPr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0" y="0"/>
              <a:ext cx="6350000" cy="6558280"/>
            </a:xfrm>
            <a:custGeom>
              <a:avLst/>
              <a:gdLst/>
              <a:ahLst/>
              <a:cxnLst>
                <a:cxn ang="0">
                  <a:pos x="5218430" y="6558280"/>
                </a:cxn>
                <a:cxn ang="0">
                  <a:pos x="1131570" y="6558280"/>
                </a:cxn>
                <a:cxn ang="0">
                  <a:pos x="0" y="5426710"/>
                </a:cxn>
                <a:cxn ang="0">
                  <a:pos x="0" y="1131570"/>
                </a:cxn>
                <a:cxn ang="0">
                  <a:pos x="1131570" y="0"/>
                </a:cxn>
                <a:cxn ang="0">
                  <a:pos x="5218430" y="0"/>
                </a:cxn>
                <a:cxn ang="0">
                  <a:pos x="6350000" y="1131570"/>
                </a:cxn>
                <a:cxn ang="0">
                  <a:pos x="6350000" y="5425440"/>
                </a:cxn>
                <a:cxn ang="0">
                  <a:pos x="5218430" y="6558280"/>
                </a:cxn>
                <a:cxn ang="0">
                  <a:pos x="1131570" y="149860"/>
                </a:cxn>
                <a:cxn ang="0">
                  <a:pos x="149860" y="1131570"/>
                </a:cxn>
                <a:cxn ang="0">
                  <a:pos x="149860" y="5425440"/>
                </a:cxn>
                <a:cxn ang="0">
                  <a:pos x="1131570" y="6407150"/>
                </a:cxn>
                <a:cxn ang="0">
                  <a:pos x="5218430" y="6407150"/>
                </a:cxn>
                <a:cxn ang="0">
                  <a:pos x="6200140" y="5425440"/>
                </a:cxn>
                <a:cxn ang="0">
                  <a:pos x="6200140" y="1131570"/>
                </a:cxn>
                <a:cxn ang="0">
                  <a:pos x="5218430" y="149860"/>
                </a:cxn>
                <a:cxn ang="0">
                  <a:pos x="1131570" y="149860"/>
                </a:cxn>
              </a:cxnLst>
              <a:rect l="0" t="0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200400"/>
            <a:ext cx="6602413" cy="2900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868"/>
              </a:lnSpc>
              <a:spcAft>
                <a:spcPts val="0"/>
              </a:spcAft>
              <a:defRPr/>
            </a:pPr>
            <a:r>
              <a:rPr lang="en-US" sz="2048">
                <a:solidFill>
                  <a:srgbClr val="FFFFFF"/>
                </a:solidFill>
                <a:latin typeface="Poppins"/>
                <a:cs typeface="+mn-cs"/>
              </a:rPr>
              <a:t>У випадку відсутності відкритого доступу до містобудівної інформації на сайтах місцевих рад, можна скористатися комерційним сайтом «ЛУН – Новобудови», який позиціонує себе як портал з найповнішою інформацією про новобудови в найбільших містах України. Окрім комерційної інформації, тут є також офіційні документи забудовника. Доступ безкоштовний.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019550" y="377825"/>
            <a:ext cx="4957763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593C8F"/>
                </a:solidFill>
                <a:latin typeface="League Spartan"/>
                <a:cs typeface="+mn-cs"/>
              </a:rPr>
              <a:t>НЕРУХОМІСТЬ</a:t>
            </a:r>
          </a:p>
        </p:txBody>
      </p:sp>
      <p:sp>
        <p:nvSpPr>
          <p:cNvPr id="29699" name="AutoShape 4"/>
          <p:cNvSpPr>
            <a:spLocks noChangeShapeType="1"/>
          </p:cNvSpPr>
          <p:nvPr/>
        </p:nvSpPr>
        <p:spPr bwMode="auto">
          <a:xfrm>
            <a:off x="4186238" y="1579563"/>
            <a:ext cx="2619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29709" name="Freeform 6"/>
            <p:cNvSpPr>
              <a:spLocks/>
            </p:cNvSpPr>
            <p:nvPr/>
          </p:nvSpPr>
          <p:spPr bwMode="auto">
            <a:xfrm>
              <a:off x="0" y="0"/>
              <a:ext cx="812800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800" y="0"/>
                </a:cxn>
                <a:cxn ang="0">
                  <a:pos x="812800" y="2709333"/>
                </a:cxn>
                <a:cxn ang="0">
                  <a:pos x="0" y="2709333"/>
                </a:cxn>
              </a:cxnLst>
              <a:rect l="0" t="0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9701" name="Group 8"/>
          <p:cNvGrpSpPr>
            <a:grpSpLocks noChangeAspect="1"/>
          </p:cNvGrpSpPr>
          <p:nvPr/>
        </p:nvGrpSpPr>
        <p:grpSpPr bwMode="auto">
          <a:xfrm>
            <a:off x="11037888" y="1116013"/>
            <a:ext cx="5992812" cy="8054975"/>
            <a:chOff x="0" y="0"/>
            <a:chExt cx="3663950" cy="492379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67887" r="-67887"/>
              </a:stretch>
            </a:blipFill>
          </p:spPr>
        </p:sp>
        <p:sp>
          <p:nvSpPr>
            <p:cNvPr id="29708" name="Freeform 10"/>
            <p:cNvSpPr>
              <a:spLocks/>
            </p:cNvSpPr>
            <p:nvPr/>
          </p:nvSpPr>
          <p:spPr bwMode="auto">
            <a:xfrm>
              <a:off x="0" y="0"/>
              <a:ext cx="3663950" cy="4923790"/>
            </a:xfrm>
            <a:custGeom>
              <a:avLst/>
              <a:gdLst/>
              <a:ahLst/>
              <a:cxnLst>
                <a:cxn ang="0">
                  <a:pos x="3271520" y="4923790"/>
                </a:cxn>
                <a:cxn ang="0">
                  <a:pos x="391160" y="4923790"/>
                </a:cxn>
                <a:cxn ang="0">
                  <a:pos x="0" y="4532630"/>
                </a:cxn>
                <a:cxn ang="0">
                  <a:pos x="0" y="392430"/>
                </a:cxn>
                <a:cxn ang="0">
                  <a:pos x="391160" y="0"/>
                </a:cxn>
                <a:cxn ang="0">
                  <a:pos x="3271520" y="0"/>
                </a:cxn>
                <a:cxn ang="0">
                  <a:pos x="3662680" y="391160"/>
                </a:cxn>
                <a:cxn ang="0">
                  <a:pos x="3662680" y="4531360"/>
                </a:cxn>
                <a:cxn ang="0">
                  <a:pos x="3271520" y="4923790"/>
                </a:cxn>
                <a:cxn ang="0">
                  <a:pos x="391160" y="63500"/>
                </a:cxn>
                <a:cxn ang="0">
                  <a:pos x="63500" y="391160"/>
                </a:cxn>
                <a:cxn ang="0">
                  <a:pos x="63500" y="4531360"/>
                </a:cxn>
                <a:cxn ang="0">
                  <a:pos x="391160" y="4859020"/>
                </a:cxn>
                <a:cxn ang="0">
                  <a:pos x="3271520" y="4859020"/>
                </a:cxn>
                <a:cxn ang="0">
                  <a:pos x="3599180" y="4531360"/>
                </a:cxn>
                <a:cxn ang="0">
                  <a:pos x="3599180" y="391160"/>
                </a:cxn>
                <a:cxn ang="0">
                  <a:pos x="3271520" y="63500"/>
                </a:cxn>
                <a:cxn ang="0">
                  <a:pos x="391160" y="63500"/>
                </a:cxn>
              </a:cxnLst>
              <a:rect l="0" t="0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25850" y="4933950"/>
            <a:ext cx="6800850" cy="2232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948"/>
              </a:lnSpc>
              <a:spcAft>
                <a:spcPts val="0"/>
              </a:spcAft>
              <a:defRPr/>
            </a:pPr>
            <a:r>
              <a:rPr lang="en-US" sz="2106">
                <a:solidFill>
                  <a:srgbClr val="000000"/>
                </a:solidFill>
                <a:latin typeface="Poppins Bold"/>
                <a:cs typeface="+mn-cs"/>
              </a:rPr>
              <a:t>Публічна кадастрова карта</a:t>
            </a:r>
            <a:r>
              <a:rPr lang="en-US" sz="2106">
                <a:solidFill>
                  <a:srgbClr val="000000"/>
                </a:solidFill>
                <a:latin typeface="Poppins"/>
                <a:cs typeface="+mn-cs"/>
              </a:rPr>
              <a:t> – інформація про кадастровий поділ та власників земельних ділянок. Пошук здійснюється за кадастровим номером ділянки. Інформаційна довідка про власників безкоштовна. Доступ здійснюється за допомогою електронного цифрового підпису.</a:t>
            </a:r>
          </a:p>
        </p:txBody>
      </p:sp>
      <p:pic>
        <p:nvPicPr>
          <p:cNvPr id="29703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413" y="8618538"/>
            <a:ext cx="20875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3"/>
          <p:cNvSpPr txBox="1"/>
          <p:nvPr/>
        </p:nvSpPr>
        <p:spPr>
          <a:xfrm>
            <a:off x="3625850" y="1746250"/>
            <a:ext cx="6800850" cy="2603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2948"/>
              </a:lnSpc>
              <a:spcAft>
                <a:spcPts val="0"/>
              </a:spcAft>
              <a:defRPr/>
            </a:pPr>
            <a:r>
              <a:rPr lang="en-US" sz="2106">
                <a:solidFill>
                  <a:srgbClr val="000000"/>
                </a:solidFill>
                <a:latin typeface="Poppins Bold"/>
                <a:cs typeface="+mn-cs"/>
              </a:rPr>
              <a:t>Державний реєстр речових прав на нерухоме майно</a:t>
            </a:r>
            <a:r>
              <a:rPr lang="en-US" sz="2106">
                <a:solidFill>
                  <a:srgbClr val="000000"/>
                </a:solidFill>
                <a:latin typeface="Poppins"/>
                <a:cs typeface="+mn-cs"/>
              </a:rPr>
              <a:t> – інформація про нерухомість та земельні ділянки. Пошук можна здійснювати за реквізитами юридичних та фізичних осіб – кодом ЄДРПОУ та назвою підприємства, ПІБ. А також за адресою та кадастровим номером земельної ділянки. Доступ за допомогою електронного цифрового підпису.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"/>
          <p:cNvGrpSpPr>
            <a:grpSpLocks/>
          </p:cNvGrpSpPr>
          <p:nvPr/>
        </p:nvGrpSpPr>
        <p:grpSpPr bwMode="auto"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14344" name="Freeform 3"/>
            <p:cNvSpPr>
              <a:spLocks/>
            </p:cNvSpPr>
            <p:nvPr/>
          </p:nvSpPr>
          <p:spPr bwMode="auto">
            <a:xfrm>
              <a:off x="0" y="0"/>
              <a:ext cx="2501952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1952" y="0"/>
                </a:cxn>
                <a:cxn ang="0">
                  <a:pos x="2501952" y="2709333"/>
                </a:cxn>
                <a:cxn ang="0">
                  <a:pos x="0" y="2709333"/>
                </a:cxn>
              </a:cxnLst>
              <a:rect l="0" t="0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0525" y="4013200"/>
            <a:ext cx="7639050" cy="762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298"/>
              </a:lnSpc>
              <a:spcAft>
                <a:spcPts val="0"/>
              </a:spcAft>
              <a:defRPr/>
            </a:pPr>
            <a:r>
              <a:rPr lang="en-US" sz="4498">
                <a:solidFill>
                  <a:srgbClr val="FFFFFF"/>
                </a:solidFill>
                <a:latin typeface="League Spartan"/>
                <a:cs typeface="+mn-cs"/>
              </a:rPr>
              <a:t>ЦЕ ДАНІ ЧИ ІНФОРМАЦІЯ?</a:t>
            </a:r>
          </a:p>
        </p:txBody>
      </p:sp>
      <p:grpSp>
        <p:nvGrpSpPr>
          <p:cNvPr id="14339" name="Group 6"/>
          <p:cNvGrpSpPr>
            <a:grpSpLocks noChangeAspect="1"/>
          </p:cNvGrpSpPr>
          <p:nvPr/>
        </p:nvGrpSpPr>
        <p:grpSpPr bwMode="auto">
          <a:xfrm>
            <a:off x="8583613" y="1209675"/>
            <a:ext cx="7618412" cy="7867650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33979" r="-33979"/>
              </a:stretch>
            </a:blipFill>
          </p:spPr>
        </p:sp>
        <p:sp>
          <p:nvSpPr>
            <p:cNvPr id="14343" name="Freeform 8"/>
            <p:cNvSpPr>
              <a:spLocks/>
            </p:cNvSpPr>
            <p:nvPr/>
          </p:nvSpPr>
          <p:spPr bwMode="auto">
            <a:xfrm>
              <a:off x="0" y="0"/>
              <a:ext cx="6350000" cy="6558280"/>
            </a:xfrm>
            <a:custGeom>
              <a:avLst/>
              <a:gdLst/>
              <a:ahLst/>
              <a:cxnLst>
                <a:cxn ang="0">
                  <a:pos x="5218430" y="6558280"/>
                </a:cxn>
                <a:cxn ang="0">
                  <a:pos x="1131570" y="6558280"/>
                </a:cxn>
                <a:cxn ang="0">
                  <a:pos x="0" y="5426710"/>
                </a:cxn>
                <a:cxn ang="0">
                  <a:pos x="0" y="1131570"/>
                </a:cxn>
                <a:cxn ang="0">
                  <a:pos x="1131570" y="0"/>
                </a:cxn>
                <a:cxn ang="0">
                  <a:pos x="5218430" y="0"/>
                </a:cxn>
                <a:cxn ang="0">
                  <a:pos x="6350000" y="1131570"/>
                </a:cxn>
                <a:cxn ang="0">
                  <a:pos x="6350000" y="5425440"/>
                </a:cxn>
                <a:cxn ang="0">
                  <a:pos x="5218430" y="6558280"/>
                </a:cxn>
                <a:cxn ang="0">
                  <a:pos x="1131570" y="149860"/>
                </a:cxn>
                <a:cxn ang="0">
                  <a:pos x="149860" y="1131570"/>
                </a:cxn>
                <a:cxn ang="0">
                  <a:pos x="149860" y="5425440"/>
                </a:cxn>
                <a:cxn ang="0">
                  <a:pos x="1131570" y="6407150"/>
                </a:cxn>
                <a:cxn ang="0">
                  <a:pos x="5218430" y="6407150"/>
                </a:cxn>
                <a:cxn ang="0">
                  <a:pos x="6200140" y="5425440"/>
                </a:cxn>
                <a:cxn ang="0">
                  <a:pos x="6200140" y="1131570"/>
                </a:cxn>
                <a:cxn ang="0">
                  <a:pos x="5218430" y="149860"/>
                </a:cxn>
                <a:cxn ang="0">
                  <a:pos x="1131570" y="149860"/>
                </a:cxn>
              </a:cxnLst>
              <a:rect l="0" t="0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62075"/>
            <a:ext cx="15927388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593C8F"/>
                </a:solidFill>
                <a:latin typeface="League Spartan"/>
                <a:cs typeface="+mn-cs"/>
              </a:rPr>
              <a:t>ІНФОРМАЦІЯ Є КОРИСНОЮ В ПЕВНИЙ МОМЕНТ ЧАСУ</a:t>
            </a:r>
          </a:p>
        </p:txBody>
      </p:sp>
      <p:sp>
        <p:nvSpPr>
          <p:cNvPr id="15362" name="AutoShape 3"/>
          <p:cNvSpPr>
            <a:spLocks noChangeShapeType="1"/>
          </p:cNvSpPr>
          <p:nvPr/>
        </p:nvSpPr>
        <p:spPr bwMode="auto">
          <a:xfrm>
            <a:off x="1028700" y="3509963"/>
            <a:ext cx="2619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 rot="5400000">
            <a:off x="6480175" y="-1522412"/>
            <a:ext cx="5327650" cy="18288000"/>
            <a:chOff x="0" y="0"/>
            <a:chExt cx="1403167" cy="4816593"/>
          </a:xfrm>
        </p:grpSpPr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0" y="0"/>
              <a:ext cx="1403167" cy="48165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3167" y="0"/>
                </a:cxn>
                <a:cxn ang="0">
                  <a:pos x="1403167" y="4816592"/>
                </a:cxn>
                <a:cxn ang="0">
                  <a:pos x="0" y="4816592"/>
                </a:cxn>
              </a:cxnLst>
              <a:rect l="0" t="0" r="r" b="b"/>
              <a:pathLst>
                <a:path w="1403167" h="4816592">
                  <a:moveTo>
                    <a:pt x="0" y="0"/>
                  </a:moveTo>
                  <a:lnTo>
                    <a:pt x="1403167" y="0"/>
                  </a:lnTo>
                  <a:lnTo>
                    <a:pt x="140316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TextBox 6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79463" y="7110413"/>
            <a:ext cx="16479837" cy="1439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645"/>
              </a:lnSpc>
              <a:spcAft>
                <a:spcPts val="0"/>
              </a:spcAft>
              <a:defRPr/>
            </a:pPr>
            <a:r>
              <a:rPr lang="en-US" sz="4032">
                <a:solidFill>
                  <a:srgbClr val="FFFFFF"/>
                </a:solidFill>
                <a:latin typeface="Poppins"/>
                <a:cs typeface="+mn-cs"/>
              </a:rPr>
              <a:t>Дані - хаотичний набір знань (графіки, малюнки, тексти), які ми аналізуємо і перетворюємо на інформацію.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0" y="0"/>
            <a:ext cx="9499600" cy="10287000"/>
            <a:chOff x="0" y="0"/>
            <a:chExt cx="2501952" cy="2709333"/>
          </a:xfrm>
        </p:grpSpPr>
        <p:sp>
          <p:nvSpPr>
            <p:cNvPr id="16388" name="Freeform 3"/>
            <p:cNvSpPr>
              <a:spLocks/>
            </p:cNvSpPr>
            <p:nvPr/>
          </p:nvSpPr>
          <p:spPr bwMode="auto">
            <a:xfrm>
              <a:off x="0" y="0"/>
              <a:ext cx="2501952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1952" y="0"/>
                </a:cxn>
                <a:cxn ang="0">
                  <a:pos x="2501952" y="2709333"/>
                </a:cxn>
                <a:cxn ang="0">
                  <a:pos x="0" y="2709333"/>
                </a:cxn>
              </a:cxnLst>
              <a:rect l="0" t="0" r="r" b="b"/>
              <a:pathLst>
                <a:path w="2501952" h="2709333">
                  <a:moveTo>
                    <a:pt x="0" y="0"/>
                  </a:moveTo>
                  <a:lnTo>
                    <a:pt x="2501952" y="0"/>
                  </a:lnTo>
                  <a:lnTo>
                    <a:pt x="250195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TextBox 4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7200" y="333375"/>
            <a:ext cx="8686800" cy="7642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29">
                <a:solidFill>
                  <a:srgbClr val="FFFFFF"/>
                </a:solidFill>
                <a:latin typeface="Lato Bold"/>
                <a:cs typeface="+mn-cs"/>
              </a:rPr>
              <a:t>ЯКА ІНФОРМАЦІЯ?</a:t>
            </a:r>
          </a:p>
          <a:p>
            <a:pPr fontAlgn="auto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29">
                <a:solidFill>
                  <a:srgbClr val="FFFFFF"/>
                </a:solidFill>
                <a:latin typeface="Lato Bold"/>
                <a:cs typeface="+mn-cs"/>
              </a:rPr>
              <a:t> </a:t>
            </a:r>
          </a:p>
          <a:p>
            <a:pPr fontAlgn="auto">
              <a:lnSpc>
                <a:spcPts val="50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29">
                <a:solidFill>
                  <a:srgbClr val="FFFFFF"/>
                </a:solidFill>
                <a:latin typeface="Lato Bold"/>
                <a:cs typeface="+mn-cs"/>
              </a:rPr>
              <a:t>КОРИСТУВАЧАМ ДОСТУПНА МОЖЛИВІСТЬ НЕ ЛИШЕ ПЕРЕВІРИТИ ОНЛАЙН – ЛІЦЕНЗІЇ, СВІДОЦТВА, ДОВІДКИ, СЕРТИФІКАТИ, А Й, НАПРИКЛАД, УПЕВНИТИСЬ В НАДІЙНОСТІ СВОЇХ КОНТРАГЕНТІВ ЧИ ЗНАЙТИ ПОТРІБНУ ІНФОРМАЦІЮ В РІЗНИХ ГАЛУЗЯХ ЕКОНОМІКИ ТА БІЗНЕСУ. </a:t>
            </a:r>
          </a:p>
          <a:p>
            <a:pPr fontAlgn="auto">
              <a:lnSpc>
                <a:spcPts val="5080"/>
              </a:lnSpc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34625" y="1704975"/>
            <a:ext cx="6924675" cy="5932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879"/>
              </a:lnSpc>
              <a:spcAft>
                <a:spcPts val="0"/>
              </a:spcAft>
              <a:defRPr/>
            </a:pPr>
            <a:r>
              <a:rPr lang="en-US" sz="4199">
                <a:solidFill>
                  <a:srgbClr val="000000"/>
                </a:solidFill>
                <a:latin typeface="Archivo Black"/>
                <a:cs typeface="+mn-cs"/>
              </a:rPr>
              <a:t>Значна частина реєстрів була закрита з початку війни в Україні. До деяких із них було відкрито доступ, однак є ще ті, інформацію з яких отримати поки що ще неможливо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3"/>
          <p:cNvSpPr>
            <a:spLocks noChangeShapeType="1"/>
          </p:cNvSpPr>
          <p:nvPr/>
        </p:nvSpPr>
        <p:spPr bwMode="auto">
          <a:xfrm>
            <a:off x="457200" y="3036888"/>
            <a:ext cx="79232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17426" name="Freeform 5"/>
            <p:cNvSpPr>
              <a:spLocks/>
            </p:cNvSpPr>
            <p:nvPr/>
          </p:nvSpPr>
          <p:spPr bwMode="auto">
            <a:xfrm>
              <a:off x="0" y="0"/>
              <a:ext cx="812800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800" y="0"/>
                </a:cxn>
                <a:cxn ang="0">
                  <a:pos x="812800" y="2709333"/>
                </a:cxn>
                <a:cxn ang="0">
                  <a:pos x="0" y="2709333"/>
                </a:cxn>
              </a:cxnLst>
              <a:rect l="0" t="0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TextBox 6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7412" name="Group 7"/>
          <p:cNvGrpSpPr>
            <a:grpSpLocks noChangeAspect="1"/>
          </p:cNvGrpSpPr>
          <p:nvPr/>
        </p:nvGrpSpPr>
        <p:grpSpPr bwMode="auto">
          <a:xfrm>
            <a:off x="9493250" y="1181100"/>
            <a:ext cx="6289675" cy="8372475"/>
            <a:chOff x="0" y="0"/>
            <a:chExt cx="3663950" cy="4878070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50921" r="-50921"/>
              </a:stretch>
            </a:blipFill>
          </p:spPr>
        </p:sp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0" y="0"/>
              <a:ext cx="3663950" cy="4878070"/>
            </a:xfrm>
            <a:custGeom>
              <a:avLst/>
              <a:gdLst/>
              <a:ahLst/>
              <a:cxnLst>
                <a:cxn ang="0">
                  <a:pos x="3663950" y="4878070"/>
                </a:cxn>
                <a:cxn ang="0">
                  <a:pos x="0" y="4878070"/>
                </a:cxn>
                <a:cxn ang="0">
                  <a:pos x="0" y="0"/>
                </a:cxn>
                <a:cxn ang="0">
                  <a:pos x="3663950" y="0"/>
                </a:cxn>
                <a:cxn ang="0">
                  <a:pos x="3663950" y="4878070"/>
                </a:cxn>
                <a:cxn ang="0">
                  <a:pos x="63500" y="4814570"/>
                </a:cxn>
                <a:cxn ang="0">
                  <a:pos x="3600450" y="4814570"/>
                </a:cxn>
                <a:cxn ang="0">
                  <a:pos x="3600450" y="63500"/>
                </a:cxn>
                <a:cxn ang="0">
                  <a:pos x="63500" y="63500"/>
                </a:cxn>
                <a:cxn ang="0">
                  <a:pos x="63500" y="4814570"/>
                </a:cxn>
              </a:cxnLst>
              <a:rect l="0" t="0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7200" y="377825"/>
            <a:ext cx="9036050" cy="1225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940"/>
              </a:lnSpc>
              <a:spcAft>
                <a:spcPts val="0"/>
              </a:spcAft>
              <a:defRPr/>
            </a:pPr>
            <a:r>
              <a:rPr lang="en-US" sz="3529">
                <a:solidFill>
                  <a:srgbClr val="000000"/>
                </a:solidFill>
                <a:latin typeface="Lato Bold Bold"/>
                <a:cs typeface="+mn-cs"/>
              </a:rPr>
              <a:t>ВІДКРИТІ РЕЄСТРИ (НЕ ВЕСЬ ПЕРЕЛІК!!!)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200" y="1546225"/>
            <a:ext cx="8575675" cy="14906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199"/>
              </a:lnSpc>
              <a:spcAft>
                <a:spcPts val="0"/>
              </a:spcAft>
              <a:defRPr/>
            </a:pPr>
            <a:r>
              <a:rPr lang="en-US" sz="2999">
                <a:solidFill>
                  <a:srgbClr val="000000"/>
                </a:solidFill>
                <a:latin typeface="Archivo Black"/>
                <a:cs typeface="+mn-cs"/>
              </a:rPr>
              <a:t>Єдиний державний реєстр юридичних осіб, фізичних осіб - підприємців та громадських</a:t>
            </a:r>
          </a:p>
          <a:p>
            <a:pPr fontAlgn="auto">
              <a:lnSpc>
                <a:spcPts val="3639"/>
              </a:lnSpc>
              <a:spcAft>
                <a:spcPts val="0"/>
              </a:spcAft>
              <a:defRPr/>
            </a:pPr>
            <a:r>
              <a:rPr lang="en-US" sz="2599">
                <a:solidFill>
                  <a:srgbClr val="000000"/>
                </a:solidFill>
                <a:latin typeface="Archivo Black"/>
                <a:cs typeface="+mn-cs"/>
              </a:rPr>
              <a:t>формувань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7200" y="3803650"/>
            <a:ext cx="7923213" cy="606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899"/>
              </a:lnSpc>
              <a:spcAft>
                <a:spcPts val="0"/>
              </a:spcAft>
              <a:defRPr/>
            </a:pPr>
            <a:r>
              <a:rPr lang="en-US" sz="3499">
                <a:solidFill>
                  <a:srgbClr val="000000"/>
                </a:solidFill>
                <a:latin typeface="Archivo Black"/>
                <a:cs typeface="+mn-cs"/>
              </a:rPr>
              <a:t>Портал відкритих даних</a:t>
            </a:r>
          </a:p>
        </p:txBody>
      </p:sp>
      <p:sp>
        <p:nvSpPr>
          <p:cNvPr id="17416" name="AutoShape 13"/>
          <p:cNvSpPr>
            <a:spLocks noChangeShapeType="1"/>
          </p:cNvSpPr>
          <p:nvPr/>
        </p:nvSpPr>
        <p:spPr bwMode="auto">
          <a:xfrm>
            <a:off x="457200" y="4410075"/>
            <a:ext cx="79216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57200" y="5060950"/>
            <a:ext cx="9036050" cy="546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479"/>
              </a:lnSpc>
              <a:spcAft>
                <a:spcPts val="0"/>
              </a:spcAft>
              <a:defRPr/>
            </a:pPr>
            <a:r>
              <a:rPr lang="en-US" sz="3199">
                <a:solidFill>
                  <a:srgbClr val="000000"/>
                </a:solidFill>
                <a:latin typeface="Archivo Black"/>
                <a:cs typeface="+mn-cs"/>
              </a:rPr>
              <a:t>Єдиний державний реєстр судових рішень</a:t>
            </a:r>
          </a:p>
        </p:txBody>
      </p:sp>
      <p:sp>
        <p:nvSpPr>
          <p:cNvPr id="17418" name="AutoShape 15"/>
          <p:cNvSpPr>
            <a:spLocks noChangeShapeType="1"/>
          </p:cNvSpPr>
          <p:nvPr/>
        </p:nvSpPr>
        <p:spPr bwMode="auto">
          <a:xfrm>
            <a:off x="457200" y="6257925"/>
            <a:ext cx="79216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57200" y="6867525"/>
            <a:ext cx="7921625" cy="622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39"/>
              </a:lnSpc>
              <a:spcAft>
                <a:spcPts val="0"/>
              </a:spcAft>
              <a:defRPr/>
            </a:pPr>
            <a:r>
              <a:rPr lang="en-US" sz="3599">
                <a:solidFill>
                  <a:srgbClr val="000000"/>
                </a:solidFill>
                <a:latin typeface="Archivo Black"/>
                <a:cs typeface="+mn-cs"/>
              </a:rPr>
              <a:t>Державний земельний кадастр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200" y="8636000"/>
            <a:ext cx="6143625" cy="622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039"/>
              </a:lnSpc>
              <a:spcAft>
                <a:spcPts val="0"/>
              </a:spcAft>
              <a:defRPr/>
            </a:pPr>
            <a:r>
              <a:rPr lang="en-US" sz="3599">
                <a:solidFill>
                  <a:srgbClr val="000000"/>
                </a:solidFill>
                <a:latin typeface="Archivo Black"/>
                <a:cs typeface="+mn-cs"/>
              </a:rPr>
              <a:t>Публічна кадастрова карта</a:t>
            </a:r>
          </a:p>
        </p:txBody>
      </p:sp>
      <p:sp>
        <p:nvSpPr>
          <p:cNvPr id="17421" name="AutoShape 18"/>
          <p:cNvSpPr>
            <a:spLocks noChangeShapeType="1"/>
          </p:cNvSpPr>
          <p:nvPr/>
        </p:nvSpPr>
        <p:spPr bwMode="auto">
          <a:xfrm>
            <a:off x="457200" y="8105775"/>
            <a:ext cx="79216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3"/>
          <p:cNvSpPr>
            <a:spLocks noChangeShapeType="1"/>
          </p:cNvSpPr>
          <p:nvPr/>
        </p:nvSpPr>
        <p:spPr bwMode="auto">
          <a:xfrm rot="-17818">
            <a:off x="496888" y="3286125"/>
            <a:ext cx="73501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18447" name="Freeform 5"/>
            <p:cNvSpPr>
              <a:spLocks/>
            </p:cNvSpPr>
            <p:nvPr/>
          </p:nvSpPr>
          <p:spPr bwMode="auto">
            <a:xfrm>
              <a:off x="0" y="0"/>
              <a:ext cx="812800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800" y="0"/>
                </a:cxn>
                <a:cxn ang="0">
                  <a:pos x="812800" y="2709333"/>
                </a:cxn>
                <a:cxn ang="0">
                  <a:pos x="0" y="2709333"/>
                </a:cxn>
              </a:cxnLst>
              <a:rect l="0" t="0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TextBox 6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8436" name="Group 7"/>
          <p:cNvGrpSpPr>
            <a:grpSpLocks noChangeAspect="1"/>
          </p:cNvGrpSpPr>
          <p:nvPr/>
        </p:nvGrpSpPr>
        <p:grpSpPr bwMode="auto">
          <a:xfrm>
            <a:off x="9493250" y="957263"/>
            <a:ext cx="6289675" cy="8372475"/>
            <a:chOff x="0" y="0"/>
            <a:chExt cx="3663950" cy="4878070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50921" r="-50921"/>
              </a:stretch>
            </a:blipFill>
          </p:spPr>
        </p:sp>
        <p:sp>
          <p:nvSpPr>
            <p:cNvPr id="18446" name="Freeform 9"/>
            <p:cNvSpPr>
              <a:spLocks/>
            </p:cNvSpPr>
            <p:nvPr/>
          </p:nvSpPr>
          <p:spPr bwMode="auto">
            <a:xfrm>
              <a:off x="0" y="0"/>
              <a:ext cx="3663950" cy="4878070"/>
            </a:xfrm>
            <a:custGeom>
              <a:avLst/>
              <a:gdLst/>
              <a:ahLst/>
              <a:cxnLst>
                <a:cxn ang="0">
                  <a:pos x="3663950" y="4878070"/>
                </a:cxn>
                <a:cxn ang="0">
                  <a:pos x="0" y="4878070"/>
                </a:cxn>
                <a:cxn ang="0">
                  <a:pos x="0" y="0"/>
                </a:cxn>
                <a:cxn ang="0">
                  <a:pos x="3663950" y="0"/>
                </a:cxn>
                <a:cxn ang="0">
                  <a:pos x="3663950" y="4878070"/>
                </a:cxn>
                <a:cxn ang="0">
                  <a:pos x="63500" y="4814570"/>
                </a:cxn>
                <a:cxn ang="0">
                  <a:pos x="3600450" y="4814570"/>
                </a:cxn>
                <a:cxn ang="0">
                  <a:pos x="3600450" y="63500"/>
                </a:cxn>
                <a:cxn ang="0">
                  <a:pos x="63500" y="63500"/>
                </a:cxn>
                <a:cxn ang="0">
                  <a:pos x="63500" y="4814570"/>
                </a:cxn>
              </a:cxnLst>
              <a:rect l="0" t="0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363" y="587375"/>
            <a:ext cx="9625012" cy="715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739"/>
              </a:lnSpc>
              <a:spcAft>
                <a:spcPts val="0"/>
              </a:spcAft>
              <a:defRPr/>
            </a:pPr>
            <a:r>
              <a:rPr lang="en-US" sz="4099">
                <a:solidFill>
                  <a:srgbClr val="000000"/>
                </a:solidFill>
                <a:latin typeface="Archivo Black"/>
                <a:cs typeface="+mn-cs"/>
              </a:rPr>
              <a:t>Відкриті реєстри (не весь перелік!!!)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0050" y="1616075"/>
            <a:ext cx="9036050" cy="12620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39"/>
              </a:lnSpc>
              <a:spcAft>
                <a:spcPts val="0"/>
              </a:spcAft>
              <a:defRPr/>
            </a:pPr>
            <a:r>
              <a:rPr lang="en-US" sz="3599">
                <a:solidFill>
                  <a:srgbClr val="000000"/>
                </a:solidFill>
                <a:latin typeface="Archivo Black"/>
                <a:cs typeface="+mn-cs"/>
              </a:rPr>
              <a:t>Реєстр містобудівних умов та обмежень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0050" y="3949700"/>
            <a:ext cx="9036050" cy="1260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39"/>
              </a:lnSpc>
              <a:spcAft>
                <a:spcPts val="0"/>
              </a:spcAft>
              <a:defRPr/>
            </a:pPr>
            <a:r>
              <a:rPr lang="en-US" sz="3599">
                <a:solidFill>
                  <a:srgbClr val="000000"/>
                </a:solidFill>
                <a:latin typeface="Archivo Black"/>
                <a:cs typeface="+mn-cs"/>
              </a:rPr>
              <a:t>Державний реєстр речових прав на нерухоме майно</a:t>
            </a:r>
          </a:p>
        </p:txBody>
      </p:sp>
      <p:sp>
        <p:nvSpPr>
          <p:cNvPr id="18440" name="AutoShape 13"/>
          <p:cNvSpPr>
            <a:spLocks noChangeShapeType="1"/>
          </p:cNvSpPr>
          <p:nvPr/>
        </p:nvSpPr>
        <p:spPr bwMode="auto">
          <a:xfrm rot="-17818">
            <a:off x="496888" y="5924550"/>
            <a:ext cx="73501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57200" y="6581775"/>
            <a:ext cx="9036050" cy="1260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039"/>
              </a:lnSpc>
              <a:spcAft>
                <a:spcPts val="0"/>
              </a:spcAft>
              <a:defRPr/>
            </a:pPr>
            <a:r>
              <a:rPr lang="en-US" sz="3599">
                <a:solidFill>
                  <a:srgbClr val="000000"/>
                </a:solidFill>
                <a:latin typeface="Archivo Black"/>
                <a:cs typeface="+mn-cs"/>
              </a:rPr>
              <a:t>Єдиний державний реєстр виконавчих документів</a:t>
            </a:r>
          </a:p>
        </p:txBody>
      </p:sp>
      <p:sp>
        <p:nvSpPr>
          <p:cNvPr id="18442" name="AutoShape 15"/>
          <p:cNvSpPr>
            <a:spLocks noChangeShapeType="1"/>
          </p:cNvSpPr>
          <p:nvPr/>
        </p:nvSpPr>
        <p:spPr bwMode="auto">
          <a:xfrm rot="-17818">
            <a:off x="496888" y="8553450"/>
            <a:ext cx="73501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/>
          <a:srcRect l="14444" r="14444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36563" y="2166938"/>
            <a:ext cx="5668962" cy="5886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178"/>
              </a:lnSpc>
              <a:spcAft>
                <a:spcPts val="0"/>
              </a:spcAft>
              <a:defRPr/>
            </a:pPr>
            <a:r>
              <a:rPr lang="en-US" sz="3698">
                <a:solidFill>
                  <a:srgbClr val="593C8F"/>
                </a:solidFill>
                <a:latin typeface="League Spartan"/>
                <a:cs typeface="+mn-cs"/>
              </a:rPr>
              <a:t>У 2015 РОЦІ КМУ СВОЄЮ ПОСТАНОВОЮ СХВАЛИВ ВІДКРИТТЯ ПОНАД 300 НАБОРІВ ДАНИХ, БІЛЬШІСТЬ З ЯКИХ Є ПОВНОЦІННИМИ ВІДКРИТИМИ РЕЄСТРАМИ </a:t>
            </a:r>
          </a:p>
        </p:txBody>
      </p:sp>
      <p:sp>
        <p:nvSpPr>
          <p:cNvPr id="19459" name="AutoShape 4"/>
          <p:cNvSpPr>
            <a:spLocks noChangeShapeType="1"/>
          </p:cNvSpPr>
          <p:nvPr/>
        </p:nvSpPr>
        <p:spPr bwMode="auto">
          <a:xfrm rot="-17351">
            <a:off x="1028700" y="8439150"/>
            <a:ext cx="37750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6105525" y="2571750"/>
            <a:ext cx="290513" cy="5143500"/>
            <a:chOff x="0" y="0"/>
            <a:chExt cx="76440" cy="1354667"/>
          </a:xfrm>
        </p:grpSpPr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0" y="0"/>
              <a:ext cx="76440" cy="13546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440" y="0"/>
                </a:cxn>
                <a:cxn ang="0">
                  <a:pos x="76440" y="1354667"/>
                </a:cxn>
                <a:cxn ang="0">
                  <a:pos x="0" y="1354667"/>
                </a:cxn>
              </a:cxnLst>
              <a:rect l="0" t="0" r="r" b="b"/>
              <a:pathLst>
                <a:path w="76440" h="1354667">
                  <a:moveTo>
                    <a:pt x="0" y="0"/>
                  </a:moveTo>
                  <a:lnTo>
                    <a:pt x="76440" y="0"/>
                  </a:lnTo>
                  <a:lnTo>
                    <a:pt x="76440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TextBox 7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19461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5138" y="1857375"/>
            <a:ext cx="108331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8588" y="1625600"/>
            <a:ext cx="15338425" cy="2260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8"/>
              </a:lnSpc>
              <a:spcAft>
                <a:spcPts val="0"/>
              </a:spcAft>
              <a:defRPr/>
            </a:pPr>
            <a:r>
              <a:rPr lang="en-US" sz="4298">
                <a:solidFill>
                  <a:srgbClr val="593C8F"/>
                </a:solidFill>
                <a:latin typeface="League Spartan"/>
                <a:cs typeface="+mn-cs"/>
              </a:rPr>
              <a:t>ЄДИНИЙ ДЕРЖАВНИЙ РЕЄСТР ЮРИДИЧНИХ ОСІБ, ФІЗИЧНИХ ОСІБ-ПІДПРИЄМЦІВ ТА ГРОМАДСЬКИХ ФОРМУВАНЬ: HTTPS://USR.MINJUST.GOV.UA/UA/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 rot="5400000">
            <a:off x="6480175" y="-1520825"/>
            <a:ext cx="5327650" cy="18288000"/>
            <a:chOff x="0" y="0"/>
            <a:chExt cx="1403167" cy="4816593"/>
          </a:xfrm>
        </p:grpSpPr>
        <p:sp>
          <p:nvSpPr>
            <p:cNvPr id="20485" name="Freeform 4"/>
            <p:cNvSpPr>
              <a:spLocks/>
            </p:cNvSpPr>
            <p:nvPr/>
          </p:nvSpPr>
          <p:spPr bwMode="auto">
            <a:xfrm>
              <a:off x="0" y="0"/>
              <a:ext cx="1403167" cy="48165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03167" y="0"/>
                </a:cxn>
                <a:cxn ang="0">
                  <a:pos x="1403167" y="4816592"/>
                </a:cxn>
                <a:cxn ang="0">
                  <a:pos x="0" y="4816592"/>
                </a:cxn>
              </a:cxnLst>
              <a:rect l="0" t="0" r="r" b="b"/>
              <a:pathLst>
                <a:path w="1403167" h="4816592">
                  <a:moveTo>
                    <a:pt x="0" y="0"/>
                  </a:moveTo>
                  <a:lnTo>
                    <a:pt x="1403167" y="0"/>
                  </a:lnTo>
                  <a:lnTo>
                    <a:pt x="140316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048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4529138"/>
            <a:ext cx="13457237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/>
        </p:nvSpPr>
        <p:spPr>
          <a:xfrm>
            <a:off x="7389813" y="554038"/>
            <a:ext cx="2509837" cy="8540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998"/>
              </a:lnSpc>
              <a:spcAft>
                <a:spcPts val="0"/>
              </a:spcAft>
              <a:defRPr/>
            </a:pPr>
            <a:r>
              <a:rPr lang="en-US" sz="4998">
                <a:solidFill>
                  <a:srgbClr val="593C8F"/>
                </a:solidFill>
                <a:latin typeface="League Spartan"/>
                <a:cs typeface="+mn-cs"/>
              </a:rPr>
              <a:t>БІЗНЕС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8050" y="211138"/>
            <a:ext cx="14697075" cy="2025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5458"/>
              </a:lnSpc>
              <a:spcAft>
                <a:spcPts val="0"/>
              </a:spcAft>
              <a:defRPr/>
            </a:pPr>
            <a:r>
              <a:rPr lang="en-US" sz="3898">
                <a:solidFill>
                  <a:srgbClr val="593C8F"/>
                </a:solidFill>
                <a:latin typeface="League Spartan"/>
                <a:cs typeface="+mn-cs"/>
              </a:rPr>
              <a:t>ЄДИНИЙ ДЕРЖАВНИЙ РЕЄСТР ЮРИДИЧНИХ ОСІБ, ФІЗИЧНИХ ОСІБ-ПІДПРИЄМЦІВ ТА ГРОМАДСЬКИХ ФОРМУВАНЬ</a:t>
            </a:r>
          </a:p>
        </p:txBody>
      </p:sp>
      <p:sp>
        <p:nvSpPr>
          <p:cNvPr id="21506" name="AutoShape 3"/>
          <p:cNvSpPr>
            <a:spLocks noChangeShapeType="1"/>
          </p:cNvSpPr>
          <p:nvPr/>
        </p:nvSpPr>
        <p:spPr bwMode="auto">
          <a:xfrm>
            <a:off x="3924300" y="2560638"/>
            <a:ext cx="26177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21510" name="Freeform 5"/>
            <p:cNvSpPr>
              <a:spLocks/>
            </p:cNvSpPr>
            <p:nvPr/>
          </p:nvSpPr>
          <p:spPr bwMode="auto">
            <a:xfrm>
              <a:off x="0" y="0"/>
              <a:ext cx="812800" cy="2709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2800" y="0"/>
                </a:cxn>
                <a:cxn ang="0">
                  <a:pos x="812800" y="2709333"/>
                </a:cxn>
                <a:cxn ang="0">
                  <a:pos x="0" y="2709333"/>
                </a:cxn>
              </a:cxnLst>
              <a:rect l="0" t="0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TextBox 6"/>
            <p:cNvSpPr txBox="1">
              <a:spLocks noChangeArrowheads="1"/>
            </p:cNvSpPr>
            <p:nvPr/>
          </p:nvSpPr>
          <p:spPr bwMode="auto">
            <a:xfrm>
              <a:off x="0" y="-47625"/>
              <a:ext cx="8128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50800" rIns="50800" bIns="50800" anchor="ctr"/>
            <a:lstStyle/>
            <a:p>
              <a:pPr algn="ctr">
                <a:lnSpc>
                  <a:spcPts val="2663"/>
                </a:lnSpc>
              </a:pPr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150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9413" y="8997950"/>
            <a:ext cx="20875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/>
        </p:nvSpPr>
        <p:spPr>
          <a:xfrm>
            <a:off x="3448050" y="3154363"/>
            <a:ext cx="13811250" cy="4832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5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- пошук підприємства за ЄДРПОУ чи за прізвищем ФОП, його податковим номером; </a:t>
            </a:r>
          </a:p>
          <a:p>
            <a:pPr fontAlgn="auto">
              <a:lnSpc>
                <a:spcPts val="35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- отримати виписку, витяг з ЄДР в електронному вигляді (платно); </a:t>
            </a:r>
          </a:p>
          <a:p>
            <a:pPr fontAlgn="auto">
              <a:lnSpc>
                <a:spcPts val="35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- отримати інформацію чи зареєстрована фізична особа як підприємець, якими видами діяльності займається, юридичну адресу (місце проживання), засоби зв’язку чи перебуває в стані припинення чи припинена її діяльність. </a:t>
            </a:r>
          </a:p>
          <a:p>
            <a:pPr fontAlgn="auto">
              <a:lnSpc>
                <a:spcPts val="35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- отримати інформацію про повне найменування юридичної особи та скорочене у разі його наявності, організаційно-правову форму, ідентифікаційний код юридичної особи, місцезнаходження юридичної особи; </a:t>
            </a:r>
          </a:p>
          <a:p>
            <a:pPr fontAlgn="auto">
              <a:lnSpc>
                <a:spcPts val="3508"/>
              </a:lnSpc>
              <a:spcAft>
                <a:spcPts val="0"/>
              </a:spcAft>
              <a:defRPr/>
            </a:pPr>
            <a:r>
              <a:rPr lang="en-US" sz="2506">
                <a:solidFill>
                  <a:srgbClr val="000000"/>
                </a:solidFill>
                <a:latin typeface="Poppins"/>
                <a:cs typeface="+mn-cs"/>
              </a:rPr>
              <a:t>- інформацію чи зареєстрована юридична особа, наявності запису про державну реєстрацію припинення або перебування юридичної особи у стані припинення, види діяльності, засновників, розмір статутного капіталу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Calibri</vt:lpstr>
      <vt:lpstr>Arial</vt:lpstr>
      <vt:lpstr>Lato Bold</vt:lpstr>
      <vt:lpstr>League Spartan</vt:lpstr>
      <vt:lpstr>Poppins</vt:lpstr>
      <vt:lpstr>Archivo Black</vt:lpstr>
      <vt:lpstr>Lato Bold Bold</vt:lpstr>
      <vt:lpstr>Poppins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Реєстри</dc:title>
  <cp:lastModifiedBy>Юлия</cp:lastModifiedBy>
  <cp:revision>1</cp:revision>
  <dcterms:created xsi:type="dcterms:W3CDTF">2006-08-16T00:00:00Z</dcterms:created>
  <dcterms:modified xsi:type="dcterms:W3CDTF">2023-03-27T20:30:52Z</dcterms:modified>
</cp:coreProperties>
</file>