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300" autoAdjust="0"/>
  </p:normalViewPr>
  <p:slideViewPr>
    <p:cSldViewPr>
      <p:cViewPr>
        <p:scale>
          <a:sx n="69" d="100"/>
          <a:sy n="69" d="100"/>
        </p:scale>
        <p:origin x="-141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E906C-D83A-4E1C-89AC-F1502F755AE1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B9C64-70BC-4C11-AA3C-6DB642E89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B9C64-70BC-4C11-AA3C-6DB642E8987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319818862_autumn_108-mb_0_autumn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2145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2976" y="64291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571481"/>
            <a:ext cx="86439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3"/>
                <a:tile tx="0" ty="0" sx="100000" sy="100000" flip="none" algn="tl"/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ru-RU" sz="4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3"/>
                <a:tile tx="0" ty="0" sx="100000" sy="100000" flip="none" algn="tl"/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«МЕТОДИ ТА МЕТОДИЧНІ               </a:t>
            </a:r>
          </a:p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  ПРИЙОМИ НАВЧАННЯ »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3"/>
                <a:tile tx="0" ty="0" sx="100000" sy="100000" flip="none" algn="tl"/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5572132" y="4071942"/>
            <a:ext cx="3143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Виконала:</a:t>
            </a:r>
          </a:p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студентка 4 курсу</a:t>
            </a:r>
          </a:p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групи 2320-1</a:t>
            </a:r>
          </a:p>
          <a:p>
            <a:pPr algn="ctr"/>
            <a:r>
              <a:rPr lang="uk-UA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Зезуль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Ольга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9490770_0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57884" y="3714752"/>
            <a:ext cx="2828155" cy="2317399"/>
          </a:xfrm>
        </p:spPr>
      </p:pic>
      <p:sp>
        <p:nvSpPr>
          <p:cNvPr id="5" name="Прямоугольник 4"/>
          <p:cNvSpPr/>
          <p:nvPr/>
        </p:nvSpPr>
        <p:spPr>
          <a:xfrm>
            <a:off x="642910" y="714356"/>
            <a:ext cx="4071966" cy="2214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400" dirty="0" smtClean="0"/>
              <a:t>     </a:t>
            </a:r>
            <a:r>
              <a:rPr lang="uk-UA" sz="2400" b="1" dirty="0" smtClean="0"/>
              <a:t>Опис</a:t>
            </a:r>
            <a:r>
              <a:rPr lang="uk-UA" sz="2400" dirty="0" smtClean="0"/>
              <a:t> – використовується для розкриття суттєвих рис та ознак історичних явищ.</a:t>
            </a:r>
          </a:p>
          <a:p>
            <a:pPr algn="just">
              <a:buFont typeface="Wingdings" pitchFamily="2" charset="2"/>
              <a:buChar char="ü"/>
            </a:pPr>
            <a:r>
              <a:rPr lang="uk-UA" sz="2400" dirty="0" smtClean="0"/>
              <a:t> Опис не має об</a:t>
            </a:r>
            <a:r>
              <a:rPr lang="en-US" sz="2400" dirty="0" smtClean="0"/>
              <a:t>’</a:t>
            </a:r>
            <a:r>
              <a:rPr lang="ru-RU" sz="2400" dirty="0" err="1" smtClean="0"/>
              <a:t>єкту</a:t>
            </a:r>
            <a:r>
              <a:rPr lang="ru-RU" sz="2400" dirty="0" smtClean="0"/>
              <a:t>, </a:t>
            </a:r>
            <a:r>
              <a:rPr lang="ru-RU" sz="2400" dirty="0" err="1" smtClean="0"/>
              <a:t>але</a:t>
            </a:r>
            <a:r>
              <a:rPr lang="ru-RU" sz="2400" dirty="0" smtClean="0"/>
              <a:t> </a:t>
            </a:r>
            <a:r>
              <a:rPr lang="ru-RU" sz="2400" dirty="0" err="1" smtClean="0"/>
              <a:t>ма</a:t>
            </a:r>
            <a:r>
              <a:rPr lang="uk-UA" sz="2400" dirty="0" smtClean="0"/>
              <a:t>є сюжет.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86380" y="500042"/>
            <a:ext cx="3500462" cy="2286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Шкільна лекція </a:t>
            </a:r>
          </a:p>
          <a:p>
            <a:pPr>
              <a:buFont typeface="Wingdings" pitchFamily="2" charset="2"/>
              <a:buChar char="ü"/>
            </a:pPr>
            <a:r>
              <a:rPr lang="uk-UA" sz="2400" dirty="0" smtClean="0"/>
              <a:t>Повинні переважати:            - науковий аналіз </a:t>
            </a:r>
          </a:p>
          <a:p>
            <a:r>
              <a:rPr lang="uk-UA" sz="2400" dirty="0" smtClean="0"/>
              <a:t> - теоретичні розміркування </a:t>
            </a:r>
          </a:p>
          <a:p>
            <a:r>
              <a:rPr lang="uk-UA" sz="2400" dirty="0" smtClean="0"/>
              <a:t> - узагальнення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3357562"/>
            <a:ext cx="4786346" cy="3000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400" b="1" dirty="0" smtClean="0"/>
              <a:t>      Характеристика</a:t>
            </a:r>
            <a:r>
              <a:rPr lang="uk-UA" sz="2400" dirty="0" smtClean="0"/>
              <a:t> – різновид опису. Буває короткою та розгорнутою. Служить для конкретизації  певного явища.</a:t>
            </a:r>
          </a:p>
          <a:p>
            <a:pPr algn="just">
              <a:buFont typeface="Wingdings" pitchFamily="2" charset="2"/>
              <a:buChar char="ü"/>
            </a:pPr>
            <a:r>
              <a:rPr lang="uk-UA" sz="2400" dirty="0" smtClean="0"/>
              <a:t> Частіше вона включає точне, лаконічне перерахування особливостей  історичних явищ.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42950" y="714375"/>
            <a:ext cx="8401050" cy="1214438"/>
          </a:xfrm>
        </p:spPr>
        <p:txBody>
          <a:bodyPr>
            <a:noAutofit/>
          </a:bodyPr>
          <a:lstStyle/>
          <a:p>
            <a:pPr algn="just"/>
            <a:r>
              <a:rPr lang="uk-UA" sz="2800" dirty="0" smtClean="0"/>
              <a:t>                </a:t>
            </a:r>
            <a:r>
              <a:rPr lang="uk-UA" sz="3200" dirty="0" smtClean="0"/>
              <a:t>Бесіда – діалогічний прийом навчання, передбачає обговорення, аналізу, узагальнення історичного матеріалу.</a:t>
            </a:r>
            <a:endParaRPr lang="ru-RU" sz="3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3108" y="2214554"/>
            <a:ext cx="4643470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uk-UA" sz="2800" dirty="0" smtClean="0"/>
              <a:t>Виділяють 5 видів бесід:</a:t>
            </a:r>
            <a:endParaRPr lang="ru-RU" sz="2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71604" y="3500438"/>
            <a:ext cx="6215106" cy="2643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uk-UA" sz="2800" dirty="0" smtClean="0"/>
              <a:t> Вступна бесіда</a:t>
            </a:r>
          </a:p>
          <a:p>
            <a:pPr>
              <a:buFont typeface="Wingdings" pitchFamily="2" charset="2"/>
              <a:buChar char="Ø"/>
            </a:pPr>
            <a:r>
              <a:rPr lang="uk-UA" sz="2800" dirty="0" smtClean="0"/>
              <a:t> Контрольна бесіда</a:t>
            </a:r>
          </a:p>
          <a:p>
            <a:pPr>
              <a:buFont typeface="Wingdings" pitchFamily="2" charset="2"/>
              <a:buChar char="Ø"/>
            </a:pPr>
            <a:r>
              <a:rPr lang="uk-UA" sz="2800" dirty="0" smtClean="0"/>
              <a:t> Аналітично-узагальнююча</a:t>
            </a:r>
          </a:p>
          <a:p>
            <a:pPr>
              <a:buFont typeface="Wingdings" pitchFamily="2" charset="2"/>
              <a:buChar char="Ø"/>
            </a:pPr>
            <a:r>
              <a:rPr lang="uk-UA" sz="2800" dirty="0" smtClean="0"/>
              <a:t> Підсумкова бесіда</a:t>
            </a:r>
          </a:p>
          <a:p>
            <a:pPr>
              <a:buFont typeface="Wingdings" pitchFamily="2" charset="2"/>
              <a:buChar char="Ø"/>
            </a:pPr>
            <a:r>
              <a:rPr lang="uk-UA" sz="2800" dirty="0" smtClean="0"/>
              <a:t> Евристична бесіда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54000"/>
            <a:ext cx="8229600" cy="60325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dirty="0" smtClean="0"/>
              <a:t>Наочність у навчанні і </a:t>
            </a:r>
            <a:r>
              <a:rPr lang="uk-UA" sz="4000" dirty="0" err="1" smtClean="0"/>
              <a:t>сторії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857250"/>
            <a:ext cx="8572500" cy="2071688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400" dirty="0" smtClean="0"/>
              <a:t>     </a:t>
            </a:r>
            <a:r>
              <a:rPr lang="ru-RU" sz="2400" dirty="0" err="1" smtClean="0"/>
              <a:t>наочність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відіграє</a:t>
            </a:r>
            <a:r>
              <a:rPr lang="ru-RU" sz="2400" dirty="0" smtClean="0"/>
              <a:t> </a:t>
            </a:r>
            <a:r>
              <a:rPr lang="ru-RU" sz="2400" dirty="0" err="1" smtClean="0"/>
              <a:t>велику</a:t>
            </a:r>
            <a:r>
              <a:rPr lang="ru-RU" sz="2400" dirty="0" smtClean="0"/>
              <a:t> роль в </a:t>
            </a:r>
            <a:r>
              <a:rPr lang="ru-RU" sz="2400" dirty="0" err="1" smtClean="0"/>
              <a:t>процесі</a:t>
            </a:r>
            <a:r>
              <a:rPr lang="ru-RU" sz="2400" dirty="0" smtClean="0"/>
              <a:t> </a:t>
            </a:r>
            <a:r>
              <a:rPr lang="ru-RU" sz="2400" dirty="0" err="1" smtClean="0"/>
              <a:t>засвоєння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учнями</a:t>
            </a:r>
            <a:r>
              <a:rPr lang="ru-RU" sz="2400" dirty="0" smtClean="0"/>
              <a:t> </a:t>
            </a:r>
            <a:r>
              <a:rPr lang="ru-RU" sz="2400" dirty="0" err="1" smtClean="0"/>
              <a:t>знань</a:t>
            </a:r>
            <a:r>
              <a:rPr lang="ru-RU" sz="2400" dirty="0" smtClean="0"/>
              <a:t>. На </a:t>
            </a:r>
            <a:r>
              <a:rPr lang="ru-RU" sz="2400" dirty="0" err="1" smtClean="0"/>
              <a:t>підставі</a:t>
            </a:r>
            <a:r>
              <a:rPr lang="ru-RU" sz="2400" dirty="0" smtClean="0"/>
              <a:t> </a:t>
            </a:r>
            <a:r>
              <a:rPr lang="ru-RU" sz="2400" dirty="0" err="1" smtClean="0"/>
              <a:t>безпосереднього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сприйняття</a:t>
            </a:r>
            <a:r>
              <a:rPr lang="ru-RU" sz="2400" dirty="0" smtClean="0"/>
              <a:t> </a:t>
            </a:r>
            <a:r>
              <a:rPr lang="ru-RU" sz="2400" dirty="0" err="1" smtClean="0"/>
              <a:t>предметів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допомогою</a:t>
            </a:r>
            <a:r>
              <a:rPr lang="ru-RU" sz="2400" dirty="0" smtClean="0"/>
              <a:t> </a:t>
            </a:r>
            <a:r>
              <a:rPr lang="ru-RU" sz="2400" dirty="0" err="1" smtClean="0"/>
              <a:t>зображень</a:t>
            </a:r>
            <a:r>
              <a:rPr lang="ru-RU" sz="2400" dirty="0" smtClean="0"/>
              <a:t> (</a:t>
            </a:r>
            <a:r>
              <a:rPr lang="ru-RU" sz="2400" dirty="0" err="1" smtClean="0"/>
              <a:t>наочності</a:t>
            </a:r>
            <a:r>
              <a:rPr lang="ru-RU" sz="2400" dirty="0" smtClean="0"/>
              <a:t>) в </a:t>
            </a:r>
            <a:r>
              <a:rPr lang="ru-RU" sz="2400" dirty="0" err="1" smtClean="0"/>
              <a:t>процесі</a:t>
            </a:r>
            <a:r>
              <a:rPr lang="ru-RU" sz="2400" dirty="0" smtClean="0"/>
              <a:t> </a:t>
            </a:r>
            <a:r>
              <a:rPr lang="ru-RU" sz="2400" dirty="0" err="1" smtClean="0"/>
              <a:t>навчання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</a:t>
            </a:r>
            <a:r>
              <a:rPr lang="ru-RU" sz="2400" dirty="0" smtClean="0"/>
              <a:t> </a:t>
            </a:r>
            <a:r>
              <a:rPr lang="ru-RU" sz="2400" dirty="0" err="1" smtClean="0"/>
              <a:t>учнів</a:t>
            </a:r>
            <a:r>
              <a:rPr lang="ru-RU" sz="2400" dirty="0" smtClean="0"/>
              <a:t> </a:t>
            </a:r>
            <a:r>
              <a:rPr lang="ru-RU" sz="2400" dirty="0" err="1" smtClean="0"/>
              <a:t>формуються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образні</a:t>
            </a:r>
            <a:r>
              <a:rPr lang="ru-RU" sz="2400" dirty="0" smtClean="0"/>
              <a:t> </a:t>
            </a:r>
            <a:r>
              <a:rPr lang="ru-RU" sz="2400" dirty="0" err="1" smtClean="0"/>
              <a:t>уявлення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поняття</a:t>
            </a:r>
            <a:r>
              <a:rPr lang="ru-RU" sz="2400" dirty="0" smtClean="0"/>
              <a:t> про </a:t>
            </a:r>
            <a:r>
              <a:rPr lang="ru-RU" sz="2400" dirty="0" err="1" smtClean="0"/>
              <a:t>історичне</a:t>
            </a:r>
            <a:r>
              <a:rPr lang="ru-RU" sz="2400" dirty="0" smtClean="0"/>
              <a:t> </a:t>
            </a:r>
            <a:r>
              <a:rPr lang="ru-RU" sz="2400" dirty="0" err="1" smtClean="0"/>
              <a:t>минуле</a:t>
            </a:r>
            <a:r>
              <a:rPr lang="ru-RU" sz="2400" dirty="0" smtClean="0"/>
              <a:t>. </a:t>
            </a:r>
            <a:endParaRPr lang="ru-RU" sz="2400" dirty="0"/>
          </a:p>
        </p:txBody>
      </p:sp>
      <p:pic>
        <p:nvPicPr>
          <p:cNvPr id="4" name="Рисунок 3" descr="hystoricalmuseum_1_full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2928934"/>
            <a:ext cx="5357850" cy="37195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57256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 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4329114" cy="4929222"/>
          </a:xfrm>
        </p:spPr>
        <p:txBody>
          <a:bodyPr>
            <a:no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2800" b="1" dirty="0" smtClean="0"/>
              <a:t>монументальна: </a:t>
            </a:r>
            <a:r>
              <a:rPr lang="ru-RU" sz="2800" dirty="0" err="1" smtClean="0"/>
              <a:t>монументальні</a:t>
            </a:r>
            <a:r>
              <a:rPr lang="ru-RU" sz="2800" dirty="0" smtClean="0"/>
              <a:t> </a:t>
            </a:r>
            <a:r>
              <a:rPr lang="ru-RU" sz="2800" dirty="0" err="1" smtClean="0"/>
              <a:t>історичні</a:t>
            </a:r>
            <a:r>
              <a:rPr lang="ru-RU" sz="2800" dirty="0" smtClean="0"/>
              <a:t> </a:t>
            </a:r>
            <a:r>
              <a:rPr lang="ru-RU" sz="2800" dirty="0" err="1" smtClean="0"/>
              <a:t>пам`ятники</a:t>
            </a:r>
            <a:r>
              <a:rPr lang="ru-RU" sz="2800" dirty="0" smtClean="0"/>
              <a:t> </a:t>
            </a:r>
            <a:r>
              <a:rPr lang="ru-RU" sz="2800" dirty="0" err="1" smtClean="0"/>
              <a:t>минулого</a:t>
            </a:r>
            <a:r>
              <a:rPr lang="ru-RU" sz="2800" dirty="0" smtClean="0"/>
              <a:t> та </a:t>
            </a:r>
            <a:r>
              <a:rPr lang="ru-RU" sz="2800" dirty="0" err="1" smtClean="0"/>
              <a:t>історичні</a:t>
            </a:r>
            <a:r>
              <a:rPr lang="ru-RU" sz="2800" dirty="0" smtClean="0"/>
              <a:t> </a:t>
            </a:r>
            <a:r>
              <a:rPr lang="ru-RU" sz="2800" dirty="0" err="1" smtClean="0"/>
              <a:t>місця</a:t>
            </a:r>
            <a:endParaRPr lang="ru-RU" sz="2800" dirty="0" smtClean="0"/>
          </a:p>
          <a:p>
            <a:pPr>
              <a:buFont typeface="Wingdings" pitchFamily="2" charset="2"/>
              <a:buChar char="ü"/>
            </a:pPr>
            <a:endParaRPr lang="uk-UA" sz="2800" dirty="0" smtClean="0"/>
          </a:p>
          <a:p>
            <a:pPr>
              <a:buNone/>
            </a:pPr>
            <a:endParaRPr lang="ru-RU" sz="2800" dirty="0" smtClean="0"/>
          </a:p>
          <a:p>
            <a:pPr algn="ctr">
              <a:buFont typeface="Wingdings" pitchFamily="2" charset="2"/>
              <a:buChar char="ü"/>
            </a:pPr>
            <a:r>
              <a:rPr lang="ru-RU" sz="2800" b="1" dirty="0" err="1" smtClean="0"/>
              <a:t>речові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історичні</a:t>
            </a:r>
            <a:r>
              <a:rPr lang="ru-RU" sz="2800" b="1" dirty="0" smtClean="0"/>
              <a:t> </a:t>
            </a:r>
          </a:p>
          <a:p>
            <a:pPr algn="ctr">
              <a:buNone/>
            </a:pPr>
            <a:r>
              <a:rPr lang="ru-RU" sz="2800" b="1" dirty="0" err="1" smtClean="0"/>
              <a:t>джерела</a:t>
            </a:r>
            <a:endParaRPr lang="ru-RU" sz="2800" b="1" dirty="0" smtClean="0"/>
          </a:p>
          <a:p>
            <a:pPr algn="ctr">
              <a:buFont typeface="Wingdings" pitchFamily="2" charset="2"/>
              <a:buChar char="ü"/>
            </a:pPr>
            <a:endParaRPr lang="uk-UA" sz="2800" b="1" dirty="0" smtClean="0"/>
          </a:p>
          <a:p>
            <a:pPr>
              <a:buNone/>
            </a:pPr>
            <a:endParaRPr lang="ru-RU" sz="2800" b="1" dirty="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48" y="428604"/>
            <a:ext cx="8001056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Класифікація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наочних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засобів</a:t>
            </a:r>
            <a:r>
              <a:rPr lang="ru-RU" sz="2800" b="1" dirty="0" smtClean="0"/>
              <a:t> за </a:t>
            </a:r>
            <a:r>
              <a:rPr lang="ru-RU" sz="2800" b="1" dirty="0" err="1" smtClean="0"/>
              <a:t>їх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змістом</a:t>
            </a:r>
            <a:endParaRPr lang="ru-RU" sz="2800" b="1" dirty="0"/>
          </a:p>
        </p:txBody>
      </p:sp>
      <p:pic>
        <p:nvPicPr>
          <p:cNvPr id="5" name="Рисунок 4" descr="ermolov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1500174"/>
            <a:ext cx="3714776" cy="2137782"/>
          </a:xfrm>
          <a:prstGeom prst="rect">
            <a:avLst/>
          </a:prstGeom>
        </p:spPr>
      </p:pic>
      <p:pic>
        <p:nvPicPr>
          <p:cNvPr id="6" name="Рисунок 5" descr="125_10_2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3929066"/>
            <a:ext cx="3714776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57752" y="428604"/>
            <a:ext cx="392909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2800" b="1" dirty="0" err="1" smtClean="0"/>
              <a:t>спеціально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виготовлена</a:t>
            </a:r>
            <a:r>
              <a:rPr lang="ru-RU" sz="2800" b="1" dirty="0" smtClean="0"/>
              <a:t> предметна:</a:t>
            </a:r>
          </a:p>
          <a:p>
            <a:pPr algn="ctr"/>
            <a:r>
              <a:rPr lang="ru-RU" sz="2800" dirty="0" smtClean="0"/>
              <a:t> </a:t>
            </a:r>
            <a:r>
              <a:rPr lang="ru-RU" sz="2800" dirty="0" err="1" smtClean="0"/>
              <a:t>макети</a:t>
            </a:r>
            <a:r>
              <a:rPr lang="ru-RU" sz="2800" dirty="0" smtClean="0"/>
              <a:t>, </a:t>
            </a:r>
            <a:r>
              <a:rPr lang="ru-RU" sz="2800" dirty="0" err="1" smtClean="0"/>
              <a:t>моделі</a:t>
            </a:r>
            <a:r>
              <a:rPr lang="ru-RU" sz="2800" dirty="0" smtClean="0"/>
              <a:t>, </a:t>
            </a:r>
            <a:r>
              <a:rPr lang="ru-RU" sz="2800" dirty="0" err="1" smtClean="0"/>
              <a:t>реконструкції</a:t>
            </a:r>
            <a:r>
              <a:rPr lang="ru-RU" sz="2800" dirty="0" smtClean="0"/>
              <a:t> </a:t>
            </a:r>
            <a:r>
              <a:rPr lang="ru-RU" sz="2800" dirty="0" err="1" smtClean="0"/>
              <a:t>предметів</a:t>
            </a:r>
            <a:r>
              <a:rPr lang="ru-RU" sz="2800" dirty="0" smtClean="0"/>
              <a:t> </a:t>
            </a:r>
            <a:r>
              <a:rPr lang="ru-RU" sz="2800" dirty="0" err="1" smtClean="0"/>
              <a:t>побуту</a:t>
            </a:r>
            <a:r>
              <a:rPr lang="ru-RU" sz="2800" dirty="0" smtClean="0"/>
              <a:t>, </a:t>
            </a:r>
            <a:r>
              <a:rPr lang="ru-RU" sz="2800" dirty="0" err="1" smtClean="0"/>
              <a:t>праці</a:t>
            </a:r>
            <a:endParaRPr lang="uk-UA" sz="2800" dirty="0" smtClean="0"/>
          </a:p>
          <a:p>
            <a:endParaRPr lang="uk-UA" sz="2800" dirty="0" smtClean="0"/>
          </a:p>
          <a:p>
            <a:endParaRPr lang="ru-RU" sz="2800" dirty="0" smtClean="0"/>
          </a:p>
          <a:p>
            <a:pPr algn="ctr">
              <a:buFont typeface="Wingdings" pitchFamily="2" charset="2"/>
              <a:buChar char="ü"/>
            </a:pPr>
            <a:r>
              <a:rPr lang="ru-RU" sz="2800" dirty="0" smtClean="0"/>
              <a:t> </a:t>
            </a:r>
            <a:r>
              <a:rPr lang="ru-RU" sz="2800" b="1" dirty="0" err="1" smtClean="0"/>
              <a:t>образотворча</a:t>
            </a:r>
            <a:r>
              <a:rPr lang="ru-RU" sz="2800" b="1" dirty="0" smtClean="0"/>
              <a:t> : </a:t>
            </a:r>
            <a:r>
              <a:rPr lang="ru-RU" sz="2800" dirty="0" err="1" smtClean="0"/>
              <a:t>учбові</a:t>
            </a:r>
            <a:r>
              <a:rPr lang="ru-RU" sz="2800" dirty="0" smtClean="0"/>
              <a:t> </a:t>
            </a:r>
            <a:r>
              <a:rPr lang="ru-RU" sz="2800" dirty="0" err="1" smtClean="0"/>
              <a:t>картини</a:t>
            </a:r>
            <a:r>
              <a:rPr lang="ru-RU" sz="2800" dirty="0" smtClean="0"/>
              <a:t>, </a:t>
            </a:r>
            <a:r>
              <a:rPr lang="ru-RU" sz="2800" dirty="0" err="1" smtClean="0"/>
              <a:t>репродукції</a:t>
            </a:r>
            <a:endParaRPr lang="ru-RU" sz="2800" dirty="0" smtClean="0"/>
          </a:p>
        </p:txBody>
      </p:sp>
      <p:pic>
        <p:nvPicPr>
          <p:cNvPr id="5" name="Рисунок 4" descr="0a1461376868c6ff52f30f8dfe4810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357166"/>
            <a:ext cx="3920824" cy="294670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 descr="4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3714752"/>
            <a:ext cx="3929090" cy="2931935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143125"/>
            <a:ext cx="4329113" cy="3857625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uk-UA" dirty="0" smtClean="0"/>
          </a:p>
          <a:p>
            <a:pPr algn="just">
              <a:buFont typeface="Wingdings" pitchFamily="2" charset="2"/>
              <a:buChar char="ü"/>
            </a:pPr>
            <a:endParaRPr lang="uk-UA" dirty="0" smtClean="0"/>
          </a:p>
          <a:p>
            <a:pPr algn="ctr">
              <a:buFont typeface="Wingdings" pitchFamily="2" charset="2"/>
              <a:buChar char="ü"/>
            </a:pPr>
            <a:endParaRPr lang="ru-RU" dirty="0" smtClean="0"/>
          </a:p>
          <a:p>
            <a:pPr algn="ctr">
              <a:buFont typeface="Wingdings" pitchFamily="2" charset="2"/>
              <a:buChar char="ü"/>
            </a:pPr>
            <a:r>
              <a:rPr lang="ru-RU" b="1" dirty="0" err="1" smtClean="0"/>
              <a:t>технічні</a:t>
            </a:r>
            <a:r>
              <a:rPr lang="ru-RU" b="1" dirty="0" smtClean="0"/>
              <a:t> </a:t>
            </a:r>
            <a:r>
              <a:rPr lang="ru-RU" b="1" dirty="0" err="1" smtClean="0"/>
              <a:t>засоби</a:t>
            </a:r>
            <a:r>
              <a:rPr lang="ru-RU" b="1" dirty="0" smtClean="0"/>
              <a:t> </a:t>
            </a:r>
            <a:r>
              <a:rPr lang="ru-RU" b="1" dirty="0" err="1" smtClean="0"/>
              <a:t>навчання</a:t>
            </a:r>
            <a:r>
              <a:rPr lang="ru-RU" b="1" dirty="0" smtClean="0"/>
              <a:t> </a:t>
            </a:r>
            <a:r>
              <a:rPr lang="ru-RU" dirty="0" err="1" smtClean="0"/>
              <a:t>учбові</a:t>
            </a:r>
            <a:r>
              <a:rPr lang="ru-RU" dirty="0" smtClean="0"/>
              <a:t> </a:t>
            </a:r>
            <a:r>
              <a:rPr lang="ru-RU" dirty="0" err="1" smtClean="0"/>
              <a:t>кінофільми</a:t>
            </a:r>
            <a:r>
              <a:rPr lang="ru-RU" dirty="0" smtClean="0"/>
              <a:t>, </a:t>
            </a:r>
            <a:r>
              <a:rPr lang="ru-RU" dirty="0" err="1" smtClean="0"/>
              <a:t>діафільми</a:t>
            </a:r>
            <a:r>
              <a:rPr lang="ru-RU" dirty="0" smtClean="0"/>
              <a:t>, </a:t>
            </a:r>
            <a:r>
              <a:rPr lang="ru-RU" dirty="0" err="1" smtClean="0"/>
              <a:t>відеофільми</a:t>
            </a:r>
            <a:r>
              <a:rPr lang="ru-RU" dirty="0" smtClean="0"/>
              <a:t>, компакт-диски</a:t>
            </a:r>
          </a:p>
          <a:p>
            <a:endParaRPr lang="ru-RU" dirty="0"/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428604"/>
            <a:ext cx="3571900" cy="3097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00034" y="357166"/>
            <a:ext cx="44291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3200" b="1" dirty="0" err="1" smtClean="0"/>
              <a:t>умовно-графічна</a:t>
            </a:r>
            <a:r>
              <a:rPr lang="ru-RU" sz="3200" b="1" dirty="0" smtClean="0"/>
              <a:t>: </a:t>
            </a:r>
            <a:r>
              <a:rPr lang="ru-RU" sz="3200" dirty="0" err="1" smtClean="0"/>
              <a:t>схематичні</a:t>
            </a:r>
            <a:r>
              <a:rPr lang="ru-RU" sz="3200" dirty="0" smtClean="0"/>
              <a:t> </a:t>
            </a:r>
            <a:r>
              <a:rPr lang="ru-RU" sz="3200" dirty="0" err="1" smtClean="0"/>
              <a:t>малюнка</a:t>
            </a:r>
            <a:r>
              <a:rPr lang="ru-RU" sz="3200" dirty="0" smtClean="0"/>
              <a:t>, </a:t>
            </a:r>
            <a:r>
              <a:rPr lang="ru-RU" sz="3200" dirty="0" err="1" smtClean="0"/>
              <a:t>історичні</a:t>
            </a:r>
            <a:r>
              <a:rPr lang="ru-RU" sz="3200" dirty="0" smtClean="0"/>
              <a:t> </a:t>
            </a:r>
            <a:r>
              <a:rPr lang="ru-RU" sz="3200" dirty="0" err="1" smtClean="0"/>
              <a:t>учбові</a:t>
            </a:r>
            <a:r>
              <a:rPr lang="ru-RU" sz="3200" dirty="0" smtClean="0"/>
              <a:t> </a:t>
            </a:r>
            <a:r>
              <a:rPr lang="ru-RU" sz="3200" dirty="0" err="1" smtClean="0"/>
              <a:t>карти</a:t>
            </a:r>
            <a:r>
              <a:rPr lang="ru-RU" sz="3200" dirty="0" smtClean="0"/>
              <a:t>, </a:t>
            </a:r>
            <a:r>
              <a:rPr lang="ru-RU" sz="3200" dirty="0" err="1" smtClean="0"/>
              <a:t>аплікації</a:t>
            </a:r>
            <a:r>
              <a:rPr lang="ru-RU" sz="3200" dirty="0" smtClean="0"/>
              <a:t>, </a:t>
            </a:r>
            <a:r>
              <a:rPr lang="ru-RU" sz="3200" dirty="0" err="1" smtClean="0"/>
              <a:t>логічні</a:t>
            </a:r>
            <a:r>
              <a:rPr lang="ru-RU" sz="3200" dirty="0" smtClean="0"/>
              <a:t> </a:t>
            </a:r>
            <a:r>
              <a:rPr lang="ru-RU" sz="3200" dirty="0" err="1" smtClean="0"/>
              <a:t>схеми</a:t>
            </a:r>
            <a:r>
              <a:rPr lang="ru-RU" sz="3200" dirty="0" smtClean="0"/>
              <a:t>, </a:t>
            </a:r>
            <a:r>
              <a:rPr lang="ru-RU" sz="3200" dirty="0" err="1" smtClean="0"/>
              <a:t>графіки</a:t>
            </a:r>
            <a:r>
              <a:rPr lang="ru-RU" sz="3200" dirty="0" smtClean="0"/>
              <a:t>, </a:t>
            </a:r>
            <a:r>
              <a:rPr lang="ru-RU" sz="3200" dirty="0" err="1" smtClean="0"/>
              <a:t>діаграми</a:t>
            </a:r>
            <a:r>
              <a:rPr lang="ru-RU" sz="3200" dirty="0" smtClean="0"/>
              <a:t>, </a:t>
            </a:r>
            <a:r>
              <a:rPr lang="ru-RU" sz="3200" dirty="0" err="1" smtClean="0"/>
              <a:t>таблиці</a:t>
            </a:r>
            <a:endParaRPr lang="ru-RU" sz="3200" dirty="0" smtClean="0"/>
          </a:p>
        </p:txBody>
      </p:sp>
      <p:pic>
        <p:nvPicPr>
          <p:cNvPr id="7" name="Рисунок 6" descr="BogdanXmeln_19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3714752"/>
            <a:ext cx="3357556" cy="2686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28662" y="571480"/>
          <a:ext cx="7416000" cy="5651999"/>
        </p:xfrm>
        <a:graphic>
          <a:graphicData uri="http://schemas.openxmlformats.org/drawingml/2006/table">
            <a:tbl>
              <a:tblPr firstRow="1" bandRow="1">
                <a:effectLst>
                  <a:outerShdw blurRad="304800" dist="317500" dir="5400000" sx="32000" sy="32000" rotWithShape="0">
                    <a:prstClr val="black">
                      <a:alpha val="15000"/>
                    </a:prstClr>
                  </a:outerShdw>
                </a:effectLst>
                <a:tableStyleId>{5C22544A-7EE6-4342-B048-85BDC9FD1C3A}</a:tableStyleId>
              </a:tblPr>
              <a:tblGrid>
                <a:gridCol w="3780000"/>
                <a:gridCol w="3636000"/>
              </a:tblGrid>
              <a:tr h="866544"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ctr"/>
                      <a:r>
                        <a:rPr lang="ru-RU" sz="2400" dirty="0" err="1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</a:rPr>
                        <a:t>Методи</a:t>
                      </a:r>
                      <a:endParaRPr lang="ru-RU" sz="2400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2400" dirty="0" err="1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</a:rPr>
                        <a:t>Методичні</a:t>
                      </a:r>
                      <a:r>
                        <a:rPr lang="ru-RU" sz="2400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</a:rPr>
                        <a:t> </a:t>
                      </a:r>
                      <a:r>
                        <a:rPr lang="ru-RU" sz="2400" dirty="0" err="1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</a:rPr>
                        <a:t>прийоми</a:t>
                      </a:r>
                      <a:endParaRPr lang="ru-RU" sz="2400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25000"/>
                      </a:schemeClr>
                    </a:solidFill>
                  </a:tcPr>
                </a:tc>
              </a:tr>
              <a:tr h="1059111">
                <a:tc>
                  <a:txBody>
                    <a:bodyPr/>
                    <a:lstStyle/>
                    <a:p>
                      <a:pPr algn="ctr"/>
                      <a:endParaRPr lang="uk-UA" sz="2000" b="1" dirty="0" smtClean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ctr"/>
                      <a:r>
                        <a:rPr lang="uk-UA" sz="2000" b="1" dirty="0" err="1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</a:rPr>
                        <a:t>Пояснювально-ілютративний</a:t>
                      </a:r>
                      <a:endParaRPr lang="ru-RU" sz="2000" b="1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</a:rPr>
                        <a:t>Розповідь, опис, характеристика, використання наочності</a:t>
                      </a:r>
                      <a:endParaRPr lang="ru-RU" sz="2000" b="1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25000"/>
                      </a:schemeClr>
                    </a:solidFill>
                  </a:tcPr>
                </a:tc>
              </a:tr>
              <a:tr h="1059111">
                <a:tc>
                  <a:txBody>
                    <a:bodyPr/>
                    <a:lstStyle/>
                    <a:p>
                      <a:pPr algn="ctr"/>
                      <a:endParaRPr lang="uk-UA" sz="2000" b="1" dirty="0" smtClean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ctr"/>
                      <a:r>
                        <a:rPr lang="uk-UA" sz="2000" b="1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</a:rPr>
                        <a:t>Репродуктивний </a:t>
                      </a:r>
                      <a:endParaRPr lang="ru-RU" sz="2000" b="1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 smtClean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ctr"/>
                      <a:r>
                        <a:rPr lang="uk-UA" sz="2000" b="1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</a:rPr>
                        <a:t>Контрольна бесіда, виконання вправ</a:t>
                      </a:r>
                      <a:endParaRPr lang="ru-RU" sz="2000" b="1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25000"/>
                      </a:schemeClr>
                    </a:solidFill>
                  </a:tcPr>
                </a:tc>
              </a:tr>
              <a:tr h="804061">
                <a:tc>
                  <a:txBody>
                    <a:bodyPr/>
                    <a:lstStyle/>
                    <a:p>
                      <a:pPr algn="ctr"/>
                      <a:endParaRPr lang="uk-UA" sz="2000" b="1" dirty="0" smtClean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ctr"/>
                      <a:r>
                        <a:rPr lang="uk-UA" sz="2000" b="1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</a:rPr>
                        <a:t>Проблемного викладу</a:t>
                      </a:r>
                      <a:endParaRPr lang="ru-RU" sz="2000" b="1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 smtClean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ctr"/>
                      <a:r>
                        <a:rPr lang="uk-UA" sz="2000" b="1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</a:rPr>
                        <a:t>Міркування, доведення</a:t>
                      </a:r>
                      <a:endParaRPr lang="ru-RU" sz="2000" b="1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25000"/>
                      </a:schemeClr>
                    </a:solidFill>
                  </a:tcPr>
                </a:tc>
              </a:tr>
              <a:tr h="804061">
                <a:tc>
                  <a:txBody>
                    <a:bodyPr/>
                    <a:lstStyle/>
                    <a:p>
                      <a:pPr algn="ctr"/>
                      <a:endParaRPr lang="uk-UA" sz="2000" b="1" dirty="0" smtClean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ctr"/>
                      <a:r>
                        <a:rPr lang="uk-UA" sz="2000" b="1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</a:rPr>
                        <a:t>Частково-пошуковий</a:t>
                      </a:r>
                      <a:endParaRPr lang="ru-RU" sz="2000" b="1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 smtClean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ctr"/>
                      <a:r>
                        <a:rPr lang="uk-UA" sz="2000" b="1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</a:rPr>
                        <a:t>Евристична бесіда</a:t>
                      </a:r>
                      <a:endParaRPr lang="ru-RU" sz="2000" b="1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25000"/>
                      </a:schemeClr>
                    </a:solidFill>
                  </a:tcPr>
                </a:tc>
              </a:tr>
              <a:tr h="1059111">
                <a:tc>
                  <a:txBody>
                    <a:bodyPr/>
                    <a:lstStyle/>
                    <a:p>
                      <a:pPr algn="ctr"/>
                      <a:endParaRPr lang="uk-UA" sz="2000" b="1" dirty="0" smtClean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ctr"/>
                      <a:r>
                        <a:rPr lang="uk-UA" sz="2000" b="1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</a:rPr>
                        <a:t>Дослідницький </a:t>
                      </a:r>
                      <a:endParaRPr lang="ru-RU" sz="2000" b="1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 smtClean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ctr"/>
                      <a:r>
                        <a:rPr lang="uk-UA" sz="2000" b="1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</a:rPr>
                        <a:t>Дослідне завдання по джерелу, реферат, доповідь</a:t>
                      </a:r>
                      <a:endParaRPr lang="ru-RU" sz="2000" b="1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2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034" y="428604"/>
            <a:ext cx="80010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dirty="0" smtClean="0"/>
              <a:t>                    Метод навчання   показує нам спосіб взаємодії вчителя з учнем, а методичні прийоми – форми цієї взаємодії. Отже, для того щоб досягти успішного результату  потрібно для засвоєння кожного елементу навчання обирати найбільш придатні методи.</a:t>
            </a:r>
            <a:endParaRPr lang="ru-RU" sz="2800" dirty="0"/>
          </a:p>
        </p:txBody>
      </p:sp>
      <p:pic>
        <p:nvPicPr>
          <p:cNvPr id="5" name="Рисунок 4" descr="kart uc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3071810"/>
            <a:ext cx="3772181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Метод навчання історії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428736"/>
            <a:ext cx="7972452" cy="4743781"/>
          </a:xfrm>
        </p:spPr>
        <p:txBody>
          <a:bodyPr/>
          <a:lstStyle/>
          <a:p>
            <a:pPr algn="just"/>
            <a:r>
              <a:rPr lang="uk-UA" dirty="0" smtClean="0"/>
              <a:t> 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це впорядкований спосіб взаємодії учасників навчального процесу, спрямований на досягнення цілей і завдань шкільної історичної освіти.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 descr="Smart-Boa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04600" y="3500438"/>
            <a:ext cx="4236022" cy="316218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Методи мають свою класифікацію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uk-UA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uk-UA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       словесні                                           практичні</a:t>
            </a:r>
          </a:p>
          <a:p>
            <a:pPr>
              <a:buNone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наочні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</a:p>
          <a:p>
            <a:pPr>
              <a:buNone/>
            </a:pPr>
            <a:endParaRPr lang="uk-UA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                     </a:t>
            </a: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</a:rPr>
              <a:t>(Автори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І. 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Лернер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, М. 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Скаткін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>
              <a:buNone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              Виділяють п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’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ять таких методів:</a:t>
            </a:r>
          </a:p>
        </p:txBody>
      </p:sp>
      <p:sp>
        <p:nvSpPr>
          <p:cNvPr id="8" name="Стрелка влево 7"/>
          <p:cNvSpPr/>
          <p:nvPr/>
        </p:nvSpPr>
        <p:spPr>
          <a:xfrm rot="19708530">
            <a:off x="2268000" y="2268000"/>
            <a:ext cx="714380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880185">
            <a:off x="6143636" y="2285992"/>
            <a:ext cx="71438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429124" y="2428868"/>
            <a:ext cx="357190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71736" y="1500174"/>
            <a:ext cx="3929090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  <a:t>За джерелом знань</a:t>
            </a:r>
            <a:endParaRPr lang="ru-RU" sz="28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071670" y="3929066"/>
            <a:ext cx="4929222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  <a:t>В залежності від характеру взаємодії вчителя з учнем: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54000"/>
            <a:ext cx="8229600" cy="603250"/>
          </a:xfrm>
        </p:spPr>
        <p:txBody>
          <a:bodyPr>
            <a:normAutofit fontScale="90000"/>
          </a:bodyPr>
          <a:lstStyle/>
          <a:p>
            <a:pPr algn="ctr">
              <a:buFont typeface="Wingdings" pitchFamily="2" charset="2"/>
              <a:buChar char="ü"/>
            </a:pPr>
            <a:r>
              <a:rPr lang="uk-UA" dirty="0" smtClean="0"/>
              <a:t> Пояснювально-ілюстративний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58" y="785813"/>
            <a:ext cx="7472392" cy="107156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  <a:t>       - вчитель надає готову інформацію, а учні         слухають, усвідомлюють, </a:t>
            </a:r>
            <a:r>
              <a:rPr lang="uk-UA" sz="2800" dirty="0" err="1" smtClean="0">
                <a:solidFill>
                  <a:schemeClr val="accent2">
                    <a:lumMod val="50000"/>
                  </a:schemeClr>
                </a:solidFill>
              </a:rPr>
              <a:t>запам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’</a:t>
            </a:r>
            <a:r>
              <a:rPr lang="uk-UA" sz="2800" dirty="0" err="1" smtClean="0">
                <a:solidFill>
                  <a:schemeClr val="accent2">
                    <a:lumMod val="50000"/>
                  </a:schemeClr>
                </a:solidFill>
              </a:rPr>
              <a:t>ятовують</a:t>
            </a:r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6786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714488"/>
            <a:ext cx="6191250" cy="333850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14348" y="5072074"/>
            <a:ext cx="735811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Дуже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важливо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забезпечити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одночасне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поєднання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усного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пояснення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з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демонструванням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ілюстрацією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зразків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прикладів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, моделей.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Саме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таке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поєднан­ня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включає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діяльність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ліву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і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праву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півкулі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головного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мозку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сприяє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актуалізації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навчального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досвіду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людини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214290"/>
            <a:ext cx="7400954" cy="3357585"/>
          </a:xfrm>
        </p:spPr>
        <p:txBody>
          <a:bodyPr>
            <a:normAutofit fontScale="90000"/>
          </a:bodyPr>
          <a:lstStyle/>
          <a:p>
            <a:pPr algn="ctr">
              <a:buFont typeface="Wingdings" pitchFamily="2" charset="2"/>
              <a:buChar char="ü"/>
            </a:pP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Репродуктивний</a:t>
            </a:r>
            <a:b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4" name="Содержимое 3" descr="La6qi18Z8LwgnZdsAr1qy1GwCwo.gif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3903663"/>
            <a:ext cx="9525" cy="9525"/>
          </a:xfrm>
        </p:spPr>
      </p:pic>
      <p:sp>
        <p:nvSpPr>
          <p:cNvPr id="6" name="TextBox 5"/>
          <p:cNvSpPr txBox="1"/>
          <p:nvPr/>
        </p:nvSpPr>
        <p:spPr>
          <a:xfrm>
            <a:off x="571472" y="1142984"/>
            <a:ext cx="7929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uk-UA" sz="2800" dirty="0" smtClean="0"/>
              <a:t> </a:t>
            </a:r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  <a:t>Вчитель дає завдання на відтворення навчального матеріалу в тій чи іншій формі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5852" y="2143116"/>
            <a:ext cx="707236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4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Проблемного</a:t>
            </a:r>
            <a:r>
              <a:rPr lang="ru-RU" sz="4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41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+mj-lt"/>
              </a:rPr>
              <a:t>викладу</a:t>
            </a:r>
            <a:endParaRPr lang="ru-RU" sz="41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3000372"/>
            <a:ext cx="8215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  <a:t> - Вчитель формулює проблему і поступово викладає її </a:t>
            </a:r>
            <a:r>
              <a:rPr lang="uk-UA" sz="2800" dirty="0" err="1" smtClean="0">
                <a:solidFill>
                  <a:schemeClr val="accent2">
                    <a:lumMod val="50000"/>
                  </a:schemeClr>
                </a:solidFill>
              </a:rPr>
              <a:t>розв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’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язання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714348" y="4214818"/>
            <a:ext cx="8001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Учні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не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тільки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сприймають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,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усвідомлюють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запам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’</a:t>
            </a:r>
            <a:r>
              <a:rPr lang="uk-UA" sz="2800" dirty="0" err="1" smtClean="0">
                <a:solidFill>
                  <a:schemeClr val="accent2">
                    <a:lumMod val="50000"/>
                  </a:schemeClr>
                </a:solidFill>
              </a:rPr>
              <a:t>ятовують</a:t>
            </a:r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інформацію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, а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й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слідкують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за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логікою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доказів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можуть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брати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участь  в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прогнозуванні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наступного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етапу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032324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uk-UA" dirty="0" smtClean="0"/>
              <a:t>Частково пошуковий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7"/>
            <a:ext cx="8229600" cy="1857387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    - вчитель ставить проблемне завдання, але скорочує поле пошуку. Він робить невелику підказку, або розділяє проблему на частини</a:t>
            </a:r>
          </a:p>
          <a:p>
            <a:pPr algn="just">
              <a:buNone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  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 descr="P32901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3000372"/>
            <a:ext cx="4524407" cy="3393304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Font typeface="Wingdings" pitchFamily="2" charset="2"/>
              <a:buChar char="ü"/>
            </a:pPr>
            <a:r>
              <a:rPr lang="uk-UA" dirty="0" smtClean="0"/>
              <a:t>Дослідницький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743781"/>
          </a:xfrm>
        </p:spPr>
        <p:txBody>
          <a:bodyPr/>
          <a:lstStyle/>
          <a:p>
            <a:pPr algn="just">
              <a:buNone/>
            </a:pPr>
            <a:r>
              <a:rPr lang="uk-UA" dirty="0" smtClean="0"/>
              <a:t>-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Учень отримує завдання і самостійно шукає спосіб </a:t>
            </a:r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</a:rPr>
              <a:t>розв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’</a:t>
            </a:r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</a:rPr>
              <a:t>язання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SDC105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2571744"/>
            <a:ext cx="5429288" cy="4071966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200" dirty="0" smtClean="0"/>
              <a:t>           </a:t>
            </a:r>
            <a:r>
              <a:rPr lang="ru-RU" sz="3200" dirty="0" err="1" smtClean="0"/>
              <a:t>Методичні</a:t>
            </a:r>
            <a:r>
              <a:rPr lang="ru-RU" sz="3200" dirty="0" smtClean="0"/>
              <a:t> </a:t>
            </a:r>
            <a:r>
              <a:rPr lang="ru-RU" sz="3200" dirty="0" err="1" smtClean="0"/>
              <a:t>прийоми</a:t>
            </a:r>
            <a:r>
              <a:rPr lang="ru-RU" sz="3200" dirty="0" smtClean="0"/>
              <a:t> – </a:t>
            </a:r>
            <a:r>
              <a:rPr lang="ru-RU" sz="3200" dirty="0" err="1" smtClean="0"/>
              <a:t>різноманітні</a:t>
            </a:r>
            <a:r>
              <a:rPr lang="ru-RU" sz="3200" dirty="0" smtClean="0"/>
              <a:t> </a:t>
            </a:r>
            <a:r>
              <a:rPr lang="ru-RU" sz="3200" dirty="0" err="1" smtClean="0"/>
              <a:t>форми</a:t>
            </a:r>
            <a:r>
              <a:rPr lang="ru-RU" sz="3200" dirty="0" smtClean="0"/>
              <a:t> </a:t>
            </a:r>
            <a:r>
              <a:rPr lang="ru-RU" sz="3200" dirty="0" err="1" smtClean="0"/>
              <a:t>втілення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взаємодії</a:t>
            </a:r>
            <a:r>
              <a:rPr lang="ru-RU" sz="3200" dirty="0" smtClean="0"/>
              <a:t> </a:t>
            </a:r>
            <a:r>
              <a:rPr lang="ru-RU" sz="3200" dirty="0" err="1" smtClean="0"/>
              <a:t>вчителя</a:t>
            </a:r>
            <a:r>
              <a:rPr lang="ru-RU" sz="3200" dirty="0" smtClean="0"/>
              <a:t> та </a:t>
            </a:r>
            <a:r>
              <a:rPr lang="ru-RU" sz="3200" dirty="0" err="1" smtClean="0"/>
              <a:t>учня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                   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643042" y="3786190"/>
            <a:ext cx="6000792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УСНЕ ВИКЛАДЕННЯ МАТЕРІАЛУ</a:t>
            </a: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 rot="2689752">
            <a:off x="1771487" y="4736927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429124" y="5000636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9308078">
            <a:off x="6969218" y="4963156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 rot="19272796">
            <a:off x="2221475" y="2968665"/>
            <a:ext cx="428628" cy="8572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 rot="1976904">
            <a:off x="6179686" y="2964662"/>
            <a:ext cx="357190" cy="76358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57224" y="2000240"/>
            <a:ext cx="207170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РОЗПОВІДЬ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000760" y="1928802"/>
            <a:ext cx="200026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БЕСІДА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7158" y="5572140"/>
            <a:ext cx="2071702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ОПИС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500430" y="5929330"/>
            <a:ext cx="221457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ХАРАКТЕРИСТИКА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643702" y="5857892"/>
            <a:ext cx="1928826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ЛЕКЦІЯ</a:t>
            </a:r>
            <a:endParaRPr lang="ru-RU" dirty="0"/>
          </a:p>
        </p:txBody>
      </p:sp>
      <p:sp>
        <p:nvSpPr>
          <p:cNvPr id="20" name="Стрелка вверх 19"/>
          <p:cNvSpPr/>
          <p:nvPr/>
        </p:nvSpPr>
        <p:spPr>
          <a:xfrm>
            <a:off x="4357686" y="2857496"/>
            <a:ext cx="428628" cy="8572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500430" y="1928802"/>
            <a:ext cx="214314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ПОЯСНЕННЯ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Розповідь – це яскраве, образне, сюжетне викладання історичних процесів або подій</a:t>
            </a:r>
            <a:endParaRPr lang="ru-RU" sz="3200" dirty="0"/>
          </a:p>
        </p:txBody>
      </p:sp>
      <p:pic>
        <p:nvPicPr>
          <p:cNvPr id="4" name="Содержимое 3" descr="5867254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2571744"/>
            <a:ext cx="7072362" cy="4007672"/>
          </a:xfrm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642910" y="1357299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uk-UA" sz="2400" dirty="0" smtClean="0"/>
              <a:t>    Характерні риси: наявність сюжету, динамічність дії, участь в подіях  історичних діячів  та народних мас. Мова повинна бути точною, доступною, емоційною.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Другая 26">
      <a:dk1>
        <a:srgbClr val="0C0C0C"/>
      </a:dk1>
      <a:lt1>
        <a:srgbClr val="5D3F5D"/>
      </a:lt1>
      <a:dk2>
        <a:srgbClr val="FFE8A2"/>
      </a:dk2>
      <a:lt2>
        <a:srgbClr val="694F07"/>
      </a:lt2>
      <a:accent1>
        <a:srgbClr val="F7CC8D"/>
      </a:accent1>
      <a:accent2>
        <a:srgbClr val="FFC000"/>
      </a:accent2>
      <a:accent3>
        <a:srgbClr val="F0A22E"/>
      </a:accent3>
      <a:accent4>
        <a:srgbClr val="FFC42F"/>
      </a:accent4>
      <a:accent5>
        <a:srgbClr val="D29F0F"/>
      </a:accent5>
      <a:accent6>
        <a:srgbClr val="C17529"/>
      </a:accent6>
      <a:hlink>
        <a:srgbClr val="AD1F1F"/>
      </a:hlink>
      <a:folHlink>
        <a:srgbClr val="FFC42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501</TotalTime>
  <Words>568</Words>
  <Application>Microsoft Office PowerPoint</Application>
  <PresentationFormat>Экран (4:3)</PresentationFormat>
  <Paragraphs>105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Литейная</vt:lpstr>
      <vt:lpstr>Слайд 1</vt:lpstr>
      <vt:lpstr>Метод навчання історії </vt:lpstr>
      <vt:lpstr>Методи мають свою класифікацію </vt:lpstr>
      <vt:lpstr> Пояснювально-ілюстративний</vt:lpstr>
      <vt:lpstr>Репродуктивний    </vt:lpstr>
      <vt:lpstr>Частково пошуковий</vt:lpstr>
      <vt:lpstr>Дослідницький</vt:lpstr>
      <vt:lpstr>           Методичні прийоми – різноманітні форми втілення взаємодії вчителя та учня</vt:lpstr>
      <vt:lpstr>Розповідь – це яскраве, образне, сюжетне викладання історичних процесів або подій</vt:lpstr>
      <vt:lpstr>Слайд 10</vt:lpstr>
      <vt:lpstr>                Бесіда – діалогічний прийом навчання, передбачає обговорення, аналізу, узагальнення історичного матеріалу.</vt:lpstr>
      <vt:lpstr>Наочність у навчанні і сторії</vt:lpstr>
      <vt:lpstr> 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110</cp:revision>
  <dcterms:modified xsi:type="dcterms:W3CDTF">2013-11-28T20:48:14Z</dcterms:modified>
</cp:coreProperties>
</file>